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7485" r:id="rId1"/>
  </p:sldMasterIdLst>
  <p:notesMasterIdLst>
    <p:notesMasterId r:id="rId41"/>
  </p:notesMasterIdLst>
  <p:handoutMasterIdLst>
    <p:handoutMasterId r:id="rId42"/>
  </p:handoutMasterIdLst>
  <p:sldIdLst>
    <p:sldId id="328" r:id="rId2"/>
    <p:sldId id="329" r:id="rId3"/>
    <p:sldId id="330" r:id="rId4"/>
    <p:sldId id="331" r:id="rId5"/>
    <p:sldId id="332" r:id="rId6"/>
    <p:sldId id="333" r:id="rId7"/>
    <p:sldId id="259" r:id="rId8"/>
    <p:sldId id="334" r:id="rId9"/>
    <p:sldId id="258" r:id="rId10"/>
    <p:sldId id="318" r:id="rId11"/>
    <p:sldId id="319" r:id="rId12"/>
    <p:sldId id="320" r:id="rId13"/>
    <p:sldId id="321" r:id="rId14"/>
    <p:sldId id="335" r:id="rId15"/>
    <p:sldId id="288" r:id="rId16"/>
    <p:sldId id="325" r:id="rId17"/>
    <p:sldId id="336" r:id="rId18"/>
    <p:sldId id="337" r:id="rId19"/>
    <p:sldId id="338" r:id="rId20"/>
    <p:sldId id="339" r:id="rId21"/>
    <p:sldId id="340" r:id="rId22"/>
    <p:sldId id="355" r:id="rId23"/>
    <p:sldId id="343" r:id="rId24"/>
    <p:sldId id="341" r:id="rId25"/>
    <p:sldId id="342" r:id="rId26"/>
    <p:sldId id="356" r:id="rId27"/>
    <p:sldId id="294" r:id="rId28"/>
    <p:sldId id="313" r:id="rId29"/>
    <p:sldId id="344" r:id="rId30"/>
    <p:sldId id="345" r:id="rId31"/>
    <p:sldId id="346" r:id="rId32"/>
    <p:sldId id="347" r:id="rId33"/>
    <p:sldId id="349" r:id="rId34"/>
    <p:sldId id="350" r:id="rId35"/>
    <p:sldId id="348" r:id="rId36"/>
    <p:sldId id="351" r:id="rId37"/>
    <p:sldId id="352" r:id="rId38"/>
    <p:sldId id="353" r:id="rId39"/>
    <p:sldId id="35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8F7FB-FF82-0E45-AB6C-D5CDA7138EFF}" type="datetimeFigureOut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E94B0-E825-B54C-9EA0-DD31D0BB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05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ACDCC-348F-8144-89DD-11C4A8765DD3}" type="datetimeFigureOut">
              <a:rPr lang="en-US" smtClean="0"/>
              <a:t>9/28/12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A5E3C-2A20-C449-A140-8CDC2A43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353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EF6C38B-4F1D-7441-AB9E-85E6A8C71FB6}" type="datetime1">
              <a:rPr lang="en-US" smtClean="0"/>
              <a:t>9/28/12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7B28F92-1B9F-5541-82AD-2D530F9F45DF}" type="datetime1">
              <a:rPr lang="en-US" smtClean="0"/>
              <a:t>9/28/12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8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20EF5ED-DA45-B142-AD9F-4716692D48BE}" type="datetime1">
              <a:rPr lang="en-US" smtClean="0"/>
              <a:t>9/28/12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2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56F6F79-C7F8-F44E-8B25-BCAEF70B088A}" type="datetime1">
              <a:rPr lang="en-US" smtClean="0"/>
              <a:t>9/28/12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2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0095" y="1489591"/>
            <a:ext cx="6934618" cy="291730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295488B-7204-E240-AD9B-5A930F9D83A8}" type="datetime1">
              <a:rPr lang="en-US" smtClean="0"/>
              <a:t>9/28/12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4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06E63B4-1BAC-8F4C-B0E7-72AB64FA5868}" type="datetime1">
              <a:rPr lang="en-US" smtClean="0"/>
              <a:t>9/28/12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5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3D51-EA09-4F47-8175-6AB021850246}" type="datetime1">
              <a:rPr lang="en-US" smtClean="0"/>
              <a:t>9/28/12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5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9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B7B2912-9FF6-4640-9BBE-6CCEAE249757}" type="datetime1">
              <a:rPr lang="en-US" smtClean="0"/>
              <a:t>9/28/12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1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D861ABB-0AF1-534A-A128-AD9692524695}" type="datetime1">
              <a:rPr lang="en-US" smtClean="0"/>
              <a:t>9/28/12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3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D1E6211-AAC1-D748-AFA6-AB5852146F3C}" type="datetime1">
              <a:rPr lang="en-US" smtClean="0"/>
              <a:t>9/28/12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6608"/>
            <a:ext cx="9144000" cy="666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899" y="1160564"/>
            <a:ext cx="8747149" cy="49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E80F9628-8B36-CA4D-A13A-1DE062E0FE79}" type="datetime1">
              <a:rPr lang="en-US" sz="1400" smtClean="0">
                <a:solidFill>
                  <a:srgbClr val="FFFFFF"/>
                </a:solidFill>
              </a:rPr>
              <a:t>9/28/12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2522" y="6356350"/>
            <a:ext cx="3798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CSE 250, Fall 2012, SUNY Buffalo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688E5-F1B8-7542-A48F-A87C5AE9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6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86" r:id="rId1"/>
    <p:sldLayoutId id="2147487487" r:id="rId2"/>
    <p:sldLayoutId id="2147487488" r:id="rId3"/>
    <p:sldLayoutId id="2147487489" r:id="rId4"/>
    <p:sldLayoutId id="2147487490" r:id="rId5"/>
    <p:sldLayoutId id="2147487491" r:id="rId6"/>
    <p:sldLayoutId id="2147487492" r:id="rId7"/>
    <p:sldLayoutId id="2147487493" r:id="rId8"/>
    <p:sldLayoutId id="2147487494" r:id="rId9"/>
    <p:sldLayoutId id="2147487495" r:id="rId10"/>
    <p:sldLayoutId id="2147487496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effectLst>
            <a:outerShdw blurRad="38100" dist="25400" dir="2700000" algn="tl" rotWithShape="0">
              <a:srgbClr val="000000">
                <a:alpha val="42000"/>
              </a:srgbClr>
            </a:outerShdw>
          </a:effectLst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Dido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Dido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Dido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Dido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Dido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57" y="3355848"/>
            <a:ext cx="8646885" cy="167335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Much ado about Fibonacci numbers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6304" y="1993766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Ah hah! </a:t>
            </a:r>
            <a:r>
              <a:rPr lang="en-US" dirty="0" smtClean="0"/>
              <a:t>Algorithms</a:t>
            </a:r>
            <a:endParaRPr lang="en-US" dirty="0"/>
          </a:p>
          <a:p>
            <a:r>
              <a:rPr lang="en-US" dirty="0"/>
              <a:t>Recursion and </a:t>
            </a:r>
            <a:r>
              <a:rPr lang="en-US" dirty="0" smtClean="0"/>
              <a:t>iteration</a:t>
            </a:r>
            <a:endParaRPr lang="en-US" dirty="0"/>
          </a:p>
          <a:p>
            <a:r>
              <a:rPr lang="en-US" dirty="0"/>
              <a:t>Asymptotic </a:t>
            </a:r>
            <a:r>
              <a:rPr lang="en-US" dirty="0"/>
              <a:t>a</a:t>
            </a:r>
            <a:r>
              <a:rPr lang="en-US" dirty="0" smtClean="0"/>
              <a:t>nalysis</a:t>
            </a:r>
            <a:endParaRPr lang="en-US" dirty="0"/>
          </a:p>
          <a:p>
            <a:r>
              <a:rPr lang="en-US" dirty="0"/>
              <a:t>The repeated squaring trick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6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Guess and induct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9899" y="1160564"/>
            <a:ext cx="8747149" cy="519578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n &gt; 1, suppose it takes 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dirty="0"/>
              <a:t> </a:t>
            </a:r>
            <a:r>
              <a:rPr lang="en-US" dirty="0" err="1"/>
              <a:t>mili</a:t>
            </a:r>
            <a:r>
              <a:rPr lang="en-US" dirty="0"/>
              <a:t>-sec in 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fib1(n)</a:t>
            </a:r>
            <a:r>
              <a:rPr lang="en-US" dirty="0"/>
              <a:t> not counting the recursive calls</a:t>
            </a:r>
          </a:p>
          <a:p>
            <a:r>
              <a:rPr lang="en-US" dirty="0"/>
              <a:t>For n=0, 1, suppose it takes 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d</a:t>
            </a:r>
            <a:r>
              <a:rPr lang="en-US" dirty="0"/>
              <a:t> </a:t>
            </a:r>
            <a:r>
              <a:rPr lang="en-US" dirty="0" err="1"/>
              <a:t>mili</a:t>
            </a:r>
            <a:r>
              <a:rPr lang="en-US" dirty="0"/>
              <a:t>-sec</a:t>
            </a:r>
          </a:p>
          <a:p>
            <a:r>
              <a:rPr lang="en-US" dirty="0" smtClean="0"/>
              <a:t>Let 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T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[n]</a:t>
            </a:r>
            <a:r>
              <a:rPr lang="en-US" dirty="0"/>
              <a:t> </a:t>
            </a:r>
            <a:r>
              <a:rPr lang="en-US" dirty="0" smtClean="0"/>
              <a:t>be the </a:t>
            </a:r>
            <a:r>
              <a:rPr lang="en-US" dirty="0"/>
              <a:t>time 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fib1(n) </a:t>
            </a:r>
            <a:r>
              <a:rPr lang="en-US" dirty="0"/>
              <a:t>takes</a:t>
            </a:r>
          </a:p>
          <a:p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T[0] = T[1] = d</a:t>
            </a:r>
          </a:p>
          <a:p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T[n] = c + T[n-1] + T[n-2] 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/>
            </a:r>
            <a:b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dirty="0" smtClean="0"/>
              <a:t>when 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n &gt; 1</a:t>
            </a:r>
          </a:p>
          <a:p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To estimate </a:t>
            </a:r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T[n]</a:t>
            </a:r>
            <a:r>
              <a:rPr lang="en-US" dirty="0">
                <a:solidFill>
                  <a:srgbClr val="FF6600"/>
                </a:solidFill>
              </a:rPr>
              <a:t>, we can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Guess a formula for it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Prove by induction that it works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295488B-7204-E240-AD9B-5A930F9D83A8}" type="datetime1">
              <a:rPr lang="en-US" smtClean="0"/>
              <a:t>9/28/12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07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guess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Bottom-up iteration</a:t>
            </a:r>
          </a:p>
          <a:p>
            <a:pPr lvl="1"/>
            <a:r>
              <a:rPr lang="en-US" dirty="0"/>
              <a:t>T[0] = T[1] = d</a:t>
            </a:r>
          </a:p>
          <a:p>
            <a:pPr lvl="1"/>
            <a:r>
              <a:rPr lang="en-US" dirty="0"/>
              <a:t>T[2] = c + 2d</a:t>
            </a:r>
          </a:p>
          <a:p>
            <a:pPr lvl="1"/>
            <a:r>
              <a:rPr lang="en-US" dirty="0"/>
              <a:t>T[3] = 2c + 3d</a:t>
            </a:r>
          </a:p>
          <a:p>
            <a:pPr lvl="1"/>
            <a:r>
              <a:rPr lang="en-US" dirty="0"/>
              <a:t>T[4] = 4c + 5d</a:t>
            </a:r>
          </a:p>
          <a:p>
            <a:pPr lvl="1"/>
            <a:r>
              <a:rPr lang="en-US" dirty="0"/>
              <a:t>T[5] = 7c + 8d</a:t>
            </a:r>
          </a:p>
          <a:p>
            <a:pPr lvl="1"/>
            <a:r>
              <a:rPr lang="en-US" dirty="0"/>
              <a:t>T[6] = 12c + 13d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Can you guess a formula for T[n]?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T[n] = (F[n+1] – 1)c + F[n+1]d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56F6F79-C7F8-F44E-8B25-BCAEF70B088A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0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Proof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791202"/>
          </a:xfrm>
        </p:spPr>
        <p:txBody>
          <a:bodyPr>
            <a:normAutofit/>
          </a:bodyPr>
          <a:lstStyle/>
          <a:p>
            <a:r>
              <a:rPr lang="en-US" dirty="0"/>
              <a:t>The base cases: n=0,1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>
                <a:solidFill>
                  <a:srgbClr val="FF6600"/>
                </a:solidFill>
              </a:rPr>
              <a:t>The hypothesis</a:t>
            </a:r>
            <a:r>
              <a:rPr lang="en-US" sz="2700" dirty="0">
                <a:solidFill>
                  <a:schemeClr val="tx1"/>
                </a:solidFill>
              </a:rPr>
              <a:t>: suppose </a:t>
            </a:r>
          </a:p>
          <a:p>
            <a:pPr marL="548640" lvl="2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300" dirty="0">
                <a:solidFill>
                  <a:schemeClr val="tx1"/>
                </a:solidFill>
              </a:rPr>
              <a:t>T[m] = (F[m+1] – 1</a:t>
            </a:r>
            <a:r>
              <a:rPr lang="en-US" sz="2300" dirty="0" smtClean="0">
                <a:solidFill>
                  <a:schemeClr val="tx1"/>
                </a:solidFill>
              </a:rPr>
              <a:t>)*c </a:t>
            </a:r>
            <a:r>
              <a:rPr lang="en-US" sz="2300" dirty="0">
                <a:solidFill>
                  <a:schemeClr val="tx1"/>
                </a:solidFill>
              </a:rPr>
              <a:t>+ F[m+1</a:t>
            </a:r>
            <a:r>
              <a:rPr lang="en-US" sz="2300" dirty="0" smtClean="0">
                <a:solidFill>
                  <a:schemeClr val="tx1"/>
                </a:solidFill>
              </a:rPr>
              <a:t>]*d    </a:t>
            </a:r>
            <a:r>
              <a:rPr lang="en-US" sz="2300" i="1" dirty="0">
                <a:solidFill>
                  <a:schemeClr val="tx1"/>
                </a:solidFill>
              </a:rPr>
              <a:t>for all</a:t>
            </a:r>
            <a:r>
              <a:rPr lang="en-US" sz="2300" dirty="0">
                <a:solidFill>
                  <a:schemeClr val="tx1"/>
                </a:solidFill>
              </a:rPr>
              <a:t>   m &lt; n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>
                <a:solidFill>
                  <a:srgbClr val="008000"/>
                </a:solidFill>
              </a:rPr>
              <a:t>The induction step:</a:t>
            </a:r>
          </a:p>
          <a:p>
            <a:pPr marL="548640" lvl="2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500" dirty="0">
                <a:solidFill>
                  <a:schemeClr val="tx1"/>
                </a:solidFill>
              </a:rPr>
              <a:t>T[n] = c + T[n-1] + T[n-2]</a:t>
            </a:r>
            <a:br>
              <a:rPr lang="en-US" sz="2500" dirty="0">
                <a:solidFill>
                  <a:schemeClr val="tx1"/>
                </a:solidFill>
              </a:rPr>
            </a:br>
            <a:r>
              <a:rPr lang="en-US" sz="2500" dirty="0">
                <a:solidFill>
                  <a:schemeClr val="tx1"/>
                </a:solidFill>
              </a:rPr>
              <a:t>         = c + (F[n] – 1</a:t>
            </a:r>
            <a:r>
              <a:rPr lang="en-US" sz="2500" dirty="0" smtClean="0">
                <a:solidFill>
                  <a:schemeClr val="tx1"/>
                </a:solidFill>
              </a:rPr>
              <a:t>)*c </a:t>
            </a:r>
            <a:r>
              <a:rPr lang="en-US" sz="2500" dirty="0">
                <a:solidFill>
                  <a:schemeClr val="tx1"/>
                </a:solidFill>
              </a:rPr>
              <a:t>+ F[n</a:t>
            </a:r>
            <a:r>
              <a:rPr lang="en-US" sz="2500" dirty="0" smtClean="0">
                <a:solidFill>
                  <a:schemeClr val="tx1"/>
                </a:solidFill>
              </a:rPr>
              <a:t>]*d </a:t>
            </a:r>
            <a:r>
              <a:rPr lang="en-US" sz="2500" dirty="0">
                <a:solidFill>
                  <a:schemeClr val="tx1"/>
                </a:solidFill>
              </a:rPr>
              <a:t/>
            </a:r>
            <a:br>
              <a:rPr lang="en-US" sz="2500" dirty="0">
                <a:solidFill>
                  <a:schemeClr val="tx1"/>
                </a:solidFill>
              </a:rPr>
            </a:br>
            <a:r>
              <a:rPr lang="en-US" sz="2500" dirty="0">
                <a:solidFill>
                  <a:schemeClr val="tx1"/>
                </a:solidFill>
              </a:rPr>
              <a:t>               + (F[n-1] – 1</a:t>
            </a:r>
            <a:r>
              <a:rPr lang="en-US" sz="2500" dirty="0" smtClean="0">
                <a:solidFill>
                  <a:schemeClr val="tx1"/>
                </a:solidFill>
              </a:rPr>
              <a:t>)*c </a:t>
            </a:r>
            <a:r>
              <a:rPr lang="en-US" sz="2500" dirty="0">
                <a:solidFill>
                  <a:schemeClr val="tx1"/>
                </a:solidFill>
              </a:rPr>
              <a:t>+ F[n-1</a:t>
            </a:r>
            <a:r>
              <a:rPr lang="en-US" sz="2500" dirty="0" smtClean="0">
                <a:solidFill>
                  <a:schemeClr val="tx1"/>
                </a:solidFill>
              </a:rPr>
              <a:t>]*d</a:t>
            </a:r>
            <a:r>
              <a:rPr lang="en-US" sz="2500" dirty="0">
                <a:solidFill>
                  <a:schemeClr val="tx1"/>
                </a:solidFill>
              </a:rPr>
              <a:t/>
            </a:r>
            <a:br>
              <a:rPr lang="en-US" sz="2500" dirty="0">
                <a:solidFill>
                  <a:schemeClr val="tx1"/>
                </a:solidFill>
              </a:rPr>
            </a:br>
            <a:r>
              <a:rPr lang="en-US" sz="2500" dirty="0">
                <a:solidFill>
                  <a:schemeClr val="tx1"/>
                </a:solidFill>
              </a:rPr>
              <a:t>         = (F[n+1] – 1</a:t>
            </a:r>
            <a:r>
              <a:rPr lang="en-US" sz="2500" dirty="0" smtClean="0">
                <a:solidFill>
                  <a:schemeClr val="tx1"/>
                </a:solidFill>
              </a:rPr>
              <a:t>)*c </a:t>
            </a:r>
            <a:r>
              <a:rPr lang="en-US" sz="2500" dirty="0">
                <a:solidFill>
                  <a:schemeClr val="tx1"/>
                </a:solidFill>
              </a:rPr>
              <a:t>+ F[n</a:t>
            </a:r>
            <a:r>
              <a:rPr lang="en-US" sz="2500" dirty="0" smtClean="0">
                <a:solidFill>
                  <a:schemeClr val="tx1"/>
                </a:solidFill>
              </a:rPr>
              <a:t>]*d</a:t>
            </a:r>
            <a:r>
              <a:rPr lang="en-US" sz="2500" dirty="0">
                <a:solidFill>
                  <a:schemeClr val="tx1"/>
                </a:solidFill>
              </a:rPr>
              <a:t/>
            </a:r>
            <a:br>
              <a:rPr lang="en-US" sz="2500" dirty="0">
                <a:solidFill>
                  <a:schemeClr val="tx1"/>
                </a:solidFill>
              </a:rPr>
            </a:b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56F6F79-C7F8-F44E-8B25-BCAEF70B088A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4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this help?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56F6F79-C7F8-F44E-8B25-BCAEF70B088A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1534246"/>
            <a:ext cx="4292600" cy="10922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979" y="3380125"/>
            <a:ext cx="3543300" cy="1028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55533" y="5684130"/>
            <a:ext cx="171979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The golden ratio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H="1" flipV="1">
            <a:off x="4295734" y="4706898"/>
            <a:ext cx="19695" cy="977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08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So, there are constants C, D such that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286" y="2784021"/>
            <a:ext cx="3810000" cy="469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838" y="3889829"/>
            <a:ext cx="7398580" cy="584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This explains the exponential-curve we saw</a:t>
            </a:r>
          </a:p>
        </p:txBody>
      </p:sp>
    </p:spTree>
    <p:extLst>
      <p:ext uri="{BB962C8B-B14F-4D97-AF65-F5344CB8AC3E}">
        <p14:creationId xmlns:p14="http://schemas.microsoft.com/office/powerpoint/2010/main" val="20363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analysis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60095" y="1489591"/>
            <a:ext cx="6934618" cy="276838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Back of the envelope time/space estimation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Independent of whether our computer is fast</a:t>
            </a:r>
          </a:p>
          <a:p>
            <a:pPr marL="285750" indent="-285750">
              <a:buFontTx/>
              <a:buChar char="-"/>
            </a:pPr>
            <a:r>
              <a:rPr lang="en-US" dirty="0"/>
              <a:t>Big-o, big-omega, theta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27F0F41-BB72-2847-BCDD-58B42B271C01}" type="datetime1">
              <a:rPr lang="en-US" smtClean="0"/>
              <a:t>9/28/12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7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intuition to formality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fib1()</a:t>
            </a:r>
            <a:r>
              <a:rPr lang="en-US" dirty="0"/>
              <a:t> </a:t>
            </a:r>
            <a:r>
              <a:rPr lang="en-US" dirty="0" smtClean="0"/>
              <a:t>runs on </a:t>
            </a:r>
            <a:r>
              <a:rPr lang="en-US" dirty="0"/>
              <a:t>a computer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 </a:t>
            </a:r>
            <a:r>
              <a:rPr lang="en-US" dirty="0"/>
              <a:t>= 10</a:t>
            </a:r>
            <a:r>
              <a:rPr lang="en-US" baseline="30000" dirty="0"/>
              <a:t>-9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We need a formal way to state that (1.6)</a:t>
            </a:r>
            <a:r>
              <a:rPr lang="en-US" baseline="30000" dirty="0">
                <a:solidFill>
                  <a:srgbClr val="FF6600"/>
                </a:solidFill>
              </a:rPr>
              <a:t>n</a:t>
            </a:r>
            <a:r>
              <a:rPr lang="en-US" dirty="0">
                <a:solidFill>
                  <a:srgbClr val="FF6600"/>
                </a:solidFill>
              </a:rPr>
              <a:t> is the “correct” measure of </a:t>
            </a:r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fib1()</a:t>
            </a:r>
            <a:r>
              <a:rPr lang="en-US" dirty="0">
                <a:solidFill>
                  <a:srgbClr val="FF6600"/>
                </a:solidFill>
              </a:rPr>
              <a:t>’s runtime</a:t>
            </a:r>
          </a:p>
          <a:p>
            <a:pPr lvl="1"/>
            <a:r>
              <a:rPr lang="en-US" dirty="0"/>
              <a:t>How fast the target computer runs shouldn’t concern 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2" y="2440293"/>
            <a:ext cx="8267700" cy="4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0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Big-O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56F6F79-C7F8-F44E-8B25-BCAEF70B088A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1" y="1791607"/>
            <a:ext cx="2679700" cy="4953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1" y="4501242"/>
            <a:ext cx="6502400" cy="4699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1" y="3020786"/>
            <a:ext cx="8026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2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Intuition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71" y="5686879"/>
            <a:ext cx="4953000" cy="469900"/>
          </a:xfrm>
          <a:prstGeom prst="rect">
            <a:avLst/>
          </a:prstGeom>
        </p:spPr>
      </p:pic>
      <p:pic>
        <p:nvPicPr>
          <p:cNvPr id="8" name="Picture 7" descr="big-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492849"/>
            <a:ext cx="4230914" cy="403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4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English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8000"/>
                </a:solidFill>
              </a:rPr>
              <a:t>f(n) = O(g(n))</a:t>
            </a:r>
            <a:r>
              <a:rPr lang="en-US" dirty="0">
                <a:solidFill>
                  <a:srgbClr val="008000"/>
                </a:solidFill>
              </a:rPr>
              <a:t> means</a:t>
            </a:r>
            <a:r>
              <a:rPr lang="en-US" dirty="0"/>
              <a:t>: for n sufficiently large, </a:t>
            </a:r>
            <a:r>
              <a:rPr lang="en-US" i="1" dirty="0"/>
              <a:t>f(n)</a:t>
            </a:r>
            <a:r>
              <a:rPr lang="en-US" dirty="0"/>
              <a:t> is bounded above by a constant scaling of </a:t>
            </a:r>
            <a:r>
              <a:rPr lang="en-US" i="1" dirty="0"/>
              <a:t>g(n)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Does the “English translation” make things worse?</a:t>
            </a:r>
          </a:p>
          <a:p>
            <a:pPr lvl="1"/>
            <a:endParaRPr lang="en-US" dirty="0"/>
          </a:p>
          <a:p>
            <a:r>
              <a:rPr lang="en-US" dirty="0"/>
              <a:t>An algorithm with runtime </a:t>
            </a:r>
            <a:r>
              <a:rPr lang="en-US" i="1" dirty="0"/>
              <a:t>f(n)</a:t>
            </a:r>
            <a:r>
              <a:rPr lang="en-US" dirty="0"/>
              <a:t> is at least as good as an algorithm with runtime </a:t>
            </a:r>
            <a:r>
              <a:rPr lang="en-US" i="1" dirty="0"/>
              <a:t>g(n)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asymptotically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9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The worst algorithm in the history of humanity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rgbClr val="008000"/>
                </a:solidFill>
              </a:rPr>
              <a:t>Asymptotic notations: Big-O, Big-Omega, Theta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660066"/>
                </a:solidFill>
              </a:rPr>
              <a:t>An iterative solution</a:t>
            </a:r>
            <a:endParaRPr lang="en-US" dirty="0">
              <a:solidFill>
                <a:srgbClr val="660066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A better iterative solution</a:t>
            </a:r>
          </a:p>
          <a:p>
            <a:endParaRPr lang="en-US" dirty="0"/>
          </a:p>
          <a:p>
            <a:r>
              <a:rPr lang="en-US" dirty="0"/>
              <a:t>The repeated squaring trick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71DE067-4F5A-CE4F-B953-6CE93642C79E}" type="datetime1">
              <a:rPr lang="en-US" smtClean="0"/>
              <a:t>9/28/12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7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56F6F79-C7F8-F44E-8B25-BCAEF70B088A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1866900"/>
            <a:ext cx="2235200" cy="5334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3129643"/>
            <a:ext cx="3124200" cy="5334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4445000"/>
            <a:ext cx="2032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7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Big-Omega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1" y="1791607"/>
            <a:ext cx="2679700" cy="4953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56" y="4747986"/>
            <a:ext cx="6350000" cy="4699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1" y="3183164"/>
            <a:ext cx="79883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9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 descr="big-ome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0" y="1524356"/>
            <a:ext cx="4325257" cy="448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79" y="2159907"/>
            <a:ext cx="2806700" cy="469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79" y="3514271"/>
            <a:ext cx="3441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3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Equivalence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24" y="3342821"/>
            <a:ext cx="67945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8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8" y="2615750"/>
            <a:ext cx="8512629" cy="399443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29" y="4410664"/>
            <a:ext cx="6375400" cy="46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56149" y="3439886"/>
            <a:ext cx="6288901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We say they “have the same growth rate”</a:t>
            </a:r>
          </a:p>
        </p:txBody>
      </p:sp>
    </p:spTree>
    <p:extLst>
      <p:ext uri="{BB962C8B-B14F-4D97-AF65-F5344CB8AC3E}">
        <p14:creationId xmlns:p14="http://schemas.microsoft.com/office/powerpoint/2010/main" val="220903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 descr="the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58" y="1644260"/>
            <a:ext cx="4652721" cy="460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2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algorithms for computing F[n]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60095" y="1489591"/>
            <a:ext cx="6934618" cy="2677085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 Linear time algorithm using vectors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A linear time algorithm using arrays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 linear time algorithm with constant space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295488B-7204-E240-AD9B-5A930F9D83A8}" type="datetime1">
              <a:rPr lang="en-US" smtClean="0"/>
              <a:t>9/28/12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7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algorithm using vector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27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2136339"/>
            <a:ext cx="8378952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AA0D91"/>
                </a:solidFill>
                <a:latin typeface="Menlo-Regular"/>
              </a:rPr>
              <a:t>unsigned</a:t>
            </a:r>
            <a:r>
              <a:rPr lang="en-US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>
                <a:solidFill>
                  <a:srgbClr val="AA0D91"/>
                </a:solidFill>
                <a:latin typeface="Menlo-Regular"/>
              </a:rPr>
              <a:t>long</a:t>
            </a:r>
            <a:r>
              <a:rPr lang="en-US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>
                <a:solidFill>
                  <a:srgbClr val="AA0D91"/>
                </a:solidFill>
                <a:latin typeface="Menlo-Regular"/>
              </a:rPr>
              <a:t>long</a:t>
            </a:r>
            <a:r>
              <a:rPr lang="en-US">
                <a:solidFill>
                  <a:srgbClr val="000000"/>
                </a:solidFill>
                <a:latin typeface="Menlo-Regular"/>
              </a:rPr>
              <a:t> fib2(</a:t>
            </a:r>
            <a:r>
              <a:rPr lang="en-US">
                <a:solidFill>
                  <a:srgbClr val="AA0D91"/>
                </a:solidFill>
                <a:latin typeface="Menlo-Regular"/>
              </a:rPr>
              <a:t>unsigned</a:t>
            </a:r>
            <a:r>
              <a:rPr lang="en-US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>
                <a:solidFill>
                  <a:srgbClr val="AA0D91"/>
                </a:solidFill>
                <a:latin typeface="Menlo-Regular"/>
              </a:rPr>
              <a:t>long</a:t>
            </a:r>
            <a:r>
              <a:rPr lang="en-US">
                <a:solidFill>
                  <a:srgbClr val="000000"/>
                </a:solidFill>
                <a:latin typeface="Menlo-Regular"/>
              </a:rPr>
              <a:t> n) {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>
                <a:solidFill>
                  <a:srgbClr val="007400"/>
                </a:solidFill>
                <a:latin typeface="Menlo-Regular"/>
              </a:rPr>
              <a:t>// this is one implementation option</a:t>
            </a:r>
            <a:endParaRPr lang="en-US">
              <a:solidFill>
                <a:srgbClr val="000000"/>
              </a:solidFill>
              <a:latin typeface="Menlo-Regular"/>
            </a:endParaRP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(n &lt;= </a:t>
            </a:r>
            <a:r>
              <a:rPr lang="en-US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>
                <a:solidFill>
                  <a:srgbClr val="000000"/>
                </a:solidFill>
                <a:latin typeface="Menlo-Regular"/>
              </a:rPr>
              <a:t>) </a:t>
            </a:r>
            <a:r>
              <a:rPr lang="en-US">
                <a:solidFill>
                  <a:srgbClr val="AA0D91"/>
                </a:solidFill>
                <a:latin typeface="Menlo-Regular"/>
              </a:rPr>
              <a:t>return</a:t>
            </a:r>
            <a:r>
              <a:rPr lang="en-US">
                <a:solidFill>
                  <a:srgbClr val="000000"/>
                </a:solidFill>
                <a:latin typeface="Menlo-Regular"/>
              </a:rPr>
              <a:t> n;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vector&lt;</a:t>
            </a:r>
            <a:r>
              <a:rPr lang="en-US">
                <a:solidFill>
                  <a:srgbClr val="AA0D91"/>
                </a:solidFill>
                <a:latin typeface="Menlo-Regular"/>
              </a:rPr>
              <a:t>unsigned</a:t>
            </a:r>
            <a:r>
              <a:rPr lang="en-US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>
                <a:solidFill>
                  <a:srgbClr val="AA0D91"/>
                </a:solidFill>
                <a:latin typeface="Menlo-Regular"/>
              </a:rPr>
              <a:t>long</a:t>
            </a:r>
            <a:r>
              <a:rPr lang="en-US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>
                <a:solidFill>
                  <a:srgbClr val="AA0D91"/>
                </a:solidFill>
                <a:latin typeface="Menlo-Regular"/>
              </a:rPr>
              <a:t>long</a:t>
            </a:r>
            <a:r>
              <a:rPr lang="en-US">
                <a:solidFill>
                  <a:srgbClr val="000000"/>
                </a:solidFill>
                <a:latin typeface="Menlo-Regular"/>
              </a:rPr>
              <a:t>&gt; A;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A.push_back(</a:t>
            </a:r>
            <a:r>
              <a:rPr lang="en-US">
                <a:solidFill>
                  <a:srgbClr val="1C00CF"/>
                </a:solidFill>
                <a:latin typeface="Menlo-Regular"/>
              </a:rPr>
              <a:t>0</a:t>
            </a:r>
            <a:r>
              <a:rPr lang="en-US">
                <a:solidFill>
                  <a:srgbClr val="000000"/>
                </a:solidFill>
                <a:latin typeface="Menlo-Regular"/>
              </a:rPr>
              <a:t>); A.push_back(</a:t>
            </a:r>
            <a:r>
              <a:rPr lang="en-US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for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>
                <a:solidFill>
                  <a:srgbClr val="AA0D91"/>
                </a:solidFill>
                <a:latin typeface="Menlo-Regular"/>
              </a:rPr>
              <a:t>unsigned</a:t>
            </a:r>
            <a:r>
              <a:rPr lang="en-US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>
                <a:solidFill>
                  <a:srgbClr val="AA0D91"/>
                </a:solidFill>
                <a:latin typeface="Menlo-Regular"/>
              </a:rPr>
              <a:t>long</a:t>
            </a:r>
            <a:r>
              <a:rPr lang="en-US">
                <a:solidFill>
                  <a:srgbClr val="000000"/>
                </a:solidFill>
                <a:latin typeface="Menlo-Regular"/>
              </a:rPr>
              <a:t> i=</a:t>
            </a:r>
            <a:r>
              <a:rPr lang="en-US">
                <a:solidFill>
                  <a:srgbClr val="1C00CF"/>
                </a:solidFill>
                <a:latin typeface="Menlo-Regular"/>
              </a:rPr>
              <a:t>2</a:t>
            </a:r>
            <a:r>
              <a:rPr lang="en-US">
                <a:solidFill>
                  <a:srgbClr val="000000"/>
                </a:solidFill>
                <a:latin typeface="Menlo-Regular"/>
              </a:rPr>
              <a:t>; i&lt;=n; i++) {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    A.push_back(A[i-</a:t>
            </a:r>
            <a:r>
              <a:rPr lang="en-US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>
                <a:solidFill>
                  <a:srgbClr val="000000"/>
                </a:solidFill>
                <a:latin typeface="Menlo-Regular"/>
              </a:rPr>
              <a:t>]+A[i-</a:t>
            </a:r>
            <a:r>
              <a:rPr lang="en-US">
                <a:solidFill>
                  <a:srgbClr val="1C00CF"/>
                </a:solidFill>
                <a:latin typeface="Menlo-Regular"/>
              </a:rPr>
              <a:t>2</a:t>
            </a:r>
            <a:r>
              <a:rPr lang="en-US">
                <a:solidFill>
                  <a:srgbClr val="000000"/>
                </a:solidFill>
                <a:latin typeface="Menlo-Regular"/>
              </a:rPr>
              <a:t>]);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return</a:t>
            </a:r>
            <a:r>
              <a:rPr lang="en-US">
                <a:solidFill>
                  <a:srgbClr val="000000"/>
                </a:solidFill>
                <a:latin typeface="Menlo-Regular"/>
              </a:rPr>
              <a:t> A[n];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}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9487" y="5483163"/>
            <a:ext cx="7987083" cy="584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/>
              <a:t>Guess how large an n we can handle this time?</a:t>
            </a:r>
          </a:p>
        </p:txBody>
      </p:sp>
    </p:spTree>
    <p:extLst>
      <p:ext uri="{BB962C8B-B14F-4D97-AF65-F5344CB8AC3E}">
        <p14:creationId xmlns:p14="http://schemas.microsoft.com/office/powerpoint/2010/main" val="297457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039168"/>
              </p:ext>
            </p:extLst>
          </p:nvPr>
        </p:nvGraphicFramePr>
        <p:xfrm>
          <a:off x="1669142" y="2369457"/>
          <a:ext cx="6096000" cy="1285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  <a:r>
                        <a:rPr lang="en-US" baseline="300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10</a:t>
                      </a:r>
                      <a:r>
                        <a:rPr lang="en-US" baseline="300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10</a:t>
                      </a:r>
                      <a:r>
                        <a:rPr lang="en-US" baseline="300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10</a:t>
                      </a:r>
                      <a:r>
                        <a:rPr lang="en-US" baseline="30000"/>
                        <a:t>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# 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Eats up all my CPU/RAM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69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Fibonacci sequence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60095" y="1489591"/>
            <a:ext cx="6934618" cy="2336779"/>
          </a:xfrm>
        </p:spPr>
        <p:txBody>
          <a:bodyPr/>
          <a:lstStyle/>
          <a:p>
            <a:r>
              <a:rPr lang="en-US" dirty="0" smtClean="0"/>
              <a:t>And the </a:t>
            </a:r>
            <a:r>
              <a:rPr lang="en-US" dirty="0"/>
              <a:t>worst algorithm in </a:t>
            </a:r>
            <a:r>
              <a:rPr lang="en-US" dirty="0" smtClean="0"/>
              <a:t>the history of humanity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27F0F41-BB72-2847-BCDD-58B42B271C01}" type="datetime1">
              <a:rPr lang="en-US" smtClean="0"/>
              <a:t>9/28/12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9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about an array?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1543" y="1720840"/>
            <a:ext cx="80554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unsigned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fib2(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unsigned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n) {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if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(n &lt;= </a:t>
            </a:r>
            <a:r>
              <a:rPr lang="en-US" dirty="0">
                <a:solidFill>
                  <a:srgbClr val="1C00CF"/>
                </a:solidFill>
                <a:latin typeface="Courier"/>
                <a:cs typeface="Courier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)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n;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unsigned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* A =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unsigned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[n];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A[</a:t>
            </a:r>
            <a:r>
              <a:rPr lang="en-US" dirty="0">
                <a:solidFill>
                  <a:srgbClr val="1C00CF"/>
                </a:solidFill>
                <a:latin typeface="Courier"/>
                <a:cs typeface="Courier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 = </a:t>
            </a:r>
            <a:r>
              <a:rPr lang="en-US" dirty="0">
                <a:solidFill>
                  <a:srgbClr val="1C00CF"/>
                </a:solidFill>
                <a:latin typeface="Courier"/>
                <a:cs typeface="Courier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; A[</a:t>
            </a:r>
            <a:r>
              <a:rPr lang="en-US" dirty="0">
                <a:solidFill>
                  <a:srgbClr val="1C00CF"/>
                </a:solidFill>
                <a:latin typeface="Courier"/>
                <a:cs typeface="Courier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 = </a:t>
            </a:r>
            <a:r>
              <a:rPr lang="en-US" dirty="0">
                <a:solidFill>
                  <a:srgbClr val="1C00CF"/>
                </a:solidFill>
                <a:latin typeface="Courier"/>
                <a:cs typeface="Courier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(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unsigned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=</a:t>
            </a:r>
            <a:r>
              <a:rPr lang="en-US" dirty="0">
                <a:solidFill>
                  <a:srgbClr val="1C00CF"/>
                </a:solidFill>
                <a:latin typeface="Courier"/>
                <a:cs typeface="Courier"/>
              </a:rPr>
              <a:t>2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&lt;=n;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    A[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 = A[i-</a:t>
            </a:r>
            <a:r>
              <a:rPr lang="en-US" dirty="0">
                <a:solidFill>
                  <a:srgbClr val="1C00CF"/>
                </a:solidFill>
                <a:latin typeface="Courier"/>
                <a:cs typeface="Courier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]+A[i-</a:t>
            </a:r>
            <a:r>
              <a:rPr lang="en-US" dirty="0">
                <a:solidFill>
                  <a:srgbClr val="1C00CF"/>
                </a:solidFill>
                <a:latin typeface="Courier"/>
                <a:cs typeface="Courier"/>
              </a:rPr>
              <a:t>2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];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unsigned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ret = A[n];</a:t>
            </a:r>
          </a:p>
          <a:p>
            <a:r>
              <a:rPr lang="hu-HU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hu-HU" dirty="0" smtClean="0">
                <a:solidFill>
                  <a:srgbClr val="AA0D91"/>
                </a:solidFill>
                <a:latin typeface="Courier"/>
                <a:cs typeface="Courier"/>
              </a:rPr>
              <a:t>delete</a:t>
            </a:r>
            <a:r>
              <a:rPr lang="hu-HU" dirty="0" smtClean="0">
                <a:solidFill>
                  <a:srgbClr val="000000"/>
                </a:solidFill>
                <a:latin typeface="Courier"/>
                <a:cs typeface="Courier"/>
              </a:rPr>
              <a:t>[</a:t>
            </a:r>
            <a:r>
              <a:rPr lang="hu-HU" dirty="0">
                <a:solidFill>
                  <a:srgbClr val="000000"/>
                </a:solidFill>
                <a:latin typeface="Courier"/>
                <a:cs typeface="Courier"/>
              </a:rPr>
              <a:t>] A;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ret;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9487" y="5483163"/>
            <a:ext cx="7987083" cy="584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/>
              <a:t>Guess how large an n we can handle this time?</a:t>
            </a:r>
          </a:p>
        </p:txBody>
      </p:sp>
    </p:spTree>
    <p:extLst>
      <p:ext uri="{BB962C8B-B14F-4D97-AF65-F5344CB8AC3E}">
        <p14:creationId xmlns:p14="http://schemas.microsoft.com/office/powerpoint/2010/main" val="262243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44260"/>
              </p:ext>
            </p:extLst>
          </p:nvPr>
        </p:nvGraphicFramePr>
        <p:xfrm>
          <a:off x="1669142" y="1647343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870858"/>
                <a:gridCol w="1059543"/>
                <a:gridCol w="1153886"/>
                <a:gridCol w="17925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  <a:r>
                        <a:rPr lang="en-US" baseline="300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10</a:t>
                      </a:r>
                      <a:r>
                        <a:rPr lang="en-US" baseline="300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10</a:t>
                      </a:r>
                      <a:r>
                        <a:rPr lang="en-US" baseline="300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10</a:t>
                      </a:r>
                      <a:r>
                        <a:rPr lang="en-US" baseline="30000"/>
                        <a:t>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# 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Segmentation fault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7478" y="3312803"/>
            <a:ext cx="542155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Data structure matters a great deal!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8249" y="4560551"/>
            <a:ext cx="5770780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/>
              <a:t>Some assumptions we made are false if too </a:t>
            </a:r>
          </a:p>
          <a:p>
            <a:r>
              <a:rPr lang="en-US" sz="2400"/>
              <a:t>much space is involved: computer has to use</a:t>
            </a:r>
          </a:p>
          <a:p>
            <a:r>
              <a:rPr lang="en-US" sz="2400"/>
              <a:t>hard-drive as memory</a:t>
            </a:r>
          </a:p>
        </p:txBody>
      </p:sp>
    </p:spTree>
    <p:extLst>
      <p:ext uri="{BB962C8B-B14F-4D97-AF65-F5344CB8AC3E}">
        <p14:creationId xmlns:p14="http://schemas.microsoft.com/office/powerpoint/2010/main" val="105977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programming!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4113" y="1736726"/>
            <a:ext cx="79828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unsigned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fib3(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unsigned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n) {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if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(n &lt;= </a:t>
            </a:r>
            <a:r>
              <a:rPr lang="en-US" dirty="0">
                <a:solidFill>
                  <a:srgbClr val="1C00CF"/>
                </a:solidFill>
                <a:latin typeface="Courier"/>
                <a:cs typeface="Courier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)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n;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unsigned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a=</a:t>
            </a:r>
            <a:r>
              <a:rPr lang="en-US" dirty="0">
                <a:solidFill>
                  <a:srgbClr val="1C00CF"/>
                </a:solidFill>
                <a:latin typeface="Courier"/>
                <a:cs typeface="Courier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, b=</a:t>
            </a:r>
            <a:r>
              <a:rPr lang="en-US" dirty="0">
                <a:solidFill>
                  <a:srgbClr val="1C00CF"/>
                </a:solidFill>
                <a:latin typeface="Courier"/>
                <a:cs typeface="Courier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, temp;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unsigned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(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unsigned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=</a:t>
            </a:r>
            <a:r>
              <a:rPr lang="en-US" dirty="0">
                <a:solidFill>
                  <a:srgbClr val="1C00CF"/>
                </a:solidFill>
                <a:latin typeface="Courier"/>
                <a:cs typeface="Courier"/>
              </a:rPr>
              <a:t>2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&lt;= n;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    temp = a + b; </a:t>
            </a:r>
            <a:r>
              <a:rPr lang="en-US" dirty="0">
                <a:solidFill>
                  <a:srgbClr val="007400"/>
                </a:solidFill>
                <a:latin typeface="Courier"/>
                <a:cs typeface="Courier"/>
              </a:rPr>
              <a:t>// F[</a:t>
            </a:r>
            <a:r>
              <a:rPr lang="en-US" dirty="0" err="1">
                <a:solidFill>
                  <a:srgbClr val="007400"/>
                </a:solidFill>
                <a:latin typeface="Courier"/>
                <a:cs typeface="Courier"/>
              </a:rPr>
              <a:t>i</a:t>
            </a:r>
            <a:r>
              <a:rPr lang="en-US" dirty="0">
                <a:solidFill>
                  <a:srgbClr val="007400"/>
                </a:solidFill>
                <a:latin typeface="Courier"/>
                <a:cs typeface="Courier"/>
              </a:rPr>
              <a:t>] = F[i-2] + F[i-1]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    a = b;        </a:t>
            </a:r>
            <a:r>
              <a:rPr lang="en-US" dirty="0">
                <a:solidFill>
                  <a:srgbClr val="007400"/>
                </a:solidFill>
                <a:latin typeface="Courier"/>
                <a:cs typeface="Courier"/>
              </a:rPr>
              <a:t>// a = F[i-1]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    b = temp;     </a:t>
            </a:r>
            <a:r>
              <a:rPr lang="en-US" dirty="0">
                <a:solidFill>
                  <a:srgbClr val="007400"/>
                </a:solidFill>
                <a:latin typeface="Courier"/>
                <a:cs typeface="Courier"/>
              </a:rPr>
              <a:t>// b = F[</a:t>
            </a:r>
            <a:r>
              <a:rPr lang="en-US" dirty="0" err="1">
                <a:solidFill>
                  <a:srgbClr val="007400"/>
                </a:solidFill>
                <a:latin typeface="Courier"/>
                <a:cs typeface="Courier"/>
              </a:rPr>
              <a:t>i</a:t>
            </a:r>
            <a:r>
              <a:rPr lang="en-US" dirty="0">
                <a:solidFill>
                  <a:srgbClr val="007400"/>
                </a:solidFill>
                <a:latin typeface="Courier"/>
                <a:cs typeface="Courier"/>
              </a:rPr>
              <a:t>]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temp;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}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487" y="5483163"/>
            <a:ext cx="7987083" cy="584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/>
              <a:t>Guess how large an n we can handle this time?</a:t>
            </a:r>
          </a:p>
        </p:txBody>
      </p:sp>
    </p:spTree>
    <p:extLst>
      <p:ext uri="{BB962C8B-B14F-4D97-AF65-F5344CB8AC3E}">
        <p14:creationId xmlns:p14="http://schemas.microsoft.com/office/powerpoint/2010/main" val="393825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130927"/>
              </p:ext>
            </p:extLst>
          </p:nvPr>
        </p:nvGraphicFramePr>
        <p:xfrm>
          <a:off x="1669142" y="1763545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  <a:r>
                        <a:rPr lang="en-US" baseline="300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10</a:t>
                      </a:r>
                      <a:r>
                        <a:rPr lang="en-US" baseline="3000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10</a:t>
                      </a:r>
                      <a:r>
                        <a:rPr lang="en-US" baseline="300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10</a:t>
                      </a:r>
                      <a:r>
                        <a:rPr lang="en-US" baseline="30000"/>
                        <a:t>11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# 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22951" y="3722613"/>
            <a:ext cx="6893609" cy="2246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The answers are incorrect because F[10</a:t>
            </a:r>
            <a:r>
              <a:rPr lang="en-US" sz="2800" baseline="30000" dirty="0"/>
              <a:t>8</a:t>
            </a:r>
            <a:r>
              <a:rPr lang="en-US" sz="2800" dirty="0"/>
              <a:t>] is </a:t>
            </a:r>
          </a:p>
          <a:p>
            <a:r>
              <a:rPr lang="en-US" sz="2800" dirty="0"/>
              <a:t>greater than the largest integer representable</a:t>
            </a:r>
          </a:p>
          <a:p>
            <a:r>
              <a:rPr lang="en-US" sz="2800" dirty="0"/>
              <a:t>by unsigned long long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But that’s ok. We want to know the runtime</a:t>
            </a:r>
          </a:p>
        </p:txBody>
      </p:sp>
    </p:spTree>
    <p:extLst>
      <p:ext uri="{BB962C8B-B14F-4D97-AF65-F5344CB8AC3E}">
        <p14:creationId xmlns:p14="http://schemas.microsoft.com/office/powerpoint/2010/main" val="384725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037513" cy="1362075"/>
          </a:xfrm>
        </p:spPr>
        <p:txBody>
          <a:bodyPr/>
          <a:lstStyle/>
          <a:p>
            <a:r>
              <a:rPr lang="en-US" dirty="0" smtClean="0"/>
              <a:t>An even faster algorithm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60095" y="1489592"/>
            <a:ext cx="6934618" cy="2411480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The repeated squaring trick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295488B-7204-E240-AD9B-5A930F9D83A8}" type="datetime1">
              <a:rPr lang="en-US" smtClean="0"/>
              <a:t>9/28/12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7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 helps!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can re-formulate the problem a little: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99608"/>
            <a:ext cx="2712357" cy="914632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91378"/>
            <a:ext cx="2712357" cy="914632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12179"/>
            <a:ext cx="2712357" cy="914632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14" y="2299608"/>
            <a:ext cx="5326744" cy="955519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86" y="4079421"/>
            <a:ext cx="49657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we compute A</a:t>
            </a:r>
            <a:r>
              <a:rPr lang="en-US" baseline="30000"/>
              <a:t>n</a:t>
            </a:r>
            <a:r>
              <a:rPr lang="en-US"/>
              <a:t> quickly?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Want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But can we even compute 3</a:t>
            </a:r>
            <a:r>
              <a:rPr lang="en-US" baseline="30000"/>
              <a:t>n</a:t>
            </a:r>
            <a:r>
              <a:rPr lang="en-US"/>
              <a:t> quickly?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56F6F79-C7F8-F44E-8B25-BCAEF70B088A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86" y="1829706"/>
            <a:ext cx="14986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algorithm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56F6F79-C7F8-F44E-8B25-BCAEF70B088A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49829" y="1850571"/>
            <a:ext cx="64080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unsigned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power1(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unsigned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n) {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unsigned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unsigned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ret=</a:t>
            </a:r>
            <a:r>
              <a:rPr lang="en-US" dirty="0">
                <a:solidFill>
                  <a:srgbClr val="1C00CF"/>
                </a:solidFill>
                <a:latin typeface="Courier"/>
                <a:cs typeface="Courier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(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unsigned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=</a:t>
            </a:r>
            <a:r>
              <a:rPr lang="en-US" dirty="0">
                <a:solidFill>
                  <a:srgbClr val="1C00CF"/>
                </a:solidFill>
                <a:latin typeface="Courier"/>
                <a:cs typeface="Courier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&lt;n;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++)</a:t>
            </a:r>
          </a:p>
          <a:p>
            <a:r>
              <a:rPr lang="da-DK" dirty="0">
                <a:solidFill>
                  <a:srgbClr val="000000"/>
                </a:solidFill>
                <a:latin typeface="Courier"/>
                <a:cs typeface="Courier"/>
              </a:rPr>
              <a:t>        ret *= base;</a:t>
            </a:r>
          </a:p>
          <a:p>
            <a:r>
              <a:rPr lang="da-DK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da-DK" dirty="0">
                <a:solidFill>
                  <a:srgbClr val="AA0D91"/>
                </a:solidFill>
                <a:latin typeface="Courier"/>
                <a:cs typeface="Courier"/>
              </a:rPr>
              <a:t>return</a:t>
            </a:r>
            <a:r>
              <a:rPr lang="da-DK" dirty="0">
                <a:solidFill>
                  <a:srgbClr val="000000"/>
                </a:solidFill>
                <a:latin typeface="Courier"/>
                <a:cs typeface="Courier"/>
              </a:rPr>
              <a:t> ret;</a:t>
            </a:r>
          </a:p>
          <a:p>
            <a:r>
              <a:rPr lang="da-DK" dirty="0">
                <a:solidFill>
                  <a:srgbClr val="000000"/>
                </a:solidFill>
                <a:latin typeface="Courier"/>
                <a:cs typeface="Courier"/>
              </a:rPr>
              <a:t>}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1429" y="4775200"/>
            <a:ext cx="361807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When n = 10</a:t>
            </a:r>
            <a:r>
              <a:rPr lang="en-US" baseline="30000"/>
              <a:t>10</a:t>
            </a:r>
            <a:r>
              <a:rPr lang="en-US"/>
              <a:t> it took 44 seconds</a:t>
            </a:r>
          </a:p>
        </p:txBody>
      </p:sp>
    </p:spTree>
    <p:extLst>
      <p:ext uri="{BB962C8B-B14F-4D97-AF65-F5344CB8AC3E}">
        <p14:creationId xmlns:p14="http://schemas.microsoft.com/office/powerpoint/2010/main" val="165933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algorithm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2343" y="2025640"/>
            <a:ext cx="77796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unsigned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power2(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unsigned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n) {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unsigned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ret;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if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(n == </a:t>
            </a:r>
            <a:r>
              <a:rPr lang="en-US" dirty="0">
                <a:solidFill>
                  <a:srgbClr val="1C00CF"/>
                </a:solidFill>
                <a:latin typeface="Courier"/>
                <a:cs typeface="Courier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)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1C00CF"/>
                </a:solidFill>
                <a:latin typeface="Courier"/>
                <a:cs typeface="Courier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Courier"/>
                <a:cs typeface="Courier"/>
              </a:rPr>
              <a:t>if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(n % </a:t>
            </a:r>
            <a:r>
              <a:rPr lang="en-US" dirty="0">
                <a:solidFill>
                  <a:srgbClr val="1C00CF"/>
                </a:solidFill>
                <a:latin typeface="Courier"/>
                <a:cs typeface="Courier"/>
              </a:rPr>
              <a:t>2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== </a:t>
            </a:r>
            <a:r>
              <a:rPr lang="en-US" dirty="0">
                <a:solidFill>
                  <a:srgbClr val="1C00CF"/>
                </a:solidFill>
                <a:latin typeface="Courier"/>
                <a:cs typeface="Courier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    ret = power2(n/</a:t>
            </a:r>
            <a:r>
              <a:rPr lang="en-US" dirty="0">
                <a:solidFill>
                  <a:srgbClr val="1C00CF"/>
                </a:solidFill>
                <a:latin typeface="Courier"/>
                <a:cs typeface="Courier"/>
              </a:rPr>
              <a:t>2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);</a:t>
            </a:r>
          </a:p>
          <a:p>
            <a:r>
              <a:rPr lang="da-DK" dirty="0">
                <a:solidFill>
                  <a:srgbClr val="000000"/>
                </a:solidFill>
                <a:latin typeface="Courier"/>
                <a:cs typeface="Courier"/>
              </a:rPr>
              <a:t>        </a:t>
            </a:r>
            <a:r>
              <a:rPr lang="da-DK" dirty="0">
                <a:solidFill>
                  <a:srgbClr val="AA0D91"/>
                </a:solidFill>
                <a:latin typeface="Courier"/>
                <a:cs typeface="Courier"/>
              </a:rPr>
              <a:t>return</a:t>
            </a:r>
            <a:r>
              <a:rPr lang="da-DK" dirty="0">
                <a:solidFill>
                  <a:srgbClr val="000000"/>
                </a:solidFill>
                <a:latin typeface="Courier"/>
                <a:cs typeface="Courier"/>
              </a:rPr>
              <a:t> ret * ret;</a:t>
            </a:r>
          </a:p>
          <a:p>
            <a:r>
              <a:rPr lang="da-DK" dirty="0">
                <a:solidFill>
                  <a:srgbClr val="000000"/>
                </a:solidFill>
                <a:latin typeface="Courier"/>
                <a:cs typeface="Courier"/>
              </a:rPr>
              <a:t>    } </a:t>
            </a:r>
            <a:r>
              <a:rPr lang="da-DK" dirty="0">
                <a:solidFill>
                  <a:srgbClr val="AA0D91"/>
                </a:solidFill>
                <a:latin typeface="Courier"/>
                <a:cs typeface="Courier"/>
              </a:rPr>
              <a:t>else</a:t>
            </a:r>
            <a:r>
              <a:rPr lang="da-DK" dirty="0">
                <a:solidFill>
                  <a:srgbClr val="000000"/>
                </a:solidFill>
                <a:latin typeface="Courier"/>
                <a:cs typeface="Courier"/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    ret = power2((n-</a:t>
            </a:r>
            <a:r>
              <a:rPr lang="en-US" dirty="0">
                <a:solidFill>
                  <a:srgbClr val="1C00CF"/>
                </a:solidFill>
                <a:latin typeface="Courier"/>
                <a:cs typeface="Courier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)/</a:t>
            </a:r>
            <a:r>
              <a:rPr lang="en-US" dirty="0">
                <a:solidFill>
                  <a:srgbClr val="1C00CF"/>
                </a:solidFill>
                <a:latin typeface="Courier"/>
                <a:cs typeface="Courier"/>
              </a:rPr>
              <a:t>2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);</a:t>
            </a:r>
          </a:p>
          <a:p>
            <a:r>
              <a:rPr lang="da-DK" dirty="0">
                <a:solidFill>
                  <a:srgbClr val="000000"/>
                </a:solidFill>
                <a:latin typeface="Courier"/>
                <a:cs typeface="Courier"/>
              </a:rPr>
              <a:t>        </a:t>
            </a:r>
            <a:r>
              <a:rPr lang="da-DK" dirty="0">
                <a:solidFill>
                  <a:srgbClr val="AA0D91"/>
                </a:solidFill>
                <a:latin typeface="Courier"/>
                <a:cs typeface="Courier"/>
              </a:rPr>
              <a:t>return</a:t>
            </a:r>
            <a:r>
              <a:rPr lang="da-DK" dirty="0">
                <a:solidFill>
                  <a:srgbClr val="000000"/>
                </a:solidFill>
                <a:latin typeface="Courier"/>
                <a:cs typeface="Courier"/>
              </a:rPr>
              <a:t> base * ret * ret;</a:t>
            </a:r>
          </a:p>
          <a:p>
            <a:r>
              <a:rPr lang="da-DK" dirty="0">
                <a:solidFill>
                  <a:srgbClr val="000000"/>
                </a:solidFill>
                <a:latin typeface="Courier"/>
                <a:cs typeface="Courier"/>
              </a:rPr>
              <a:t>    }</a:t>
            </a:r>
          </a:p>
          <a:p>
            <a:r>
              <a:rPr lang="da-DK" dirty="0">
                <a:solidFill>
                  <a:srgbClr val="000000"/>
                </a:solidFill>
                <a:latin typeface="Courier"/>
                <a:cs typeface="Courier"/>
              </a:rPr>
              <a:t>}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7546" y="5508171"/>
            <a:ext cx="626610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When n = 10</a:t>
            </a:r>
            <a:r>
              <a:rPr lang="en-US" baseline="30000"/>
              <a:t>19</a:t>
            </a:r>
            <a:r>
              <a:rPr lang="en-US"/>
              <a:t> it took &lt; 1 second</a:t>
            </a:r>
            <a:br>
              <a:rPr lang="en-US"/>
            </a:br>
            <a:r>
              <a:rPr lang="en-US"/>
              <a:t>Couldn’t test n = 10</a:t>
            </a:r>
            <a:r>
              <a:rPr lang="en-US" baseline="30000"/>
              <a:t>20 </a:t>
            </a:r>
            <a:r>
              <a:rPr lang="en-US"/>
              <a:t>because that’s &gt; sizeof(unsigned long)</a:t>
            </a:r>
          </a:p>
        </p:txBody>
      </p:sp>
    </p:spTree>
    <p:extLst>
      <p:ext uri="{BB962C8B-B14F-4D97-AF65-F5344CB8AC3E}">
        <p14:creationId xmlns:p14="http://schemas.microsoft.com/office/powerpoint/2010/main" val="417869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Runtime analysis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First algorithm O(n)</a:t>
            </a:r>
          </a:p>
          <a:p>
            <a:endParaRPr lang="en-US"/>
          </a:p>
          <a:p>
            <a:r>
              <a:rPr lang="en-US"/>
              <a:t>Second algorithm O(log n) </a:t>
            </a:r>
          </a:p>
          <a:p>
            <a:endParaRPr lang="en-US"/>
          </a:p>
          <a:p>
            <a:r>
              <a:rPr lang="en-US"/>
              <a:t>We can apply the second algorithm to the Fibonacci problem: fib4() has the following data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678684"/>
              </p:ext>
            </p:extLst>
          </p:nvPr>
        </p:nvGraphicFramePr>
        <p:xfrm>
          <a:off x="1669142" y="503291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  <a:r>
                        <a:rPr lang="en-US" baseline="300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10</a:t>
                      </a:r>
                      <a:r>
                        <a:rPr lang="en-US" baseline="300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10</a:t>
                      </a:r>
                      <a:r>
                        <a:rPr lang="en-US" baseline="30000"/>
                        <a:t>19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# 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23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Fibonacci sequence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0, 1, 1, 2, 3, 5, 8, 13, 21, 34, …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F[0] = 0</a:t>
            </a:r>
          </a:p>
          <a:p>
            <a:pPr lvl="0"/>
            <a:r>
              <a:rPr lang="en-US" dirty="0"/>
              <a:t>F[1] = 1</a:t>
            </a:r>
          </a:p>
          <a:p>
            <a:pPr lvl="0"/>
            <a:r>
              <a:rPr lang="en-US" dirty="0"/>
              <a:t>F[2] = F[1] + F[0] = 1</a:t>
            </a:r>
          </a:p>
          <a:p>
            <a:pPr lvl="0"/>
            <a:r>
              <a:rPr lang="en-US" dirty="0"/>
              <a:t>F[3] = F[2] + F[1] = 2</a:t>
            </a:r>
          </a:p>
          <a:p>
            <a:pPr lvl="0"/>
            <a:r>
              <a:rPr lang="en-US" dirty="0"/>
              <a:t>F[4] = F[3] + F[2] = 3</a:t>
            </a:r>
          </a:p>
          <a:p>
            <a:pPr lvl="0"/>
            <a:r>
              <a:rPr lang="en-US" dirty="0"/>
              <a:t>F[n] = F[n-1] + F[n-2]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295488B-7204-E240-AD9B-5A930F9D83A8}" type="datetime1">
              <a:rPr lang="en-US" smtClean="0"/>
              <a:t>9/28/12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1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Recursion – fib1()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56F6F79-C7F8-F44E-8B25-BCAEF70B088A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1676065"/>
            <a:ext cx="85313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400"/>
                </a:solidFill>
                <a:latin typeface="Menlo-Regular"/>
              </a:rPr>
              <a:t>/**</a:t>
            </a:r>
          </a:p>
          <a:p>
            <a:r>
              <a:rPr lang="en-US" dirty="0">
                <a:solidFill>
                  <a:srgbClr val="007400"/>
                </a:solidFill>
                <a:latin typeface="Menlo-Regular"/>
              </a:rPr>
              <a:t> *----------------------------------------------------------</a:t>
            </a:r>
          </a:p>
          <a:p>
            <a:r>
              <a:rPr lang="en-US" dirty="0">
                <a:solidFill>
                  <a:srgbClr val="007400"/>
                </a:solidFill>
                <a:latin typeface="Menlo-Regular"/>
              </a:rPr>
              <a:t> *  the most straightforward algorithm to compute F[n]</a:t>
            </a:r>
          </a:p>
          <a:p>
            <a:r>
              <a:rPr lang="en-US" dirty="0">
                <a:solidFill>
                  <a:srgbClr val="007400"/>
                </a:solidFill>
                <a:latin typeface="Menlo-Regular"/>
              </a:rPr>
              <a:t> *----------------------------------------------------------</a:t>
            </a:r>
          </a:p>
          <a:p>
            <a:r>
              <a:rPr lang="en-US" dirty="0">
                <a:solidFill>
                  <a:srgbClr val="007400"/>
                </a:solidFill>
                <a:latin typeface="Menlo-Regular"/>
              </a:rPr>
              <a:t> */</a:t>
            </a:r>
            <a:endParaRPr lang="en-US" dirty="0">
              <a:solidFill>
                <a:srgbClr val="000000"/>
              </a:solidFill>
              <a:latin typeface="Menlo-Regular"/>
            </a:endParaRPr>
          </a:p>
          <a:p>
            <a:r>
              <a:rPr lang="en-US" dirty="0">
                <a:solidFill>
                  <a:srgbClr val="AA0D91"/>
                </a:solidFill>
                <a:latin typeface="Menlo-Regular"/>
              </a:rPr>
              <a:t>unsigned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fib1(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unsigned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long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n) {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(n &lt;= 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n;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fib1(n-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 + fib1(n-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2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6175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Run time on my </a:t>
            </a:r>
            <a:r>
              <a:rPr lang="en-US" dirty="0" smtClean="0"/>
              <a:t>laptop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879" y="1822450"/>
            <a:ext cx="5875464" cy="4533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1016" y="1085450"/>
            <a:ext cx="561984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2.53GHz </a:t>
            </a:r>
            <a:r>
              <a:rPr lang="en-US" sz="2800" dirty="0"/>
              <a:t>Intel Core 2 </a:t>
            </a:r>
            <a:r>
              <a:rPr lang="en-US" sz="2800" dirty="0" smtClean="0"/>
              <a:t>Duo, 4 GB DDR3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888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large numbers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Looks like the run time is doubled for each n++</a:t>
            </a:r>
          </a:p>
          <a:p>
            <a:endParaRPr lang="en-US" dirty="0"/>
          </a:p>
          <a:p>
            <a:r>
              <a:rPr lang="en-US" dirty="0" smtClean="0"/>
              <a:t>We won’t be able to compute F[120] if the trend continues</a:t>
            </a:r>
          </a:p>
          <a:p>
            <a:endParaRPr lang="en-US" dirty="0"/>
          </a:p>
          <a:p>
            <a:r>
              <a:rPr lang="en-US" dirty="0">
                <a:solidFill>
                  <a:srgbClr val="008000"/>
                </a:solidFill>
              </a:rPr>
              <a:t>The age of the universe is 15 billion years &lt; 2</a:t>
            </a:r>
            <a:r>
              <a:rPr lang="en-US" baseline="30000" dirty="0">
                <a:solidFill>
                  <a:srgbClr val="008000"/>
                </a:solidFill>
              </a:rPr>
              <a:t>60</a:t>
            </a:r>
            <a:r>
              <a:rPr lang="en-US" dirty="0">
                <a:solidFill>
                  <a:srgbClr val="008000"/>
                </a:solidFill>
              </a:rPr>
              <a:t> sec</a:t>
            </a:r>
          </a:p>
          <a:p>
            <a:endParaRPr lang="en-US" dirty="0"/>
          </a:p>
          <a:p>
            <a:r>
              <a:rPr lang="en-US" dirty="0"/>
              <a:t>The function looks … exponential</a:t>
            </a:r>
          </a:p>
          <a:p>
            <a:pPr lvl="1"/>
            <a:r>
              <a:rPr lang="en-US" dirty="0"/>
              <a:t>Is there a theoretical justification for this?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71DE067-4F5A-CE4F-B953-6CE93642C79E}" type="datetime1">
              <a:rPr lang="en-US" smtClean="0"/>
              <a:t>9/28/12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4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“Functions”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Sometimes we mean a C++ function</a:t>
            </a:r>
          </a:p>
          <a:p>
            <a:endParaRPr lang="en-US" dirty="0"/>
          </a:p>
          <a:p>
            <a:r>
              <a:rPr lang="en-US" dirty="0"/>
              <a:t>Sometimes we mean a mathematical function like F[n]</a:t>
            </a:r>
          </a:p>
          <a:p>
            <a:endParaRPr lang="en-US" dirty="0"/>
          </a:p>
          <a:p>
            <a:r>
              <a:rPr lang="en-US" dirty="0"/>
              <a:t>A C++ function can be used to compute a mathematical function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But not </a:t>
            </a:r>
            <a:r>
              <a:rPr lang="en-US" dirty="0" smtClean="0">
                <a:solidFill>
                  <a:srgbClr val="FF0000"/>
                </a:solidFill>
              </a:rPr>
              <a:t>always! There </a:t>
            </a:r>
            <a:r>
              <a:rPr lang="en-US" dirty="0" smtClean="0">
                <a:solidFill>
                  <a:srgbClr val="FF0000"/>
                </a:solidFill>
              </a:rPr>
              <a:t>are un-computable </a:t>
            </a:r>
            <a:r>
              <a:rPr lang="en-US" dirty="0" smtClean="0">
                <a:solidFill>
                  <a:srgbClr val="FF0000"/>
                </a:solidFill>
              </a:rPr>
              <a:t>functions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Google for “busy Beaver numbers” and the “halting problem”, for typical examples.</a:t>
            </a:r>
            <a:endParaRPr lang="en-US" dirty="0">
              <a:solidFill>
                <a:srgbClr val="008000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What we mean should be clear from context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56F6F79-C7F8-F44E-8B25-BCAEF70B088A}" type="datetime1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2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fib1()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60095" y="1489592"/>
            <a:ext cx="6934618" cy="2527682"/>
          </a:xfrm>
        </p:spPr>
        <p:txBody>
          <a:bodyPr/>
          <a:lstStyle/>
          <a:p>
            <a:r>
              <a:rPr lang="en-US" dirty="0" smtClean="0"/>
              <a:t>Guess and induct strategy</a:t>
            </a:r>
          </a:p>
          <a:p>
            <a:endParaRPr lang="en-US" dirty="0"/>
          </a:p>
          <a:p>
            <a:r>
              <a:rPr lang="en-US" dirty="0"/>
              <a:t>Thinking about the main body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27F0F41-BB72-2847-BCDD-58B42B271C01}" type="datetime1">
              <a:rPr lang="en-US" smtClean="0"/>
              <a:t>9/28/12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7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d250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csd250-theme.thmx</Template>
  <TotalTime>1408</TotalTime>
  <Words>2014</Words>
  <Application>Microsoft Macintosh PowerPoint</Application>
  <PresentationFormat>On-screen Show (4:3)</PresentationFormat>
  <Paragraphs>363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csd250-theme</vt:lpstr>
      <vt:lpstr>Much ado about Fibonacci numbers</vt:lpstr>
      <vt:lpstr>Agenda</vt:lpstr>
      <vt:lpstr>Fibonacci sequence</vt:lpstr>
      <vt:lpstr>Fibonacci sequence</vt:lpstr>
      <vt:lpstr>Recursion – fib1()</vt:lpstr>
      <vt:lpstr>Run time on my laptop</vt:lpstr>
      <vt:lpstr>On large numbers</vt:lpstr>
      <vt:lpstr>A Note on “Functions”</vt:lpstr>
      <vt:lpstr>Analysis of fib1()</vt:lpstr>
      <vt:lpstr>Guess and induct</vt:lpstr>
      <vt:lpstr>The guess</vt:lpstr>
      <vt:lpstr>The Proof</vt:lpstr>
      <vt:lpstr>How does this help?</vt:lpstr>
      <vt:lpstr>So, there are constants C, D such that</vt:lpstr>
      <vt:lpstr>Asymptotic analysis</vt:lpstr>
      <vt:lpstr>From intuition to formality</vt:lpstr>
      <vt:lpstr>Big-O</vt:lpstr>
      <vt:lpstr>Intuition</vt:lpstr>
      <vt:lpstr>In English</vt:lpstr>
      <vt:lpstr>Examples</vt:lpstr>
      <vt:lpstr>Big-Omega</vt:lpstr>
      <vt:lpstr>In picture</vt:lpstr>
      <vt:lpstr>Examples</vt:lpstr>
      <vt:lpstr>Equivalence</vt:lpstr>
      <vt:lpstr>Theta</vt:lpstr>
      <vt:lpstr>In picture</vt:lpstr>
      <vt:lpstr>Better algorithms for computing F[n]</vt:lpstr>
      <vt:lpstr>An algorithm using vector</vt:lpstr>
      <vt:lpstr>Data</vt:lpstr>
      <vt:lpstr>How about an array?</vt:lpstr>
      <vt:lpstr>Data</vt:lpstr>
      <vt:lpstr>Dynamic programming!</vt:lpstr>
      <vt:lpstr>Data</vt:lpstr>
      <vt:lpstr>An even faster algorithm</vt:lpstr>
      <vt:lpstr>Math helps!</vt:lpstr>
      <vt:lpstr>How to we compute An quickly?</vt:lpstr>
      <vt:lpstr>First algorithm</vt:lpstr>
      <vt:lpstr>Second algorithm</vt:lpstr>
      <vt:lpstr>Runtime analysis</vt:lpstr>
    </vt:vector>
  </TitlesOfParts>
  <Company>SUNY Buffalo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250 – Data structures in C++</dc:title>
  <dc:creator>Hung Ngo</dc:creator>
  <cp:lastModifiedBy>Hung Ngo</cp:lastModifiedBy>
  <cp:revision>101</cp:revision>
  <dcterms:created xsi:type="dcterms:W3CDTF">2012-01-17T14:06:43Z</dcterms:created>
  <dcterms:modified xsi:type="dcterms:W3CDTF">2012-09-28T13:03:11Z</dcterms:modified>
</cp:coreProperties>
</file>