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497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58" r:id="rId4"/>
    <p:sldId id="285" r:id="rId5"/>
    <p:sldId id="286" r:id="rId6"/>
    <p:sldId id="288" r:id="rId7"/>
    <p:sldId id="287" r:id="rId8"/>
    <p:sldId id="289" r:id="rId9"/>
    <p:sldId id="290" r:id="rId10"/>
    <p:sldId id="291" r:id="rId11"/>
    <p:sldId id="292" r:id="rId12"/>
    <p:sldId id="293" r:id="rId13"/>
    <p:sldId id="302" r:id="rId14"/>
    <p:sldId id="294" r:id="rId15"/>
    <p:sldId id="296" r:id="rId16"/>
    <p:sldId id="295" r:id="rId17"/>
    <p:sldId id="297" r:id="rId18"/>
    <p:sldId id="298" r:id="rId19"/>
    <p:sldId id="299" r:id="rId20"/>
    <p:sldId id="300" r:id="rId21"/>
    <p:sldId id="30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A3BC88-8FC9-6241-BC9F-F9DAA3A67B01}">
          <p14:sldIdLst>
            <p14:sldId id="256"/>
            <p14:sldId id="259"/>
          </p14:sldIdLst>
        </p14:section>
        <p14:section name="Main body" id="{9754F442-86AE-134C-863D-5F65F929E999}">
          <p14:sldIdLst>
            <p14:sldId id="258"/>
            <p14:sldId id="285"/>
            <p14:sldId id="286"/>
          </p14:sldIdLst>
        </p14:section>
        <p14:section name="Data types" id="{032F2E2E-8E75-F24F-9763-0FE8E5252EEA}">
          <p14:sldIdLst>
            <p14:sldId id="288"/>
            <p14:sldId id="287"/>
            <p14:sldId id="289"/>
          </p14:sldIdLst>
        </p14:section>
        <p14:section name="Declarations and definitions" id="{F694E19E-6318-C04A-A131-368725D207FB}">
          <p14:sldIdLst>
            <p14:sldId id="290"/>
            <p14:sldId id="291"/>
            <p14:sldId id="292"/>
            <p14:sldId id="293"/>
            <p14:sldId id="302"/>
          </p14:sldIdLst>
        </p14:section>
        <p14:section name="Control structures" id="{21FCF16B-D251-1340-9B9F-B75AB4322D8A}">
          <p14:sldIdLst>
            <p14:sldId id="294"/>
            <p14:sldId id="296"/>
          </p14:sldIdLst>
        </p14:section>
        <p14:section name="Pointers, References, and Arrays" id="{A9131346-F52A-954B-8BBE-24843941DC7D}">
          <p14:sldIdLst>
            <p14:sldId id="295"/>
            <p14:sldId id="297"/>
            <p14:sldId id="298"/>
            <p14:sldId id="299"/>
            <p14:sldId id="300"/>
            <p14:sldId id="30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8/28/12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783E9F4-AE1D-224D-AD0B-F41DCC211811}" type="datetime1">
              <a:rPr lang="en-US" smtClean="0"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8CB7FC3-CA27-7E49-B709-4A9EE46F8C48}" type="datetime1">
              <a:rPr lang="en-US" smtClean="0"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B960AD4-521B-FF41-9F28-50742CEA5EBF}" type="datetime1">
              <a:rPr lang="en-US" smtClean="0"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FE67D5C-7456-E848-8583-88A11803E009}" type="datetime1">
              <a:rPr lang="en-US" smtClean="0"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2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9173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1BBB029-228C-5745-9295-AFE1613E35ED}" type="datetime1">
              <a:rPr lang="en-US" smtClean="0"/>
              <a:t>8/28/12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4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4B5BE24-779C-614F-B7AE-1F339BD11C32}" type="datetime1">
              <a:rPr lang="en-US" smtClean="0"/>
              <a:t>8/28/12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 SUNY Buffalo, (C) Hung Q. Ngo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C1E8-A67A-7E48-89DA-650E7D93A9C8}" type="datetime1">
              <a:rPr lang="en-US" smtClean="0"/>
              <a:t>8/28/12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 SUNY Buffalo, (C) Hung Q. Ngo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A06E082-74F2-BB41-9D72-13E36CD39A2F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9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11B1506-5222-0F49-AC21-D27AB2009AEF}" type="datetime1">
              <a:rPr lang="en-US" smtClean="0"/>
              <a:t>8/28/12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E26D7C6-C6F6-504E-AC20-63CE6F57855C}" type="datetime1">
              <a:rPr lang="en-US" smtClean="0"/>
              <a:t>8/28/12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201B2F8-AFE6-8242-A443-53561792DFB8}" type="datetime1">
              <a:rPr lang="en-US" smtClean="0"/>
              <a:t>8/28/12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250, 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6608"/>
            <a:ext cx="9144000" cy="66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899" y="1160564"/>
            <a:ext cx="8747149" cy="49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B962944E-1B4C-6F4A-ABF8-314D27673F9B}" type="datetime1">
              <a:rPr lang="en-US" sz="1400" smtClean="0">
                <a:solidFill>
                  <a:srgbClr val="FFFFFF"/>
                </a:solidFill>
              </a:rPr>
              <a:t>8/28/12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CSE 250, 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6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98" r:id="rId1"/>
    <p:sldLayoutId id="2147487499" r:id="rId2"/>
    <p:sldLayoutId id="2147487500" r:id="rId3"/>
    <p:sldLayoutId id="2147487501" r:id="rId4"/>
    <p:sldLayoutId id="2147487502" r:id="rId5"/>
    <p:sldLayoutId id="2147487503" r:id="rId6"/>
    <p:sldLayoutId id="2147487504" r:id="rId7"/>
    <p:sldLayoutId id="2147487505" r:id="rId8"/>
    <p:sldLayoutId id="2147487506" r:id="rId9"/>
    <p:sldLayoutId id="2147487507" r:id="rId10"/>
    <p:sldLayoutId id="2147487508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effectLst>
            <a:outerShdw blurRad="38100" dist="25400" dir="2700000" algn="tl" rotWithShape="0">
              <a:srgbClr val="000000">
                <a:alpha val="42000"/>
              </a:srgbClr>
            </a:outerShdw>
          </a:effectLst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Dido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Dido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Dido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Dido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Dido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4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4" Type="http://schemas.openxmlformats.org/officeDocument/2006/relationships/image" Target="../media/image3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started in C++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procedural parts of c++</a:t>
            </a:r>
          </a:p>
          <a:p>
            <a:r>
              <a:rPr lang="en-US" dirty="0"/>
              <a:t>C-style strings</a:t>
            </a:r>
          </a:p>
          <a:p>
            <a:r>
              <a:rPr lang="en-US" dirty="0"/>
              <a:t>Pointers and references</a:t>
            </a:r>
          </a:p>
        </p:txBody>
      </p:sp>
    </p:spTree>
    <p:extLst>
      <p:ext uri="{BB962C8B-B14F-4D97-AF65-F5344CB8AC3E}">
        <p14:creationId xmlns:p14="http://schemas.microsoft.com/office/powerpoint/2010/main" val="23466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C135660-F079-B844-A320-1BCA0D894BCD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3221" y="1720840"/>
            <a:ext cx="7854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276B6B"/>
                </a:solidFill>
                <a:latin typeface="CourierNewPS-ItalicMT"/>
              </a:rPr>
              <a:t>// variable declarations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srgbClr val="E72625"/>
                </a:solidFill>
                <a:latin typeface="CourierNewPSMT"/>
              </a:rPr>
              <a:t>string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name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E72625"/>
                </a:solidFill>
                <a:latin typeface="CourierNewPSMT"/>
              </a:rPr>
              <a:t>char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c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i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 err="1">
                <a:solidFill>
                  <a:srgbClr val="E72625"/>
                </a:solidFill>
                <a:latin typeface="CourierNewPSMT"/>
              </a:rPr>
              <a:t>bool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smart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E72625"/>
                </a:solidFill>
                <a:latin typeface="CourierNewPSMT"/>
              </a:rPr>
              <a:t>double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avg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en-US" i="1" dirty="0">
                <a:solidFill>
                  <a:srgbClr val="276B6B"/>
                </a:solidFill>
                <a:latin typeface="CourierNewPS-ItalicMT"/>
              </a:rPr>
              <a:t>// a type declaration (the type is a </a:t>
            </a:r>
            <a:r>
              <a:rPr lang="en-US" i="1" dirty="0" err="1">
                <a:solidFill>
                  <a:srgbClr val="276B6B"/>
                </a:solidFill>
                <a:latin typeface="CourierNewPS-ItalicMT"/>
              </a:rPr>
              <a:t>struct</a:t>
            </a:r>
            <a:r>
              <a:rPr lang="en-US" i="1" dirty="0">
                <a:solidFill>
                  <a:srgbClr val="276B6B"/>
                </a:solidFill>
                <a:latin typeface="CourierNewPS-ItalicMT"/>
              </a:rPr>
              <a:t>)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 err="1">
                <a:solidFill>
                  <a:srgbClr val="E72625"/>
                </a:solidFill>
                <a:latin typeface="CourierNewPSMT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Date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en-US" i="1" dirty="0">
                <a:solidFill>
                  <a:srgbClr val="276B6B"/>
                </a:solidFill>
                <a:latin typeface="CourierNewPS-ItalicMT"/>
              </a:rPr>
              <a:t>// a </a:t>
            </a:r>
            <a:r>
              <a:rPr lang="en-US" i="1" dirty="0" err="1">
                <a:solidFill>
                  <a:srgbClr val="276B6B"/>
                </a:solidFill>
                <a:latin typeface="CourierNewPS-ItalicMT"/>
              </a:rPr>
              <a:t>const</a:t>
            </a:r>
            <a:r>
              <a:rPr lang="en-US" i="1" dirty="0">
                <a:solidFill>
                  <a:srgbClr val="276B6B"/>
                </a:solidFill>
                <a:latin typeface="CourierNewPS-ItalicMT"/>
              </a:rPr>
              <a:t> </a:t>
            </a:r>
            <a:r>
              <a:rPr lang="en-US" i="1" dirty="0" err="1">
                <a:solidFill>
                  <a:srgbClr val="276B6B"/>
                </a:solidFill>
                <a:latin typeface="CourierNewPS-ItalicMT"/>
              </a:rPr>
              <a:t>bool</a:t>
            </a:r>
            <a:r>
              <a:rPr lang="en-US" i="1" dirty="0">
                <a:solidFill>
                  <a:srgbClr val="276B6B"/>
                </a:solidFill>
                <a:latin typeface="CourierNewPS-ItalicMT"/>
              </a:rPr>
              <a:t> declaration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 err="1">
                <a:solidFill>
                  <a:srgbClr val="0023F7"/>
                </a:solidFill>
                <a:latin typeface="CourierNewPSMT"/>
              </a:rPr>
              <a:t>const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srgbClr val="E72625"/>
                </a:solidFill>
                <a:latin typeface="CourierNewPSMT"/>
              </a:rPr>
              <a:t>bool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i_am_smart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=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true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en-US" i="1" dirty="0">
                <a:solidFill>
                  <a:srgbClr val="276B6B"/>
                </a:solidFill>
                <a:latin typeface="CourierNewPS-ItalicMT"/>
              </a:rPr>
              <a:t>// a function declaration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foo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(</a:t>
            </a:r>
            <a:r>
              <a:rPr lang="en-US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)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88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308EBE2-55A4-F14B-8643-1B17ECBAF707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5789" y="1859340"/>
            <a:ext cx="639683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276B6B"/>
                </a:solidFill>
                <a:latin typeface="CourierNewPS-ItalicMT"/>
              </a:rPr>
              <a:t>// definition of function foo()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foo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(</a:t>
            </a:r>
            <a:r>
              <a:rPr lang="en-US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x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)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{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>
                <a:solidFill>
                  <a:srgbClr val="0023F7"/>
                </a:solidFill>
                <a:latin typeface="CourierNewPSMT"/>
              </a:rPr>
              <a:t>return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x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*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x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</a:p>
          <a:p>
            <a:r>
              <a:rPr lang="en-US" dirty="0">
                <a:solidFill>
                  <a:prstClr val="black"/>
                </a:solidFill>
                <a:latin typeface="CourierNewPSMT"/>
              </a:rPr>
              <a:t>}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en-US" i="1" dirty="0">
                <a:solidFill>
                  <a:srgbClr val="276B6B"/>
                </a:solidFill>
                <a:latin typeface="CourierNewPS-ItalicMT"/>
              </a:rPr>
              <a:t>// definition of </a:t>
            </a:r>
            <a:r>
              <a:rPr lang="en-US" i="1" dirty="0" err="1">
                <a:solidFill>
                  <a:srgbClr val="276B6B"/>
                </a:solidFill>
                <a:latin typeface="CourierNewPS-ItalicMT"/>
              </a:rPr>
              <a:t>struct</a:t>
            </a:r>
            <a:r>
              <a:rPr lang="en-US" i="1" dirty="0">
                <a:solidFill>
                  <a:srgbClr val="276B6B"/>
                </a:solidFill>
                <a:latin typeface="CourierNewPS-ItalicMT"/>
              </a:rPr>
              <a:t> Date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 err="1">
                <a:solidFill>
                  <a:srgbClr val="E72625"/>
                </a:solidFill>
                <a:latin typeface="CourierNewPSMT"/>
              </a:rPr>
              <a:t>struct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Date 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{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fr-FR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fr-FR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fr-FR" dirty="0">
                <a:solidFill>
                  <a:prstClr val="black"/>
                </a:solidFill>
                <a:latin typeface="Courier"/>
              </a:rPr>
              <a:t> d</a:t>
            </a:r>
            <a:r>
              <a:rPr lang="fr-FR" dirty="0">
                <a:solidFill>
                  <a:srgbClr val="28690D"/>
                </a:solidFill>
                <a:latin typeface="CourierNewPSMT"/>
              </a:rPr>
              <a:t>;</a:t>
            </a:r>
            <a:endParaRPr lang="fr-FR" dirty="0">
              <a:solidFill>
                <a:prstClr val="black"/>
              </a:solidFill>
              <a:latin typeface="Courier"/>
            </a:endParaRPr>
          </a:p>
          <a:p>
            <a:r>
              <a:rPr lang="da-DK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da-DK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m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y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NewPSMT"/>
              </a:rPr>
              <a:t>}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59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declarations are also definitions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AA1E692-5EDE-B947-B287-249918662618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11264" y="1720840"/>
            <a:ext cx="7149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276B6B"/>
                </a:solidFill>
                <a:latin typeface="CourierNewPS-ItalicMT"/>
              </a:rPr>
              <a:t>// these declarations are *also* definitions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srgbClr val="E72625"/>
                </a:solidFill>
                <a:latin typeface="CourierNewPSMT"/>
              </a:rPr>
              <a:t>string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name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</a:p>
          <a:p>
            <a:r>
              <a:rPr lang="en-US" dirty="0">
                <a:solidFill>
                  <a:srgbClr val="E72625"/>
                </a:solidFill>
                <a:latin typeface="CourierNewPSMT"/>
              </a:rPr>
              <a:t>char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c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</a:p>
          <a:p>
            <a:r>
              <a:rPr lang="da-DK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i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          </a:t>
            </a:r>
          </a:p>
          <a:p>
            <a:r>
              <a:rPr lang="da-DK" dirty="0" err="1">
                <a:solidFill>
                  <a:srgbClr val="E72625"/>
                </a:solidFill>
                <a:latin typeface="CourierNewPSMT"/>
              </a:rPr>
              <a:t>bool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smart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</a:p>
          <a:p>
            <a:r>
              <a:rPr lang="da-DK" dirty="0">
                <a:solidFill>
                  <a:srgbClr val="E72625"/>
                </a:solidFill>
                <a:latin typeface="CourierNewPSMT"/>
              </a:rPr>
              <a:t>double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 err="1">
                <a:solidFill>
                  <a:prstClr val="black"/>
                </a:solidFill>
                <a:latin typeface="Courier"/>
              </a:rPr>
              <a:t>avg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da-DK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da-DK" i="1" dirty="0">
                <a:solidFill>
                  <a:srgbClr val="276B6B"/>
                </a:solidFill>
                <a:latin typeface="CourierNewPS-ItalicMT"/>
              </a:rPr>
              <a:t>// </a:t>
            </a:r>
            <a:r>
              <a:rPr lang="da-DK" i="1" dirty="0" err="1">
                <a:solidFill>
                  <a:srgbClr val="276B6B"/>
                </a:solidFill>
                <a:latin typeface="CourierNewPS-ItalicMT"/>
              </a:rPr>
              <a:t>these</a:t>
            </a:r>
            <a:r>
              <a:rPr lang="da-DK" i="1" dirty="0">
                <a:solidFill>
                  <a:srgbClr val="276B6B"/>
                </a:solidFill>
                <a:latin typeface="CourierNewPS-ItalicMT"/>
              </a:rPr>
              <a:t> </a:t>
            </a:r>
            <a:r>
              <a:rPr lang="da-DK" i="1" dirty="0" err="1">
                <a:solidFill>
                  <a:srgbClr val="276B6B"/>
                </a:solidFill>
                <a:latin typeface="CourierNewPS-ItalicMT"/>
              </a:rPr>
              <a:t>declarations</a:t>
            </a:r>
            <a:r>
              <a:rPr lang="da-DK" i="1" dirty="0">
                <a:solidFill>
                  <a:srgbClr val="276B6B"/>
                </a:solidFill>
                <a:latin typeface="CourierNewPS-ItalicMT"/>
              </a:rPr>
              <a:t> </a:t>
            </a:r>
            <a:r>
              <a:rPr lang="da-DK" i="1" dirty="0" err="1">
                <a:solidFill>
                  <a:srgbClr val="276B6B"/>
                </a:solidFill>
                <a:latin typeface="CourierNewPS-ItalicMT"/>
              </a:rPr>
              <a:t>are</a:t>
            </a:r>
            <a:r>
              <a:rPr lang="da-DK" i="1" dirty="0">
                <a:solidFill>
                  <a:srgbClr val="276B6B"/>
                </a:solidFill>
                <a:latin typeface="CourierNewPS-ItalicMT"/>
              </a:rPr>
              <a:t> *not* definitions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da-DK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 err="1">
                <a:solidFill>
                  <a:prstClr val="black"/>
                </a:solidFill>
                <a:latin typeface="Courier"/>
              </a:rPr>
              <a:t>foo</a:t>
            </a:r>
            <a:r>
              <a:rPr lang="da-DK" dirty="0">
                <a:solidFill>
                  <a:prstClr val="black"/>
                </a:solidFill>
                <a:latin typeface="CourierNewPSMT"/>
              </a:rPr>
              <a:t>(</a:t>
            </a:r>
            <a:r>
              <a:rPr lang="da-DK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da-DK" dirty="0">
                <a:solidFill>
                  <a:prstClr val="black"/>
                </a:solidFill>
                <a:latin typeface="CourierNewPSMT"/>
              </a:rPr>
              <a:t>)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da-DK" dirty="0" err="1">
                <a:solidFill>
                  <a:srgbClr val="E72625"/>
                </a:solidFill>
                <a:latin typeface="CourierNewPSMT"/>
              </a:rPr>
              <a:t>struct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Date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da-DK" dirty="0" err="1">
                <a:solidFill>
                  <a:srgbClr val="0023F7"/>
                </a:solidFill>
                <a:latin typeface="CourierNewPSMT"/>
              </a:rPr>
              <a:t>extern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age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da-DK" dirty="0" err="1">
                <a:solidFill>
                  <a:prstClr val="black"/>
                </a:solidFill>
                <a:latin typeface="Courier"/>
              </a:rPr>
              <a:t>typedef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 err="1">
                <a:solidFill>
                  <a:prstClr val="black"/>
                </a:solidFill>
                <a:latin typeface="Courier"/>
              </a:rPr>
              <a:t>vector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</a:t>
            </a:r>
            <a:r>
              <a:rPr lang="da-DK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&gt;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 err="1">
                <a:solidFill>
                  <a:prstClr val="black"/>
                </a:solidFill>
                <a:latin typeface="Courier"/>
              </a:rPr>
              <a:t>Int_Vector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137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Every name (identifier) must be declared before use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A name can be declared multiples times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660066"/>
                </a:solidFill>
              </a:rPr>
              <a:t>There is at most 1 definition per name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Some declarations are also definitions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A06E082-74F2-BB41-9D72-13E36CD39A2F}" type="datetime1">
              <a:rPr lang="en-US" smtClean="0"/>
              <a:t>8/29/12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61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structures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Similar to java</a:t>
            </a:r>
          </a:p>
          <a:p>
            <a:endParaRPr lang="en-US" dirty="0"/>
          </a:p>
          <a:p>
            <a:r>
              <a:rPr lang="en-US" dirty="0" smtClean="0"/>
              <a:t>The ones we’ll often use are</a:t>
            </a:r>
          </a:p>
          <a:p>
            <a:pPr marL="285750" indent="-285750">
              <a:buFontTx/>
              <a:buChar char="-"/>
            </a:pPr>
            <a:r>
              <a:rPr lang="en-US" sz="2200" dirty="0">
                <a:solidFill>
                  <a:srgbClr val="0023F7"/>
                </a:solidFill>
                <a:latin typeface="CourierNewPSMT"/>
              </a:rPr>
              <a:t>if</a:t>
            </a:r>
            <a:r>
              <a:rPr lang="en-US" dirty="0" smtClean="0"/>
              <a:t> </a:t>
            </a:r>
            <a:r>
              <a:rPr lang="en-US" sz="2200" dirty="0">
                <a:solidFill>
                  <a:srgbClr val="0023F7"/>
                </a:solidFill>
                <a:latin typeface="CourierNewPSMT"/>
              </a:rPr>
              <a:t>else</a:t>
            </a:r>
          </a:p>
          <a:p>
            <a:pPr marL="285750" indent="-285750">
              <a:buFontTx/>
              <a:buChar char="-"/>
            </a:pPr>
            <a:r>
              <a:rPr lang="en-US" sz="2200" dirty="0">
                <a:solidFill>
                  <a:srgbClr val="0023F7"/>
                </a:solidFill>
                <a:latin typeface="CourierNewPSMT"/>
              </a:rPr>
              <a:t>while</a:t>
            </a:r>
            <a:r>
              <a:rPr lang="en-US" dirty="0" smtClean="0"/>
              <a:t> loop</a:t>
            </a:r>
          </a:p>
          <a:p>
            <a:pPr marL="285750" indent="-285750">
              <a:buFontTx/>
              <a:buChar char="-"/>
            </a:pPr>
            <a:r>
              <a:rPr lang="en-US" sz="2200" dirty="0">
                <a:solidFill>
                  <a:srgbClr val="0023F7"/>
                </a:solidFill>
                <a:latin typeface="CourierNewPSMT"/>
              </a:rPr>
              <a:t>for</a:t>
            </a:r>
            <a:r>
              <a:rPr lang="en-US" dirty="0" smtClean="0"/>
              <a:t> loop</a:t>
            </a:r>
          </a:p>
          <a:p>
            <a:pPr marL="285750" indent="-285750">
              <a:buFontTx/>
              <a:buChar char="-"/>
            </a:pPr>
            <a:r>
              <a:rPr lang="en-US" sz="2200" dirty="0">
                <a:solidFill>
                  <a:srgbClr val="0023F7"/>
                </a:solidFill>
                <a:latin typeface="CourierNewPSMT"/>
              </a:rPr>
              <a:t>switch</a:t>
            </a:r>
            <a:r>
              <a:rPr lang="en-US" dirty="0" smtClean="0"/>
              <a:t> statement</a:t>
            </a:r>
          </a:p>
          <a:p>
            <a:pPr marL="285750" indent="-285750">
              <a:buFontTx/>
              <a:buChar char="-"/>
            </a:pPr>
            <a:r>
              <a:rPr lang="en-US" sz="2200" dirty="0">
                <a:solidFill>
                  <a:srgbClr val="0023F7"/>
                </a:solidFill>
                <a:latin typeface="CourierNewPSMT"/>
              </a:rPr>
              <a:t>continue</a:t>
            </a:r>
            <a:r>
              <a:rPr lang="en-US" dirty="0" smtClean="0"/>
              <a:t> and </a:t>
            </a:r>
            <a:r>
              <a:rPr lang="en-US" sz="2200" dirty="0">
                <a:solidFill>
                  <a:srgbClr val="0023F7"/>
                </a:solidFill>
                <a:latin typeface="CourierNewPSMT"/>
              </a:rPr>
              <a:t>break</a:t>
            </a:r>
          </a:p>
          <a:p>
            <a:pPr marL="285750" indent="-285750">
              <a:buFontTx/>
              <a:buChar char="-"/>
            </a:pPr>
            <a:r>
              <a:rPr lang="en-US" sz="2200" dirty="0">
                <a:solidFill>
                  <a:srgbClr val="0023F7"/>
                </a:solidFill>
                <a:latin typeface="CourierNewPSMT"/>
              </a:rPr>
              <a:t>exit</a:t>
            </a:r>
            <a:r>
              <a:rPr lang="en-US" dirty="0" smtClean="0"/>
              <a:t>(.) function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95A32A3-4B4D-D047-B882-62E98EE357FC}" type="datetime1">
              <a:rPr lang="en-US" smtClean="0"/>
              <a:t>8/28/12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71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Let’s </a:t>
            </a:r>
            <a:r>
              <a:rPr lang="en-US" dirty="0" smtClean="0"/>
              <a:t>Write a Program That Does The Following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For each line the user types</a:t>
            </a:r>
          </a:p>
          <a:p>
            <a:pPr lvl="1"/>
            <a:r>
              <a:rPr lang="en-US" dirty="0" smtClean="0">
                <a:solidFill>
                  <a:srgbClr val="FF6600"/>
                </a:solidFill>
              </a:rPr>
              <a:t>Prints a copy of the line with all characters in reversed order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Prints a copy of the line with all words in reversed order</a:t>
            </a:r>
          </a:p>
          <a:p>
            <a:pPr lvl="1"/>
            <a:endParaRPr lang="en-US" dirty="0"/>
          </a:p>
          <a:p>
            <a:r>
              <a:rPr lang="en-US" dirty="0" smtClean="0"/>
              <a:t>Illustrates</a:t>
            </a:r>
          </a:p>
          <a:p>
            <a:pPr lvl="1"/>
            <a:r>
              <a:rPr lang="en-US" dirty="0" smtClean="0"/>
              <a:t>Modularization</a:t>
            </a:r>
          </a:p>
          <a:p>
            <a:pPr lvl="1"/>
            <a:r>
              <a:rPr lang="en-US" dirty="0" smtClean="0"/>
              <a:t>Functions and </a:t>
            </a:r>
            <a:r>
              <a:rPr lang="en-US" dirty="0" smtClean="0"/>
              <a:t>control structures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B2B9939-6D18-674D-BF7F-F7268786B746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20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22313" y="4150076"/>
            <a:ext cx="7772400" cy="1958835"/>
          </a:xfrm>
        </p:spPr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660485"/>
          </a:xfrm>
        </p:spPr>
        <p:txBody>
          <a:bodyPr>
            <a:normAutofit/>
          </a:bodyPr>
          <a:lstStyle/>
          <a:p>
            <a:r>
              <a:rPr lang="en-US" dirty="0" smtClean="0"/>
              <a:t>- </a:t>
            </a:r>
            <a:r>
              <a:rPr lang="en-US" dirty="0"/>
              <a:t>A reference is an alias for an existing </a:t>
            </a:r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C7C7870-1102-3049-A604-F23A7A2E136D}" type="datetime1">
              <a:rPr lang="en-US" smtClean="0"/>
              <a:t>8/28/12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79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6600"/>
                </a:solidFill>
              </a:rPr>
              <a:t>A reference is an alternative name for an object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Once </a:t>
            </a:r>
            <a:r>
              <a:rPr lang="en-US" dirty="0" smtClean="0"/>
              <a:t>referring </a:t>
            </a:r>
            <a:r>
              <a:rPr lang="en-US" dirty="0"/>
              <a:t>to an object, a reference can’t be reassigned to refer to another object</a:t>
            </a:r>
          </a:p>
          <a:p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>
                <a:solidFill>
                  <a:srgbClr val="008000"/>
                </a:solidFill>
              </a:rPr>
              <a:t>Why </a:t>
            </a:r>
            <a:r>
              <a:rPr lang="en-US" dirty="0">
                <a:solidFill>
                  <a:srgbClr val="008000"/>
                </a:solidFill>
              </a:rPr>
              <a:t>would one wants to do this?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Pass-by-reference semantic</a:t>
            </a:r>
          </a:p>
          <a:p>
            <a:pPr lvl="1"/>
            <a:r>
              <a:rPr lang="en-US" dirty="0"/>
              <a:t>Return a reference (later)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64F5F97-CD6E-A44A-A9D3-E446DE4D44AB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3250" y="1890429"/>
            <a:ext cx="8374063" cy="1573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>
              <a:spcBef>
                <a:spcPts val="750"/>
              </a:spcBef>
              <a:spcAft>
                <a:spcPts val="75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FF0000"/>
                </a:solidFill>
                <a:effectLst/>
                <a:latin typeface="Courier New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 New"/>
                <a:ea typeface="ＭＳ 明朝"/>
                <a:cs typeface="Courier"/>
              </a:rPr>
              <a:t>1</a:t>
            </a:r>
            <a:r>
              <a:rPr lang="en-US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 New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r </a:t>
            </a:r>
            <a:r>
              <a:rPr lang="en-US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// a reference must always be initialized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 New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x </a:t>
            </a:r>
            <a:r>
              <a:rPr lang="en-US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r</a:t>
            </a:r>
            <a:r>
              <a:rPr lang="en-US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</a:t>
            </a:r>
            <a:r>
              <a:rPr lang="en-US" i="1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// x = </a:t>
            </a:r>
            <a:r>
              <a:rPr lang="en-US" i="1" dirty="0" err="1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i</a:t>
            </a:r>
            <a:r>
              <a:rPr lang="en-US" i="1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, which is 1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r </a:t>
            </a:r>
            <a:r>
              <a:rPr lang="en-US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 New"/>
                <a:ea typeface="ＭＳ 明朝"/>
                <a:cs typeface="Courier"/>
              </a:rPr>
              <a:t>2</a:t>
            </a:r>
            <a:r>
              <a:rPr lang="en-US" dirty="0">
                <a:solidFill>
                  <a:srgbClr val="008000"/>
                </a:solidFill>
                <a:effectLst/>
                <a:latin typeface="Courier New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</a:t>
            </a:r>
            <a:r>
              <a:rPr lang="en-US" i="1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// now both r and </a:t>
            </a:r>
            <a:r>
              <a:rPr lang="en-US" i="1" dirty="0" err="1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i</a:t>
            </a:r>
            <a:r>
              <a:rPr lang="en-US" i="1" dirty="0">
                <a:solidFill>
                  <a:srgbClr val="008080"/>
                </a:solidFill>
                <a:effectLst/>
                <a:latin typeface="Courier New"/>
                <a:ea typeface="ＭＳ 明朝"/>
                <a:cs typeface="Courier"/>
              </a:rPr>
              <a:t> are 2, but x is still 1</a:t>
            </a:r>
            <a:endParaRPr lang="en-US" dirty="0">
              <a:effectLst/>
              <a:latin typeface="Cambria"/>
              <a:ea typeface="ＭＳ 明朝"/>
              <a:cs typeface="Times New Roman"/>
            </a:endParaRPr>
          </a:p>
          <a:p>
            <a:r>
              <a:rPr lang="en-US" dirty="0">
                <a:effectLst/>
                <a:latin typeface="Cambria"/>
                <a:ea typeface="ＭＳ 明朝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59743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8416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/>
              <a:t>Default argument passing semantic:</a:t>
            </a:r>
            <a:br>
              <a:rPr lang="en-US"/>
            </a:br>
            <a:r>
              <a:rPr lang="en-US"/>
              <a:t>pass by value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B92662C-657D-7744-A9AA-7528FE9210B7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475193"/>
              </p:ext>
            </p:extLst>
          </p:nvPr>
        </p:nvGraphicFramePr>
        <p:xfrm>
          <a:off x="383165" y="1722438"/>
          <a:ext cx="8260773" cy="336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Document" r:id="rId3" imgW="5486400" imgH="2235200" progId="Word.Document.12">
                  <p:embed/>
                </p:oleObj>
              </mc:Choice>
              <mc:Fallback>
                <p:oleObj name="Document" r:id="rId3" imgW="5486400" imgH="22352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3165" y="1722438"/>
                        <a:ext cx="8260773" cy="336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579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</a:t>
            </a:r>
            <a:r>
              <a:rPr lang="en-US" dirty="0"/>
              <a:t>() like this does not work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B39AE3A-3DA2-AE4F-A4FA-42349EB7FAC5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431428"/>
              </p:ext>
            </p:extLst>
          </p:nvPr>
        </p:nvGraphicFramePr>
        <p:xfrm>
          <a:off x="468313" y="1511631"/>
          <a:ext cx="8227755" cy="422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Document" r:id="rId3" imgW="5486400" imgH="2819400" progId="Word.Document.12">
                  <p:embed/>
                </p:oleObj>
              </mc:Choice>
              <mc:Fallback>
                <p:oleObj name="Document" r:id="rId3" imgW="5486400" imgH="2819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8313" y="1511631"/>
                        <a:ext cx="8227755" cy="4228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6022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The main body and </a:t>
            </a:r>
            <a:r>
              <a:rPr lang="en-US" dirty="0" err="1" smtClean="0">
                <a:solidFill>
                  <a:srgbClr val="008000"/>
                </a:solidFill>
              </a:rPr>
              <a:t>cout</a:t>
            </a:r>
            <a:endParaRPr lang="en-US" dirty="0" smtClean="0">
              <a:solidFill>
                <a:srgbClr val="008000"/>
              </a:solidFill>
            </a:endParaRPr>
          </a:p>
          <a:p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Fundamental data types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660066"/>
                </a:solidFill>
              </a:rPr>
              <a:t>Declarations and definitions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3366FF"/>
                </a:solidFill>
              </a:rPr>
              <a:t>Control structures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800000"/>
                </a:solidFill>
              </a:rPr>
              <a:t>References, pass-by-value </a:t>
            </a:r>
            <a:r>
              <a:rPr lang="en-US" dirty="0" err="1" smtClean="0">
                <a:solidFill>
                  <a:srgbClr val="800000"/>
                </a:solidFill>
              </a:rPr>
              <a:t>vs</a:t>
            </a:r>
            <a:r>
              <a:rPr lang="en-US" dirty="0" smtClean="0">
                <a:solidFill>
                  <a:srgbClr val="800000"/>
                </a:solidFill>
              </a:rPr>
              <a:t> pass-by-</a:t>
            </a:r>
            <a:r>
              <a:rPr lang="en-US" dirty="0" smtClean="0">
                <a:solidFill>
                  <a:srgbClr val="800000"/>
                </a:solidFill>
              </a:rPr>
              <a:t>reference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98347D6-1CAB-304B-9293-0E3DFD58EE25}" type="datetime1">
              <a:rPr lang="en-US" smtClean="0"/>
              <a:t>8/28/12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4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</a:t>
            </a:r>
            <a:r>
              <a:rPr lang="en-US" dirty="0"/>
              <a:t>() with pass-by-reference </a:t>
            </a:r>
            <a:r>
              <a:rPr lang="en-US" dirty="0" smtClean="0"/>
              <a:t>works!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06A2080-6E77-9D46-9E2D-817DCFA3954B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29810"/>
              </p:ext>
            </p:extLst>
          </p:nvPr>
        </p:nvGraphicFramePr>
        <p:xfrm>
          <a:off x="335241" y="1691671"/>
          <a:ext cx="8458393" cy="3896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Document" r:id="rId3" imgW="5486400" imgH="2527300" progId="Word.Document.12">
                  <p:embed/>
                </p:oleObj>
              </mc:Choice>
              <mc:Fallback>
                <p:oleObj name="Document" r:id="rId3" imgW="5486400" imgH="25273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5241" y="1691671"/>
                        <a:ext cx="8458393" cy="38963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602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to use references?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8000"/>
                </a:solidFill>
              </a:rPr>
              <a:t>When we want the function to modify the arguments</a:t>
            </a:r>
          </a:p>
          <a:p>
            <a:pPr lvl="1"/>
            <a:r>
              <a:rPr lang="en-US" dirty="0"/>
              <a:t>However, the name of the function has to give a very strong hint that this is the intention! (swap is a good name, foo is not)</a:t>
            </a:r>
          </a:p>
          <a:p>
            <a:endParaRPr lang="en-US" dirty="0"/>
          </a:p>
          <a:p>
            <a:r>
              <a:rPr lang="en-US" dirty="0">
                <a:solidFill>
                  <a:srgbClr val="FF6600"/>
                </a:solidFill>
              </a:rPr>
              <a:t>When the arguments are large objects</a:t>
            </a:r>
          </a:p>
          <a:p>
            <a:pPr lvl="1"/>
            <a:r>
              <a:rPr lang="en-US" dirty="0"/>
              <a:t>Save space and time</a:t>
            </a:r>
          </a:p>
          <a:p>
            <a:pPr lvl="1"/>
            <a:r>
              <a:rPr lang="en-US" dirty="0"/>
              <a:t>But if no modification is intended, put a </a:t>
            </a:r>
            <a:r>
              <a:rPr lang="en-US" dirty="0" err="1"/>
              <a:t>const</a:t>
            </a:r>
            <a:r>
              <a:rPr lang="en-US" dirty="0"/>
              <a:t> in front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75250F5-B6C9-E244-BC94-8DFB48443267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230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main body and </a:t>
            </a:r>
            <a:r>
              <a:rPr lang="en-US" dirty="0" err="1" smtClean="0"/>
              <a:t>cout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C++ is an OO extension of C</a:t>
            </a:r>
          </a:p>
          <a:p>
            <a:r>
              <a:rPr lang="en-US" dirty="0" smtClean="0"/>
              <a:t>C++ has both procedural and object-oriented </a:t>
            </a:r>
            <a:r>
              <a:rPr lang="en-US" dirty="0" smtClean="0"/>
              <a:t>features</a:t>
            </a:r>
          </a:p>
          <a:p>
            <a:r>
              <a:rPr lang="en-US" dirty="0" smtClean="0"/>
              <a:t>We will use C++ as a procedural language with objects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17E118-29AA-C348-8A2A-8A3305CE065D}" type="datetime1">
              <a:rPr lang="en-US" smtClean="0"/>
              <a:t>8/28/12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79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C++ program must have a main()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29899" y="3427962"/>
            <a:ext cx="8747149" cy="2698201"/>
          </a:xfrm>
        </p:spPr>
        <p:txBody>
          <a:bodyPr/>
          <a:lstStyle/>
          <a:p>
            <a:r>
              <a:rPr lang="en-US" sz="2400" dirty="0" err="1">
                <a:solidFill>
                  <a:srgbClr val="FF6600"/>
                </a:solidFill>
                <a:latin typeface="Courier"/>
                <a:cs typeface="Courier"/>
              </a:rPr>
              <a:t>iostream</a:t>
            </a:r>
            <a:r>
              <a:rPr lang="en-US" sz="2400" dirty="0">
                <a:solidFill>
                  <a:srgbClr val="FF6600"/>
                </a:solidFill>
              </a:rPr>
              <a:t> is a C++ abstraction to perform input/output operations on </a:t>
            </a:r>
            <a:r>
              <a:rPr lang="en-US" sz="2400" dirty="0" smtClean="0">
                <a:solidFill>
                  <a:srgbClr val="FF6600"/>
                </a:solidFill>
              </a:rPr>
              <a:t>media using “streams”</a:t>
            </a:r>
          </a:p>
          <a:p>
            <a:pPr lvl="1"/>
            <a:r>
              <a:rPr lang="en-US" sz="2000" dirty="0" smtClean="0"/>
              <a:t>Media as character streams: keyboard, files, console, network sockets</a:t>
            </a:r>
          </a:p>
          <a:p>
            <a:pPr lvl="1"/>
            <a:r>
              <a:rPr lang="en-US" sz="2000" dirty="0" err="1">
                <a:solidFill>
                  <a:srgbClr val="008000"/>
                </a:solidFill>
                <a:latin typeface="Courier"/>
                <a:cs typeface="Courier"/>
              </a:rPr>
              <a:t>cout</a:t>
            </a:r>
            <a:r>
              <a:rPr lang="en-US" sz="2000" dirty="0" smtClean="0"/>
              <a:t> is an output stream object associated with the console</a:t>
            </a:r>
          </a:p>
          <a:p>
            <a:pPr lvl="1"/>
            <a:r>
              <a:rPr lang="en-US" sz="2000" dirty="0" smtClean="0"/>
              <a:t>“writing to </a:t>
            </a:r>
            <a:r>
              <a:rPr lang="en-US" sz="2000" dirty="0" err="1">
                <a:solidFill>
                  <a:srgbClr val="008000"/>
                </a:solidFill>
                <a:latin typeface="Courier"/>
                <a:cs typeface="Courier"/>
              </a:rPr>
              <a:t>cout</a:t>
            </a:r>
            <a:r>
              <a:rPr lang="en-US" sz="2000" dirty="0" smtClean="0"/>
              <a:t>” using &lt;&lt; will print to the console</a:t>
            </a:r>
            <a:endParaRPr lang="en-US" sz="2000" dirty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0E7BB7B-C206-3443-B161-1B3C910D5A81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8714" y="963415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i="1" dirty="0">
                <a:solidFill>
                  <a:srgbClr val="276B6B"/>
                </a:solidFill>
                <a:latin typeface="CourierNewPS-ItalicMT"/>
              </a:rPr>
              <a:t>// </a:t>
            </a:r>
            <a:r>
              <a:rPr lang="pl-PL" i="1" dirty="0" err="1">
                <a:solidFill>
                  <a:srgbClr val="276B6B"/>
                </a:solidFill>
                <a:latin typeface="CourierNewPS-ItalicMT"/>
              </a:rPr>
              <a:t>hw.cpp</a:t>
            </a:r>
            <a:endParaRPr lang="pl-PL" dirty="0">
              <a:solidFill>
                <a:prstClr val="black"/>
              </a:solidFill>
              <a:latin typeface="Courier"/>
            </a:endParaRPr>
          </a:p>
          <a:p>
            <a:r>
              <a:rPr lang="pl-PL" dirty="0">
                <a:solidFill>
                  <a:srgbClr val="276B6B"/>
                </a:solidFill>
                <a:latin typeface="CourierNewPSMT"/>
              </a:rPr>
              <a:t>#</a:t>
            </a:r>
            <a:r>
              <a:rPr lang="pl-PL" dirty="0" err="1">
                <a:solidFill>
                  <a:srgbClr val="276B6B"/>
                </a:solidFill>
                <a:latin typeface="CourierNewPSMT"/>
              </a:rPr>
              <a:t>include</a:t>
            </a:r>
            <a:r>
              <a:rPr lang="pl-PL" dirty="0">
                <a:solidFill>
                  <a:srgbClr val="276B6B"/>
                </a:solidFill>
                <a:latin typeface="CourierNewPSMT"/>
              </a:rPr>
              <a:t> &lt;</a:t>
            </a:r>
            <a:r>
              <a:rPr lang="pl-PL" dirty="0" err="1">
                <a:solidFill>
                  <a:srgbClr val="276B6B"/>
                </a:solidFill>
                <a:latin typeface="CourierNewPSMT"/>
              </a:rPr>
              <a:t>iostream</a:t>
            </a:r>
            <a:r>
              <a:rPr lang="pl-PL" dirty="0">
                <a:solidFill>
                  <a:srgbClr val="276B6B"/>
                </a:solidFill>
                <a:latin typeface="CourierNewPSMT"/>
              </a:rPr>
              <a:t>&gt;</a:t>
            </a:r>
            <a:endParaRPr lang="pl-PL" dirty="0">
              <a:solidFill>
                <a:prstClr val="black"/>
              </a:solidFill>
              <a:latin typeface="Courier"/>
            </a:endParaRPr>
          </a:p>
          <a:p>
            <a:r>
              <a:rPr lang="pl-PL" dirty="0" err="1">
                <a:solidFill>
                  <a:srgbClr val="0023F7"/>
                </a:solidFill>
                <a:latin typeface="CourierNewPSMT"/>
              </a:rPr>
              <a:t>using</a:t>
            </a:r>
            <a:r>
              <a:rPr lang="pl-PL" dirty="0">
                <a:solidFill>
                  <a:prstClr val="black"/>
                </a:solidFill>
                <a:latin typeface="Courier"/>
              </a:rPr>
              <a:t> </a:t>
            </a:r>
            <a:r>
              <a:rPr lang="pl-PL" dirty="0" err="1">
                <a:solidFill>
                  <a:srgbClr val="0023F7"/>
                </a:solidFill>
                <a:latin typeface="CourierNewPSMT"/>
              </a:rPr>
              <a:t>namespace</a:t>
            </a:r>
            <a:r>
              <a:rPr lang="pl-PL" dirty="0">
                <a:solidFill>
                  <a:prstClr val="black"/>
                </a:solidFill>
                <a:latin typeface="Courier"/>
              </a:rPr>
              <a:t> </a:t>
            </a:r>
            <a:r>
              <a:rPr lang="pl-PL" dirty="0" err="1">
                <a:solidFill>
                  <a:srgbClr val="276B6B"/>
                </a:solidFill>
                <a:latin typeface="CourierNewPSMT"/>
              </a:rPr>
              <a:t>std</a:t>
            </a:r>
            <a:r>
              <a:rPr lang="pl-PL" dirty="0">
                <a:solidFill>
                  <a:srgbClr val="28690D"/>
                </a:solidFill>
                <a:latin typeface="CourierNewPSMT"/>
              </a:rPr>
              <a:t>;</a:t>
            </a:r>
            <a:endParaRPr lang="pl-PL" dirty="0">
              <a:solidFill>
                <a:prstClr val="black"/>
              </a:solidFill>
              <a:latin typeface="Courier"/>
            </a:endParaRPr>
          </a:p>
          <a:p>
            <a:r>
              <a:rPr lang="pl-PL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pl-PL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pl-PL" dirty="0">
                <a:solidFill>
                  <a:prstClr val="black"/>
                </a:solidFill>
                <a:latin typeface="Courier"/>
              </a:rPr>
              <a:t> </a:t>
            </a:r>
            <a:r>
              <a:rPr lang="pl-PL" dirty="0" err="1">
                <a:solidFill>
                  <a:prstClr val="black"/>
                </a:solidFill>
                <a:latin typeface="Courier"/>
              </a:rPr>
              <a:t>main</a:t>
            </a:r>
            <a:r>
              <a:rPr lang="pl-PL" dirty="0">
                <a:solidFill>
                  <a:prstClr val="black"/>
                </a:solidFill>
                <a:latin typeface="CourierNewPSMT"/>
              </a:rPr>
              <a:t>()</a:t>
            </a:r>
            <a:r>
              <a:rPr lang="pl-PL" dirty="0">
                <a:solidFill>
                  <a:prstClr val="black"/>
                </a:solidFill>
                <a:latin typeface="Courier"/>
              </a:rPr>
              <a:t> </a:t>
            </a:r>
            <a:r>
              <a:rPr lang="pl-PL" dirty="0">
                <a:solidFill>
                  <a:prstClr val="black"/>
                </a:solidFill>
                <a:latin typeface="CourierNewPSMT"/>
              </a:rPr>
              <a:t>{</a:t>
            </a:r>
            <a:endParaRPr lang="pl-PL" dirty="0">
              <a:solidFill>
                <a:prstClr val="black"/>
              </a:solidFill>
              <a:latin typeface="Courier"/>
            </a:endParaRPr>
          </a:p>
          <a:p>
            <a:r>
              <a:rPr lang="pl-PL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pl-PL" dirty="0" err="1">
                <a:solidFill>
                  <a:prstClr val="black"/>
                </a:solidFill>
                <a:latin typeface="Courier"/>
              </a:rPr>
              <a:t>cout</a:t>
            </a:r>
            <a:r>
              <a:rPr lang="pl-PL" dirty="0">
                <a:solidFill>
                  <a:prstClr val="black"/>
                </a:solidFill>
                <a:latin typeface="Courier"/>
              </a:rPr>
              <a:t> </a:t>
            </a:r>
            <a:r>
              <a:rPr lang="pl-PL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pl-PL" dirty="0">
                <a:solidFill>
                  <a:prstClr val="black"/>
                </a:solidFill>
                <a:latin typeface="Courier"/>
              </a:rPr>
              <a:t> </a:t>
            </a:r>
            <a:r>
              <a:rPr lang="pl-PL" dirty="0">
                <a:solidFill>
                  <a:srgbClr val="535353"/>
                </a:solidFill>
                <a:latin typeface="CourierNewPSMT"/>
              </a:rPr>
              <a:t>"Hello </a:t>
            </a:r>
            <a:r>
              <a:rPr lang="pl-PL" dirty="0" err="1">
                <a:solidFill>
                  <a:srgbClr val="535353"/>
                </a:solidFill>
                <a:latin typeface="CourierNewPSMT"/>
              </a:rPr>
              <a:t>world</a:t>
            </a:r>
            <a:r>
              <a:rPr lang="pl-PL" b="1" dirty="0">
                <a:solidFill>
                  <a:srgbClr val="276B6B"/>
                </a:solidFill>
                <a:latin typeface="CourierNewPS-BoldMT"/>
              </a:rPr>
              <a:t>\n</a:t>
            </a:r>
            <a:r>
              <a:rPr lang="pl-PL" dirty="0">
                <a:solidFill>
                  <a:srgbClr val="535353"/>
                </a:solidFill>
                <a:latin typeface="CourierNewPSMT"/>
              </a:rPr>
              <a:t>"</a:t>
            </a:r>
            <a:r>
              <a:rPr lang="pl-PL" dirty="0">
                <a:solidFill>
                  <a:srgbClr val="28690D"/>
                </a:solidFill>
                <a:latin typeface="CourierNewPSMT"/>
              </a:rPr>
              <a:t>;</a:t>
            </a:r>
            <a:endParaRPr lang="pl-PL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>
                <a:solidFill>
                  <a:srgbClr val="0023F7"/>
                </a:solidFill>
                <a:latin typeface="CourierNewPSMT"/>
              </a:rPr>
              <a:t>return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E72625"/>
                </a:solidFill>
                <a:latin typeface="CourierNewPSMT"/>
              </a:rPr>
              <a:t>0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NewPSMT"/>
              </a:rPr>
              <a:t>}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888974" y="1896609"/>
            <a:ext cx="279325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Similar to Java’s namespace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10" idx="1"/>
          </p:cNvCxnSpPr>
          <p:nvPr/>
        </p:nvCxnSpPr>
        <p:spPr>
          <a:xfrm flipH="1" flipV="1">
            <a:off x="3544299" y="1759632"/>
            <a:ext cx="1344675" cy="3216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974971" y="1098584"/>
            <a:ext cx="3403496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Somewhat similar to Java’s import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2" idx="1"/>
          </p:cNvCxnSpPr>
          <p:nvPr/>
        </p:nvCxnSpPr>
        <p:spPr>
          <a:xfrm flipH="1">
            <a:off x="3544299" y="1283250"/>
            <a:ext cx="1430672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112422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cout</a:t>
            </a:r>
            <a:r>
              <a:rPr lang="en-US" dirty="0" smtClean="0"/>
              <a:t> is pretty easy to use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9729E21-E465-1B44-999F-DEA5EF70DCE6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0005" y="1477345"/>
            <a:ext cx="820769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76B6B"/>
                </a:solidFill>
                <a:latin typeface="CourierNewPSMT"/>
              </a:rPr>
              <a:t>#include &lt;</a:t>
            </a:r>
            <a:r>
              <a:rPr lang="en-US" dirty="0" err="1">
                <a:solidFill>
                  <a:srgbClr val="276B6B"/>
                </a:solidFill>
                <a:latin typeface="CourierNewPSMT"/>
              </a:rPr>
              <a:t>iostream</a:t>
            </a:r>
            <a:r>
              <a:rPr lang="en-US" dirty="0">
                <a:solidFill>
                  <a:srgbClr val="276B6B"/>
                </a:solidFill>
                <a:latin typeface="CourierNewPSMT"/>
              </a:rPr>
              <a:t>&gt;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srgbClr val="0023F7"/>
                </a:solidFill>
                <a:latin typeface="CourierNewPSMT"/>
              </a:rPr>
              <a:t>using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0023F7"/>
                </a:solidFill>
                <a:latin typeface="CourierNewPSMT"/>
              </a:rPr>
              <a:t>namespace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srgbClr val="276B6B"/>
                </a:solidFill>
                <a:latin typeface="CourierNewPSMT"/>
              </a:rPr>
              <a:t>std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en-US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main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()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{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>
                <a:solidFill>
                  <a:srgbClr val="E72625"/>
                </a:solidFill>
                <a:latin typeface="CourierNewPSMT"/>
              </a:rPr>
              <a:t>string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my_name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        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=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"David Blaine"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>
                <a:solidFill>
                  <a:srgbClr val="E72625"/>
                </a:solidFill>
                <a:latin typeface="CourierNewPSMT"/>
              </a:rPr>
              <a:t>string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my_text_editor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=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"</a:t>
            </a:r>
            <a:r>
              <a:rPr lang="en-US" dirty="0" err="1">
                <a:solidFill>
                  <a:srgbClr val="535353"/>
                </a:solidFill>
                <a:latin typeface="CourierNewPSMT"/>
              </a:rPr>
              <a:t>Emacs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"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>
                <a:solidFill>
                  <a:srgbClr val="E72625"/>
                </a:solidFill>
                <a:latin typeface="CourierNewPSMT"/>
              </a:rPr>
              <a:t>string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my_home_os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    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=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"Windows"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cout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"My name is "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my_name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endl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    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"I was able to install and test g++ and "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    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"the text editor "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urier"/>
              </a:rPr>
              <a:t>my_text_editor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'</a:t>
            </a:r>
            <a:r>
              <a:rPr lang="en-US" b="1" dirty="0">
                <a:solidFill>
                  <a:srgbClr val="276B6B"/>
                </a:solidFill>
                <a:latin typeface="CourierNewPS-BoldMT"/>
              </a:rPr>
              <a:t>\n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'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    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"in my home computer/laptop, which runs "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s-ES_tradnl" dirty="0">
                <a:solidFill>
                  <a:prstClr val="black"/>
                </a:solidFill>
                <a:latin typeface="Courier"/>
              </a:rPr>
              <a:t>         </a:t>
            </a:r>
            <a:r>
              <a:rPr lang="es-ES_tradnl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s-ES_tradnl" dirty="0">
                <a:solidFill>
                  <a:prstClr val="black"/>
                </a:solidFill>
                <a:latin typeface="Courier"/>
              </a:rPr>
              <a:t> </a:t>
            </a:r>
            <a:r>
              <a:rPr lang="es-ES_tradnl" dirty="0" err="1">
                <a:solidFill>
                  <a:prstClr val="black"/>
                </a:solidFill>
                <a:latin typeface="Courier"/>
              </a:rPr>
              <a:t>my_home_os</a:t>
            </a:r>
            <a:r>
              <a:rPr lang="es-ES_tradnl" dirty="0">
                <a:solidFill>
                  <a:prstClr val="black"/>
                </a:solidFill>
                <a:latin typeface="Courier"/>
              </a:rPr>
              <a:t> </a:t>
            </a:r>
            <a:r>
              <a:rPr lang="es-ES_tradnl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es-ES_tradnl" dirty="0">
                <a:solidFill>
                  <a:prstClr val="black"/>
                </a:solidFill>
                <a:latin typeface="Courier"/>
              </a:rPr>
              <a:t> </a:t>
            </a:r>
            <a:r>
              <a:rPr lang="es-ES_tradnl" dirty="0" err="1">
                <a:solidFill>
                  <a:prstClr val="black"/>
                </a:solidFill>
                <a:latin typeface="Courier"/>
              </a:rPr>
              <a:t>endl</a:t>
            </a:r>
            <a:r>
              <a:rPr lang="es-ES_tradnl" dirty="0">
                <a:solidFill>
                  <a:srgbClr val="28690D"/>
                </a:solidFill>
                <a:latin typeface="CourierNewPSMT"/>
              </a:rPr>
              <a:t>;</a:t>
            </a:r>
            <a:endParaRPr lang="es-ES_tradnl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>
                <a:solidFill>
                  <a:srgbClr val="0023F7"/>
                </a:solidFill>
                <a:latin typeface="CourierNewPSMT"/>
              </a:rPr>
              <a:t>return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E72625"/>
                </a:solidFill>
                <a:latin typeface="CourierNewPSMT"/>
              </a:rPr>
              <a:t>0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NewPSMT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649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data types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They are what you expect them to be, similar to those in </a:t>
            </a:r>
            <a:r>
              <a:rPr lang="en-US" dirty="0" smtClean="0"/>
              <a:t>Java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1D19A2B-F29F-C746-A5E2-E7EBFEE28F2A}" type="datetime1">
              <a:rPr lang="en-US" smtClean="0"/>
              <a:t>8/28/12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71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fundamental data types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>
                <a:solidFill>
                  <a:srgbClr val="0023F7"/>
                </a:solidFill>
                <a:latin typeface="CourierNewPSMT"/>
              </a:rPr>
              <a:t>bool</a:t>
            </a:r>
            <a:r>
              <a:rPr lang="en-US" dirty="0" smtClean="0"/>
              <a:t> : true or false</a:t>
            </a:r>
          </a:p>
          <a:p>
            <a:r>
              <a:rPr lang="en-US" sz="2800" dirty="0">
                <a:solidFill>
                  <a:srgbClr val="0023F7"/>
                </a:solidFill>
                <a:latin typeface="CourierNewPSMT"/>
              </a:rPr>
              <a:t>char</a:t>
            </a:r>
            <a:r>
              <a:rPr lang="en-US" dirty="0" smtClean="0"/>
              <a:t> : a character</a:t>
            </a:r>
          </a:p>
          <a:p>
            <a:r>
              <a:rPr lang="en-US" sz="2800" dirty="0" err="1">
                <a:solidFill>
                  <a:srgbClr val="0023F7"/>
                </a:solidFill>
                <a:latin typeface="CourierNewPSMT"/>
              </a:rPr>
              <a:t>int</a:t>
            </a:r>
            <a:r>
              <a:rPr lang="en-US" dirty="0" smtClean="0"/>
              <a:t> : an integer</a:t>
            </a:r>
          </a:p>
          <a:p>
            <a:r>
              <a:rPr lang="en-US" sz="2800" dirty="0">
                <a:solidFill>
                  <a:srgbClr val="0023F7"/>
                </a:solidFill>
                <a:latin typeface="CourierNewPSMT"/>
              </a:rPr>
              <a:t>float</a:t>
            </a:r>
            <a:r>
              <a:rPr lang="en-US" dirty="0" smtClean="0"/>
              <a:t> : a floating-point real number</a:t>
            </a:r>
          </a:p>
          <a:p>
            <a:endParaRPr lang="en-US" dirty="0"/>
          </a:p>
          <a:p>
            <a:r>
              <a:rPr lang="en-US" dirty="0" smtClean="0"/>
              <a:t>And </a:t>
            </a:r>
            <a:r>
              <a:rPr lang="en-US" sz="2800" dirty="0" err="1">
                <a:solidFill>
                  <a:srgbClr val="0023F7"/>
                </a:solidFill>
                <a:latin typeface="CourierNewPSMT"/>
              </a:rPr>
              <a:t>cout</a:t>
            </a:r>
            <a:r>
              <a:rPr lang="en-US" dirty="0" smtClean="0"/>
              <a:t> will output a variable with the appropriate format for the above types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33E5426-D3D9-DF45-B6EE-3ECC7765E9B7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990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Cout</a:t>
            </a:r>
            <a:r>
              <a:rPr lang="en-US" dirty="0" smtClean="0"/>
              <a:t> is easy to use on basic types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FE323DE-16A3-3A4B-BD2C-8CF7DECB7A8B}" type="datetime1">
              <a:rPr lang="en-US" smtClean="0"/>
              <a:t>8/28/12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421550"/>
            <a:ext cx="8531352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276B6B"/>
                </a:solidFill>
                <a:latin typeface="CourierNewPSMT"/>
              </a:rPr>
              <a:t>#include &lt;</a:t>
            </a:r>
            <a:r>
              <a:rPr lang="en-US" dirty="0" err="1">
                <a:solidFill>
                  <a:srgbClr val="276B6B"/>
                </a:solidFill>
                <a:latin typeface="CourierNewPSMT"/>
              </a:rPr>
              <a:t>iostream</a:t>
            </a:r>
            <a:r>
              <a:rPr lang="en-US" dirty="0">
                <a:solidFill>
                  <a:srgbClr val="276B6B"/>
                </a:solidFill>
                <a:latin typeface="CourierNewPSMT"/>
              </a:rPr>
              <a:t>&gt;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srgbClr val="0023F7"/>
                </a:solidFill>
                <a:latin typeface="CourierNewPSMT"/>
              </a:rPr>
              <a:t>using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0023F7"/>
                </a:solidFill>
                <a:latin typeface="CourierNewPSMT"/>
              </a:rPr>
              <a:t>namespace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 err="1">
                <a:solidFill>
                  <a:srgbClr val="276B6B"/>
                </a:solidFill>
                <a:latin typeface="CourierNewPSMT"/>
              </a:rPr>
              <a:t>std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en-US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main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()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prstClr val="black"/>
                </a:solidFill>
                <a:latin typeface="CourierNewPSMT"/>
              </a:rPr>
              <a:t>{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>
                <a:solidFill>
                  <a:srgbClr val="E72625"/>
                </a:solidFill>
                <a:latin typeface="CourierNewPSMT"/>
              </a:rPr>
              <a:t>string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name 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=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535353"/>
                </a:solidFill>
                <a:latin typeface="CourierNewPSMT"/>
              </a:rPr>
              <a:t>"David Blaine"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</a:p>
          <a:p>
            <a:r>
              <a:rPr lang="fr-FR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fr-FR" dirty="0">
                <a:solidFill>
                  <a:srgbClr val="E72625"/>
                </a:solidFill>
                <a:latin typeface="CourierNewPSMT"/>
              </a:rPr>
              <a:t>char</a:t>
            </a:r>
            <a:r>
              <a:rPr lang="fr-FR" dirty="0">
                <a:solidFill>
                  <a:prstClr val="black"/>
                </a:solidFill>
                <a:latin typeface="Courier"/>
              </a:rPr>
              <a:t> c     </a:t>
            </a:r>
            <a:r>
              <a:rPr lang="fr-FR" dirty="0">
                <a:solidFill>
                  <a:srgbClr val="28690D"/>
                </a:solidFill>
                <a:latin typeface="CourierNewPSMT"/>
              </a:rPr>
              <a:t>=</a:t>
            </a:r>
            <a:r>
              <a:rPr lang="fr-FR" dirty="0">
                <a:solidFill>
                  <a:prstClr val="black"/>
                </a:solidFill>
                <a:latin typeface="Courier"/>
              </a:rPr>
              <a:t> </a:t>
            </a:r>
            <a:r>
              <a:rPr lang="fr-FR" dirty="0">
                <a:solidFill>
                  <a:srgbClr val="535353"/>
                </a:solidFill>
                <a:latin typeface="CourierNewPSMT"/>
              </a:rPr>
              <a:t>'H'</a:t>
            </a:r>
            <a:r>
              <a:rPr lang="fr-FR" dirty="0">
                <a:solidFill>
                  <a:srgbClr val="28690D"/>
                </a:solidFill>
                <a:latin typeface="CourierNewPSMT"/>
              </a:rPr>
              <a:t>;</a:t>
            </a:r>
            <a:endParaRPr lang="fr-FR" dirty="0">
              <a:solidFill>
                <a:prstClr val="black"/>
              </a:solidFill>
              <a:latin typeface="Courier"/>
            </a:endParaRPr>
          </a:p>
          <a:p>
            <a:r>
              <a:rPr lang="da-DK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da-DK" dirty="0" err="1">
                <a:solidFill>
                  <a:srgbClr val="E72625"/>
                </a:solidFill>
                <a:latin typeface="CourierNewPSMT"/>
              </a:rPr>
              <a:t>int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i      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=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>
                <a:solidFill>
                  <a:srgbClr val="E72625"/>
                </a:solidFill>
                <a:latin typeface="CourierNewPSMT"/>
              </a:rPr>
              <a:t>12345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da-DK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da-DK" dirty="0" err="1">
                <a:solidFill>
                  <a:srgbClr val="E72625"/>
                </a:solidFill>
                <a:latin typeface="CourierNewPSMT"/>
              </a:rPr>
              <a:t>bool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smart 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=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true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;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nb-NO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nb-NO" dirty="0">
                <a:solidFill>
                  <a:srgbClr val="E72625"/>
                </a:solidFill>
                <a:latin typeface="CourierNewPSMT"/>
              </a:rPr>
              <a:t>double</a:t>
            </a:r>
            <a:r>
              <a:rPr lang="nb-NO" dirty="0">
                <a:solidFill>
                  <a:prstClr val="black"/>
                </a:solidFill>
                <a:latin typeface="Courier"/>
              </a:rPr>
              <a:t> </a:t>
            </a:r>
            <a:r>
              <a:rPr lang="nb-NO" dirty="0" err="1">
                <a:solidFill>
                  <a:prstClr val="black"/>
                </a:solidFill>
                <a:latin typeface="Courier"/>
              </a:rPr>
              <a:t>avg</a:t>
            </a:r>
            <a:r>
              <a:rPr lang="nb-NO" dirty="0">
                <a:solidFill>
                  <a:prstClr val="black"/>
                </a:solidFill>
                <a:latin typeface="Courier"/>
              </a:rPr>
              <a:t> </a:t>
            </a:r>
            <a:r>
              <a:rPr lang="nb-NO" dirty="0">
                <a:solidFill>
                  <a:srgbClr val="28690D"/>
                </a:solidFill>
                <a:latin typeface="CourierNewPSMT"/>
              </a:rPr>
              <a:t>=</a:t>
            </a:r>
            <a:r>
              <a:rPr lang="nb-NO" dirty="0">
                <a:solidFill>
                  <a:prstClr val="black"/>
                </a:solidFill>
                <a:latin typeface="Courier"/>
              </a:rPr>
              <a:t> </a:t>
            </a:r>
            <a:r>
              <a:rPr lang="nb-NO" dirty="0">
                <a:solidFill>
                  <a:srgbClr val="E72625"/>
                </a:solidFill>
                <a:latin typeface="CourierNewPSMT"/>
              </a:rPr>
              <a:t>3.5</a:t>
            </a:r>
            <a:r>
              <a:rPr lang="nb-NO" dirty="0">
                <a:solidFill>
                  <a:srgbClr val="28690D"/>
                </a:solidFill>
                <a:latin typeface="CourierNewPSMT"/>
              </a:rPr>
              <a:t>;</a:t>
            </a:r>
            <a:endParaRPr lang="nb-NO" dirty="0">
              <a:solidFill>
                <a:prstClr val="black"/>
              </a:solidFill>
              <a:latin typeface="Courier"/>
            </a:endParaRPr>
          </a:p>
          <a:p>
            <a:r>
              <a:rPr lang="nb-NO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de-DE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de-DE" dirty="0" err="1">
                <a:solidFill>
                  <a:prstClr val="black"/>
                </a:solidFill>
                <a:latin typeface="Courier"/>
              </a:rPr>
              <a:t>cout</a:t>
            </a:r>
            <a:r>
              <a:rPr lang="de-DE" dirty="0">
                <a:solidFill>
                  <a:prstClr val="black"/>
                </a:solidFill>
                <a:latin typeface="Courier"/>
              </a:rPr>
              <a:t> </a:t>
            </a:r>
            <a:r>
              <a:rPr lang="de-DE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e-DE" dirty="0">
                <a:solidFill>
                  <a:prstClr val="black"/>
                </a:solidFill>
                <a:latin typeface="Courier"/>
              </a:rPr>
              <a:t> </a:t>
            </a:r>
            <a:r>
              <a:rPr lang="de-DE" dirty="0">
                <a:solidFill>
                  <a:srgbClr val="535353"/>
                </a:solidFill>
                <a:latin typeface="CourierNewPSMT"/>
              </a:rPr>
              <a:t>"I am "</a:t>
            </a:r>
            <a:r>
              <a:rPr lang="de-DE" dirty="0">
                <a:solidFill>
                  <a:prstClr val="black"/>
                </a:solidFill>
                <a:latin typeface="Courier"/>
              </a:rPr>
              <a:t> </a:t>
            </a:r>
            <a:r>
              <a:rPr lang="de-DE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e-DE" dirty="0">
                <a:solidFill>
                  <a:prstClr val="black"/>
                </a:solidFill>
                <a:latin typeface="Courier"/>
              </a:rPr>
              <a:t> </a:t>
            </a:r>
            <a:r>
              <a:rPr lang="de-DE" dirty="0" err="1">
                <a:solidFill>
                  <a:prstClr val="black"/>
                </a:solidFill>
                <a:latin typeface="Courier"/>
              </a:rPr>
              <a:t>name</a:t>
            </a:r>
            <a:r>
              <a:rPr lang="de-DE" dirty="0">
                <a:solidFill>
                  <a:prstClr val="black"/>
                </a:solidFill>
                <a:latin typeface="Courier"/>
              </a:rPr>
              <a:t> </a:t>
            </a:r>
            <a:r>
              <a:rPr lang="de-DE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e-DE" dirty="0">
                <a:solidFill>
                  <a:prstClr val="black"/>
                </a:solidFill>
                <a:latin typeface="Courier"/>
              </a:rPr>
              <a:t> </a:t>
            </a:r>
            <a:r>
              <a:rPr lang="de-DE" dirty="0" err="1">
                <a:solidFill>
                  <a:prstClr val="black"/>
                </a:solidFill>
                <a:latin typeface="Courier"/>
              </a:rPr>
              <a:t>endl</a:t>
            </a:r>
            <a:endParaRPr lang="de-DE" dirty="0">
              <a:solidFill>
                <a:prstClr val="black"/>
              </a:solidFill>
              <a:latin typeface="Courier"/>
            </a:endParaRPr>
          </a:p>
          <a:p>
            <a:r>
              <a:rPr lang="da-DK" dirty="0">
                <a:solidFill>
                  <a:prstClr val="black"/>
                </a:solidFill>
                <a:latin typeface="Courier"/>
              </a:rPr>
              <a:t>        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>
                <a:solidFill>
                  <a:srgbClr val="535353"/>
                </a:solidFill>
                <a:latin typeface="CourierNewPSMT"/>
              </a:rPr>
              <a:t>"smart = "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smart 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 err="1">
                <a:solidFill>
                  <a:prstClr val="black"/>
                </a:solidFill>
                <a:latin typeface="Courier"/>
              </a:rPr>
              <a:t>endl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da-DK" dirty="0">
                <a:solidFill>
                  <a:prstClr val="black"/>
                </a:solidFill>
                <a:latin typeface="Courier"/>
              </a:rPr>
              <a:t>        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>
                <a:solidFill>
                  <a:srgbClr val="535353"/>
                </a:solidFill>
                <a:latin typeface="CourierNewPSMT"/>
              </a:rPr>
              <a:t>"c = "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c 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 err="1">
                <a:solidFill>
                  <a:prstClr val="black"/>
                </a:solidFill>
                <a:latin typeface="Courier"/>
              </a:rPr>
              <a:t>endl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da-DK" dirty="0">
                <a:solidFill>
                  <a:prstClr val="black"/>
                </a:solidFill>
                <a:latin typeface="Courier"/>
              </a:rPr>
              <a:t>        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>
                <a:solidFill>
                  <a:srgbClr val="535353"/>
                </a:solidFill>
                <a:latin typeface="CourierNewPSMT"/>
              </a:rPr>
              <a:t>"i = "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i </a:t>
            </a:r>
            <a:r>
              <a:rPr lang="da-DK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da-DK" dirty="0">
                <a:solidFill>
                  <a:prstClr val="black"/>
                </a:solidFill>
                <a:latin typeface="Courier"/>
              </a:rPr>
              <a:t> </a:t>
            </a:r>
            <a:r>
              <a:rPr lang="da-DK" dirty="0" err="1">
                <a:solidFill>
                  <a:prstClr val="black"/>
                </a:solidFill>
                <a:latin typeface="Courier"/>
              </a:rPr>
              <a:t>endl</a:t>
            </a:r>
            <a:endParaRPr lang="da-DK" dirty="0">
              <a:solidFill>
                <a:prstClr val="black"/>
              </a:solidFill>
              <a:latin typeface="Courier"/>
            </a:endParaRPr>
          </a:p>
          <a:p>
            <a:r>
              <a:rPr lang="nb-NO" dirty="0">
                <a:solidFill>
                  <a:prstClr val="black"/>
                </a:solidFill>
                <a:latin typeface="Courier"/>
              </a:rPr>
              <a:t>        </a:t>
            </a:r>
            <a:r>
              <a:rPr lang="nb-NO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nb-NO" dirty="0">
                <a:solidFill>
                  <a:prstClr val="black"/>
                </a:solidFill>
                <a:latin typeface="Courier"/>
              </a:rPr>
              <a:t> </a:t>
            </a:r>
            <a:r>
              <a:rPr lang="nb-NO" dirty="0">
                <a:solidFill>
                  <a:srgbClr val="535353"/>
                </a:solidFill>
                <a:latin typeface="CourierNewPSMT"/>
              </a:rPr>
              <a:t>"</a:t>
            </a:r>
            <a:r>
              <a:rPr lang="nb-NO" dirty="0" err="1">
                <a:solidFill>
                  <a:srgbClr val="535353"/>
                </a:solidFill>
                <a:latin typeface="CourierNewPSMT"/>
              </a:rPr>
              <a:t>avg</a:t>
            </a:r>
            <a:r>
              <a:rPr lang="nb-NO" dirty="0">
                <a:solidFill>
                  <a:srgbClr val="535353"/>
                </a:solidFill>
                <a:latin typeface="CourierNewPSMT"/>
              </a:rPr>
              <a:t> = "</a:t>
            </a:r>
            <a:r>
              <a:rPr lang="nb-NO" dirty="0">
                <a:solidFill>
                  <a:prstClr val="black"/>
                </a:solidFill>
                <a:latin typeface="Courier"/>
              </a:rPr>
              <a:t> </a:t>
            </a:r>
            <a:r>
              <a:rPr lang="nb-NO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nb-NO" dirty="0">
                <a:solidFill>
                  <a:prstClr val="black"/>
                </a:solidFill>
                <a:latin typeface="Courier"/>
              </a:rPr>
              <a:t> </a:t>
            </a:r>
            <a:r>
              <a:rPr lang="nb-NO" dirty="0" err="1">
                <a:solidFill>
                  <a:prstClr val="black"/>
                </a:solidFill>
                <a:latin typeface="Courier"/>
              </a:rPr>
              <a:t>avg</a:t>
            </a:r>
            <a:r>
              <a:rPr lang="nb-NO" dirty="0">
                <a:solidFill>
                  <a:prstClr val="black"/>
                </a:solidFill>
                <a:latin typeface="Courier"/>
              </a:rPr>
              <a:t> </a:t>
            </a:r>
            <a:r>
              <a:rPr lang="nb-NO" dirty="0">
                <a:solidFill>
                  <a:srgbClr val="28690D"/>
                </a:solidFill>
                <a:latin typeface="CourierNewPSMT"/>
              </a:rPr>
              <a:t>&lt;&lt;</a:t>
            </a:r>
            <a:r>
              <a:rPr lang="nb-NO" dirty="0">
                <a:solidFill>
                  <a:prstClr val="black"/>
                </a:solidFill>
                <a:latin typeface="Courier"/>
              </a:rPr>
              <a:t> </a:t>
            </a:r>
            <a:r>
              <a:rPr lang="nb-NO" dirty="0" err="1" smtClean="0">
                <a:solidFill>
                  <a:prstClr val="black"/>
                </a:solidFill>
                <a:latin typeface="Courier"/>
              </a:rPr>
              <a:t>endl</a:t>
            </a:r>
            <a:r>
              <a:rPr lang="nb-NO" dirty="0" smtClean="0">
                <a:solidFill>
                  <a:prstClr val="black"/>
                </a:solidFill>
                <a:latin typeface="Courier"/>
              </a:rPr>
              <a:t>;</a:t>
            </a:r>
            <a:r>
              <a:rPr lang="nb-NO" dirty="0">
                <a:solidFill>
                  <a:prstClr val="black"/>
                </a:solidFill>
                <a:latin typeface="Courier"/>
              </a:rPr>
              <a:t> </a:t>
            </a:r>
          </a:p>
          <a:p>
            <a:r>
              <a:rPr lang="en-US" dirty="0">
                <a:solidFill>
                  <a:prstClr val="black"/>
                </a:solidFill>
                <a:latin typeface="Courier"/>
              </a:rPr>
              <a:t>    </a:t>
            </a:r>
            <a:r>
              <a:rPr lang="en-US" dirty="0">
                <a:solidFill>
                  <a:srgbClr val="0023F7"/>
                </a:solidFill>
                <a:latin typeface="CourierNewPSMT"/>
              </a:rPr>
              <a:t>return</a:t>
            </a:r>
            <a:r>
              <a:rPr lang="en-US" dirty="0">
                <a:solidFill>
                  <a:prstClr val="black"/>
                </a:solidFill>
                <a:latin typeface="Courier"/>
              </a:rPr>
              <a:t> </a:t>
            </a:r>
            <a:r>
              <a:rPr lang="en-US" dirty="0">
                <a:solidFill>
                  <a:srgbClr val="E72625"/>
                </a:solidFill>
                <a:latin typeface="CourierNewPSMT"/>
              </a:rPr>
              <a:t>0</a:t>
            </a:r>
            <a:r>
              <a:rPr lang="en-US" dirty="0">
                <a:solidFill>
                  <a:srgbClr val="28690D"/>
                </a:solidFill>
                <a:latin typeface="CourierNewPSMT"/>
              </a:rPr>
              <a:t>;</a:t>
            </a:r>
            <a:endParaRPr lang="en-US" dirty="0">
              <a:solidFill>
                <a:prstClr val="black"/>
              </a:solidFill>
              <a:latin typeface="Courier"/>
            </a:endParaRPr>
          </a:p>
          <a:p>
            <a:r>
              <a:rPr lang="en-US" dirty="0">
                <a:solidFill>
                  <a:prstClr val="black"/>
                </a:solidFill>
                <a:latin typeface="CourierNewPSMT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894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Declarations and Definitions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 name must be declared before used</a:t>
            </a:r>
          </a:p>
          <a:p>
            <a:endParaRPr lang="en-US" dirty="0" smtClean="0"/>
          </a:p>
          <a:p>
            <a:r>
              <a:rPr lang="en-US" dirty="0" smtClean="0"/>
              <a:t>There must always be at most one definition for each named entity</a:t>
            </a:r>
          </a:p>
          <a:p>
            <a:endParaRPr lang="en-US" dirty="0"/>
          </a:p>
          <a:p>
            <a:r>
              <a:rPr lang="en-US" dirty="0" smtClean="0"/>
              <a:t>There can be many declarations</a:t>
            </a:r>
          </a:p>
          <a:p>
            <a:endParaRPr lang="en-US" dirty="0"/>
          </a:p>
          <a:p>
            <a:r>
              <a:rPr lang="en-US" dirty="0" smtClean="0"/>
              <a:t>Many declarations are also definitions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5D0E714-26FE-B94A-9362-F2855FB741EC}" type="datetime1">
              <a:rPr lang="en-US" smtClean="0"/>
              <a:t>8/28/12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61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e250-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cse250-theme.thmx</Template>
  <TotalTime>2347</TotalTime>
  <Words>905</Words>
  <Application>Microsoft Macintosh PowerPoint</Application>
  <PresentationFormat>On-screen Show (4:3)</PresentationFormat>
  <Paragraphs>233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cse250-theme</vt:lpstr>
      <vt:lpstr>Document</vt:lpstr>
      <vt:lpstr>Getting started in C++</vt:lpstr>
      <vt:lpstr>Agenda</vt:lpstr>
      <vt:lpstr>The main body and cout</vt:lpstr>
      <vt:lpstr>Every C++ program must have a main()</vt:lpstr>
      <vt:lpstr>cout is pretty easy to use</vt:lpstr>
      <vt:lpstr>Fundamental data types</vt:lpstr>
      <vt:lpstr>The fundamental data types</vt:lpstr>
      <vt:lpstr>Cout is easy to use on basic types</vt:lpstr>
      <vt:lpstr>Declarations and Definitions</vt:lpstr>
      <vt:lpstr>Declarations</vt:lpstr>
      <vt:lpstr>Definitions</vt:lpstr>
      <vt:lpstr>Many declarations are also definitions</vt:lpstr>
      <vt:lpstr>Again</vt:lpstr>
      <vt:lpstr>Control structures</vt:lpstr>
      <vt:lpstr>Let’s Write a Program That Does The Following</vt:lpstr>
      <vt:lpstr>References </vt:lpstr>
      <vt:lpstr>References</vt:lpstr>
      <vt:lpstr>Default argument passing semantic: pass by value</vt:lpstr>
      <vt:lpstr>swap() like this does not work</vt:lpstr>
      <vt:lpstr>swap() with pass-by-reference works!</vt:lpstr>
      <vt:lpstr>When to use references?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69</cp:revision>
  <dcterms:created xsi:type="dcterms:W3CDTF">2012-01-17T14:06:43Z</dcterms:created>
  <dcterms:modified xsi:type="dcterms:W3CDTF">2012-08-29T13:46:18Z</dcterms:modified>
</cp:coreProperties>
</file>