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85" r:id="rId1"/>
  </p:sldMasterIdLst>
  <p:notesMasterIdLst>
    <p:notesMasterId r:id="rId54"/>
  </p:notesMasterIdLst>
  <p:handoutMasterIdLst>
    <p:handoutMasterId r:id="rId55"/>
  </p:handoutMasterIdLst>
  <p:sldIdLst>
    <p:sldId id="328" r:id="rId2"/>
    <p:sldId id="428" r:id="rId3"/>
    <p:sldId id="427" r:id="rId4"/>
    <p:sldId id="504" r:id="rId5"/>
    <p:sldId id="330" r:id="rId6"/>
    <p:sldId id="429" r:id="rId7"/>
    <p:sldId id="506" r:id="rId8"/>
    <p:sldId id="507" r:id="rId9"/>
    <p:sldId id="508" r:id="rId10"/>
    <p:sldId id="509" r:id="rId11"/>
    <p:sldId id="510" r:id="rId12"/>
    <p:sldId id="511" r:id="rId13"/>
    <p:sldId id="512" r:id="rId14"/>
    <p:sldId id="513" r:id="rId15"/>
    <p:sldId id="514" r:id="rId16"/>
    <p:sldId id="515" r:id="rId17"/>
    <p:sldId id="517" r:id="rId18"/>
    <p:sldId id="516" r:id="rId19"/>
    <p:sldId id="518" r:id="rId20"/>
    <p:sldId id="519" r:id="rId21"/>
    <p:sldId id="520" r:id="rId22"/>
    <p:sldId id="521" r:id="rId23"/>
    <p:sldId id="523" r:id="rId24"/>
    <p:sldId id="529" r:id="rId25"/>
    <p:sldId id="524" r:id="rId26"/>
    <p:sldId id="525" r:id="rId27"/>
    <p:sldId id="526" r:id="rId28"/>
    <p:sldId id="549" r:id="rId29"/>
    <p:sldId id="527" r:id="rId30"/>
    <p:sldId id="528" r:id="rId31"/>
    <p:sldId id="530" r:id="rId32"/>
    <p:sldId id="531" r:id="rId33"/>
    <p:sldId id="532" r:id="rId34"/>
    <p:sldId id="533" r:id="rId35"/>
    <p:sldId id="534" r:id="rId36"/>
    <p:sldId id="536" r:id="rId37"/>
    <p:sldId id="522" r:id="rId38"/>
    <p:sldId id="537" r:id="rId39"/>
    <p:sldId id="538" r:id="rId40"/>
    <p:sldId id="539" r:id="rId41"/>
    <p:sldId id="535" r:id="rId42"/>
    <p:sldId id="550" r:id="rId43"/>
    <p:sldId id="540" r:id="rId44"/>
    <p:sldId id="542" r:id="rId45"/>
    <p:sldId id="541" r:id="rId46"/>
    <p:sldId id="543" r:id="rId47"/>
    <p:sldId id="544" r:id="rId48"/>
    <p:sldId id="545" r:id="rId49"/>
    <p:sldId id="546" r:id="rId50"/>
    <p:sldId id="547" r:id="rId51"/>
    <p:sldId id="551" r:id="rId52"/>
    <p:sldId id="552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54" autoAdjust="0"/>
  </p:normalViewPr>
  <p:slideViewPr>
    <p:cSldViewPr snapToGrid="0" snapToObjects="1">
      <p:cViewPr>
        <p:scale>
          <a:sx n="100" d="100"/>
          <a:sy n="100" d="100"/>
        </p:scale>
        <p:origin x="-2432" y="-1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12/5/12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170773-753D-B94F-BE75-2ABAD5ABFAF8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E8537FB-C364-024E-AC83-634E3581447F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ED3A3F-838F-194D-878F-7083D76AEF4F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08928D1-B15E-3C48-9BBE-A4A85594D8F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04D-2A31-9D44-A486-E40542ECC7CE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@Hung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94C450-3AED-5B47-9320-06E886D679EC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DBEA8FB-F6D0-E643-A3EC-A8934C182A39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1A8F452-5E46-F44F-8B25-A426CBEC0415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22DDE325-7DAB-364E-8236-D63338517027}" type="datetime1">
              <a:rPr lang="en-US" sz="1400" smtClean="0">
                <a:solidFill>
                  <a:srgbClr val="FFFFFF"/>
                </a:solidFill>
              </a:rPr>
              <a:t>12/5/12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86" r:id="rId1"/>
    <p:sldLayoutId id="2147487487" r:id="rId2"/>
    <p:sldLayoutId id="2147487488" r:id="rId3"/>
    <p:sldLayoutId id="2147487489" r:id="rId4"/>
    <p:sldLayoutId id="2147487490" r:id="rId5"/>
    <p:sldLayoutId id="2147487491" r:id="rId6"/>
    <p:sldLayoutId id="2147487492" r:id="rId7"/>
    <p:sldLayoutId id="2147487493" r:id="rId8"/>
    <p:sldLayoutId id="2147487494" r:id="rId9"/>
    <p:sldLayoutId id="2147487495" r:id="rId10"/>
    <p:sldLayoutId id="214748749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cert.org/advisories/ocert-2011-003.html" TargetMode="External"/><Relationship Id="rId3" Type="http://schemas.openxmlformats.org/officeDocument/2006/relationships/hyperlink" Target="http://permalink.gmane.org/gmane.comp.security.full-disclosure/83694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Hash Tables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Hash tables</a:t>
            </a:r>
          </a:p>
          <a:p>
            <a:r>
              <a:rPr lang="en-US" dirty="0" smtClean="0"/>
              <a:t>Dealing with raw bytes</a:t>
            </a:r>
          </a:p>
          <a:p>
            <a:r>
              <a:rPr lang="en-US" dirty="0" smtClean="0"/>
              <a:t>Some probabilistic analysis</a:t>
            </a:r>
          </a:p>
        </p:txBody>
      </p:sp>
    </p:spTree>
    <p:extLst>
      <p:ext uri="{BB962C8B-B14F-4D97-AF65-F5344CB8AC3E}">
        <p14:creationId xmlns:p14="http://schemas.microsoft.com/office/powerpoint/2010/main" val="16103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array, an illustration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5323"/>
              </p:ext>
            </p:extLst>
          </p:nvPr>
        </p:nvGraphicFramePr>
        <p:xfrm>
          <a:off x="416560" y="2626360"/>
          <a:ext cx="4053840" cy="2225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81051"/>
                <a:gridCol w="34727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(“UB”, “University at Buffalo”)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(“Mark Twain”, “Great writer”)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(“cse250”, “boring</a:t>
                      </a:r>
                      <a:r>
                        <a:rPr lang="en-US" baseline="0" dirty="0" smtClean="0"/>
                        <a:t> course”)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(“Matrix”, “Best </a:t>
                      </a:r>
                      <a:r>
                        <a:rPr lang="en-US" dirty="0" err="1" smtClean="0"/>
                        <a:t>Scifi</a:t>
                      </a:r>
                      <a:r>
                        <a:rPr lang="en-US" dirty="0" smtClean="0"/>
                        <a:t> Movie”)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506954"/>
              </p:ext>
            </p:extLst>
          </p:nvPr>
        </p:nvGraphicFramePr>
        <p:xfrm>
          <a:off x="5486400" y="1543385"/>
          <a:ext cx="2692400" cy="445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79976"/>
                <a:gridCol w="512424"/>
              </a:tblGrid>
              <a:tr h="370840">
                <a:tc>
                  <a:txBody>
                    <a:bodyPr/>
                    <a:lstStyle/>
                    <a:p>
                      <a:pPr lvl="1"/>
                      <a:endParaRPr lang="en-US" dirty="0" smtClean="0">
                        <a:solidFill>
                          <a:srgbClr val="FF0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endParaRPr lang="en-US" dirty="0" smtClean="0">
                        <a:solidFill>
                          <a:srgbClr val="FF0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0x4D6174726978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0x637365323530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0x637365323531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81200" y="4970790"/>
            <a:ext cx="1046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endParaRPr lang="en-US" sz="28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4480" y="588762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  <a:latin typeface="Courier"/>
                <a:cs typeface="Courier"/>
              </a:rPr>
              <a:t>A</a:t>
            </a:r>
            <a:endParaRPr lang="en-US" sz="28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04160" y="1654294"/>
            <a:ext cx="89339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cse250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96464" y="5808799"/>
            <a:ext cx="85090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cse251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34480" y="4074160"/>
            <a:ext cx="215956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Set to 2 by accident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>
            <a:off x="7714263" y="4443492"/>
            <a:ext cx="119097" cy="527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70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14722 0.02083 L 0.14722 0.24745 L 0.329 0.25347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41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9 0.25347 L 0.50452 0.25648 L -0.28645 0.61203 L -0.28767 0.25648 L -0.1809 0.25509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66" y="1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13403 -0.00509 L 0.13854 -0.13009 L 0.32657 -0.13333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19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656 -0.13333 L 0.47101 -0.13472 L -0.3224 -0.63704 L -0.31684 -0.34954 L -0.20903 -0.34954 " pathEditMode="relative" rAng="0" ptsTypes="AAAAA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26" y="-2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2" grpId="4" animBg="1"/>
      <p:bldP spid="13" grpId="0" animBg="1"/>
      <p:bldP spid="13" grpId="1" animBg="1"/>
      <p:bldP spid="13" grpId="2" animBg="1"/>
      <p:bldP spid="13" grpId="3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drawback and an inspiration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Used </a:t>
            </a:r>
            <a:r>
              <a:rPr lang="en-US" dirty="0"/>
              <a:t>a humongous amount of space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n &lt;&lt; 2</a:t>
            </a:r>
            <a:r>
              <a:rPr lang="en-US" baseline="30000" dirty="0">
                <a:solidFill>
                  <a:srgbClr val="008000"/>
                </a:solidFill>
                <a:latin typeface="Courier"/>
                <a:cs typeface="Courier"/>
              </a:rPr>
              <a:t># bits to represent the longest word</a:t>
            </a:r>
          </a:p>
          <a:p>
            <a:endParaRPr lang="en-US" dirty="0" smtClean="0"/>
          </a:p>
          <a:p>
            <a:r>
              <a:rPr lang="en-US" dirty="0" smtClean="0"/>
              <a:t>However, if there was a function 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h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0 ≤ h(word) ≤ n-1</a:t>
            </a:r>
          </a:p>
          <a:p>
            <a:pPr lvl="1"/>
            <a:r>
              <a:rPr lang="en-US" dirty="0" smtClean="0"/>
              <a:t>For any two words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x</a:t>
            </a:r>
            <a:r>
              <a:rPr lang="en-US" dirty="0" smtClean="0"/>
              <a:t> &amp;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y</a:t>
            </a:r>
            <a:r>
              <a:rPr lang="en-US" dirty="0" smtClean="0"/>
              <a:t>,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h(x) ≠ h(y)</a:t>
            </a:r>
          </a:p>
          <a:p>
            <a:endParaRPr lang="en-US" dirty="0" smtClean="0"/>
          </a:p>
          <a:p>
            <a:r>
              <a:rPr lang="en-US" dirty="0" smtClean="0"/>
              <a:t>Then, we’re (almost) in good shape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81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Input, n=6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60498"/>
              </p:ext>
            </p:extLst>
          </p:nvPr>
        </p:nvGraphicFramePr>
        <p:xfrm>
          <a:off x="579120" y="2113280"/>
          <a:ext cx="29464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480"/>
                <a:gridCol w="1899920"/>
              </a:tblGrid>
              <a:tr h="9804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Hash Code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(using</a:t>
                      </a:r>
                      <a:r>
                        <a:rPr lang="en-US" baseline="0" dirty="0" smtClean="0"/>
                        <a:t> ASCII)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In hex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“Adam”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4164616D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“Ashley”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4173686C6579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“Daniel”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44616E69656C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“Kayla”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4B61796C61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“Mike”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4D696B65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“Troy”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54726F79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306011"/>
              </p:ext>
            </p:extLst>
          </p:nvPr>
        </p:nvGraphicFramePr>
        <p:xfrm>
          <a:off x="5994400" y="2113280"/>
          <a:ext cx="1879600" cy="315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/>
                <a:gridCol w="939800"/>
              </a:tblGrid>
              <a:tr h="93472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3525520" y="3261360"/>
            <a:ext cx="2468880" cy="1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25520" y="3647440"/>
            <a:ext cx="2468880" cy="1087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525520" y="4023360"/>
            <a:ext cx="2468880" cy="1107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525520" y="4023360"/>
            <a:ext cx="2468880" cy="396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9" idx="1"/>
          </p:cNvCxnSpPr>
          <p:nvPr/>
        </p:nvCxnSpPr>
        <p:spPr>
          <a:xfrm flipV="1">
            <a:off x="3525520" y="3693160"/>
            <a:ext cx="2468880" cy="104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525520" y="4328160"/>
            <a:ext cx="2468880" cy="802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12440" y="5618480"/>
            <a:ext cx="417293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Function h(</a:t>
            </a:r>
            <a:r>
              <a:rPr lang="en-US" dirty="0" err="1" smtClean="0"/>
              <a:t>hash_code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 {0,1,2,3,4,5}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1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that function h?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727200"/>
            <a:ext cx="83947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h(</a:t>
            </a:r>
            <a:r>
              <a:rPr lang="en-US" sz="32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a) {</a:t>
            </a:r>
          </a:p>
          <a:p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   a = (</a:t>
            </a:r>
            <a:r>
              <a:rPr lang="en-US" sz="3200" dirty="0" smtClean="0">
                <a:solidFill>
                  <a:srgbClr val="000000"/>
                </a:solidFill>
                <a:latin typeface="Courier"/>
                <a:cs typeface="Courier"/>
              </a:rPr>
              <a:t>((a%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256</a:t>
            </a:r>
            <a:r>
              <a:rPr lang="en-US" sz="3200" dirty="0" smtClean="0">
                <a:solidFill>
                  <a:srgbClr val="000000"/>
                </a:solidFill>
                <a:latin typeface="Courier"/>
                <a:cs typeface="Courier"/>
              </a:rPr>
              <a:t>)%</a:t>
            </a:r>
            <a:r>
              <a:rPr lang="en-US" sz="3200" dirty="0" smtClean="0">
                <a:solidFill>
                  <a:srgbClr val="1C00CF"/>
                </a:solidFill>
                <a:latin typeface="Courier"/>
                <a:cs typeface="Courier"/>
              </a:rPr>
              <a:t>100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)%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41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)%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10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   a = (a*a)%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14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3200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(a&gt;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) ? a-</a:t>
            </a:r>
            <a:r>
              <a:rPr lang="en-US" sz="3200" dirty="0">
                <a:solidFill>
                  <a:srgbClr val="1C00CF"/>
                </a:solidFill>
                <a:latin typeface="Courier"/>
                <a:cs typeface="Courier"/>
              </a:rPr>
              <a:t>4</a:t>
            </a:r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 : a;</a:t>
            </a:r>
          </a:p>
          <a:p>
            <a:r>
              <a:rPr lang="en-US" sz="32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32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0494" y="4566920"/>
            <a:ext cx="6072546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Took me ½ hour to come up with that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804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Perfect Hash Function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: the set of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(hash codes of) keys</a:t>
            </a:r>
          </a:p>
          <a:p>
            <a:pPr lvl="1" fontAlgn="t"/>
            <a:r>
              <a:rPr lang="en-US" dirty="0" smtClean="0"/>
              <a:t>S = {</a:t>
            </a:r>
            <a:r>
              <a:rPr lang="en-US" sz="1000" dirty="0" smtClean="0">
                <a:latin typeface="Courier"/>
                <a:cs typeface="Courier"/>
              </a:rPr>
              <a:t>0x</a:t>
            </a:r>
            <a:r>
              <a:rPr lang="en-US" sz="1000" b="1" dirty="0" smtClean="0">
                <a:latin typeface="Courier"/>
                <a:cs typeface="Courier"/>
              </a:rPr>
              <a:t>4164616D</a:t>
            </a:r>
            <a:r>
              <a:rPr lang="en-US" sz="1000" dirty="0" smtClean="0">
                <a:latin typeface="Courier"/>
                <a:cs typeface="Courier"/>
              </a:rPr>
              <a:t>, 0x4173686C6579, 0x44616E69656C, 0x4B61796C61, 0x4D696B65, 0x54726F79</a:t>
            </a:r>
            <a:r>
              <a:rPr lang="en-US" sz="2300" dirty="0" smtClean="0"/>
              <a:t>} in the example above</a:t>
            </a:r>
            <a:endParaRPr lang="en-US" sz="2800" dirty="0" smtClean="0"/>
          </a:p>
          <a:p>
            <a:pPr fontAlgn="t"/>
            <a:r>
              <a:rPr lang="en-US" i="1" dirty="0" smtClean="0">
                <a:solidFill>
                  <a:srgbClr val="800000"/>
                </a:solidFill>
              </a:rPr>
              <a:t>h: S </a:t>
            </a:r>
            <a:r>
              <a:rPr lang="en-US" i="1" dirty="0" smtClean="0">
                <a:solidFill>
                  <a:srgbClr val="800000"/>
                </a:solidFill>
                <a:sym typeface="Wingdings"/>
              </a:rPr>
              <a:t> </a:t>
            </a:r>
            <a:r>
              <a:rPr lang="en-US" dirty="0" smtClean="0">
                <a:solidFill>
                  <a:srgbClr val="800000"/>
                </a:solidFill>
                <a:sym typeface="Wingdings"/>
              </a:rPr>
              <a:t>{0,1,..,n-1} is a MPHF if it is a </a:t>
            </a:r>
            <a:r>
              <a:rPr lang="en-US" dirty="0" err="1" smtClean="0">
                <a:solidFill>
                  <a:srgbClr val="800000"/>
                </a:solidFill>
                <a:sym typeface="Wingdings"/>
              </a:rPr>
              <a:t>bijection</a:t>
            </a:r>
            <a:endParaRPr lang="en-US" dirty="0">
              <a:solidFill>
                <a:srgbClr val="800000"/>
              </a:solidFill>
              <a:sym typeface="Wingdings"/>
            </a:endParaRPr>
          </a:p>
          <a:p>
            <a:pPr fontAlgn="t"/>
            <a:r>
              <a:rPr lang="en-US" sz="2800" dirty="0" smtClean="0">
                <a:solidFill>
                  <a:srgbClr val="008000"/>
                </a:solidFill>
                <a:sym typeface="Wingdings"/>
              </a:rPr>
              <a:t>We want to </a:t>
            </a:r>
          </a:p>
          <a:p>
            <a:pPr lvl="1" fontAlgn="t"/>
            <a:r>
              <a:rPr lang="en-US" sz="2300" dirty="0" smtClean="0">
                <a:sym typeface="Wingdings"/>
              </a:rPr>
              <a:t>Find such a function </a:t>
            </a:r>
            <a:r>
              <a:rPr lang="en-US" sz="2300" i="1" dirty="0" smtClean="0">
                <a:sym typeface="Wingdings"/>
              </a:rPr>
              <a:t>h</a:t>
            </a:r>
            <a:r>
              <a:rPr lang="en-US" sz="2300" dirty="0" smtClean="0">
                <a:sym typeface="Wingdings"/>
              </a:rPr>
              <a:t> (in short amount of time)</a:t>
            </a:r>
          </a:p>
          <a:p>
            <a:pPr lvl="1" fontAlgn="t"/>
            <a:r>
              <a:rPr lang="en-US" sz="2300" dirty="0" smtClean="0">
                <a:sym typeface="Wingdings"/>
              </a:rPr>
              <a:t>Maybe store the function … in a data structure!</a:t>
            </a:r>
          </a:p>
          <a:p>
            <a:pPr lvl="1" fontAlgn="t"/>
            <a:r>
              <a:rPr lang="en-US" sz="2300" dirty="0" smtClean="0">
                <a:sym typeface="Wingdings"/>
              </a:rPr>
              <a:t>Evaluate </a:t>
            </a:r>
            <a:r>
              <a:rPr lang="en-US" sz="2300" i="1" dirty="0" smtClean="0">
                <a:sym typeface="Wingdings"/>
              </a:rPr>
              <a:t>h(code)</a:t>
            </a:r>
            <a:r>
              <a:rPr lang="en-US" sz="2300" dirty="0" smtClean="0">
                <a:sym typeface="Wingdings"/>
              </a:rPr>
              <a:t> in </a:t>
            </a:r>
            <a:r>
              <a:rPr lang="en-US" sz="2300" i="1" dirty="0" smtClean="0">
                <a:sym typeface="Wingdings"/>
              </a:rPr>
              <a:t>O(1)</a:t>
            </a:r>
            <a:r>
              <a:rPr lang="en-US" sz="2300" dirty="0" smtClean="0">
                <a:sym typeface="Wingdings"/>
              </a:rPr>
              <a:t>-time</a:t>
            </a:r>
          </a:p>
          <a:p>
            <a:pPr fontAlgn="t"/>
            <a:r>
              <a:rPr lang="en-US" sz="2800" dirty="0" smtClean="0">
                <a:solidFill>
                  <a:srgbClr val="FF0000"/>
                </a:solidFill>
                <a:sym typeface="Wingdings"/>
              </a:rPr>
              <a:t>Possible, but a little bit complicated</a:t>
            </a:r>
            <a:endParaRPr lang="en-US" sz="2800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49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Hasing</a:t>
            </a:r>
            <a:r>
              <a:rPr lang="en-US" dirty="0" smtClean="0"/>
              <a:t> – General Ideas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637909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Hashing first proposed by Arnold </a:t>
            </a:r>
            <a:r>
              <a:rPr lang="en-US" dirty="0" err="1" smtClean="0"/>
              <a:t>Dumey</a:t>
            </a:r>
            <a:r>
              <a:rPr lang="en-US" dirty="0" smtClean="0"/>
              <a:t> (1956)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Hash codes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Chaining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Open addressing, linear probing, quadratic probing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08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 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15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310640" y="2247900"/>
            <a:ext cx="2702560" cy="3698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10640" y="1181268"/>
            <a:ext cx="2468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Arbitrary objects</a:t>
            </a:r>
            <a:br>
              <a:rPr lang="en-US" dirty="0" smtClean="0"/>
            </a:br>
            <a:r>
              <a:rPr lang="en-US" dirty="0" smtClean="0"/>
              <a:t>(strings, doubles, </a:t>
            </a:r>
            <a:r>
              <a:rPr lang="en-US" dirty="0" err="1" smtClean="0"/>
              <a:t>ints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042160" y="3599180"/>
            <a:ext cx="1351280" cy="9956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3840" y="2898140"/>
            <a:ext cx="11817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 Objects </a:t>
            </a:r>
            <a:br>
              <a:rPr lang="en-US" dirty="0" smtClean="0"/>
            </a:br>
            <a:r>
              <a:rPr lang="en-US" dirty="0" smtClean="0"/>
              <a:t>actually </a:t>
            </a:r>
            <a:br>
              <a:rPr lang="en-US" dirty="0" smtClean="0"/>
            </a:br>
            <a:r>
              <a:rPr lang="en-US" dirty="0" smtClean="0"/>
              <a:t>used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2"/>
            <a:endCxn id="10" idx="1"/>
          </p:cNvCxnSpPr>
          <p:nvPr/>
        </p:nvCxnSpPr>
        <p:spPr>
          <a:xfrm>
            <a:off x="834695" y="3821470"/>
            <a:ext cx="1207465" cy="2755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ight Arrow 14"/>
          <p:cNvSpPr/>
          <p:nvPr/>
        </p:nvSpPr>
        <p:spPr>
          <a:xfrm>
            <a:off x="4013200" y="3365500"/>
            <a:ext cx="949960" cy="146304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code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868160" y="1319768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{0,1,…,m-1}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942840" y="2247900"/>
            <a:ext cx="878840" cy="36982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41240" y="1632049"/>
            <a:ext cx="1298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wide range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42840" y="26746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42840" y="30911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942840" y="33655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42840" y="37820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42840" y="35991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942840" y="40157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42840" y="44729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942840" y="48895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942840" y="47066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42840" y="51231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942840" y="54889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9" idx="3"/>
            <a:endCxn id="16" idx="1"/>
          </p:cNvCxnSpPr>
          <p:nvPr/>
        </p:nvCxnSpPr>
        <p:spPr>
          <a:xfrm>
            <a:off x="3779397" y="1504434"/>
            <a:ext cx="30887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00600" y="1121370"/>
            <a:ext cx="1109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h</a:t>
            </a:r>
            <a:r>
              <a:rPr lang="en-US" dirty="0" smtClean="0">
                <a:solidFill>
                  <a:srgbClr val="008000"/>
                </a:solidFill>
              </a:rPr>
              <a:t>(object)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345680" y="2603500"/>
            <a:ext cx="853440" cy="27127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335520" y="27660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335520" y="29591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335520" y="32334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35520" y="36499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335520" y="34671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335520" y="38836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320280" y="40665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20280" y="44831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320280" y="43002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320280" y="47167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320280" y="50825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5821681" y="3487420"/>
            <a:ext cx="1498600" cy="11887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Compression function</a:t>
            </a:r>
            <a:endParaRPr lang="en-US" sz="1200" dirty="0"/>
          </a:p>
        </p:txBody>
      </p:sp>
      <p:sp>
        <p:nvSpPr>
          <p:cNvPr id="48" name="Right Brace 47"/>
          <p:cNvSpPr/>
          <p:nvPr/>
        </p:nvSpPr>
        <p:spPr>
          <a:xfrm>
            <a:off x="8214360" y="2603500"/>
            <a:ext cx="228600" cy="27127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8479593" y="3771900"/>
            <a:ext cx="449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m</a:t>
            </a:r>
            <a:endParaRPr lang="en-US" i="1" dirty="0">
              <a:solidFill>
                <a:srgbClr val="008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09948" y="5299809"/>
            <a:ext cx="2400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will also  call</a:t>
            </a:r>
            <a:br>
              <a:rPr lang="en-US" dirty="0" smtClean="0"/>
            </a:br>
            <a:r>
              <a:rPr lang="en-US" dirty="0" smtClean="0"/>
              <a:t>this the hash function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6370320" y="4483100"/>
            <a:ext cx="0" cy="8167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700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/>
      <p:bldP spid="15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Hash Function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If key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 ≠ key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then it’s extremely unlikely that 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(key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(key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Collision problem!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Constructing </a:t>
            </a:r>
            <a:r>
              <a:rPr lang="en-US" dirty="0">
                <a:solidFill>
                  <a:srgbClr val="008000"/>
                </a:solidFill>
              </a:rPr>
              <a:t>the function </a:t>
            </a:r>
            <a:r>
              <a:rPr lang="en-US" i="1" dirty="0">
                <a:solidFill>
                  <a:srgbClr val="008000"/>
                </a:solidFill>
              </a:rPr>
              <a:t>h</a:t>
            </a:r>
            <a:r>
              <a:rPr lang="en-US" dirty="0">
                <a:solidFill>
                  <a:srgbClr val="008000"/>
                </a:solidFill>
              </a:rPr>
              <a:t> takes little time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Given </a:t>
            </a:r>
            <a:r>
              <a:rPr lang="en-US" dirty="0">
                <a:solidFill>
                  <a:srgbClr val="FF6600"/>
                </a:solidFill>
              </a:rPr>
              <a:t>key, computing </a:t>
            </a:r>
            <a:r>
              <a:rPr lang="en-US" i="1" dirty="0">
                <a:solidFill>
                  <a:srgbClr val="FF6600"/>
                </a:solidFill>
              </a:rPr>
              <a:t>h</a:t>
            </a:r>
            <a:r>
              <a:rPr lang="en-US" dirty="0">
                <a:solidFill>
                  <a:srgbClr val="FF6600"/>
                </a:solidFill>
              </a:rPr>
              <a:t>(key) takes O</a:t>
            </a:r>
            <a:r>
              <a:rPr lang="en-US" i="1" dirty="0" smtClean="0">
                <a:solidFill>
                  <a:srgbClr val="FF6600"/>
                </a:solidFill>
              </a:rPr>
              <a:t>(|</a:t>
            </a:r>
            <a:r>
              <a:rPr lang="en-US" dirty="0" smtClean="0">
                <a:solidFill>
                  <a:srgbClr val="FF6600"/>
                </a:solidFill>
              </a:rPr>
              <a:t>key</a:t>
            </a:r>
            <a:r>
              <a:rPr lang="en-US" i="1" dirty="0" smtClean="0">
                <a:solidFill>
                  <a:srgbClr val="FF6600"/>
                </a:solidFill>
              </a:rPr>
              <a:t>|)</a:t>
            </a:r>
            <a:r>
              <a:rPr lang="en-US" dirty="0">
                <a:solidFill>
                  <a:srgbClr val="FF6600"/>
                </a:solidFill>
              </a:rPr>
              <a:t>-time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1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Collision is simply </a:t>
            </a:r>
            <a:r>
              <a:rPr lang="en-US" dirty="0" smtClean="0"/>
              <a:t>unavoidable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Pigeonhole </a:t>
            </a:r>
            <a:r>
              <a:rPr lang="en-US" dirty="0" smtClean="0">
                <a:solidFill>
                  <a:srgbClr val="FF6600"/>
                </a:solidFill>
              </a:rPr>
              <a:t>principle</a:t>
            </a:r>
          </a:p>
          <a:p>
            <a:pPr lvl="1"/>
            <a:r>
              <a:rPr lang="en-US" dirty="0" smtClean="0"/>
              <a:t>K+1 pigeons, K holes </a:t>
            </a:r>
            <a:r>
              <a:rPr lang="en-US" dirty="0" smtClean="0">
                <a:sym typeface="Wingdings"/>
              </a:rPr>
              <a:t> at least one hole with ≥ 2 pigeons</a:t>
            </a:r>
          </a:p>
          <a:p>
            <a:pPr lvl="1"/>
            <a:endParaRPr lang="en-US" dirty="0">
              <a:sym typeface="Wingdings"/>
            </a:endParaRP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There are many more objects in the universe than 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</a:p>
          <a:p>
            <a:pPr lvl="1"/>
            <a:r>
              <a:rPr lang="en-US" dirty="0" smtClean="0"/>
              <a:t>Object set = set of strings of length ≤ 30 characters</a:t>
            </a:r>
          </a:p>
          <a:p>
            <a:pPr lvl="1"/>
            <a:r>
              <a:rPr lang="en-US" dirty="0" smtClean="0"/>
              <a:t>Object set = set of possible URLs</a:t>
            </a:r>
          </a:p>
          <a:p>
            <a:pPr lvl="1"/>
            <a:r>
              <a:rPr lang="en-US" dirty="0" smtClean="0"/>
              <a:t>Object set = set of possible file names in a CD-ROM</a:t>
            </a:r>
          </a:p>
          <a:p>
            <a:pPr lvl="1"/>
            <a:r>
              <a:rPr lang="en-US" dirty="0" smtClean="0"/>
              <a:t>While the range size  </a:t>
            </a:r>
            <a:r>
              <a:rPr lang="en-US" i="1" dirty="0" smtClean="0"/>
              <a:t>m</a:t>
            </a:r>
            <a:r>
              <a:rPr lang="en-US" dirty="0" smtClean="0"/>
              <a:t> is something like a few hundred thousands or less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5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codes for </a:t>
            </a:r>
            <a:r>
              <a:rPr lang="en-US" dirty="0" err="1" smtClean="0"/>
              <a:t>int</a:t>
            </a:r>
            <a:r>
              <a:rPr lang="en-US" dirty="0" smtClean="0"/>
              <a:t>-style types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Say we want hash codes map to (4-byte) </a:t>
            </a:r>
            <a:r>
              <a:rPr lang="en-US" dirty="0" err="1" smtClean="0">
                <a:solidFill>
                  <a:srgbClr val="FF6600"/>
                </a:solidFill>
              </a:rPr>
              <a:t>int</a:t>
            </a:r>
            <a:endParaRPr lang="en-US" dirty="0" smtClean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800000"/>
                </a:solidFill>
              </a:rPr>
              <a:t>Easy when objects = 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short</a:t>
            </a:r>
            <a:r>
              <a:rPr lang="en-US" dirty="0" smtClean="0"/>
              <a:t>, or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dirty="0" smtClean="0"/>
              <a:t>, or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char</a:t>
            </a:r>
            <a:r>
              <a:rPr lang="en-US" dirty="0" smtClean="0"/>
              <a:t> or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unsigned char</a:t>
            </a:r>
          </a:p>
          <a:p>
            <a:pPr lvl="1"/>
            <a:r>
              <a:rPr lang="en-US" dirty="0" smtClean="0"/>
              <a:t>Simply cast them to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uint32_t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What about when objects =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long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(8 byte integers)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577764"/>
              </p:ext>
            </p:extLst>
          </p:nvPr>
        </p:nvGraphicFramePr>
        <p:xfrm>
          <a:off x="1524000" y="4909820"/>
          <a:ext cx="6096000" cy="37084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564200"/>
              </p:ext>
            </p:extLst>
          </p:nvPr>
        </p:nvGraphicFramePr>
        <p:xfrm>
          <a:off x="2888488" y="5953760"/>
          <a:ext cx="3434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520"/>
                <a:gridCol w="858520"/>
                <a:gridCol w="858520"/>
                <a:gridCol w="858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y3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own Arrow 8"/>
          <p:cNvSpPr/>
          <p:nvPr/>
        </p:nvSpPr>
        <p:spPr>
          <a:xfrm>
            <a:off x="3251200" y="5364480"/>
            <a:ext cx="2733040" cy="538480"/>
          </a:xfrm>
          <a:prstGeom prst="downArrow">
            <a:avLst>
              <a:gd name="adj1" fmla="val 50000"/>
              <a:gd name="adj2" fmla="val 483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8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Balanced search trees</a:t>
            </a:r>
          </a:p>
          <a:p>
            <a:pPr lvl="1"/>
            <a:r>
              <a:rPr lang="en-US" dirty="0"/>
              <a:t>Store (key, value)-pairs</a:t>
            </a:r>
          </a:p>
          <a:p>
            <a:pPr lvl="1"/>
            <a:r>
              <a:rPr lang="en-US" dirty="0" smtClean="0"/>
              <a:t>O(log</a:t>
            </a:r>
            <a:r>
              <a:rPr lang="en-US" i="1" dirty="0" smtClean="0"/>
              <a:t> n</a:t>
            </a:r>
            <a:r>
              <a:rPr lang="en-US" dirty="0" smtClean="0"/>
              <a:t>)-time search, insert, delete, max, min</a:t>
            </a:r>
          </a:p>
          <a:p>
            <a:pPr lvl="1"/>
            <a:r>
              <a:rPr lang="en-US" dirty="0" smtClean="0"/>
              <a:t>O(log </a:t>
            </a:r>
            <a:r>
              <a:rPr lang="en-US" i="1" dirty="0" smtClean="0"/>
              <a:t>n</a:t>
            </a:r>
            <a:r>
              <a:rPr lang="en-US" dirty="0" smtClean="0"/>
              <a:t> + |output|)-time range query</a:t>
            </a:r>
          </a:p>
          <a:p>
            <a:pPr lvl="1"/>
            <a:r>
              <a:rPr lang="en-US" dirty="0" smtClean="0"/>
              <a:t>Relatively complex implementations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Can we improve running times for basic operations?</a:t>
            </a:r>
          </a:p>
          <a:p>
            <a:pPr lvl="1"/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4AD7A25-56AB-1148-990A-078329788027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2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 Down, Lose </a:t>
            </a:r>
            <a:r>
              <a:rPr lang="en-US" dirty="0" err="1" smtClean="0"/>
              <a:t>Infomation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5600" y="1163102"/>
            <a:ext cx="8534400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hash_code1(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a)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Courier"/>
                <a:cs typeface="Courier"/>
              </a:rPr>
              <a:t>static_cast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&gt;(a);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6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main()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a = </a:t>
            </a:r>
            <a:r>
              <a:rPr lang="en-US" sz="1600" dirty="0">
                <a:solidFill>
                  <a:srgbClr val="1C00CF"/>
                </a:solidFill>
                <a:latin typeface="Courier"/>
                <a:cs typeface="Courier"/>
              </a:rPr>
              <a:t>0x8888888877777777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b = </a:t>
            </a:r>
            <a:r>
              <a:rPr lang="en-US" sz="1600" dirty="0">
                <a:solidFill>
                  <a:srgbClr val="1C00CF"/>
                </a:solidFill>
                <a:latin typeface="Courier"/>
                <a:cs typeface="Courier"/>
              </a:rPr>
              <a:t>0x1111111177777777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&lt;&lt; hex &lt;&lt; a &lt;&lt; </a:t>
            </a:r>
            <a:r>
              <a:rPr lang="en-US" sz="1600" dirty="0">
                <a:solidFill>
                  <a:srgbClr val="C41A16"/>
                </a:solidFill>
                <a:latin typeface="Courier"/>
                <a:cs typeface="Courier"/>
              </a:rPr>
              <a:t>" converted to "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&lt;&lt; hash_code1(a) &lt;&lt;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&lt;&lt; hex &lt;&lt; b &lt;&lt; </a:t>
            </a:r>
            <a:r>
              <a:rPr lang="en-US" sz="1600" dirty="0">
                <a:solidFill>
                  <a:srgbClr val="C41A16"/>
                </a:solidFill>
                <a:latin typeface="Courier"/>
                <a:cs typeface="Courier"/>
              </a:rPr>
              <a:t>" converted to "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&lt;&lt; hash_code1(b) &lt;&lt;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2800" y="4711700"/>
            <a:ext cx="720311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8888888877777777 converted to 77777777</a:t>
            </a:r>
          </a:p>
          <a:p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1111111177777777 converted to 77777777</a:t>
            </a:r>
          </a:p>
        </p:txBody>
      </p:sp>
    </p:spTree>
    <p:extLst>
      <p:ext uri="{BB962C8B-B14F-4D97-AF65-F5344CB8AC3E}">
        <p14:creationId xmlns:p14="http://schemas.microsoft.com/office/powerpoint/2010/main" val="312835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 of Casting from Long to </a:t>
            </a:r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We ignore the first 4 bytes of information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If key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 and key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differ only in the first 4 bytes, they will collide!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On the other hand, if keys are uniformly distributed, we are OK.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Could also sum 1</a:t>
            </a:r>
            <a:r>
              <a:rPr lang="en-US" baseline="30000" dirty="0" smtClean="0">
                <a:solidFill>
                  <a:srgbClr val="660066"/>
                </a:solidFill>
              </a:rPr>
              <a:t>st</a:t>
            </a:r>
            <a:r>
              <a:rPr lang="en-US" dirty="0" smtClean="0">
                <a:solidFill>
                  <a:srgbClr val="660066"/>
                </a:solidFill>
              </a:rPr>
              <a:t> 4 bytes with 2</a:t>
            </a:r>
            <a:r>
              <a:rPr lang="en-US" baseline="30000" dirty="0" smtClean="0">
                <a:solidFill>
                  <a:srgbClr val="660066"/>
                </a:solidFill>
              </a:rPr>
              <a:t>nd</a:t>
            </a:r>
            <a:r>
              <a:rPr lang="en-US" dirty="0" smtClean="0">
                <a:solidFill>
                  <a:srgbClr val="660066"/>
                </a:solidFill>
              </a:rPr>
              <a:t> 4 bytes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01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Hash codes for strings &amp; variable length objects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Say we have a universe of character array objects</a:t>
            </a:r>
          </a:p>
          <a:p>
            <a:pPr lvl="1"/>
            <a:r>
              <a:rPr lang="en-US" dirty="0" smtClean="0"/>
              <a:t>“Computer Science”</a:t>
            </a:r>
          </a:p>
          <a:p>
            <a:pPr lvl="1"/>
            <a:r>
              <a:rPr lang="en-US" dirty="0"/>
              <a:t>“Floccinaucinihilipilification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“Alan Turing”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How do we produce 4-byte hash codes for them?</a:t>
            </a:r>
            <a:endParaRPr lang="en-US" dirty="0">
              <a:solidFill>
                <a:srgbClr val="FF66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38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codes for strings (or byte-sequences)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up the characters</a:t>
            </a:r>
          </a:p>
          <a:p>
            <a:r>
              <a:rPr lang="en-US" dirty="0" smtClean="0"/>
              <a:t>XOR 4-bytes at a time</a:t>
            </a:r>
          </a:p>
          <a:p>
            <a:r>
              <a:rPr lang="en-US" dirty="0" smtClean="0"/>
              <a:t>Polynomial hash codes</a:t>
            </a:r>
          </a:p>
          <a:p>
            <a:r>
              <a:rPr lang="en-US" dirty="0" smtClean="0"/>
              <a:t>Shifting hash codes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FNV hash</a:t>
            </a:r>
          </a:p>
          <a:p>
            <a:r>
              <a:rPr lang="en-US" dirty="0" err="1" smtClean="0">
                <a:solidFill>
                  <a:srgbClr val="660066"/>
                </a:solidFill>
              </a:rPr>
              <a:t>MurmurHash</a:t>
            </a:r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/>
              <a:t>Etc.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Important Lesson: </a:t>
            </a:r>
            <a:r>
              <a:rPr lang="en-US" i="1" dirty="0" smtClean="0">
                <a:solidFill>
                  <a:srgbClr val="FF6600"/>
                </a:solidFill>
              </a:rPr>
              <a:t>data-dependency</a:t>
            </a:r>
            <a:r>
              <a:rPr lang="en-US" dirty="0" smtClean="0">
                <a:solidFill>
                  <a:srgbClr val="FF6600"/>
                </a:solidFill>
              </a:rPr>
              <a:t>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04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experimental 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20269"/>
              </p:ext>
            </p:extLst>
          </p:nvPr>
        </p:nvGraphicFramePr>
        <p:xfrm>
          <a:off x="301625" y="1489075"/>
          <a:ext cx="8504238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Hash code function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into 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uint32_t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#of collisions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bucket 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1730769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Shift7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Poly31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Poly33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FNV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52320" y="5303520"/>
            <a:ext cx="533004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FNV is widely used, in DNS &amp; Twitter, for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1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functions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9899" y="733564"/>
            <a:ext cx="8747149" cy="5392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4-byte hash codes can’t be used as indices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r>
              <a:rPr lang="en-US" sz="2400" baseline="30000" dirty="0">
                <a:solidFill>
                  <a:srgbClr val="000000"/>
                </a:solidFill>
                <a:latin typeface="Courier"/>
                <a:cs typeface="Courier"/>
              </a:rPr>
              <a:t>32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4,294,967,296 ≈ 4x10</a:t>
            </a:r>
            <a:r>
              <a:rPr lang="en-US" sz="2400" baseline="30000" dirty="0" smtClean="0">
                <a:solidFill>
                  <a:srgbClr val="000000"/>
                </a:solidFill>
                <a:latin typeface="Courier"/>
                <a:cs typeface="Courier"/>
              </a:rPr>
              <a:t>9</a:t>
            </a:r>
            <a:r>
              <a:rPr lang="en-US" sz="2400" dirty="0" smtClean="0">
                <a:solidFill>
                  <a:srgbClr val="000000"/>
                </a:solidFill>
              </a:rPr>
              <a:t> is too many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Store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>
                <a:solidFill>
                  <a:srgbClr val="008000"/>
                </a:solidFill>
              </a:rPr>
              <a:t> entries, need indices in {0,1, …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>
                <a:solidFill>
                  <a:srgbClr val="008000"/>
                </a:solidFill>
              </a:rPr>
              <a:t>-1}</a:t>
            </a:r>
          </a:p>
          <a:p>
            <a:pPr lvl="1"/>
            <a:r>
              <a:rPr lang="en-US" i="1" dirty="0"/>
              <a:t>m</a:t>
            </a:r>
            <a:r>
              <a:rPr lang="en-US" dirty="0" smtClean="0"/>
              <a:t> should be close to </a:t>
            </a:r>
            <a:r>
              <a:rPr lang="en-US" i="1" dirty="0" smtClean="0"/>
              <a:t>n (</a:t>
            </a:r>
            <a:r>
              <a:rPr lang="en-US" dirty="0" smtClean="0"/>
              <a:t>say </a:t>
            </a:r>
            <a:r>
              <a:rPr lang="en-US" i="1" dirty="0" smtClean="0"/>
              <a:t>n</a:t>
            </a:r>
            <a:r>
              <a:rPr lang="en-US" dirty="0" smtClean="0"/>
              <a:t> = 50K, </a:t>
            </a:r>
            <a:r>
              <a:rPr lang="en-US" i="1" dirty="0" smtClean="0"/>
              <a:t>m</a:t>
            </a:r>
            <a:r>
              <a:rPr lang="en-US" dirty="0" smtClean="0"/>
              <a:t> = 60K)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Compression function 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: </a:t>
            </a:r>
            <a:r>
              <a:rPr lang="en-US" dirty="0" smtClean="0">
                <a:latin typeface="Courier"/>
                <a:cs typeface="Courier"/>
              </a:rPr>
              <a:t>uint32_t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/>
              <a:t>{0,1, …</a:t>
            </a:r>
            <a:r>
              <a:rPr lang="en-US" i="1" dirty="0"/>
              <a:t>m</a:t>
            </a:r>
            <a:r>
              <a:rPr lang="en-US" dirty="0"/>
              <a:t>-1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Division method</a:t>
            </a:r>
          </a:p>
          <a:p>
            <a:pPr lvl="1"/>
            <a:r>
              <a:rPr lang="en-US" dirty="0" smtClean="0"/>
              <a:t>Multiplication method</a:t>
            </a:r>
          </a:p>
          <a:p>
            <a:pPr lvl="1"/>
            <a:r>
              <a:rPr lang="en-US" dirty="0" smtClean="0"/>
              <a:t>Universal hashing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0880" y="5493090"/>
            <a:ext cx="786021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ctr"/>
            <a:r>
              <a:rPr lang="en-US" sz="2400" dirty="0" smtClean="0">
                <a:latin typeface="Arial"/>
                <a:cs typeface="Arial"/>
              </a:rPr>
              <a:t>Compression functions are hash functions </a:t>
            </a:r>
            <a:r>
              <a:rPr lang="en-US" sz="2400" dirty="0">
                <a:latin typeface="Arial"/>
                <a:cs typeface="Arial"/>
              </a:rPr>
              <a:t>and thus </a:t>
            </a:r>
            <a:r>
              <a:rPr lang="en-US" sz="2400" dirty="0" smtClean="0">
                <a:latin typeface="Arial"/>
                <a:cs typeface="Arial"/>
              </a:rPr>
              <a:t>there methods </a:t>
            </a:r>
            <a:r>
              <a:rPr lang="en-US" sz="2400" dirty="0">
                <a:latin typeface="Arial"/>
                <a:cs typeface="Arial"/>
              </a:rPr>
              <a:t>can be used </a:t>
            </a:r>
            <a:r>
              <a:rPr lang="en-US" sz="2400" dirty="0" smtClean="0">
                <a:latin typeface="Arial"/>
                <a:cs typeface="Arial"/>
              </a:rPr>
              <a:t>to design </a:t>
            </a:r>
            <a:r>
              <a:rPr lang="en-US" sz="2400" dirty="0">
                <a:latin typeface="Arial"/>
                <a:cs typeface="Arial"/>
              </a:rPr>
              <a:t>hash codes too</a:t>
            </a:r>
            <a:r>
              <a:rPr lang="en-US" sz="2400" dirty="0" smtClean="0">
                <a:latin typeface="Arial"/>
                <a:cs typeface="Arial"/>
              </a:rPr>
              <a:t>!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2621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 design problem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Universe </a:t>
            </a:r>
            <a:r>
              <a:rPr lang="en-US" i="1" dirty="0" smtClean="0"/>
              <a:t>U</a:t>
            </a:r>
            <a:r>
              <a:rPr lang="en-US" dirty="0" smtClean="0"/>
              <a:t> = all uint32_t integers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, an </a:t>
            </a:r>
            <a:r>
              <a:rPr lang="en-US" i="1" dirty="0" smtClean="0"/>
              <a:t>unknown</a:t>
            </a:r>
            <a:r>
              <a:rPr lang="en-US" dirty="0" smtClean="0"/>
              <a:t> subset of </a:t>
            </a:r>
            <a:r>
              <a:rPr lang="en-US" i="1" dirty="0" smtClean="0"/>
              <a:t>n</a:t>
            </a:r>
            <a:r>
              <a:rPr lang="en-US" dirty="0" smtClean="0"/>
              <a:t> members of </a:t>
            </a:r>
            <a:r>
              <a:rPr lang="en-US" i="1" dirty="0" smtClean="0"/>
              <a:t>U</a:t>
            </a:r>
          </a:p>
          <a:p>
            <a:r>
              <a:rPr lang="en-US" dirty="0" smtClean="0"/>
              <a:t>Find </a:t>
            </a:r>
            <a:r>
              <a:rPr lang="en-US" i="1" dirty="0" smtClean="0"/>
              <a:t>f : U </a:t>
            </a:r>
            <a:r>
              <a:rPr lang="en-US" i="1" dirty="0" smtClean="0">
                <a:sym typeface="Wingdings"/>
              </a:rPr>
              <a:t> {0,1,…,m-1}</a:t>
            </a:r>
          </a:p>
          <a:p>
            <a:pPr lvl="1"/>
            <a:r>
              <a:rPr lang="en-US" dirty="0" smtClean="0">
                <a:sym typeface="Wingdings"/>
              </a:rPr>
              <a:t>Computing </a:t>
            </a:r>
            <a:r>
              <a:rPr lang="en-US" i="1" dirty="0" smtClean="0">
                <a:sym typeface="Wingdings"/>
              </a:rPr>
              <a:t>f(u)</a:t>
            </a:r>
            <a:r>
              <a:rPr lang="en-US" dirty="0" smtClean="0">
                <a:sym typeface="Wingdings"/>
              </a:rPr>
              <a:t> is fast</a:t>
            </a:r>
          </a:p>
          <a:p>
            <a:pPr lvl="1"/>
            <a:r>
              <a:rPr lang="en-US" dirty="0" smtClean="0">
                <a:sym typeface="Wingdings"/>
              </a:rPr>
              <a:t>Minimize collisions</a:t>
            </a:r>
          </a:p>
          <a:p>
            <a:r>
              <a:rPr lang="en-US" dirty="0" smtClean="0">
                <a:sym typeface="Wingdings"/>
              </a:rPr>
              <a:t>Note: suppose |U| &gt; m ≥ n</a:t>
            </a:r>
          </a:p>
          <a:p>
            <a:pPr lvl="1"/>
            <a:r>
              <a:rPr lang="en-US" dirty="0" smtClean="0">
                <a:sym typeface="Wingdings"/>
              </a:rPr>
              <a:t>For a fixed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, there always exists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with no collisions</a:t>
            </a:r>
          </a:p>
          <a:p>
            <a:pPr lvl="1"/>
            <a:r>
              <a:rPr lang="en-US" dirty="0" smtClean="0">
                <a:sym typeface="Wingdings"/>
              </a:rPr>
              <a:t>For a fixed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, there always exists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 with lots of collisions</a:t>
            </a:r>
          </a:p>
          <a:p>
            <a:r>
              <a:rPr lang="en-US" dirty="0" smtClean="0">
                <a:sym typeface="Wingdings"/>
              </a:rPr>
              <a:t>If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’s distribution is truly arbitrary </a:t>
            </a:r>
          </a:p>
          <a:p>
            <a:pPr lvl="1"/>
            <a:r>
              <a:rPr lang="en-US" dirty="0" smtClean="0">
                <a:sym typeface="Wingdings"/>
              </a:rPr>
              <a:t>The best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is such that </a:t>
            </a:r>
            <a:r>
              <a:rPr lang="en-US" i="1" dirty="0" smtClean="0">
                <a:sym typeface="Wingdings"/>
              </a:rPr>
              <a:t>f(s)</a:t>
            </a:r>
            <a:r>
              <a:rPr lang="en-US" dirty="0" smtClean="0">
                <a:sym typeface="Wingdings"/>
              </a:rPr>
              <a:t> is uniformly distributed on {0…</a:t>
            </a:r>
            <a:r>
              <a:rPr lang="en-US" i="1" dirty="0" smtClean="0"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-1}</a:t>
            </a:r>
          </a:p>
          <a:p>
            <a:pPr lvl="1"/>
            <a:r>
              <a:rPr lang="en-US" dirty="0" smtClean="0">
                <a:solidFill>
                  <a:srgbClr val="660066"/>
                </a:solidFill>
                <a:sym typeface="Wingdings"/>
              </a:rPr>
              <a:t>Ball-into-Bins model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: Throw </a:t>
            </a:r>
            <a:r>
              <a:rPr lang="en-US" i="1" dirty="0" smtClean="0">
                <a:solidFill>
                  <a:srgbClr val="008000"/>
                </a:solidFill>
                <a:sym typeface="Wingdings"/>
              </a:rPr>
              <a:t>n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 “balls” randomly into </a:t>
            </a:r>
            <a:r>
              <a:rPr lang="en-US" i="1" dirty="0" smtClean="0">
                <a:solidFill>
                  <a:srgbClr val="008000"/>
                </a:solidFill>
                <a:sym typeface="Wingdings"/>
              </a:rPr>
              <a:t>m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 “bins”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85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 – the birthday problem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U</a:t>
            </a:r>
            <a:r>
              <a:rPr lang="en-US" dirty="0" smtClean="0"/>
              <a:t> = 7 billion people in the world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 = set of students in this room</a:t>
            </a:r>
          </a:p>
          <a:p>
            <a:r>
              <a:rPr lang="en-US" i="1" dirty="0" smtClean="0"/>
              <a:t>f</a:t>
            </a:r>
            <a:r>
              <a:rPr lang="en-US" dirty="0" smtClean="0"/>
              <a:t> maps students to birthdates {Jan 01, …, Dec 31}</a:t>
            </a:r>
          </a:p>
          <a:p>
            <a:pPr lvl="1"/>
            <a:r>
              <a:rPr lang="en-US" dirty="0" smtClean="0"/>
              <a:t>So </a:t>
            </a:r>
            <a:r>
              <a:rPr lang="en-US" i="1" dirty="0" smtClean="0"/>
              <a:t>m</a:t>
            </a:r>
            <a:r>
              <a:rPr lang="en-US" dirty="0" smtClean="0"/>
              <a:t> = 365 (forget leap years)</a:t>
            </a:r>
          </a:p>
          <a:p>
            <a:endParaRPr lang="en-US" dirty="0" smtClean="0"/>
          </a:p>
          <a:p>
            <a:r>
              <a:rPr lang="en-US" dirty="0" smtClean="0"/>
              <a:t>Question: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chosen randomly from </a:t>
            </a:r>
            <a:r>
              <a:rPr lang="en-US" i="1" dirty="0" smtClean="0"/>
              <a:t>U</a:t>
            </a:r>
            <a:r>
              <a:rPr lang="en-US" dirty="0" smtClean="0"/>
              <a:t>, how large must </a:t>
            </a:r>
            <a:r>
              <a:rPr lang="en-US" i="1" dirty="0" smtClean="0"/>
              <a:t>S</a:t>
            </a:r>
            <a:r>
              <a:rPr lang="en-US" dirty="0" smtClean="0"/>
              <a:t> be until it is </a:t>
            </a:r>
            <a:r>
              <a:rPr lang="en-US" i="1" dirty="0" smtClean="0"/>
              <a:t>more</a:t>
            </a:r>
            <a:r>
              <a:rPr lang="en-US" dirty="0" smtClean="0"/>
              <a:t> likely to have a collision than not?</a:t>
            </a:r>
          </a:p>
          <a:p>
            <a:r>
              <a:rPr lang="en-US" dirty="0" smtClean="0"/>
              <a:t>This is called the </a:t>
            </a:r>
            <a:r>
              <a:rPr lang="en-US" dirty="0" smtClean="0">
                <a:solidFill>
                  <a:srgbClr val="FF6600"/>
                </a:solidFill>
              </a:rPr>
              <a:t>birthday “paradox”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11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Say there are </a:t>
            </a:r>
            <a:r>
              <a:rPr lang="en-US" i="1" dirty="0" smtClean="0"/>
              <a:t>n</a:t>
            </a:r>
            <a:r>
              <a:rPr lang="en-US" dirty="0" smtClean="0"/>
              <a:t> students in this room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[1</a:t>
            </a:r>
            <a:r>
              <a:rPr lang="en-US" baseline="30000" dirty="0" smtClean="0"/>
              <a:t>st</a:t>
            </a:r>
            <a:r>
              <a:rPr lang="en-US" dirty="0" smtClean="0"/>
              <a:t> student does not “collide”] = 1</a:t>
            </a:r>
          </a:p>
          <a:p>
            <a:r>
              <a:rPr lang="en-US" dirty="0" err="1"/>
              <a:t>Prob</a:t>
            </a:r>
            <a:r>
              <a:rPr lang="en-US" dirty="0" smtClean="0"/>
              <a:t>[2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/>
              <a:t>student does not “collide”] = </a:t>
            </a:r>
            <a:r>
              <a:rPr lang="en-US" dirty="0" smtClean="0"/>
              <a:t>1-1/m</a:t>
            </a:r>
            <a:endParaRPr lang="en-US" dirty="0"/>
          </a:p>
          <a:p>
            <a:r>
              <a:rPr lang="en-US" dirty="0" err="1"/>
              <a:t>Prob</a:t>
            </a:r>
            <a:r>
              <a:rPr lang="en-US" dirty="0" smtClean="0"/>
              <a:t>[3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student does not “collide</a:t>
            </a:r>
            <a:r>
              <a:rPr lang="en-US" dirty="0" smtClean="0"/>
              <a:t>” | first two didn’t collide] </a:t>
            </a:r>
            <a:r>
              <a:rPr lang="en-US" dirty="0"/>
              <a:t>= 1</a:t>
            </a:r>
            <a:r>
              <a:rPr lang="en-US" dirty="0" smtClean="0"/>
              <a:t>-2/m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Overall probability of no collision is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i="1" dirty="0" smtClean="0">
                <a:solidFill>
                  <a:srgbClr val="008000"/>
                </a:solidFill>
              </a:rPr>
              <a:t>(1-1/m)(1-2/m)…(1-(n-1)/m)</a:t>
            </a:r>
            <a:r>
              <a:rPr lang="en-US" dirty="0" smtClean="0"/>
              <a:t> &lt; ½</a:t>
            </a:r>
            <a:br>
              <a:rPr lang="en-US" dirty="0" smtClean="0"/>
            </a:br>
            <a:r>
              <a:rPr lang="en-US" dirty="0" smtClean="0"/>
              <a:t>when </a:t>
            </a:r>
            <a:r>
              <a:rPr lang="en-US" i="1" dirty="0" smtClean="0"/>
              <a:t>n</a:t>
            </a:r>
            <a:r>
              <a:rPr lang="en-US" dirty="0" smtClean="0"/>
              <a:t>=23 and </a:t>
            </a:r>
            <a:r>
              <a:rPr lang="en-US" i="1" dirty="0" smtClean="0"/>
              <a:t>m</a:t>
            </a:r>
            <a:r>
              <a:rPr lang="en-US" dirty="0" smtClean="0"/>
              <a:t> = 365</a:t>
            </a:r>
          </a:p>
          <a:p>
            <a:r>
              <a:rPr lang="en-US" dirty="0" smtClean="0"/>
              <a:t>When </a:t>
            </a:r>
            <a:r>
              <a:rPr lang="en-US" i="1" dirty="0" smtClean="0"/>
              <a:t>n</a:t>
            </a:r>
            <a:r>
              <a:rPr lang="en-US" dirty="0" smtClean="0"/>
              <a:t>=30, </a:t>
            </a:r>
            <a:r>
              <a:rPr lang="en-US" dirty="0" err="1" smtClean="0"/>
              <a:t>Prob</a:t>
            </a:r>
            <a:r>
              <a:rPr lang="en-US" dirty="0" smtClean="0"/>
              <a:t>[no collision] ≈ 30%</a:t>
            </a:r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84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Rarity of Minimal Perfect Hash Function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Consider </a:t>
            </a:r>
            <a:r>
              <a:rPr lang="en-US" i="1" dirty="0" smtClean="0"/>
              <a:t>|U| = N, m = n</a:t>
            </a:r>
            <a:r>
              <a:rPr lang="en-US" dirty="0" smtClean="0"/>
              <a:t>, MPHF is a </a:t>
            </a:r>
            <a:r>
              <a:rPr lang="en-US" dirty="0" err="1" smtClean="0"/>
              <a:t>bijection</a:t>
            </a:r>
            <a:endParaRPr lang="en-US" dirty="0" smtClean="0"/>
          </a:p>
          <a:p>
            <a:r>
              <a:rPr lang="en-US" dirty="0" smtClean="0"/>
              <a:t>Number of functions from </a:t>
            </a:r>
            <a:r>
              <a:rPr lang="en-US" i="1" dirty="0" smtClean="0"/>
              <a:t>U</a:t>
            </a:r>
            <a:r>
              <a:rPr lang="en-US" dirty="0" smtClean="0"/>
              <a:t> to {0,1,…</a:t>
            </a:r>
            <a:r>
              <a:rPr lang="en-US" i="1" dirty="0" smtClean="0"/>
              <a:t>n</a:t>
            </a:r>
            <a:r>
              <a:rPr lang="en-US" dirty="0" smtClean="0"/>
              <a:t>-1} is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N</a:t>
            </a:r>
            <a:endParaRPr lang="en-US" i="1" baseline="30000" dirty="0" smtClean="0"/>
          </a:p>
          <a:p>
            <a:r>
              <a:rPr lang="en-US" dirty="0" smtClean="0"/>
              <a:t>For a fixed </a:t>
            </a:r>
            <a:r>
              <a:rPr lang="en-US" i="1" dirty="0" smtClean="0"/>
              <a:t>S</a:t>
            </a:r>
            <a:r>
              <a:rPr lang="en-US" dirty="0" smtClean="0"/>
              <a:t> (but unknown) of size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number of MPHF for </a:t>
            </a:r>
            <a:r>
              <a:rPr lang="en-US" i="1" dirty="0" smtClean="0"/>
              <a:t>S</a:t>
            </a:r>
            <a:r>
              <a:rPr lang="en-US" dirty="0" smtClean="0"/>
              <a:t> is </a:t>
            </a:r>
            <a:r>
              <a:rPr lang="en-US" i="1" dirty="0" err="1" smtClean="0"/>
              <a:t>n</a:t>
            </a:r>
            <a:r>
              <a:rPr lang="en-US" dirty="0" err="1" smtClean="0"/>
              <a:t>!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N-n</a:t>
            </a:r>
            <a:endParaRPr lang="en-US" i="1" baseline="30000" dirty="0" smtClean="0"/>
          </a:p>
          <a:p>
            <a:pPr lvl="1"/>
            <a:r>
              <a:rPr lang="en-US" dirty="0" smtClean="0"/>
              <a:t>Hence, the fraction of functions which are MPHF is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n = 10</a:t>
            </a:r>
            <a:r>
              <a:rPr lang="en-US" dirty="0" smtClean="0"/>
              <a:t>, the ratio is 0.00036…</a:t>
            </a:r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n = 20</a:t>
            </a:r>
            <a:r>
              <a:rPr lang="en-US" dirty="0" smtClean="0"/>
              <a:t>, the ratio is 2.32*10</a:t>
            </a:r>
            <a:r>
              <a:rPr lang="en-US" baseline="30000" dirty="0" smtClean="0"/>
              <a:t>-8</a:t>
            </a:r>
            <a:endParaRPr lang="en-US" baseline="30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28</a:t>
            </a:fld>
            <a:endParaRPr lang="en-US" dirty="0"/>
          </a:p>
        </p:txBody>
      </p:sp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110" y="3703320"/>
            <a:ext cx="1511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359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 a set of (</a:t>
            </a:r>
            <a:r>
              <a:rPr lang="en-US" dirty="0" smtClean="0">
                <a:latin typeface="Courier"/>
                <a:cs typeface="Courier"/>
              </a:rPr>
              <a:t>key, value</a:t>
            </a:r>
            <a:r>
              <a:rPr lang="en-US" dirty="0" smtClean="0"/>
              <a:t>)-pairs</a:t>
            </a:r>
          </a:p>
          <a:p>
            <a:pPr lvl="1"/>
            <a:r>
              <a:rPr lang="en-US" dirty="0" smtClean="0"/>
              <a:t>Keys  are in the set </a:t>
            </a:r>
            <a:r>
              <a:rPr lang="en-US" dirty="0" smtClean="0">
                <a:latin typeface="Courier"/>
                <a:cs typeface="Courier"/>
              </a:rPr>
              <a:t>{0, 1, 2, 3, …, n-1}</a:t>
            </a:r>
          </a:p>
          <a:p>
            <a:pPr lvl="1"/>
            <a:r>
              <a:rPr lang="en-US" dirty="0" smtClean="0"/>
              <a:t>Values could be anything</a:t>
            </a:r>
          </a:p>
          <a:p>
            <a:pPr lvl="1"/>
            <a:endParaRPr lang="en-US" dirty="0"/>
          </a:p>
          <a:p>
            <a:r>
              <a:rPr lang="en-US" dirty="0" smtClean="0"/>
              <a:t>Store them in an array (</a:t>
            </a:r>
            <a:r>
              <a:rPr lang="en-US" i="1" dirty="0" smtClean="0">
                <a:solidFill>
                  <a:srgbClr val="008000"/>
                </a:solidFill>
              </a:rPr>
              <a:t>direct access table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Search/insert/delete takes O(1)-time</a:t>
            </a:r>
            <a:endParaRPr lang="en-US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84A3982-4D54-B746-A59E-EC460D6E2F7F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54539"/>
              </p:ext>
            </p:extLst>
          </p:nvPr>
        </p:nvGraphicFramePr>
        <p:xfrm>
          <a:off x="229898" y="4371340"/>
          <a:ext cx="8747150" cy="617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</a:tblGrid>
              <a:tr h="61722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v</a:t>
                      </a:r>
                      <a:r>
                        <a:rPr lang="en-US" sz="2000" baseline="-25000" dirty="0" smtClean="0">
                          <a:latin typeface="Courier"/>
                          <a:cs typeface="Courier"/>
                        </a:rPr>
                        <a:t>0</a:t>
                      </a:r>
                      <a:endParaRPr lang="en-US" sz="2000" baseline="-25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NULL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v</a:t>
                      </a:r>
                      <a:r>
                        <a:rPr lang="en-US" sz="2000" baseline="-25000" dirty="0" smtClean="0">
                          <a:latin typeface="Courier"/>
                          <a:cs typeface="Courier"/>
                        </a:rPr>
                        <a:t>2</a:t>
                      </a:r>
                      <a:endParaRPr lang="en-US" sz="2000" baseline="-25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NULL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>
                          <a:latin typeface="Courier"/>
                          <a:cs typeface="Courier"/>
                        </a:rPr>
                        <a:t>V</a:t>
                      </a:r>
                      <a:r>
                        <a:rPr lang="en-US" sz="2000" baseline="-25000" dirty="0" smtClean="0">
                          <a:latin typeface="Courier"/>
                          <a:cs typeface="Courier"/>
                        </a:rPr>
                        <a:t>n-2</a:t>
                      </a:r>
                      <a:endParaRPr lang="en-US" sz="2000" baseline="-250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urier"/>
                          <a:ea typeface="+mn-ea"/>
                          <a:cs typeface="Courier"/>
                        </a:rPr>
                        <a:t>V</a:t>
                      </a:r>
                      <a:r>
                        <a:rPr kumimoji="0" lang="en-US" sz="20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urier"/>
                          <a:ea typeface="+mn-ea"/>
                          <a:cs typeface="Courier"/>
                        </a:rPr>
                        <a:t>n-1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195421"/>
              </p:ext>
            </p:extLst>
          </p:nvPr>
        </p:nvGraphicFramePr>
        <p:xfrm>
          <a:off x="229898" y="3858260"/>
          <a:ext cx="8747150" cy="51308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  <a:gridCol w="874715"/>
              </a:tblGrid>
              <a:tr h="5130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0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1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3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…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n-2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"/>
                          <a:cs typeface="Courier"/>
                        </a:rPr>
                        <a:t>n-1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313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method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does this function perform for different </a:t>
            </a:r>
            <a:r>
              <a:rPr lang="en-US" i="1" dirty="0" smtClean="0"/>
              <a:t>m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The answer depends a lot on the distribution of </a:t>
            </a:r>
            <a:r>
              <a:rPr lang="en-US" i="1" dirty="0" smtClean="0"/>
              <a:t>S</a:t>
            </a:r>
            <a:r>
              <a:rPr lang="en-US" dirty="0" smtClean="0"/>
              <a:t> in the universe </a:t>
            </a:r>
            <a:r>
              <a:rPr lang="en-US" i="1" dirty="0" smtClean="0"/>
              <a:t>U</a:t>
            </a:r>
            <a:endParaRPr lang="en-US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29</a:t>
            </a:fld>
            <a:endParaRPr lang="en-US" dirty="0"/>
          </a:p>
        </p:txBody>
      </p:sp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520" y="1979930"/>
            <a:ext cx="35052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75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</a:t>
            </a:r>
            <a:r>
              <a:rPr lang="en-US" dirty="0" smtClean="0"/>
              <a:t> from 50K to 60K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# collisions: 19K</a:t>
            </a:r>
          </a:p>
          <a:p>
            <a:r>
              <a:rPr lang="en-US" dirty="0" smtClean="0"/>
              <a:t>Max bucket size 6-8, typically</a:t>
            </a:r>
          </a:p>
          <a:p>
            <a:r>
              <a:rPr lang="en-US" dirty="0" smtClean="0"/>
              <a:t>Recall </a:t>
            </a:r>
            <a:r>
              <a:rPr lang="en-US" i="1" dirty="0" smtClean="0"/>
              <a:t>n</a:t>
            </a:r>
            <a:r>
              <a:rPr lang="en-US" dirty="0" smtClean="0"/>
              <a:t> ≈ 47K</a:t>
            </a:r>
          </a:p>
          <a:p>
            <a:endParaRPr lang="en-US" dirty="0"/>
          </a:p>
          <a:p>
            <a:r>
              <a:rPr lang="en-US" dirty="0" smtClean="0"/>
              <a:t>Could we have guessed this result without coding?</a:t>
            </a:r>
          </a:p>
          <a:p>
            <a:pPr lvl="1"/>
            <a:r>
              <a:rPr lang="en-US" dirty="0" smtClean="0"/>
              <a:t>Something in the spirit of the birthday paradox?</a:t>
            </a:r>
          </a:p>
          <a:p>
            <a:pPr lvl="1"/>
            <a:r>
              <a:rPr lang="en-US" dirty="0" smtClean="0"/>
              <a:t>Motto: </a:t>
            </a:r>
            <a:r>
              <a:rPr lang="en-US" i="1" dirty="0" smtClean="0">
                <a:solidFill>
                  <a:srgbClr val="008000"/>
                </a:solidFill>
              </a:rPr>
              <a:t>Think, then code! </a:t>
            </a:r>
            <a:endParaRPr lang="en-US" i="1" dirty="0">
              <a:solidFill>
                <a:srgbClr val="008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56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Balls into Bins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ln>
            <a:solidFill>
              <a:srgbClr val="D16349"/>
            </a:solidFill>
          </a:ln>
        </p:spPr>
        <p:txBody>
          <a:bodyPr/>
          <a:lstStyle/>
          <a:p>
            <a:r>
              <a:rPr lang="en-US" dirty="0" smtClean="0"/>
              <a:t>Throw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 balls into 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/>
              <a:t> bins randomly</a:t>
            </a:r>
          </a:p>
          <a:p>
            <a:r>
              <a:rPr lang="en-US" dirty="0" smtClean="0"/>
              <a:t>Probability a given bin is empty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008000"/>
                </a:solidFill>
              </a:rPr>
              <a:t>(</a:t>
            </a:r>
            <a:r>
              <a:rPr lang="en-US" dirty="0" smtClean="0">
                <a:solidFill>
                  <a:srgbClr val="008000"/>
                </a:solidFill>
              </a:rPr>
              <a:t>1-1/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>
                <a:solidFill>
                  <a:srgbClr val="008000"/>
                </a:solidFill>
              </a:rPr>
              <a:t>)</a:t>
            </a:r>
            <a:r>
              <a:rPr lang="en-US" i="1" baseline="30000" dirty="0" smtClean="0">
                <a:solidFill>
                  <a:srgbClr val="008000"/>
                </a:solidFill>
              </a:rPr>
              <a:t>n</a:t>
            </a:r>
            <a:r>
              <a:rPr lang="en-US" i="1" dirty="0" smtClean="0">
                <a:solidFill>
                  <a:srgbClr val="008000"/>
                </a:solidFill>
              </a:rPr>
              <a:t> ≈ e</a:t>
            </a:r>
            <a:r>
              <a:rPr lang="en-US" i="1" baseline="30000" dirty="0" smtClean="0">
                <a:solidFill>
                  <a:srgbClr val="008000"/>
                </a:solidFill>
              </a:rPr>
              <a:t>-n</a:t>
            </a:r>
            <a:r>
              <a:rPr lang="en-US" baseline="30000" dirty="0" smtClean="0">
                <a:solidFill>
                  <a:srgbClr val="008000"/>
                </a:solidFill>
              </a:rPr>
              <a:t>/</a:t>
            </a:r>
            <a:r>
              <a:rPr lang="en-US" i="1" baseline="30000" dirty="0" smtClean="0">
                <a:solidFill>
                  <a:srgbClr val="008000"/>
                </a:solidFill>
              </a:rPr>
              <a:t>m</a:t>
            </a:r>
          </a:p>
          <a:p>
            <a:r>
              <a:rPr lang="en-US" dirty="0" smtClean="0"/>
              <a:t>Expected number of empty bins is</a:t>
            </a:r>
            <a:r>
              <a:rPr lang="en-US" dirty="0"/>
              <a:t> </a:t>
            </a:r>
            <a:r>
              <a:rPr lang="en-US" i="1" dirty="0" smtClean="0">
                <a:solidFill>
                  <a:srgbClr val="008000"/>
                </a:solidFill>
              </a:rPr>
              <a:t>me</a:t>
            </a:r>
            <a:r>
              <a:rPr lang="en-US" i="1" baseline="30000" dirty="0" smtClean="0">
                <a:solidFill>
                  <a:srgbClr val="008000"/>
                </a:solidFill>
              </a:rPr>
              <a:t>-n/m</a:t>
            </a:r>
          </a:p>
          <a:p>
            <a:endParaRPr lang="en-US" dirty="0" smtClean="0"/>
          </a:p>
          <a:p>
            <a:r>
              <a:rPr lang="en-US" dirty="0" smtClean="0"/>
              <a:t>It can be shown mathematically that on average, when </a:t>
            </a:r>
            <a:r>
              <a:rPr lang="en-US" i="1" dirty="0" smtClean="0">
                <a:solidFill>
                  <a:srgbClr val="008000"/>
                </a:solidFill>
              </a:rPr>
              <a:t>m ≈ n</a:t>
            </a:r>
            <a:r>
              <a:rPr lang="en-US" dirty="0" smtClean="0"/>
              <a:t>, the maximum bin size is about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31</a:t>
            </a:fld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310" y="4975860"/>
            <a:ext cx="16129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414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estimates are incredibly good!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n = 47000, m = 50000</a:t>
            </a:r>
          </a:p>
          <a:p>
            <a:endParaRPr lang="en-US" i="1" dirty="0"/>
          </a:p>
          <a:p>
            <a:r>
              <a:rPr lang="en-US" i="1" dirty="0" smtClean="0">
                <a:solidFill>
                  <a:srgbClr val="008000"/>
                </a:solidFill>
              </a:rPr>
              <a:t>me</a:t>
            </a:r>
            <a:r>
              <a:rPr lang="en-US" i="1" baseline="30000" dirty="0">
                <a:solidFill>
                  <a:srgbClr val="008000"/>
                </a:solidFill>
              </a:rPr>
              <a:t>-n/</a:t>
            </a:r>
            <a:r>
              <a:rPr lang="en-US" i="1" baseline="30000" dirty="0" smtClean="0">
                <a:solidFill>
                  <a:srgbClr val="008000"/>
                </a:solidFill>
              </a:rPr>
              <a:t>m</a:t>
            </a:r>
            <a:r>
              <a:rPr lang="en-US" i="1" dirty="0" smtClean="0">
                <a:solidFill>
                  <a:srgbClr val="008000"/>
                </a:solidFill>
              </a:rPr>
              <a:t> ≈ 19000</a:t>
            </a:r>
          </a:p>
          <a:p>
            <a:endParaRPr lang="en-US" i="1" dirty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And </a:t>
            </a:r>
          </a:p>
          <a:p>
            <a:endParaRPr lang="en-US" dirty="0">
              <a:solidFill>
                <a:srgbClr val="008000"/>
              </a:solidFill>
            </a:endParaRPr>
          </a:p>
          <a:p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FF6600"/>
                </a:solidFill>
              </a:rPr>
              <a:t>You can repeat the experiment with m ≈ 100K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32</a:t>
            </a:fld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788" y="3289300"/>
            <a:ext cx="25019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88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method – slightly better!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33</a:t>
            </a:fld>
            <a:endParaRPr lang="en-US" dirty="0"/>
          </a:p>
        </p:txBody>
      </p:sp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290" y="2058670"/>
            <a:ext cx="6108700" cy="11049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740" y="4215130"/>
            <a:ext cx="4089400" cy="469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29855" y="5461123"/>
            <a:ext cx="1461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Golden ratio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flipH="1" flipV="1">
            <a:off x="5010727" y="4685030"/>
            <a:ext cx="49801" cy="7760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43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Hashing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Adversary can always pick key set </a:t>
            </a:r>
            <a:r>
              <a:rPr lang="en-US" i="1" dirty="0" smtClean="0"/>
              <a:t>S</a:t>
            </a:r>
            <a:r>
              <a:rPr lang="en-US" dirty="0" smtClean="0"/>
              <a:t> which create O(n) collisions</a:t>
            </a:r>
          </a:p>
          <a:p>
            <a:pPr lvl="1"/>
            <a:r>
              <a:rPr lang="en-US" dirty="0" smtClean="0"/>
              <a:t>Denial of Service attack (more later!)</a:t>
            </a:r>
          </a:p>
          <a:p>
            <a:pPr lvl="1"/>
            <a:endParaRPr lang="en-US" dirty="0"/>
          </a:p>
          <a:p>
            <a:r>
              <a:rPr lang="en-US" i="1" dirty="0" smtClean="0">
                <a:solidFill>
                  <a:srgbClr val="008000"/>
                </a:solidFill>
              </a:rPr>
              <a:t>Universal hashing</a:t>
            </a:r>
            <a:r>
              <a:rPr lang="en-US" dirty="0" smtClean="0"/>
              <a:t> approach</a:t>
            </a:r>
          </a:p>
          <a:p>
            <a:pPr lvl="1"/>
            <a:r>
              <a:rPr lang="en-US" dirty="0" smtClean="0"/>
              <a:t>Design a family </a:t>
            </a:r>
            <a:r>
              <a:rPr lang="en-US" sz="2700" dirty="0">
                <a:solidFill>
                  <a:schemeClr val="tx1"/>
                </a:solidFill>
                <a:latin typeface="Lucida Handwriting"/>
                <a:cs typeface="Lucida Handwriting"/>
              </a:rPr>
              <a:t>H</a:t>
            </a:r>
            <a:r>
              <a:rPr lang="en-US" dirty="0" smtClean="0"/>
              <a:t> of hash functions such that for any </a:t>
            </a:r>
            <a:r>
              <a:rPr lang="en-US" i="1" dirty="0" smtClean="0"/>
              <a:t>k</a:t>
            </a:r>
            <a:r>
              <a:rPr lang="en-US" dirty="0" smtClean="0"/>
              <a:t> ≠ </a:t>
            </a:r>
            <a:r>
              <a:rPr lang="en-US" i="1" dirty="0" smtClean="0"/>
              <a:t>k’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Pick a hash function </a:t>
            </a:r>
            <a:r>
              <a:rPr lang="en-US" i="1" dirty="0" smtClean="0"/>
              <a:t>h </a:t>
            </a:r>
            <a:r>
              <a:rPr lang="en-US" dirty="0" smtClean="0"/>
              <a:t>in </a:t>
            </a:r>
            <a:r>
              <a:rPr lang="en-US" sz="2400" dirty="0" smtClean="0">
                <a:solidFill>
                  <a:schemeClr val="tx1"/>
                </a:solidFill>
                <a:latin typeface="Lucida Handwriting"/>
                <a:cs typeface="Lucida Handwriting"/>
              </a:rPr>
              <a:t>H </a:t>
            </a:r>
            <a:r>
              <a:rPr lang="en-US" dirty="0"/>
              <a:t>uniformly at </a:t>
            </a:r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Note that the key set is chosen by the adversary</a:t>
            </a:r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34</a:t>
            </a:fld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813" y="4193540"/>
            <a:ext cx="4095750" cy="69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23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Results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 = n/m is the </a:t>
            </a:r>
            <a:r>
              <a:rPr lang="en-US" i="1" dirty="0" smtClean="0">
                <a:solidFill>
                  <a:srgbClr val="008000"/>
                </a:solidFill>
              </a:rPr>
              <a:t>load factor</a:t>
            </a:r>
            <a:r>
              <a:rPr lang="en-US" dirty="0" smtClean="0"/>
              <a:t> of the hash table</a:t>
            </a:r>
          </a:p>
          <a:p>
            <a:endParaRPr lang="en-US" dirty="0" smtClean="0"/>
          </a:p>
          <a:p>
            <a:r>
              <a:rPr lang="en-US" dirty="0" smtClean="0"/>
              <a:t>Expected bucket size is at most 1 + </a:t>
            </a:r>
            <a:r>
              <a:rPr lang="el-GR" dirty="0" smtClean="0"/>
              <a:t>α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Fact: when the universal family is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>
                <a:solidFill>
                  <a:srgbClr val="008000"/>
                </a:solidFill>
              </a:rPr>
              <a:t>-independent</a:t>
            </a:r>
            <a:r>
              <a:rPr lang="en-US" dirty="0" smtClean="0"/>
              <a:t>, they behave almost as if we throw balls randomly and independently into bins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9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notes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Table size 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/>
              <a:t>: should choose a prime for mod compression</a:t>
            </a:r>
          </a:p>
          <a:p>
            <a:pPr lvl="1"/>
            <a:r>
              <a:rPr lang="en-US" dirty="0" smtClean="0"/>
              <a:t>If it’s even, even % even = even</a:t>
            </a:r>
          </a:p>
          <a:p>
            <a:pPr lvl="1"/>
            <a:r>
              <a:rPr lang="en-US" dirty="0" smtClean="0"/>
              <a:t>Objects in computer memory often start with even address</a:t>
            </a:r>
          </a:p>
          <a:p>
            <a:pPr lvl="1"/>
            <a:r>
              <a:rPr lang="en-US" dirty="0" smtClean="0"/>
              <a:t>If it’s a power of 2 then we effectively mod out the high-order bits</a:t>
            </a:r>
          </a:p>
          <a:p>
            <a:r>
              <a:rPr lang="en-US" dirty="0"/>
              <a:t>Lost the relative order of keys</a:t>
            </a:r>
          </a:p>
          <a:p>
            <a:pPr lvl="1"/>
            <a:r>
              <a:rPr lang="en-US" dirty="0"/>
              <a:t>Can’t answer queries such as: </a:t>
            </a:r>
          </a:p>
          <a:p>
            <a:pPr lvl="2"/>
            <a:r>
              <a:rPr lang="en-US" dirty="0"/>
              <a:t>“what are the keys (&amp; associated values) in between 3 and 432?”</a:t>
            </a:r>
          </a:p>
          <a:p>
            <a:pPr lvl="2"/>
            <a:r>
              <a:rPr lang="en-US" dirty="0"/>
              <a:t>“list the smallest k keys”</a:t>
            </a:r>
          </a:p>
          <a:p>
            <a:pPr lvl="1"/>
            <a:r>
              <a:rPr lang="en-US" dirty="0"/>
              <a:t>BTW, how do we answer such query with a BST?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34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 resolution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510909"/>
          </a:xfrm>
        </p:spPr>
        <p:txBody>
          <a:bodyPr/>
          <a:lstStyle/>
          <a:p>
            <a:r>
              <a:rPr lang="en-US" dirty="0" smtClean="0"/>
              <a:t>Separate chaining</a:t>
            </a:r>
          </a:p>
          <a:p>
            <a:endParaRPr lang="en-US" dirty="0"/>
          </a:p>
          <a:p>
            <a:r>
              <a:rPr lang="en-US" dirty="0" smtClean="0"/>
              <a:t>Open addressing</a:t>
            </a:r>
          </a:p>
          <a:p>
            <a:endParaRPr lang="en-US" dirty="0"/>
          </a:p>
          <a:p>
            <a:r>
              <a:rPr lang="en-US" dirty="0" smtClean="0"/>
              <a:t>Cuckoo hashing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2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Chaining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0667" y="1950720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0668" y="2661920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4934" y="3484880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4935" y="4318000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4935" y="5080000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178759"/>
              </p:ext>
            </p:extLst>
          </p:nvPr>
        </p:nvGraphicFramePr>
        <p:xfrm>
          <a:off x="2386308" y="2481104"/>
          <a:ext cx="1991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760"/>
                <a:gridCol w="1117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31667" y="3214132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05454" y="3214132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55135" y="3214132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31667" y="3948668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85848" y="3948668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8" idx="3"/>
          </p:cNvCxnSpPr>
          <p:nvPr/>
        </p:nvCxnSpPr>
        <p:spPr>
          <a:xfrm>
            <a:off x="1481490" y="2135386"/>
            <a:ext cx="914399" cy="11970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" idx="3"/>
          </p:cNvCxnSpPr>
          <p:nvPr/>
        </p:nvCxnSpPr>
        <p:spPr>
          <a:xfrm flipV="1">
            <a:off x="1481489" y="3413760"/>
            <a:ext cx="914400" cy="2557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1481489" y="3484880"/>
            <a:ext cx="914400" cy="1798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" idx="3"/>
          </p:cNvCxnSpPr>
          <p:nvPr/>
        </p:nvCxnSpPr>
        <p:spPr>
          <a:xfrm>
            <a:off x="1481490" y="2846586"/>
            <a:ext cx="914399" cy="12478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1" idx="3"/>
          </p:cNvCxnSpPr>
          <p:nvPr/>
        </p:nvCxnSpPr>
        <p:spPr>
          <a:xfrm flipV="1">
            <a:off x="1481489" y="4206240"/>
            <a:ext cx="914400" cy="2964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783308" y="3413760"/>
            <a:ext cx="84835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783308" y="4155440"/>
            <a:ext cx="84835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681708" y="3332480"/>
            <a:ext cx="203200" cy="152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681708" y="4071144"/>
            <a:ext cx="203200" cy="152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>
            <a:stCxn id="14" idx="3"/>
            <a:endCxn id="15" idx="1"/>
          </p:cNvCxnSpPr>
          <p:nvPr/>
        </p:nvCxnSpPr>
        <p:spPr>
          <a:xfrm>
            <a:off x="5672490" y="339879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926670" y="3393996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638221" y="415063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6926670" y="415063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8161691" y="3393996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8394655" y="3254772"/>
            <a:ext cx="234973" cy="2707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159634" y="4020066"/>
            <a:ext cx="234973" cy="2707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724564" y="2970570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724564" y="3742730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724564" y="4434979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98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drawbacks?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Unlikely see such perfect key set in practice</a:t>
            </a:r>
          </a:p>
          <a:p>
            <a:pPr lvl="1"/>
            <a:r>
              <a:rPr lang="en-US" dirty="0" smtClean="0"/>
              <a:t>(Key, Value) = (English Word, Meaning)</a:t>
            </a:r>
          </a:p>
          <a:p>
            <a:pPr lvl="1"/>
            <a:r>
              <a:rPr lang="en-US" dirty="0" smtClean="0"/>
              <a:t>(Key, Value) = (function, address)</a:t>
            </a:r>
          </a:p>
          <a:p>
            <a:pPr lvl="1"/>
            <a:r>
              <a:rPr lang="en-US" dirty="0" smtClean="0"/>
              <a:t>(Key, Value) = (URL, IP address)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Thus there’ll be lots of NULL entries</a:t>
            </a:r>
          </a:p>
          <a:p>
            <a:pPr lvl="1"/>
            <a:r>
              <a:rPr lang="en-US" dirty="0" smtClean="0"/>
              <a:t>Wastes lots of space because n &gt;&gt; # pairs</a:t>
            </a:r>
          </a:p>
          <a:p>
            <a:pPr lvl="1"/>
            <a:r>
              <a:rPr lang="en-US" dirty="0" smtClean="0"/>
              <a:t>Say keys are 8-byte integers, n = 2</a:t>
            </a:r>
            <a:r>
              <a:rPr lang="en-US" baseline="30000" dirty="0" smtClean="0"/>
              <a:t>256</a:t>
            </a:r>
            <a:r>
              <a:rPr lang="en-US" dirty="0" smtClean="0"/>
              <a:t>-1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Can’t do range-query efficiently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9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Under </a:t>
            </a:r>
            <a:r>
              <a:rPr lang="en-US" i="1" dirty="0" smtClean="0">
                <a:solidFill>
                  <a:srgbClr val="008000"/>
                </a:solidFill>
              </a:rPr>
              <a:t>simple uniform hashing assumption</a:t>
            </a:r>
          </a:p>
          <a:p>
            <a:pPr lvl="1"/>
            <a:r>
              <a:rPr lang="en-US" dirty="0" smtClean="0"/>
              <a:t>i.e. Each object hashed into a bucket with probability </a:t>
            </a:r>
            <a:r>
              <a:rPr lang="en-US" i="1" dirty="0" smtClean="0"/>
              <a:t>1/m</a:t>
            </a:r>
            <a:r>
              <a:rPr lang="en-US" dirty="0" smtClean="0"/>
              <a:t>, uniformly and independent from other objects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Expected search time </a:t>
            </a:r>
            <a:r>
              <a:rPr lang="en-US" dirty="0" err="1" smtClean="0">
                <a:solidFill>
                  <a:srgbClr val="FF6600"/>
                </a:solidFill>
              </a:rPr>
              <a:t>Θ</a:t>
            </a:r>
            <a:r>
              <a:rPr lang="en-US" dirty="0" smtClean="0">
                <a:solidFill>
                  <a:srgbClr val="FF6600"/>
                </a:solidFill>
              </a:rPr>
              <a:t>(1+α)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3366FF"/>
                </a:solidFill>
              </a:rPr>
              <a:t>Worst-case search time </a:t>
            </a:r>
            <a:r>
              <a:rPr lang="en-US" dirty="0" err="1" smtClean="0">
                <a:solidFill>
                  <a:srgbClr val="3366FF"/>
                </a:solidFill>
              </a:rPr>
              <a:t>Ω</a:t>
            </a:r>
            <a:r>
              <a:rPr lang="en-US" dirty="0" smtClean="0">
                <a:solidFill>
                  <a:srgbClr val="3366FF"/>
                </a:solidFill>
              </a:rPr>
              <a:t>(</a:t>
            </a:r>
            <a:r>
              <a:rPr lang="en-US" i="1" dirty="0" smtClean="0">
                <a:solidFill>
                  <a:srgbClr val="3366FF"/>
                </a:solidFill>
              </a:rPr>
              <a:t>n</a:t>
            </a:r>
            <a:r>
              <a:rPr lang="en-US" dirty="0" smtClean="0">
                <a:solidFill>
                  <a:srgbClr val="3366FF"/>
                </a:solidFill>
              </a:rPr>
              <a:t>) – though very unlikely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Using universal hashing, expected time for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operations is </a:t>
            </a:r>
            <a:r>
              <a:rPr lang="en-US" dirty="0" err="1">
                <a:solidFill>
                  <a:srgbClr val="FF0000"/>
                </a:solidFill>
              </a:rPr>
              <a:t>Ω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8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Denial of Service Attacks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hlinkClick r:id="rId2"/>
              </a:rPr>
              <a:t>http://events.ccc.de/congress/2011/Fahrplan/events/4680.</a:t>
            </a:r>
            <a:r>
              <a:rPr lang="en-US" sz="2000" dirty="0" smtClean="0">
                <a:hlinkClick r:id="rId2"/>
              </a:rPr>
              <a:t>en.html</a:t>
            </a:r>
          </a:p>
          <a:p>
            <a:endParaRPr lang="en-US" sz="2000" dirty="0">
              <a:hlinkClick r:id="rId2"/>
            </a:endParaRPr>
          </a:p>
          <a:p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://www.ocert.org/advisories/ocert-2011-003.</a:t>
            </a:r>
            <a:r>
              <a:rPr lang="en-US" sz="2000" dirty="0" smtClean="0">
                <a:hlinkClick r:id="rId2"/>
              </a:rPr>
              <a:t>html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>
                <a:hlinkClick r:id="rId3"/>
              </a:rPr>
              <a:t>http://permalink.gmane.org/gmane.comp.security.full-disclosure/</a:t>
            </a:r>
            <a:r>
              <a:rPr lang="en-US" sz="2000" dirty="0" smtClean="0">
                <a:hlinkClick r:id="rId3"/>
              </a:rPr>
              <a:t>83694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“Hash tables are a commonly used data structure in most programming languages. Web application servers or platforms commonly parse attacker-controlled </a:t>
            </a:r>
            <a:r>
              <a:rPr lang="en-US" sz="2000" dirty="0">
                <a:solidFill>
                  <a:srgbClr val="008000"/>
                </a:solidFill>
              </a:rPr>
              <a:t>POST form data </a:t>
            </a:r>
            <a:r>
              <a:rPr lang="en-US" sz="2000" dirty="0"/>
              <a:t>into hash tables automatically, so that they can be accessed by application developers. If the language does not provide a randomized hash function or the application server does not recognize attacks using multi-collisions, an attacker can degenerate the hash table by sending lots of colliding keys. The algorithmic complexity of inserting n elements into the table then goes to O(n**2), making it possible to exhaust hours of CPU time using a single HTTP request.”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4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BTW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do </a:t>
            </a:r>
            <a:r>
              <a:rPr lang="en-US" i="1" dirty="0" smtClean="0">
                <a:solidFill>
                  <a:srgbClr val="008000"/>
                </a:solidFill>
              </a:rPr>
              <a:t>Separate Treeing</a:t>
            </a:r>
            <a:r>
              <a:rPr lang="en-US" dirty="0" smtClean="0"/>
              <a:t> too!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They don’t teach that in school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90"/>
                </a:solidFill>
              </a:rPr>
              <a:t>What’s the performance of your hash table then?</a:t>
            </a:r>
          </a:p>
          <a:p>
            <a:endParaRPr lang="en-US" dirty="0"/>
          </a:p>
          <a:p>
            <a:r>
              <a:rPr lang="en-US" dirty="0" smtClean="0"/>
              <a:t>What’s the drawback?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20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Store all entries in the hash table itself, no pointer to the “outside”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Advantage</a:t>
            </a:r>
          </a:p>
          <a:p>
            <a:pPr lvl="1"/>
            <a:r>
              <a:rPr lang="en-US" dirty="0" smtClean="0"/>
              <a:t>Less space waste</a:t>
            </a:r>
          </a:p>
          <a:p>
            <a:pPr lvl="1"/>
            <a:r>
              <a:rPr lang="en-US" dirty="0" smtClean="0"/>
              <a:t>Perhaps good cache usage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Disadvantage</a:t>
            </a:r>
          </a:p>
          <a:p>
            <a:pPr lvl="1"/>
            <a:r>
              <a:rPr lang="en-US" dirty="0" smtClean="0"/>
              <a:t>More complex collision resolution</a:t>
            </a:r>
          </a:p>
          <a:p>
            <a:pPr lvl="1"/>
            <a:r>
              <a:rPr lang="en-US" dirty="0" smtClean="0"/>
              <a:t>Slower operations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689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91947" y="1856740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1948" y="2567940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26214" y="3390900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6215" y="4224020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26215" y="4986020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946244"/>
              </p:ext>
            </p:extLst>
          </p:nvPr>
        </p:nvGraphicFramePr>
        <p:xfrm>
          <a:off x="4560548" y="1762760"/>
          <a:ext cx="199136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760"/>
                <a:gridCol w="1117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62535" y="2480489"/>
            <a:ext cx="108937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52376" y="3243302"/>
            <a:ext cx="109953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52375" y="3998714"/>
            <a:ext cx="1089371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52375" y="4338796"/>
            <a:ext cx="108937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52376" y="3629382"/>
            <a:ext cx="109953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8" idx="3"/>
          </p:cNvCxnSpPr>
          <p:nvPr/>
        </p:nvCxnSpPr>
        <p:spPr>
          <a:xfrm>
            <a:off x="2832770" y="2041406"/>
            <a:ext cx="1727778" cy="623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" idx="3"/>
          </p:cNvCxnSpPr>
          <p:nvPr/>
        </p:nvCxnSpPr>
        <p:spPr>
          <a:xfrm flipV="1">
            <a:off x="2832769" y="2665155"/>
            <a:ext cx="1727779" cy="9104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2832769" y="2665155"/>
            <a:ext cx="1727779" cy="25240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" idx="3"/>
          </p:cNvCxnSpPr>
          <p:nvPr/>
        </p:nvCxnSpPr>
        <p:spPr>
          <a:xfrm>
            <a:off x="2832770" y="2752606"/>
            <a:ext cx="1727778" cy="10076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1" idx="3"/>
          </p:cNvCxnSpPr>
          <p:nvPr/>
        </p:nvCxnSpPr>
        <p:spPr>
          <a:xfrm flipV="1">
            <a:off x="2832769" y="3837940"/>
            <a:ext cx="1727779" cy="5707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14" idx="3"/>
            <a:endCxn id="13" idx="3"/>
          </p:cNvCxnSpPr>
          <p:nvPr/>
        </p:nvCxnSpPr>
        <p:spPr>
          <a:xfrm>
            <a:off x="6551908" y="2665155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/>
          <p:nvPr/>
        </p:nvCxnSpPr>
        <p:spPr>
          <a:xfrm>
            <a:off x="6564608" y="3760232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/>
          <p:nvPr/>
        </p:nvCxnSpPr>
        <p:spPr>
          <a:xfrm>
            <a:off x="6564608" y="3456017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76010" y="3069828"/>
            <a:ext cx="158453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(“Knuth”, 0)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806330" y="2849821"/>
            <a:ext cx="155036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(“Knuth”, 1)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976010" y="4041616"/>
            <a:ext cx="145241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(“Karp”, 0)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958730" y="3998714"/>
            <a:ext cx="140992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(“Karp”, 1)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890984" y="5189220"/>
            <a:ext cx="177127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0)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806330" y="2854842"/>
            <a:ext cx="17287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1)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816490" y="3592196"/>
            <a:ext cx="175853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9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4" grpId="1" animBg="1"/>
      <p:bldP spid="14" grpId="2" animBg="1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  <p:bldP spid="25" grpId="0" animBg="1"/>
      <p:bldP spid="25" grpId="1" animBg="1"/>
      <p:bldP spid="48" grpId="0" animBg="1"/>
      <p:bldP spid="48" grpId="1" animBg="1"/>
      <p:bldP spid="49" grpId="0" animBg="1"/>
      <p:bldP spid="49" grpId="1" animBg="1"/>
      <p:bldP spid="51" grpId="0" animBg="1"/>
      <p:bldP spid="51" grpId="1" animBg="1"/>
      <p:bldP spid="53" grpId="0" animBg="1"/>
      <p:bldP spid="55" grpId="0" animBg="1"/>
      <p:bldP spid="6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 Scheme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Instead of</a:t>
            </a:r>
            <a:br>
              <a:rPr lang="en-US" dirty="0" smtClean="0">
                <a:solidFill>
                  <a:srgbClr val="FF6600"/>
                </a:solidFill>
              </a:rPr>
            </a:br>
            <a:r>
              <a:rPr lang="en-US" dirty="0" smtClean="0">
                <a:solidFill>
                  <a:srgbClr val="FF6600"/>
                </a:solidFill>
              </a:rPr>
              <a:t>                        </a:t>
            </a:r>
            <a:r>
              <a:rPr lang="en-US" i="1" dirty="0" smtClean="0">
                <a:solidFill>
                  <a:srgbClr val="FF6600"/>
                </a:solidFill>
              </a:rPr>
              <a:t>h </a:t>
            </a:r>
            <a:r>
              <a:rPr lang="en-US" dirty="0" smtClean="0">
                <a:solidFill>
                  <a:srgbClr val="FF6600"/>
                </a:solidFill>
              </a:rPr>
              <a:t>:</a:t>
            </a:r>
            <a:r>
              <a:rPr lang="en-US" i="1" dirty="0" smtClean="0">
                <a:solidFill>
                  <a:srgbClr val="FF6600"/>
                </a:solidFill>
              </a:rPr>
              <a:t> U </a:t>
            </a:r>
            <a:r>
              <a:rPr lang="en-US" i="1" dirty="0" smtClean="0">
                <a:solidFill>
                  <a:srgbClr val="FF6600"/>
                </a:solidFill>
                <a:sym typeface="Wingdings"/>
              </a:rPr>
              <a:t> </a:t>
            </a:r>
            <a:r>
              <a:rPr lang="en-US" dirty="0" smtClean="0">
                <a:solidFill>
                  <a:srgbClr val="FF6600"/>
                </a:solidFill>
                <a:sym typeface="Wingdings"/>
              </a:rPr>
              <a:t>{0,1,…,m-1}</a:t>
            </a:r>
            <a:br>
              <a:rPr lang="en-US" dirty="0" smtClean="0">
                <a:solidFill>
                  <a:srgbClr val="FF6600"/>
                </a:solidFill>
                <a:sym typeface="Wingdings"/>
              </a:rPr>
            </a:br>
            <a:r>
              <a:rPr lang="en-US" dirty="0" smtClean="0">
                <a:solidFill>
                  <a:srgbClr val="FF6600"/>
                </a:solidFill>
                <a:sym typeface="Wingdings"/>
              </a:rPr>
              <a:t>              e.g.     </a:t>
            </a:r>
            <a:r>
              <a:rPr lang="en-US" i="1" dirty="0" smtClean="0">
                <a:solidFill>
                  <a:srgbClr val="FF6600"/>
                </a:solidFill>
                <a:sym typeface="Wingdings"/>
              </a:rPr>
              <a:t>h</a:t>
            </a:r>
            <a:r>
              <a:rPr lang="en-US" dirty="0" smtClean="0">
                <a:solidFill>
                  <a:srgbClr val="FF6600"/>
                </a:solidFill>
                <a:sym typeface="Wingdings"/>
              </a:rPr>
              <a:t>(key) = 3</a:t>
            </a:r>
          </a:p>
          <a:p>
            <a:r>
              <a:rPr lang="en-US" dirty="0" smtClean="0">
                <a:solidFill>
                  <a:srgbClr val="008000"/>
                </a:solidFill>
                <a:sym typeface="Wingdings"/>
              </a:rPr>
              <a:t>We use an extended hash function which defines a </a:t>
            </a:r>
            <a:r>
              <a:rPr lang="en-US" i="1" dirty="0" smtClean="0">
                <a:solidFill>
                  <a:srgbClr val="008000"/>
                </a:solidFill>
                <a:sym typeface="Wingdings"/>
              </a:rPr>
              <a:t>probe sequence</a:t>
            </a:r>
            <a:endParaRPr lang="en-US" i="1" dirty="0">
              <a:solidFill>
                <a:srgbClr val="008000"/>
              </a:solidFill>
              <a:sym typeface="Wingdings"/>
            </a:endParaRPr>
          </a:p>
          <a:p>
            <a:r>
              <a:rPr lang="en-US" dirty="0" smtClean="0">
                <a:solidFill>
                  <a:srgbClr val="3366FF"/>
                </a:solidFill>
                <a:sym typeface="Wingdings"/>
              </a:rPr>
              <a:t>      </a:t>
            </a:r>
            <a:r>
              <a:rPr lang="en-US" i="1" dirty="0" smtClean="0">
                <a:solidFill>
                  <a:srgbClr val="3366FF"/>
                </a:solidFill>
                <a:sym typeface="Wingdings"/>
              </a:rPr>
              <a:t>h : U 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x</a:t>
            </a:r>
            <a:r>
              <a:rPr lang="en-US" i="1" dirty="0" smtClean="0">
                <a:solidFill>
                  <a:srgbClr val="3366FF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{0,1,…,m-1}</a:t>
            </a:r>
            <a:r>
              <a:rPr lang="en-US" i="1" dirty="0" smtClean="0">
                <a:solidFill>
                  <a:srgbClr val="3366FF"/>
                </a:solidFill>
                <a:sym typeface="Wingdings"/>
              </a:rPr>
              <a:t>  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{0,1,…m-1}</a:t>
            </a:r>
            <a:r>
              <a:rPr lang="en-US" i="1" dirty="0" smtClean="0">
                <a:solidFill>
                  <a:srgbClr val="3366FF"/>
                </a:solidFill>
                <a:sym typeface="Wingdings"/>
              </a:rPr>
              <a:t/>
            </a:r>
            <a:br>
              <a:rPr lang="en-US" i="1" dirty="0" smtClean="0">
                <a:solidFill>
                  <a:srgbClr val="3366FF"/>
                </a:solidFill>
                <a:sym typeface="Wingdings"/>
              </a:rPr>
            </a:br>
            <a:r>
              <a:rPr lang="en-US" i="1" dirty="0" smtClean="0">
                <a:solidFill>
                  <a:srgbClr val="3366FF"/>
                </a:solidFill>
                <a:sym typeface="Wingdings"/>
              </a:rPr>
              <a:t>e.g. h(key, 0) = 5</a:t>
            </a:r>
            <a:br>
              <a:rPr lang="en-US" i="1" dirty="0" smtClean="0">
                <a:solidFill>
                  <a:srgbClr val="3366FF"/>
                </a:solidFill>
                <a:sym typeface="Wingdings"/>
              </a:rPr>
            </a:br>
            <a:r>
              <a:rPr lang="en-US" i="1" dirty="0" smtClean="0">
                <a:solidFill>
                  <a:srgbClr val="3366FF"/>
                </a:solidFill>
                <a:sym typeface="Wingdings"/>
              </a:rPr>
              <a:t>       h(key, 1)  = 9</a:t>
            </a:r>
            <a:r>
              <a:rPr lang="en-US" dirty="0">
                <a:solidFill>
                  <a:srgbClr val="3366FF"/>
                </a:solidFill>
                <a:sym typeface="Wingdings"/>
              </a:rPr>
              <a:t/>
            </a:r>
            <a:br>
              <a:rPr lang="en-US" dirty="0">
                <a:solidFill>
                  <a:srgbClr val="3366FF"/>
                </a:solidFill>
                <a:sym typeface="Wingdings"/>
              </a:rPr>
            </a:br>
            <a:r>
              <a:rPr lang="en-US" dirty="0" smtClean="0">
                <a:solidFill>
                  <a:srgbClr val="3366FF"/>
                </a:solidFill>
                <a:sym typeface="Wingdings"/>
              </a:rPr>
              <a:t>      </a:t>
            </a:r>
            <a:r>
              <a:rPr lang="en-US" i="1" dirty="0" smtClean="0">
                <a:solidFill>
                  <a:srgbClr val="3366FF"/>
                </a:solidFill>
                <a:sym typeface="Wingdings"/>
              </a:rPr>
              <a:t>h(key, 2)  = 7</a:t>
            </a:r>
            <a:br>
              <a:rPr lang="en-US" i="1" dirty="0" smtClean="0">
                <a:solidFill>
                  <a:srgbClr val="3366FF"/>
                </a:solidFill>
                <a:sym typeface="Wingdings"/>
              </a:rPr>
            </a:br>
            <a:r>
              <a:rPr lang="en-US" i="1" dirty="0" smtClean="0">
                <a:solidFill>
                  <a:srgbClr val="3366FF"/>
                </a:solidFill>
                <a:sym typeface="Wingdings"/>
              </a:rPr>
              <a:t>       …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069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Algorithm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for 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&lt;m;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++) {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j = h(key,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);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if (Table[j] == NULL) {</a:t>
            </a:r>
            <a:r>
              <a:rPr lang="en-US" dirty="0">
                <a:latin typeface="Courier"/>
                <a:cs typeface="Courier"/>
              </a:rPr>
              <a:t/>
            </a:r>
            <a:br>
              <a:rPr lang="en-US" dirty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	insert entry;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	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break</a:t>
            </a:r>
            <a:r>
              <a:rPr lang="en-US" dirty="0" smtClean="0">
                <a:latin typeface="Courier"/>
                <a:cs typeface="Courier"/>
              </a:rPr>
              <a:t>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}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}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if (</a:t>
            </a:r>
            <a:r>
              <a:rPr lang="en-US" dirty="0" err="1">
                <a:latin typeface="Courier"/>
                <a:cs typeface="Courier"/>
              </a:rPr>
              <a:t>i</a:t>
            </a:r>
            <a:r>
              <a:rPr lang="en-US" dirty="0">
                <a:latin typeface="Courier"/>
                <a:cs typeface="Courier"/>
              </a:rPr>
              <a:t> == m) report error “hash table overflown”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0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Property of Probe Sequence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 any key, </a:t>
            </a:r>
            <a:r>
              <a:rPr lang="en-US" i="1" dirty="0" smtClean="0"/>
              <a:t>h</a:t>
            </a:r>
            <a:r>
              <a:rPr lang="en-US" dirty="0" smtClean="0"/>
              <a:t>(key, 0), …, </a:t>
            </a:r>
            <a:r>
              <a:rPr lang="en-US" i="1" dirty="0" smtClean="0"/>
              <a:t>h</a:t>
            </a:r>
            <a:r>
              <a:rPr lang="en-US" dirty="0" smtClean="0"/>
              <a:t>(key, m-1) is a permutation of the set {0,1, …, </a:t>
            </a:r>
            <a:r>
              <a:rPr lang="en-US" i="1" dirty="0" smtClean="0"/>
              <a:t>m</a:t>
            </a:r>
            <a:r>
              <a:rPr lang="en-US" dirty="0" smtClean="0"/>
              <a:t>-1}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What happens if the property does not hold?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How do we search, BTW?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8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Find where the key is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Can’t simply remove and set the entry to NULL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One solution</a:t>
            </a:r>
          </a:p>
          <a:p>
            <a:pPr lvl="1"/>
            <a:r>
              <a:rPr lang="en-US" dirty="0" smtClean="0"/>
              <a:t>Set deleted entry to be a special DELETED object</a:t>
            </a:r>
          </a:p>
          <a:p>
            <a:pPr lvl="1"/>
            <a:r>
              <a:rPr lang="en-US" dirty="0" smtClean="0"/>
              <a:t>Modify insert so that new object replaces a DELETED entry as well as a NULL entry</a:t>
            </a:r>
          </a:p>
          <a:p>
            <a:pPr lvl="1"/>
            <a:r>
              <a:rPr lang="en-US" dirty="0" smtClean="0"/>
              <a:t>When search, pass over DELETED entries – don’t stop!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69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typical choices for probe sequence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Linear probing -- </a:t>
            </a:r>
            <a:r>
              <a:rPr lang="en-US" sz="2800" i="1" dirty="0">
                <a:solidFill>
                  <a:srgbClr val="FF6600"/>
                </a:solidFill>
              </a:rPr>
              <a:t>h</a:t>
            </a:r>
            <a:r>
              <a:rPr lang="en-US" sz="2800" dirty="0">
                <a:solidFill>
                  <a:srgbClr val="FF6600"/>
                </a:solidFill>
              </a:rPr>
              <a:t>(key, </a:t>
            </a:r>
            <a:r>
              <a:rPr lang="en-US" sz="2800" i="1" dirty="0" err="1">
                <a:solidFill>
                  <a:srgbClr val="FF6600"/>
                </a:solidFill>
              </a:rPr>
              <a:t>i</a:t>
            </a:r>
            <a:r>
              <a:rPr lang="en-US" sz="2800" dirty="0">
                <a:solidFill>
                  <a:srgbClr val="FF6600"/>
                </a:solidFill>
              </a:rPr>
              <a:t>) = </a:t>
            </a:r>
            <a:r>
              <a:rPr lang="en-US" sz="2800" i="1" dirty="0">
                <a:solidFill>
                  <a:srgbClr val="FF6600"/>
                </a:solidFill>
              </a:rPr>
              <a:t>h’</a:t>
            </a:r>
            <a:r>
              <a:rPr lang="en-US" sz="2800" dirty="0">
                <a:solidFill>
                  <a:srgbClr val="FF6600"/>
                </a:solidFill>
              </a:rPr>
              <a:t>(key) + </a:t>
            </a:r>
            <a:r>
              <a:rPr lang="en-US" sz="2800" i="1" dirty="0">
                <a:solidFill>
                  <a:srgbClr val="FF6600"/>
                </a:solidFill>
              </a:rPr>
              <a:t>ci</a:t>
            </a:r>
            <a:r>
              <a:rPr lang="en-US" sz="2800" dirty="0">
                <a:solidFill>
                  <a:srgbClr val="FF6600"/>
                </a:solidFill>
              </a:rPr>
              <a:t> (mod </a:t>
            </a:r>
            <a:r>
              <a:rPr lang="en-US" sz="2800" i="1" dirty="0">
                <a:solidFill>
                  <a:srgbClr val="FF6600"/>
                </a:solidFill>
              </a:rPr>
              <a:t>m</a:t>
            </a:r>
            <a:r>
              <a:rPr lang="en-US" sz="2800" dirty="0">
                <a:solidFill>
                  <a:srgbClr val="FF6600"/>
                </a:solidFill>
              </a:rPr>
              <a:t>) </a:t>
            </a:r>
            <a:endParaRPr lang="en-US" sz="2800" dirty="0" smtClean="0">
              <a:solidFill>
                <a:srgbClr val="FF6600"/>
              </a:solidFill>
            </a:endParaRPr>
          </a:p>
          <a:p>
            <a:pPr lvl="1"/>
            <a:r>
              <a:rPr lang="en-US" dirty="0" smtClean="0"/>
              <a:t>Good hash function </a:t>
            </a:r>
            <a:r>
              <a:rPr lang="en-US" i="1" dirty="0" smtClean="0"/>
              <a:t>h’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relatively prime to </a:t>
            </a:r>
            <a:r>
              <a:rPr lang="en-US" i="1" dirty="0" smtClean="0"/>
              <a:t>m</a:t>
            </a:r>
            <a:r>
              <a:rPr lang="en-US" dirty="0" smtClean="0"/>
              <a:t> (why?)</a:t>
            </a:r>
            <a:endParaRPr lang="en-US" i="1" dirty="0" smtClean="0"/>
          </a:p>
          <a:p>
            <a:pPr lvl="1"/>
            <a:r>
              <a:rPr lang="en-US" dirty="0" smtClean="0"/>
              <a:t>Causes </a:t>
            </a:r>
            <a:r>
              <a:rPr lang="en-US" i="1" dirty="0" smtClean="0">
                <a:solidFill>
                  <a:srgbClr val="FF0000"/>
                </a:solidFill>
              </a:rPr>
              <a:t>primary clustering</a:t>
            </a:r>
            <a:r>
              <a:rPr lang="en-US" dirty="0" smtClean="0"/>
              <a:t> problem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Widely used due to excellent cache usage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600" dirty="0" smtClean="0">
                <a:solidFill>
                  <a:schemeClr val="tx1"/>
                </a:solidFill>
              </a:rPr>
              <a:t>Quadratic </a:t>
            </a:r>
            <a:r>
              <a:rPr lang="en-US" sz="2600" dirty="0">
                <a:solidFill>
                  <a:schemeClr val="tx1"/>
                </a:solidFill>
              </a:rPr>
              <a:t>probing -- </a:t>
            </a:r>
            <a:r>
              <a:rPr lang="en-US" sz="2600" i="1" dirty="0">
                <a:solidFill>
                  <a:srgbClr val="FF6600"/>
                </a:solidFill>
              </a:rPr>
              <a:t>h(key, </a:t>
            </a:r>
            <a:r>
              <a:rPr lang="en-US" sz="2600" i="1" dirty="0" err="1">
                <a:solidFill>
                  <a:srgbClr val="FF6600"/>
                </a:solidFill>
              </a:rPr>
              <a:t>i</a:t>
            </a:r>
            <a:r>
              <a:rPr lang="en-US" sz="2600" i="1" dirty="0">
                <a:solidFill>
                  <a:srgbClr val="FF6600"/>
                </a:solidFill>
              </a:rPr>
              <a:t>) = h’(key) + c</a:t>
            </a:r>
            <a:r>
              <a:rPr lang="en-US" sz="2600" i="1" baseline="-25000" dirty="0">
                <a:solidFill>
                  <a:srgbClr val="FF6600"/>
                </a:solidFill>
              </a:rPr>
              <a:t>1</a:t>
            </a:r>
            <a:r>
              <a:rPr lang="en-US" sz="2600" i="1" dirty="0">
                <a:solidFill>
                  <a:srgbClr val="FF6600"/>
                </a:solidFill>
              </a:rPr>
              <a:t>i + c</a:t>
            </a:r>
            <a:r>
              <a:rPr lang="en-US" sz="2600" i="1" baseline="-25000" dirty="0">
                <a:solidFill>
                  <a:srgbClr val="FF6600"/>
                </a:solidFill>
              </a:rPr>
              <a:t>2</a:t>
            </a:r>
            <a:r>
              <a:rPr lang="en-US" sz="2600" i="1" dirty="0">
                <a:solidFill>
                  <a:srgbClr val="FF6600"/>
                </a:solidFill>
              </a:rPr>
              <a:t>i</a:t>
            </a:r>
            <a:r>
              <a:rPr lang="en-US" sz="2600" i="1" baseline="30000" dirty="0">
                <a:solidFill>
                  <a:srgbClr val="FF6600"/>
                </a:solidFill>
              </a:rPr>
              <a:t>2</a:t>
            </a:r>
            <a:r>
              <a:rPr lang="en-US" sz="2600" i="1" dirty="0">
                <a:solidFill>
                  <a:srgbClr val="FF6600"/>
                </a:solidFill>
              </a:rPr>
              <a:t> (mod m)</a:t>
            </a:r>
          </a:p>
          <a:p>
            <a:pPr lvl="1"/>
            <a:r>
              <a:rPr lang="en-US" i="1" dirty="0" smtClean="0"/>
              <a:t>c</a:t>
            </a:r>
            <a:r>
              <a:rPr lang="en-US" i="1" baseline="-25000" dirty="0" smtClean="0"/>
              <a:t>2</a:t>
            </a:r>
            <a:r>
              <a:rPr lang="en-US" i="1" dirty="0" smtClean="0"/>
              <a:t> ≠ </a:t>
            </a:r>
            <a:r>
              <a:rPr lang="en-US" dirty="0" smtClean="0"/>
              <a:t>0 is an auxiliary constant</a:t>
            </a:r>
          </a:p>
          <a:p>
            <a:endParaRPr lang="en-US" sz="2000" dirty="0" smtClean="0"/>
          </a:p>
          <a:p>
            <a:r>
              <a:rPr lang="en-US" sz="2600" dirty="0" smtClean="0"/>
              <a:t>Double hashing -- </a:t>
            </a:r>
            <a:r>
              <a:rPr lang="en-US" sz="2600" i="1" dirty="0" smtClean="0">
                <a:solidFill>
                  <a:srgbClr val="FF6600"/>
                </a:solidFill>
              </a:rPr>
              <a:t>h</a:t>
            </a:r>
            <a:r>
              <a:rPr lang="en-US" sz="2600" dirty="0">
                <a:solidFill>
                  <a:srgbClr val="FF6600"/>
                </a:solidFill>
              </a:rPr>
              <a:t>(key, </a:t>
            </a:r>
            <a:r>
              <a:rPr lang="en-US" sz="2600" i="1" dirty="0" err="1">
                <a:solidFill>
                  <a:srgbClr val="FF6600"/>
                </a:solidFill>
              </a:rPr>
              <a:t>i</a:t>
            </a:r>
            <a:r>
              <a:rPr lang="en-US" sz="2600" dirty="0">
                <a:solidFill>
                  <a:srgbClr val="FF6600"/>
                </a:solidFill>
              </a:rPr>
              <a:t>) = </a:t>
            </a:r>
            <a:r>
              <a:rPr lang="en-US" sz="2600" i="1" dirty="0" smtClean="0">
                <a:solidFill>
                  <a:srgbClr val="FF6600"/>
                </a:solidFill>
              </a:rPr>
              <a:t>h</a:t>
            </a:r>
            <a:r>
              <a:rPr lang="en-US" sz="2600" i="1" baseline="-25000" dirty="0" smtClean="0">
                <a:solidFill>
                  <a:srgbClr val="FF6600"/>
                </a:solidFill>
              </a:rPr>
              <a:t>1</a:t>
            </a:r>
            <a:r>
              <a:rPr lang="en-US" sz="2600" dirty="0" smtClean="0">
                <a:solidFill>
                  <a:srgbClr val="FF6600"/>
                </a:solidFill>
              </a:rPr>
              <a:t>(</a:t>
            </a:r>
            <a:r>
              <a:rPr lang="en-US" sz="2600" dirty="0">
                <a:solidFill>
                  <a:srgbClr val="FF6600"/>
                </a:solidFill>
              </a:rPr>
              <a:t>key) + </a:t>
            </a:r>
            <a:r>
              <a:rPr lang="en-US" sz="2600" i="1" dirty="0" err="1" smtClean="0">
                <a:solidFill>
                  <a:srgbClr val="FF6600"/>
                </a:solidFill>
              </a:rPr>
              <a:t>i</a:t>
            </a:r>
            <a:r>
              <a:rPr lang="en-US" sz="2600" i="1" dirty="0" smtClean="0">
                <a:solidFill>
                  <a:srgbClr val="FF6600"/>
                </a:solidFill>
              </a:rPr>
              <a:t>*h</a:t>
            </a:r>
            <a:r>
              <a:rPr lang="en-US" sz="2600" i="1" baseline="-25000" dirty="0" smtClean="0">
                <a:solidFill>
                  <a:srgbClr val="FF6600"/>
                </a:solidFill>
              </a:rPr>
              <a:t>2</a:t>
            </a:r>
            <a:r>
              <a:rPr lang="en-US" sz="2600" i="1" dirty="0" smtClean="0">
                <a:solidFill>
                  <a:srgbClr val="FF6600"/>
                </a:solidFill>
              </a:rPr>
              <a:t>(key)</a:t>
            </a:r>
            <a:r>
              <a:rPr lang="en-US" sz="2600" dirty="0" smtClean="0">
                <a:solidFill>
                  <a:srgbClr val="FF6600"/>
                </a:solidFill>
              </a:rPr>
              <a:t> </a:t>
            </a:r>
            <a:r>
              <a:rPr lang="en-US" sz="2600" dirty="0">
                <a:solidFill>
                  <a:srgbClr val="FF6600"/>
                </a:solidFill>
              </a:rPr>
              <a:t>(mod </a:t>
            </a:r>
            <a:r>
              <a:rPr lang="en-US" sz="2600" i="1" dirty="0">
                <a:solidFill>
                  <a:srgbClr val="FF6600"/>
                </a:solidFill>
              </a:rPr>
              <a:t>m</a:t>
            </a:r>
            <a:r>
              <a:rPr lang="en-US" sz="2600" dirty="0" smtClean="0">
                <a:solidFill>
                  <a:srgbClr val="FF6600"/>
                </a:solidFill>
              </a:rPr>
              <a:t>)</a:t>
            </a:r>
          </a:p>
          <a:p>
            <a:pPr lvl="1"/>
            <a:r>
              <a:rPr lang="en-US" dirty="0" smtClean="0"/>
              <a:t>Need h</a:t>
            </a:r>
            <a:r>
              <a:rPr lang="en-US" baseline="-25000" dirty="0" smtClean="0"/>
              <a:t>2</a:t>
            </a:r>
            <a:r>
              <a:rPr lang="en-US" dirty="0" smtClean="0"/>
              <a:t>(key) relatively prime to </a:t>
            </a:r>
            <a:r>
              <a:rPr lang="en-US" i="1" dirty="0" smtClean="0"/>
              <a:t>m</a:t>
            </a:r>
          </a:p>
          <a:p>
            <a:pPr lvl="1"/>
            <a:r>
              <a:rPr lang="en-US" dirty="0" smtClean="0"/>
              <a:t>E.g., </a:t>
            </a:r>
            <a:r>
              <a:rPr lang="en-US" i="1" dirty="0" smtClean="0"/>
              <a:t>m = 2</a:t>
            </a:r>
            <a:r>
              <a:rPr lang="en-US" i="1" baseline="30000" dirty="0" smtClean="0"/>
              <a:t>k</a:t>
            </a:r>
            <a:r>
              <a:rPr lang="en-US" dirty="0" smtClean="0"/>
              <a:t> for some </a:t>
            </a:r>
            <a:r>
              <a:rPr lang="en-US" i="1" dirty="0" smtClean="0"/>
              <a:t>k</a:t>
            </a:r>
            <a:r>
              <a:rPr lang="en-US" dirty="0" smtClean="0"/>
              <a:t>, and </a:t>
            </a:r>
            <a:r>
              <a:rPr lang="en-US" i="1" dirty="0" smtClean="0"/>
              <a:t>h</a:t>
            </a:r>
            <a:r>
              <a:rPr lang="en-US" i="1" baseline="-25000" dirty="0" smtClean="0"/>
              <a:t>2</a:t>
            </a:r>
            <a:r>
              <a:rPr lang="en-US" dirty="0" smtClean="0"/>
              <a:t>(key) always odd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4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Static Key Set Case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003301"/>
            <a:ext cx="6934618" cy="2946399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Dictionary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Reserved words in a programming language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Command names in an </a:t>
            </a:r>
            <a:r>
              <a:rPr lang="en-US" dirty="0" err="1" smtClean="0"/>
              <a:t>os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File names in </a:t>
            </a:r>
            <a:r>
              <a:rPr lang="en-US" dirty="0" err="1" smtClean="0"/>
              <a:t>cd-rom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Lazy array &amp; Minimal Perfect hashing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(α &lt; 1)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Expected # of probes in an unsuccessful search</a:t>
            </a:r>
            <a:br>
              <a:rPr lang="en-US" dirty="0" smtClean="0">
                <a:solidFill>
                  <a:srgbClr val="008000"/>
                </a:solidFill>
              </a:rPr>
            </a:b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Insertion on average takes time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Expected # of probes in a successful </a:t>
            </a:r>
            <a:r>
              <a:rPr lang="en-US" dirty="0" err="1" smtClean="0">
                <a:solidFill>
                  <a:srgbClr val="FF0000"/>
                </a:solidFill>
              </a:rPr>
              <a:t>searh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49</a:t>
            </a:fld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017" y="1675138"/>
            <a:ext cx="777009" cy="668589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028" y="2674611"/>
            <a:ext cx="868125" cy="746991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328" y="4827155"/>
            <a:ext cx="2019300" cy="93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574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Cuckoo Hashing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Rasmus</a:t>
            </a:r>
            <a:r>
              <a:rPr lang="en-US" dirty="0" smtClean="0"/>
              <a:t> </a:t>
            </a:r>
            <a:r>
              <a:rPr lang="en-US" dirty="0" err="1" smtClean="0"/>
              <a:t>Pagh</a:t>
            </a:r>
            <a:r>
              <a:rPr lang="en-US" dirty="0" smtClean="0"/>
              <a:t> &amp; </a:t>
            </a:r>
            <a:r>
              <a:rPr lang="en-US" dirty="0" err="1" smtClean="0"/>
              <a:t>Flemming</a:t>
            </a:r>
            <a:r>
              <a:rPr lang="en-US" dirty="0" smtClean="0"/>
              <a:t> </a:t>
            </a:r>
            <a:r>
              <a:rPr lang="en-US" dirty="0" err="1" smtClean="0"/>
              <a:t>Friche</a:t>
            </a:r>
            <a:r>
              <a:rPr lang="en-US" dirty="0" smtClean="0"/>
              <a:t> </a:t>
            </a:r>
            <a:r>
              <a:rPr lang="en-US" dirty="0" err="1" smtClean="0"/>
              <a:t>Rodler</a:t>
            </a:r>
            <a:r>
              <a:rPr lang="en-US" dirty="0" smtClean="0"/>
              <a:t>, 2001</a:t>
            </a:r>
          </a:p>
          <a:p>
            <a:pPr marL="560070" lvl="1" indent="-285750">
              <a:buFontTx/>
              <a:buChar char="-"/>
            </a:pPr>
            <a:r>
              <a:rPr lang="en-US" dirty="0"/>
              <a:t>A variant of open addressing</a:t>
            </a:r>
          </a:p>
          <a:p>
            <a:pPr marL="560070" lvl="1" indent="-285750">
              <a:buFontTx/>
              <a:buChar char="-"/>
            </a:pPr>
            <a:r>
              <a:rPr lang="en-US" dirty="0"/>
              <a:t>Does not use perfect </a:t>
            </a:r>
            <a:r>
              <a:rPr lang="en-US" dirty="0" smtClean="0"/>
              <a:t>hashing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008000"/>
                </a:solidFill>
              </a:rPr>
              <a:t>Time:</a:t>
            </a:r>
          </a:p>
          <a:p>
            <a:pPr marL="560070" lvl="1" indent="-285750">
              <a:buFontTx/>
              <a:buChar char="-"/>
            </a:pPr>
            <a:r>
              <a:rPr lang="en-US" dirty="0" smtClean="0"/>
              <a:t>O(1)-lookup time in the worst-case</a:t>
            </a:r>
          </a:p>
          <a:p>
            <a:pPr marL="560070" lvl="1" indent="-285750">
              <a:buFontTx/>
              <a:buChar char="-"/>
            </a:pPr>
            <a:r>
              <a:rPr lang="en-US" dirty="0" smtClean="0"/>
              <a:t>O(1)-amortized insertion time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6600"/>
                </a:solidFill>
              </a:rPr>
              <a:t>Space:</a:t>
            </a:r>
          </a:p>
          <a:p>
            <a:pPr marL="560070" lvl="1" indent="-285750">
              <a:buFontTx/>
              <a:buChar char="-"/>
            </a:pPr>
            <a:r>
              <a:rPr lang="en-US" dirty="0" smtClean="0"/>
              <a:t>3 words per key like BSTs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0000FF"/>
                </a:solidFill>
              </a:rPr>
              <a:t>Very competitive in practice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71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Arrow Connector 53"/>
          <p:cNvCxnSpPr/>
          <p:nvPr/>
        </p:nvCxnSpPr>
        <p:spPr>
          <a:xfrm flipH="1" flipV="1">
            <a:off x="2389909" y="4641643"/>
            <a:ext cx="1433079" cy="17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Cuckoo Hashing – Basic Idea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51</a:t>
            </a:fld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024178"/>
              </p:ext>
            </p:extLst>
          </p:nvPr>
        </p:nvGraphicFramePr>
        <p:xfrm>
          <a:off x="1268708" y="1825676"/>
          <a:ext cx="1117600" cy="407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7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>
            <a:stCxn id="8" idx="3"/>
          </p:cNvCxnSpPr>
          <p:nvPr/>
        </p:nvCxnSpPr>
        <p:spPr>
          <a:xfrm flipV="1">
            <a:off x="4863811" y="4290230"/>
            <a:ext cx="1433080" cy="14453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876800" y="4290230"/>
            <a:ext cx="1420091" cy="351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1"/>
          </p:cNvCxnSpPr>
          <p:nvPr/>
        </p:nvCxnSpPr>
        <p:spPr>
          <a:xfrm flipH="1" flipV="1">
            <a:off x="2386308" y="3475182"/>
            <a:ext cx="1407736" cy="18005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386308" y="3397250"/>
            <a:ext cx="3910583" cy="7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772891" y="3587750"/>
            <a:ext cx="1524000" cy="1688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397125"/>
              </p:ext>
            </p:extLst>
          </p:nvPr>
        </p:nvGraphicFramePr>
        <p:xfrm>
          <a:off x="6293290" y="1841025"/>
          <a:ext cx="1117600" cy="407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7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0" name="Straight Arrow Connector 39"/>
          <p:cNvCxnSpPr>
            <a:stCxn id="8" idx="1"/>
          </p:cNvCxnSpPr>
          <p:nvPr/>
        </p:nvCxnSpPr>
        <p:spPr>
          <a:xfrm flipH="1" flipV="1">
            <a:off x="2386308" y="3475182"/>
            <a:ext cx="1436680" cy="22604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71091" y="4290230"/>
            <a:ext cx="418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30091" y="4906418"/>
            <a:ext cx="447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2988" y="5550933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386308" y="3475182"/>
            <a:ext cx="3910583" cy="692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94044" y="5091084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22989" y="4485056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66336" y="2730702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68708" y="1841025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2389909" y="4290230"/>
            <a:ext cx="3903381" cy="351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" idx="1"/>
          </p:cNvCxnSpPr>
          <p:nvPr/>
        </p:nvCxnSpPr>
        <p:spPr>
          <a:xfrm flipH="1">
            <a:off x="2386308" y="2915368"/>
            <a:ext cx="1380028" cy="1744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0" idx="3"/>
          </p:cNvCxnSpPr>
          <p:nvPr/>
        </p:nvCxnSpPr>
        <p:spPr>
          <a:xfrm>
            <a:off x="4772891" y="2915368"/>
            <a:ext cx="1520399" cy="5598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2386308" y="3536950"/>
            <a:ext cx="3910583" cy="948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2386308" y="4356100"/>
            <a:ext cx="3910584" cy="374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293290" y="1841025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Levin</a:t>
            </a:r>
            <a:endParaRPr lang="en-US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386308" y="1956421"/>
            <a:ext cx="3906982" cy="6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2386308" y="2108821"/>
            <a:ext cx="3906982" cy="6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759200" y="1624093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HQN</a:t>
            </a:r>
            <a:endParaRPr lang="en-US" dirty="0"/>
          </a:p>
        </p:txBody>
      </p:sp>
      <p:cxnSp>
        <p:nvCxnSpPr>
          <p:cNvPr id="6" name="Straight Arrow Connector 5"/>
          <p:cNvCxnSpPr>
            <a:stCxn id="76" idx="1"/>
          </p:cNvCxnSpPr>
          <p:nvPr/>
        </p:nvCxnSpPr>
        <p:spPr>
          <a:xfrm flipH="1">
            <a:off x="2389909" y="1808759"/>
            <a:ext cx="1369291" cy="147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6" idx="3"/>
          </p:cNvCxnSpPr>
          <p:nvPr/>
        </p:nvCxnSpPr>
        <p:spPr>
          <a:xfrm>
            <a:off x="4876800" y="1808759"/>
            <a:ext cx="1420091" cy="248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Line Callout 1 (Border and Accent Bar) 15"/>
          <p:cNvSpPr/>
          <p:nvPr/>
        </p:nvSpPr>
        <p:spPr>
          <a:xfrm>
            <a:off x="3467647" y="3288800"/>
            <a:ext cx="2157556" cy="1945943"/>
          </a:xfrm>
          <a:prstGeom prst="accentBorderCallout1">
            <a:avLst>
              <a:gd name="adj1" fmla="val -41768"/>
              <a:gd name="adj2" fmla="val 110463"/>
              <a:gd name="adj3" fmla="val -68459"/>
              <a:gd name="adj4" fmla="val 3711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Rehash!</a:t>
            </a:r>
            <a:br>
              <a:rPr lang="en-US" dirty="0" smtClean="0"/>
            </a:br>
            <a:r>
              <a:rPr lang="en-US" dirty="0" smtClean="0"/>
              <a:t>(pick new &amp; random h1 h2)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459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-0.27153 -0.323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-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27864 -0.2560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-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-0.27153 -0.0057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5.55112E-17 L -0.26337 0.2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77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53 -0.00579 L 0.27378 -0.06459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-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44" grpId="0"/>
      <p:bldP spid="44" grpId="1"/>
      <p:bldP spid="8" grpId="0" animBg="1"/>
      <p:bldP spid="8" grpId="1" animBg="1"/>
      <p:bldP spid="12" grpId="0" animBg="1"/>
      <p:bldP spid="12" grpId="1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70" grpId="0" animBg="1"/>
      <p:bldP spid="76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Key Set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Wanted</a:t>
            </a:r>
            <a:r>
              <a:rPr lang="en-US" dirty="0" smtClean="0"/>
              <a:t>: data structure for an online dictionary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With what we know so far, what are the choices?</a:t>
            </a:r>
          </a:p>
          <a:p>
            <a:pPr lvl="1"/>
            <a:r>
              <a:rPr lang="en-US" dirty="0" smtClean="0"/>
              <a:t>Use a balanced BST such as </a:t>
            </a:r>
            <a:r>
              <a:rPr lang="en-US" dirty="0" smtClean="0">
                <a:solidFill>
                  <a:srgbClr val="3366FF"/>
                </a:solidFill>
              </a:rPr>
              <a:t>RB tree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3366FF"/>
                </a:solidFill>
              </a:rPr>
              <a:t>AVL tree</a:t>
            </a:r>
          </a:p>
          <a:p>
            <a:pPr lvl="1"/>
            <a:r>
              <a:rPr lang="en-US" dirty="0" smtClean="0"/>
              <a:t>Randomize the keys and insert one by one in a </a:t>
            </a:r>
            <a:r>
              <a:rPr lang="en-US" dirty="0" smtClean="0">
                <a:solidFill>
                  <a:srgbClr val="3366FF"/>
                </a:solidFill>
              </a:rPr>
              <a:t>normal BST</a:t>
            </a:r>
            <a:r>
              <a:rPr lang="en-US" dirty="0" smtClean="0"/>
              <a:t> or a </a:t>
            </a:r>
            <a:r>
              <a:rPr lang="en-US" dirty="0" smtClean="0">
                <a:solidFill>
                  <a:srgbClr val="3366FF"/>
                </a:solidFill>
              </a:rPr>
              <a:t>splay tree</a:t>
            </a:r>
          </a:p>
          <a:p>
            <a:pPr lvl="1"/>
            <a:r>
              <a:rPr lang="en-US" dirty="0" smtClean="0"/>
              <a:t>Sort the keys, use </a:t>
            </a:r>
            <a:r>
              <a:rPr lang="en-US" dirty="0" smtClean="0">
                <a:solidFill>
                  <a:srgbClr val="3366FF"/>
                </a:solidFill>
              </a:rPr>
              <a:t>binary search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Sorting + binary search is the best of the three options</a:t>
            </a:r>
          </a:p>
          <a:p>
            <a:pPr lvl="1"/>
            <a:r>
              <a:rPr lang="en-US" dirty="0" smtClean="0"/>
              <a:t>Search still takes O(log n)-time</a:t>
            </a:r>
          </a:p>
          <a:p>
            <a:pPr lvl="1"/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C06B019-C42D-FE44-BDC6-FCCADEEDE84F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74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Wild Solution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Every key is a series of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</a:t>
            </a:r>
            <a:r>
              <a:rPr lang="en-US" dirty="0" smtClean="0"/>
              <a:t>s and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/>
              <a:t>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There is always some integer 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>
                <a:solidFill>
                  <a:srgbClr val="008000"/>
                </a:solidFill>
              </a:rPr>
              <a:t> such that, for all practical purposes</a:t>
            </a:r>
          </a:p>
          <a:p>
            <a:pPr lvl="1"/>
            <a:r>
              <a:rPr lang="en-US" dirty="0" smtClean="0"/>
              <a:t>A key K is an (≤ </a:t>
            </a:r>
            <a:r>
              <a:rPr lang="en-US" i="1" dirty="0" smtClean="0"/>
              <a:t>m</a:t>
            </a:r>
            <a:r>
              <a:rPr lang="en-US" dirty="0" smtClean="0"/>
              <a:t>)-bit number bin-rep(K)</a:t>
            </a:r>
          </a:p>
          <a:p>
            <a:pPr lvl="1"/>
            <a:r>
              <a:rPr lang="en-US" dirty="0" smtClean="0"/>
              <a:t>E.g. in ASCII,  bin-rep(“cse250”) =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0x637365323530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 this m-bit number as an index to an array of values</a:t>
            </a:r>
          </a:p>
          <a:p>
            <a:r>
              <a:rPr lang="en-US" dirty="0" smtClean="0"/>
              <a:t>What’s the longest non-technical English word?</a:t>
            </a:r>
          </a:p>
          <a:p>
            <a:pPr lvl="1"/>
            <a:r>
              <a:rPr lang="en-US" i="1" dirty="0" smtClean="0">
                <a:solidFill>
                  <a:srgbClr val="FF6600"/>
                </a:solidFill>
              </a:rPr>
              <a:t>Floccinaucinihilipilification</a:t>
            </a:r>
            <a:r>
              <a:rPr lang="en-US" dirty="0" smtClean="0"/>
              <a:t> (29 characters)</a:t>
            </a:r>
          </a:p>
          <a:p>
            <a:r>
              <a:rPr lang="en-US" dirty="0" smtClean="0"/>
              <a:t>What’s the longest technical English word?</a:t>
            </a:r>
          </a:p>
          <a:p>
            <a:pPr lvl="1"/>
            <a:r>
              <a:rPr lang="en-US" i="1" dirty="0" err="1" smtClean="0">
                <a:solidFill>
                  <a:srgbClr val="FF6600"/>
                </a:solidFill>
              </a:rPr>
              <a:t>Pneumonoultramicroscopicsilicovolcanoconiosis</a:t>
            </a:r>
            <a:r>
              <a:rPr lang="en-US" dirty="0"/>
              <a:t> </a:t>
            </a:r>
            <a:r>
              <a:rPr lang="en-US" dirty="0" smtClean="0"/>
              <a:t>(a disease)</a:t>
            </a:r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96855F-6736-B34D-B583-D99BBE0F4070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@Hung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79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 is wild in at least two ways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So, say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m = 8x30 = 240 </a:t>
            </a:r>
            <a:r>
              <a:rPr lang="en-US" dirty="0" smtClean="0"/>
              <a:t>bits</a:t>
            </a:r>
          </a:p>
          <a:p>
            <a:pPr lvl="1"/>
            <a:r>
              <a:rPr lang="en-US" dirty="0" smtClean="0"/>
              <a:t>Need an array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A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2</a:t>
            </a:r>
            <a:r>
              <a:rPr lang="en-US" baseline="30000" dirty="0" smtClean="0">
                <a:solidFill>
                  <a:srgbClr val="008000"/>
                </a:solidFill>
                <a:latin typeface="Courier"/>
                <a:cs typeface="Courier"/>
              </a:rPr>
              <a:t>240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≈ 1.76 x 10</a:t>
            </a:r>
            <a:r>
              <a:rPr lang="en-US" baseline="30000" dirty="0" smtClean="0">
                <a:solidFill>
                  <a:srgbClr val="008000"/>
                </a:solidFill>
                <a:latin typeface="Courier"/>
                <a:cs typeface="Courier"/>
              </a:rPr>
              <a:t>72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elements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Even if we have that much memory space, there is still one major problem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A[x]</a:t>
            </a:r>
            <a:r>
              <a:rPr lang="en-US" dirty="0" smtClean="0"/>
              <a:t> initialized to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NULL</a:t>
            </a:r>
            <a:r>
              <a:rPr lang="en-US" dirty="0" smtClean="0"/>
              <a:t> for all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x</a:t>
            </a:r>
            <a:r>
              <a:rPr lang="en-US" dirty="0" smtClean="0"/>
              <a:t> from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0</a:t>
            </a:r>
            <a:r>
              <a:rPr lang="en-US" dirty="0" smtClean="0"/>
              <a:t> to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2</a:t>
            </a:r>
            <a:r>
              <a:rPr lang="en-US" sz="2400" baseline="30000" dirty="0">
                <a:solidFill>
                  <a:srgbClr val="008000"/>
                </a:solidFill>
                <a:latin typeface="Courier"/>
                <a:cs typeface="Courier"/>
              </a:rPr>
              <a:t>240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-1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NULL</a:t>
            </a:r>
            <a:r>
              <a:rPr lang="en-US" dirty="0" smtClean="0"/>
              <a:t> is just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0</a:t>
            </a:r>
          </a:p>
          <a:p>
            <a:pPr lvl="1"/>
            <a:r>
              <a:rPr lang="en-US" dirty="0" smtClean="0"/>
              <a:t>Dictionary has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 = 150000 = 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15x10</a:t>
            </a:r>
            <a:r>
              <a:rPr lang="en-US" sz="2400" baseline="30000" dirty="0" smtClean="0">
                <a:solidFill>
                  <a:srgbClr val="008000"/>
                </a:solidFill>
                <a:latin typeface="Courier"/>
                <a:cs typeface="Courier"/>
              </a:rPr>
              <a:t>4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words, say</a:t>
            </a:r>
          </a:p>
          <a:p>
            <a:pPr lvl="1"/>
            <a:r>
              <a:rPr lang="en-US" dirty="0" smtClean="0"/>
              <a:t>Initializing the data structure takes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≥ n</a:t>
            </a:r>
            <a:r>
              <a:rPr lang="en-US" sz="2400" baseline="30000" dirty="0">
                <a:solidFill>
                  <a:srgbClr val="008000"/>
                </a:solidFill>
                <a:latin typeface="Courier"/>
                <a:cs typeface="Courier"/>
              </a:rPr>
              <a:t>13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steps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O(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log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) sorting + binary search looks great!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0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lazy array data structure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 smtClean="0">
                <a:solidFill>
                  <a:srgbClr val="FF6600"/>
                </a:solidFill>
              </a:rPr>
              <a:t>Sequentially read inputs into an array </a:t>
            </a:r>
            <a:r>
              <a:rPr lang="en-US" sz="3500" dirty="0" err="1" smtClean="0">
                <a:solidFill>
                  <a:srgbClr val="FF6600"/>
                </a:solidFill>
                <a:latin typeface="Courier"/>
                <a:cs typeface="Courier"/>
              </a:rPr>
              <a:t>Dict</a:t>
            </a:r>
            <a:r>
              <a:rPr lang="en-US" sz="3500" dirty="0" smtClean="0">
                <a:solidFill>
                  <a:srgbClr val="FF6600"/>
                </a:solidFill>
              </a:rPr>
              <a:t> of size </a:t>
            </a:r>
            <a:r>
              <a:rPr lang="en-US" sz="3500" dirty="0">
                <a:solidFill>
                  <a:srgbClr val="FF6600"/>
                </a:solidFill>
                <a:latin typeface="Courier"/>
                <a:cs typeface="Courier"/>
              </a:rPr>
              <a:t>n</a:t>
            </a:r>
          </a:p>
          <a:p>
            <a:pPr lvl="1"/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]</a:t>
            </a:r>
            <a:r>
              <a:rPr lang="en-US" dirty="0" smtClean="0"/>
              <a:t> is the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 err="1" smtClean="0"/>
              <a:t>’th</a:t>
            </a:r>
            <a:r>
              <a:rPr lang="en-US" dirty="0" smtClean="0"/>
              <a:t>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word, value)</a:t>
            </a:r>
            <a:r>
              <a:rPr lang="en-US" dirty="0" smtClean="0"/>
              <a:t> pair</a:t>
            </a:r>
          </a:p>
          <a:p>
            <a:r>
              <a:rPr lang="en-US" sz="3500" dirty="0" smtClean="0">
                <a:solidFill>
                  <a:srgbClr val="0000FF"/>
                </a:solidFill>
              </a:rPr>
              <a:t>Insert all words into huge array </a:t>
            </a:r>
            <a:r>
              <a:rPr lang="en-US" sz="350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For (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=0;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&lt;n; ++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) A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].word] =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3500" dirty="0" smtClean="0">
                <a:solidFill>
                  <a:srgbClr val="660066"/>
                </a:solidFill>
                <a:latin typeface="Courier"/>
                <a:cs typeface="Courier"/>
              </a:rPr>
              <a:t>search(x)</a:t>
            </a:r>
            <a:r>
              <a:rPr lang="en-US" sz="3500" dirty="0" smtClean="0">
                <a:solidFill>
                  <a:srgbClr val="660066"/>
                </a:solidFill>
              </a:rPr>
              <a:t>: (</a:t>
            </a:r>
            <a:r>
              <a:rPr lang="en-US" sz="3500" dirty="0">
                <a:solidFill>
                  <a:srgbClr val="660066"/>
                </a:solidFill>
                <a:latin typeface="Courier"/>
                <a:cs typeface="Courier"/>
              </a:rPr>
              <a:t>x</a:t>
            </a:r>
            <a:r>
              <a:rPr lang="en-US" sz="3500" dirty="0" smtClean="0">
                <a:solidFill>
                  <a:srgbClr val="660066"/>
                </a:solidFill>
              </a:rPr>
              <a:t> is a word)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If (0 ≤ A[x] ≤ n-1 &amp;&amp; </a:t>
            </a:r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[A[x]].word == x)</a:t>
            </a:r>
          </a:p>
          <a:p>
            <a:pPr lvl="2"/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Return </a:t>
            </a:r>
            <a:r>
              <a:rPr lang="en-US" sz="22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sz="2200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A[x]].value</a:t>
            </a:r>
          </a:p>
          <a:p>
            <a:pPr lvl="1"/>
            <a:r>
              <a:rPr lang="en-US" sz="2600" dirty="0">
                <a:solidFill>
                  <a:srgbClr val="008000"/>
                </a:solidFill>
                <a:latin typeface="Courier"/>
                <a:cs typeface="Courier"/>
              </a:rPr>
              <a:t>Else</a:t>
            </a:r>
          </a:p>
          <a:p>
            <a:pPr lvl="2"/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Return </a:t>
            </a:r>
            <a:r>
              <a:rPr lang="en-US" sz="2200" dirty="0" smtClean="0">
                <a:solidFill>
                  <a:srgbClr val="008000"/>
                </a:solidFill>
                <a:latin typeface="Courier"/>
                <a:cs typeface="Courier"/>
              </a:rPr>
              <a:t>false</a:t>
            </a:r>
          </a:p>
          <a:p>
            <a:r>
              <a:rPr lang="en-US" sz="3500" dirty="0" smtClean="0">
                <a:solidFill>
                  <a:srgbClr val="800000"/>
                </a:solidFill>
                <a:cs typeface="Courier"/>
              </a:rPr>
              <a:t>You can even </a:t>
            </a:r>
            <a:r>
              <a:rPr lang="en-US" sz="3500" dirty="0">
                <a:solidFill>
                  <a:srgbClr val="800000"/>
                </a:solidFill>
                <a:latin typeface="Courier"/>
                <a:cs typeface="Courier"/>
              </a:rPr>
              <a:t>delete(x)</a:t>
            </a:r>
            <a:r>
              <a:rPr lang="en-US" sz="3500" dirty="0" smtClean="0">
                <a:solidFill>
                  <a:srgbClr val="800000"/>
                </a:solidFill>
                <a:cs typeface="Courier"/>
              </a:rPr>
              <a:t> in O(1)-time</a:t>
            </a:r>
          </a:p>
          <a:p>
            <a:pPr lvl="1"/>
            <a:r>
              <a:rPr lang="en-US" sz="2400" dirty="0" smtClean="0">
                <a:cs typeface="Courier"/>
              </a:rPr>
              <a:t>Just set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[A[x]] = NULL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12/5/12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669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8557</TotalTime>
  <Words>3865</Words>
  <Application>Microsoft Macintosh PowerPoint</Application>
  <PresentationFormat>On-screen Show (4:3)</PresentationFormat>
  <Paragraphs>710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cse250-theme</vt:lpstr>
      <vt:lpstr>Hash Tables</vt:lpstr>
      <vt:lpstr>Motivations</vt:lpstr>
      <vt:lpstr>Example</vt:lpstr>
      <vt:lpstr>What are the drawbacks?</vt:lpstr>
      <vt:lpstr>The Static Key Set Case</vt:lpstr>
      <vt:lpstr>Static Key Set</vt:lpstr>
      <vt:lpstr>A Wild Solution</vt:lpstr>
      <vt:lpstr>The solution is wild in at least two ways</vt:lpstr>
      <vt:lpstr>The lazy array data structure</vt:lpstr>
      <vt:lpstr>Lazy array, an illustration</vt:lpstr>
      <vt:lpstr>Major drawback and an inspiration</vt:lpstr>
      <vt:lpstr>Sample Input, n=6</vt:lpstr>
      <vt:lpstr>What was that function h?</vt:lpstr>
      <vt:lpstr>Minimal Perfect Hash Function</vt:lpstr>
      <vt:lpstr>Hasing – General Ideas</vt:lpstr>
      <vt:lpstr>Top level view</vt:lpstr>
      <vt:lpstr>Good Hash Function</vt:lpstr>
      <vt:lpstr>Collision is simply unavoidable</vt:lpstr>
      <vt:lpstr>Hash codes for int-style types</vt:lpstr>
      <vt:lpstr>Casting Down, Lose Infomation</vt:lpstr>
      <vt:lpstr>Drawback of Casting from Long to Int</vt:lpstr>
      <vt:lpstr>Hash codes for strings &amp; variable length objects</vt:lpstr>
      <vt:lpstr>Hash codes for strings (or byte-sequences)</vt:lpstr>
      <vt:lpstr>Some experimental results</vt:lpstr>
      <vt:lpstr>Compression functions</vt:lpstr>
      <vt:lpstr>Hash function design problem</vt:lpstr>
      <vt:lpstr>An analogy – the birthday problem</vt:lpstr>
      <vt:lpstr>Birthday paradox</vt:lpstr>
      <vt:lpstr>Rarity of Minimal Perfect Hash Function</vt:lpstr>
      <vt:lpstr>Division method</vt:lpstr>
      <vt:lpstr>m from 50K to 60K</vt:lpstr>
      <vt:lpstr>Balls into Bins</vt:lpstr>
      <vt:lpstr>These estimates are incredibly good!</vt:lpstr>
      <vt:lpstr>Multiplication method – slightly better!</vt:lpstr>
      <vt:lpstr>Universal Hashing</vt:lpstr>
      <vt:lpstr>Theoretical Results</vt:lpstr>
      <vt:lpstr>Additional notes</vt:lpstr>
      <vt:lpstr>Collision resolution</vt:lpstr>
      <vt:lpstr>Separate Chaining</vt:lpstr>
      <vt:lpstr>Performance</vt:lpstr>
      <vt:lpstr>Denial of Service Attacks</vt:lpstr>
      <vt:lpstr>BTW</vt:lpstr>
      <vt:lpstr>Open Addressing</vt:lpstr>
      <vt:lpstr>Open Addressing</vt:lpstr>
      <vt:lpstr>Open Addressing Scheme</vt:lpstr>
      <vt:lpstr>Insert Algorithm</vt:lpstr>
      <vt:lpstr>Desirable Property of Probe Sequence</vt:lpstr>
      <vt:lpstr>Delete</vt:lpstr>
      <vt:lpstr>Three typical choices for probe sequence</vt:lpstr>
      <vt:lpstr>Analysis (α &lt; 1)</vt:lpstr>
      <vt:lpstr>Cuckoo Hashing</vt:lpstr>
      <vt:lpstr>Cuckoo Hashing – Basic Idea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407</cp:revision>
  <dcterms:created xsi:type="dcterms:W3CDTF">2012-01-17T14:06:43Z</dcterms:created>
  <dcterms:modified xsi:type="dcterms:W3CDTF">2012-12-05T15:54:20Z</dcterms:modified>
</cp:coreProperties>
</file>