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485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9" r:id="rId3"/>
    <p:sldId id="258" r:id="rId4"/>
    <p:sldId id="261" r:id="rId5"/>
    <p:sldId id="257" r:id="rId6"/>
    <p:sldId id="262" r:id="rId7"/>
    <p:sldId id="264" r:id="rId8"/>
    <p:sldId id="28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6" r:id="rId17"/>
    <p:sldId id="271" r:id="rId18"/>
    <p:sldId id="273" r:id="rId19"/>
    <p:sldId id="274" r:id="rId20"/>
    <p:sldId id="279" r:id="rId21"/>
    <p:sldId id="275" r:id="rId22"/>
    <p:sldId id="277" r:id="rId23"/>
    <p:sldId id="280" r:id="rId24"/>
    <p:sldId id="281" r:id="rId25"/>
    <p:sldId id="282" r:id="rId26"/>
    <p:sldId id="263" r:id="rId27"/>
    <p:sldId id="283" r:id="rId28"/>
    <p:sldId id="278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A3BC88-8FC9-6241-BC9F-F9DAA3A67B01}">
          <p14:sldIdLst>
            <p14:sldId id="256"/>
            <p14:sldId id="259"/>
          </p14:sldIdLst>
        </p14:section>
        <p14:section name="Administrative Aspects" id="{9754F442-86AE-134C-863D-5F65F929E999}">
          <p14:sldIdLst>
            <p14:sldId id="258"/>
            <p14:sldId id="261"/>
            <p14:sldId id="257"/>
            <p14:sldId id="262"/>
            <p14:sldId id="264"/>
            <p14:sldId id="284"/>
            <p14:sldId id="265"/>
            <p14:sldId id="266"/>
            <p14:sldId id="267"/>
            <p14:sldId id="268"/>
            <p14:sldId id="269"/>
            <p14:sldId id="270"/>
            <p14:sldId id="272"/>
            <p14:sldId id="276"/>
            <p14:sldId id="271"/>
            <p14:sldId id="273"/>
            <p14:sldId id="274"/>
            <p14:sldId id="279"/>
            <p14:sldId id="275"/>
            <p14:sldId id="277"/>
          </p14:sldIdLst>
        </p14:section>
        <p14:section name="Brief Overview of the Course" id="{21FCF16B-D251-1340-9B9F-B75AB4322D8A}">
          <p14:sldIdLst>
            <p14:sldId id="280"/>
            <p14:sldId id="281"/>
          </p14:sldIdLst>
        </p14:section>
        <p14:section name="Hello World" id="{A9131346-F52A-954B-8BBE-24843941DC7D}">
          <p14:sldIdLst>
            <p14:sldId id="282"/>
            <p14:sldId id="263"/>
            <p14:sldId id="283"/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8/27/12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89A13EF-68F3-0A40-B6D0-9EFE6AAEB2E9}" type="datetime1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B7D47F5-367D-474F-BADF-7A5A72B01283}" type="datetime1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40FEAC0-3F9B-E74D-BF5B-570916CE5674}" type="datetime1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96DFBAD-D822-2B4E-A1AB-947486828F8E}" type="datetime1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2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FA936C5-E4B7-664A-8896-5A7A23707436}" type="datetime1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4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12AEF7E-2871-634B-B5B9-78B9F3D9AE4C}" type="datetime1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DEA5-D358-9D4F-96D3-37C089EEAC1F}" type="datetime1">
              <a:rPr lang="en-US" smtClean="0"/>
              <a:t>8/27/12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SUNY Buffalo, (C) Hung Q. Ngo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B6D64B8-6F3E-2F4E-B73F-1B0E91DCFD89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9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358E1EF-851D-394C-A093-FF14100BE63B}" type="datetime1">
              <a:rPr lang="en-US" smtClean="0"/>
              <a:t>8/27/12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89096E8-41E2-8343-A80D-FCD6600DE715}" type="datetime1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AB3AC45-4153-4C41-928B-571E6893F3AE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6608"/>
            <a:ext cx="9144000" cy="66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899" y="1160564"/>
            <a:ext cx="8747149" cy="49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B967ADB5-FF03-1D47-982E-C8CCA1783B79}" type="datetime1">
              <a:rPr lang="en-US" sz="1400" smtClean="0">
                <a:solidFill>
                  <a:srgbClr val="FFFFFF"/>
                </a:solidFill>
              </a:rPr>
              <a:t>8/27/12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CSE 250,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6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86" r:id="rId1"/>
    <p:sldLayoutId id="2147487487" r:id="rId2"/>
    <p:sldLayoutId id="2147487488" r:id="rId3"/>
    <p:sldLayoutId id="2147487489" r:id="rId4"/>
    <p:sldLayoutId id="2147487490" r:id="rId5"/>
    <p:sldLayoutId id="2147487491" r:id="rId6"/>
    <p:sldLayoutId id="2147487492" r:id="rId7"/>
    <p:sldLayoutId id="2147487493" r:id="rId8"/>
    <p:sldLayoutId id="2147487494" r:id="rId9"/>
    <p:sldLayoutId id="2147487495" r:id="rId10"/>
    <p:sldLayoutId id="2147487496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effectLst>
            <a:outerShdw blurRad="38100" dist="25400" dir="2700000" algn="tl" rotWithShape="0">
              <a:srgbClr val="000000">
                <a:alpha val="42000"/>
              </a:srgbClr>
            </a:outerShdw>
          </a:effectLst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Dido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Dido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Dido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Dido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Dido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bs65@buffalo.edu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se250.wordpress.com" TargetMode="External"/><Relationship Id="rId3" Type="http://schemas.openxmlformats.org/officeDocument/2006/relationships/hyperlink" Target="mailto:hungngo@buffalo.edu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gp/product/0471467553/ref=as_li_tf_tl?ie=UTF8&amp;tag=bk06d-20&amp;linkCode=as2&amp;camp=1789&amp;creative=9325&amp;creativeASIN=0471467553" TargetMode="External"/><Relationship Id="rId4" Type="http://schemas.openxmlformats.org/officeDocument/2006/relationships/hyperlink" Target="http://www.cse.buffalo.edu/~hungngo/classes/2012/Spring/250/" TargetMode="External"/><Relationship Id="rId5" Type="http://schemas.openxmlformats.org/officeDocument/2006/relationships/hyperlink" Target="http://cse250.wordpress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se250.wordpress.com" TargetMode="External"/><Relationship Id="rId3" Type="http://schemas.openxmlformats.org/officeDocument/2006/relationships/hyperlink" Target="http://www.cse.buffalo.edu/~hungngo/classes/2012/Spring/250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teve-yegge.blogspot.com/2008/03/get-that-job-at-google.html" TargetMode="External"/><Relationship Id="rId3" Type="http://schemas.openxmlformats.org/officeDocument/2006/relationships/hyperlink" Target="http://www.cforcoding.com/2010/07/my-google-interview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285" y="1626263"/>
            <a:ext cx="8490857" cy="1673352"/>
          </a:xfrm>
        </p:spPr>
        <p:txBody>
          <a:bodyPr>
            <a:normAutofit/>
          </a:bodyPr>
          <a:lstStyle/>
          <a:p>
            <a:r>
              <a:rPr lang="en-US" dirty="0" smtClean="0"/>
              <a:t>CSE 250 – Data structures in C++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FALL 2012</a:t>
            </a:r>
          </a:p>
          <a:p>
            <a:r>
              <a:rPr lang="en-US" dirty="0" smtClean="0"/>
              <a:t>MWF 11:00-11:50am</a:t>
            </a:r>
          </a:p>
          <a:p>
            <a:r>
              <a:rPr lang="en-US" dirty="0" smtClean="0"/>
              <a:t>Davis 101 (yeah!)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Staff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60066"/>
                </a:solidFill>
              </a:rPr>
              <a:t>Mr. </a:t>
            </a:r>
            <a:r>
              <a:rPr lang="en-US" dirty="0" err="1" smtClean="0">
                <a:solidFill>
                  <a:srgbClr val="660066"/>
                </a:solidFill>
              </a:rPr>
              <a:t>Jangyoung</a:t>
            </a:r>
            <a:r>
              <a:rPr lang="en-US" dirty="0" smtClean="0">
                <a:solidFill>
                  <a:srgbClr val="660066"/>
                </a:solidFill>
              </a:rPr>
              <a:t> (Chris) Kim</a:t>
            </a:r>
          </a:p>
          <a:p>
            <a:pPr lvl="1"/>
            <a:r>
              <a:rPr lang="en-US" dirty="0" err="1" smtClean="0"/>
              <a:t>jangyoun@buffalo.edu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3366FF"/>
                </a:solidFill>
              </a:rPr>
              <a:t>Mr. </a:t>
            </a:r>
            <a:r>
              <a:rPr lang="en-US" dirty="0" err="1">
                <a:solidFill>
                  <a:srgbClr val="3366FF"/>
                </a:solidFill>
              </a:rPr>
              <a:t>Suchismit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Mahapatra</a:t>
            </a:r>
            <a:endParaRPr lang="en-US" dirty="0">
              <a:solidFill>
                <a:srgbClr val="3366FF"/>
              </a:solidFill>
            </a:endParaRPr>
          </a:p>
          <a:p>
            <a:pPr lvl="1"/>
            <a:r>
              <a:rPr lang="en-US" dirty="0" smtClean="0">
                <a:hlinkClick r:id="rId2"/>
              </a:rPr>
              <a:t>suchismi@buffalo.edu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Hung Q. Ngo (i.e. me)</a:t>
            </a:r>
          </a:p>
          <a:p>
            <a:pPr lvl="1"/>
            <a:r>
              <a:rPr lang="en-US" dirty="0" err="1" smtClean="0"/>
              <a:t>hungngo@buffalo.edu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28F5594-AD6E-1549-BACF-6D5E8A718B0B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774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When/where/how to talk to me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Algorithm 1:</a:t>
            </a:r>
          </a:p>
          <a:p>
            <a:pPr marL="0" indent="0">
              <a:buNone/>
            </a:pPr>
            <a:r>
              <a:rPr lang="en-US" dirty="0" smtClean="0"/>
              <a:t>1: post on course blog (</a:t>
            </a:r>
            <a:r>
              <a:rPr lang="en-US" dirty="0" smtClean="0">
                <a:hlinkClick r:id="rId2"/>
              </a:rPr>
              <a:t>http://cse250.wordpress.com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2: else </a:t>
            </a:r>
            <a:br>
              <a:rPr lang="en-US" dirty="0" smtClean="0"/>
            </a:br>
            <a:r>
              <a:rPr lang="en-US" dirty="0" smtClean="0"/>
              <a:t>	email me at </a:t>
            </a:r>
            <a:r>
              <a:rPr lang="en-US" dirty="0" smtClean="0">
                <a:hlinkClick r:id="rId3"/>
              </a:rPr>
              <a:t>hungngo@buffalo.edu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3: else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office hours</a:t>
            </a:r>
          </a:p>
          <a:p>
            <a:pPr marL="0" indent="0">
              <a:buNone/>
            </a:pPr>
            <a:r>
              <a:rPr lang="en-US" dirty="0" smtClean="0"/>
              <a:t>4: else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sneak in whenever the door is open</a:t>
            </a:r>
          </a:p>
          <a:p>
            <a:pPr marL="0" indent="0">
              <a:buNone/>
            </a:pPr>
            <a:r>
              <a:rPr lang="en-US" dirty="0" smtClean="0"/>
              <a:t>5: </a:t>
            </a:r>
            <a:r>
              <a:rPr lang="en-US" dirty="0" err="1" smtClean="0"/>
              <a:t>goto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6CA6C59-8D8D-E84B-B755-C7009FA6F84B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73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8888" y="1207643"/>
            <a:ext cx="1104900" cy="139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Course Materials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Textbook:</a:t>
            </a:r>
          </a:p>
          <a:p>
            <a:pPr lvl="1"/>
            <a:r>
              <a:rPr lang="en-US" dirty="0"/>
              <a:t>Elliot B. </a:t>
            </a:r>
            <a:r>
              <a:rPr lang="en-US" dirty="0" err="1"/>
              <a:t>Koffman</a:t>
            </a:r>
            <a:r>
              <a:rPr lang="en-US" dirty="0"/>
              <a:t> &amp; Paul A.T. Wolfgang. 2006. </a:t>
            </a:r>
            <a:r>
              <a:rPr lang="en-US" dirty="0" smtClean="0">
                <a:hlinkClick r:id="rId3"/>
              </a:rPr>
              <a:t>Objects</a:t>
            </a:r>
            <a:r>
              <a:rPr lang="en-US" dirty="0">
                <a:hlinkClick r:id="rId3"/>
              </a:rPr>
              <a:t>, Abstraction, Data Structures and Design: Using C++</a:t>
            </a:r>
            <a:r>
              <a:rPr lang="en-US" dirty="0"/>
              <a:t> , Wiley. (ISBN: 0471467553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r>
              <a:rPr lang="en-US" dirty="0" smtClean="0"/>
              <a:t>Online materials (including lecture notes)</a:t>
            </a:r>
          </a:p>
          <a:p>
            <a:pPr lvl="1"/>
            <a:r>
              <a:rPr lang="en-US" sz="2000" dirty="0">
                <a:hlinkClick r:id="rId4"/>
              </a:rPr>
              <a:t>http://www.cse.buffalo.edu/~hungngo/classes/2012</a:t>
            </a:r>
            <a:r>
              <a:rPr lang="en-US" sz="2000" dirty="0" smtClean="0">
                <a:hlinkClick r:id="rId4"/>
              </a:rPr>
              <a:t>/Fall/</a:t>
            </a:r>
            <a:r>
              <a:rPr lang="en-US" sz="2000" dirty="0">
                <a:hlinkClick r:id="rId4"/>
              </a:rPr>
              <a:t>250</a:t>
            </a:r>
            <a:r>
              <a:rPr lang="en-US" sz="2000" dirty="0" smtClean="0">
                <a:hlinkClick r:id="rId4"/>
              </a:rPr>
              <a:t>/</a:t>
            </a:r>
            <a:endParaRPr lang="en-US" sz="2000" dirty="0" smtClean="0"/>
          </a:p>
          <a:p>
            <a:pPr lvl="1"/>
            <a:r>
              <a:rPr lang="en-US" sz="2000" dirty="0" smtClean="0">
                <a:hlinkClick r:id="rId5"/>
              </a:rPr>
              <a:t>http://cse250.wordpress.com</a:t>
            </a:r>
            <a:endParaRPr lang="en-US" sz="2000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6BF059A-767B-1E41-AA38-321BDCA06981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20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 Load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Heavy!</a:t>
            </a:r>
          </a:p>
          <a:p>
            <a:r>
              <a:rPr lang="en-US" dirty="0" smtClean="0"/>
              <a:t>Approximately 50 pages of reading per week</a:t>
            </a:r>
          </a:p>
          <a:p>
            <a:r>
              <a:rPr lang="en-US" dirty="0" smtClean="0"/>
              <a:t>8-9 written and programming assignments</a:t>
            </a:r>
          </a:p>
          <a:p>
            <a:r>
              <a:rPr lang="en-US" dirty="0" smtClean="0"/>
              <a:t>2 midterm exams</a:t>
            </a:r>
          </a:p>
          <a:p>
            <a:r>
              <a:rPr lang="en-US" dirty="0" smtClean="0"/>
              <a:t>1 final exam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38B54D9-711F-D94C-96AD-CD32B79EEA85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96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Grading Policy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Exam component</a:t>
            </a:r>
          </a:p>
          <a:p>
            <a:pPr lvl="1"/>
            <a:r>
              <a:rPr lang="en-US" dirty="0" smtClean="0"/>
              <a:t>2 midterm exams (20%, lower-scored one worth 5%)</a:t>
            </a:r>
          </a:p>
          <a:p>
            <a:pPr lvl="1"/>
            <a:r>
              <a:rPr lang="en-US" dirty="0" smtClean="0"/>
              <a:t>1 final exam (30%)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Written and programming assignment component</a:t>
            </a:r>
          </a:p>
          <a:p>
            <a:pPr lvl="1"/>
            <a:r>
              <a:rPr lang="en-US" dirty="0" smtClean="0"/>
              <a:t>9 assignments (50%, two lowest-scored ones worth 5%)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Late submission:</a:t>
            </a:r>
          </a:p>
          <a:p>
            <a:pPr lvl="1"/>
            <a:r>
              <a:rPr lang="en-US" dirty="0" smtClean="0"/>
              <a:t>24 hours late: 20% deduction</a:t>
            </a:r>
          </a:p>
          <a:p>
            <a:pPr lvl="1"/>
            <a:r>
              <a:rPr lang="en-US" dirty="0" smtClean="0"/>
              <a:t>48 hours late: 50% deduction</a:t>
            </a:r>
          </a:p>
          <a:p>
            <a:pPr lvl="1"/>
            <a:r>
              <a:rPr lang="en-US" dirty="0" smtClean="0"/>
              <a:t>&gt; 48 hours late: not accepted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Incompletes &amp; Make-up exams</a:t>
            </a:r>
          </a:p>
          <a:p>
            <a:pPr lvl="1"/>
            <a:r>
              <a:rPr lang="en-US" dirty="0" smtClean="0"/>
              <a:t>Not given except in provably extraordinary cases! (see syllabus)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3D94C6E-C9A7-7F46-84C9-C4F6651802DB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67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Letter Grades</a:t>
            </a:r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634885"/>
              </p:ext>
            </p:extLst>
          </p:nvPr>
        </p:nvGraphicFramePr>
        <p:xfrm>
          <a:off x="301625" y="1365042"/>
          <a:ext cx="850423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/>
                <a:gridCol w="42521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Percentage score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Letter grade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90-100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85-89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A-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80-84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B+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75-79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70-74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B-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65-69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C+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60-64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55-59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C-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50-54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D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0-49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095172B-A5AE-8B47-8D9C-ED036D7EDD71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47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Academic Honesty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FA72006-1DAE-394D-B137-A7933470F6C8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15</a:t>
            </a:fld>
            <a:endParaRPr lang="en-US"/>
          </a:p>
        </p:txBody>
      </p:sp>
      <p:pic>
        <p:nvPicPr>
          <p:cNvPr id="7" name="Picture 6" descr="cheating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825" y="1283824"/>
            <a:ext cx="5315981" cy="492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305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Academic Honesty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On plagiarism:</a:t>
            </a:r>
          </a:p>
          <a:p>
            <a:pPr lvl="1"/>
            <a:r>
              <a:rPr lang="en-US" smtClean="0"/>
              <a:t>Zero on the particular assignment/exam/project</a:t>
            </a:r>
          </a:p>
          <a:p>
            <a:pPr lvl="1"/>
            <a:r>
              <a:rPr lang="en-US" smtClean="0"/>
              <a:t>‘F’ for the course on the second violation!</a:t>
            </a:r>
          </a:p>
          <a:p>
            <a:pPr lvl="1"/>
            <a:r>
              <a:rPr lang="en-US" smtClean="0"/>
              <a:t>Apply to both parties!</a:t>
            </a:r>
          </a:p>
          <a:p>
            <a:r>
              <a:rPr lang="en-US" smtClean="0"/>
              <a:t>Group study/discussion is encouraged, but the submission must be your own work!</a:t>
            </a:r>
          </a:p>
          <a:p>
            <a:r>
              <a:rPr lang="en-US" smtClean="0"/>
              <a:t>Programming: </a:t>
            </a:r>
          </a:p>
          <a:p>
            <a:pPr lvl="1"/>
            <a:r>
              <a:rPr lang="en-US" smtClean="0"/>
              <a:t>Discussions of ideas are welcomed, but no exchange of codes</a:t>
            </a:r>
          </a:p>
          <a:p>
            <a:pPr lvl="1"/>
            <a:r>
              <a:rPr lang="en-US" smtClean="0"/>
              <a:t>If you use a piece of code from Mr. Google, say so!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0BCF613-665D-8B4D-B4E7-29797314E7D4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6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 Lame Excuses, Please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want to go home early, can I take the final on Dec 01?</a:t>
            </a:r>
          </a:p>
          <a:p>
            <a:endParaRPr lang="en-US" dirty="0" smtClean="0"/>
          </a:p>
          <a:p>
            <a:r>
              <a:rPr lang="en-US" dirty="0" smtClean="0"/>
              <a:t>I had a fight with my girlfriend</a:t>
            </a:r>
          </a:p>
          <a:p>
            <a:endParaRPr lang="en-US" dirty="0" smtClean="0"/>
          </a:p>
          <a:p>
            <a:r>
              <a:rPr lang="en-US" dirty="0" smtClean="0"/>
              <a:t>I’ve studied very hard, I understood the stuff very well, but I got a C-, please consider giving an A-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A0A197F-211C-894F-BF94-406514576EBD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3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do well in the course?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6B6ACD5-CD01-1849-92BA-AD0D9A16C836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18</a:t>
            </a:fld>
            <a:endParaRPr lang="en-US"/>
          </a:p>
        </p:txBody>
      </p:sp>
      <p:pic>
        <p:nvPicPr>
          <p:cNvPr id="7" name="Picture 6" descr="pencil_in_final_wee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477345"/>
            <a:ext cx="4572000" cy="458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391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Administrative aspects</a:t>
            </a:r>
          </a:p>
          <a:p>
            <a:endParaRPr lang="en-US" dirty="0"/>
          </a:p>
          <a:p>
            <a:r>
              <a:rPr lang="en-US" dirty="0" smtClean="0"/>
              <a:t>Brief overview of the course</a:t>
            </a:r>
          </a:p>
          <a:p>
            <a:endParaRPr lang="en-US" dirty="0"/>
          </a:p>
          <a:p>
            <a:r>
              <a:rPr lang="en-US" dirty="0" smtClean="0"/>
              <a:t>“Hello world” in C++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0001E4F-0170-0848-BB78-A85F4EF9A3FC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4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do well in the course?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F116681-B6C0-D14D-89F5-E18587E9C00B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19</a:t>
            </a:fld>
            <a:endParaRPr lang="en-US"/>
          </a:p>
        </p:txBody>
      </p:sp>
      <p:pic>
        <p:nvPicPr>
          <p:cNvPr id="6" name="Picture 5" descr="study_defini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57" y="855994"/>
            <a:ext cx="6253238" cy="5256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803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do well in the course?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000C7AB-4B0A-E646-8C25-D9522EFE23D1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 descr="root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1493221"/>
            <a:ext cx="5067300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05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to do well in the course?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Participate: discuss, answer, ask questions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>
                <a:solidFill>
                  <a:srgbClr val="008000"/>
                </a:solidFill>
              </a:rPr>
              <a:t>“the only stupid question is the question you don’t ask”</a:t>
            </a:r>
          </a:p>
          <a:p>
            <a:endParaRPr lang="en-US" dirty="0" smtClean="0"/>
          </a:p>
          <a:p>
            <a:r>
              <a:rPr lang="en-US" dirty="0" smtClean="0"/>
              <a:t>Give suggestions, please! I’ll take them seriously</a:t>
            </a:r>
          </a:p>
          <a:p>
            <a:endParaRPr lang="en-US" dirty="0">
              <a:solidFill>
                <a:srgbClr val="008000"/>
              </a:solidFill>
            </a:endParaRPr>
          </a:p>
          <a:p>
            <a:r>
              <a:rPr lang="en-US" dirty="0" smtClean="0"/>
              <a:t>Start early!</a:t>
            </a:r>
          </a:p>
          <a:p>
            <a:endParaRPr lang="en-US" dirty="0"/>
          </a:p>
          <a:p>
            <a:r>
              <a:rPr lang="en-US" dirty="0" smtClean="0"/>
              <a:t>Make use of the </a:t>
            </a:r>
            <a:r>
              <a:rPr lang="en-US" dirty="0" err="1" smtClean="0"/>
              <a:t>Tas</a:t>
            </a:r>
            <a:endParaRPr lang="en-US" dirty="0" smtClean="0"/>
          </a:p>
          <a:p>
            <a:pPr lvl="1"/>
            <a:r>
              <a:rPr lang="en-US" dirty="0" smtClean="0"/>
              <a:t>And occasionally me too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EFAAD5F-C5D2-624D-9F6C-4936BA17CBF1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56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Overview of the Course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86A6FBF-F054-C74C-A2DC-055C3AAFD616}" type="datetime1">
              <a:rPr lang="en-US" smtClean="0"/>
              <a:t>8/27/12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</a:t>
            </a:r>
            <a:r>
              <a:rPr lang="sv-SE" dirty="0" smtClean="0"/>
              <a:t>Fall 2012</a:t>
            </a:r>
            <a:r>
              <a:rPr lang="en-US" dirty="0" smtClean="0"/>
              <a:t>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41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weeks: the procedural parts of C++, programming environment, some algorithms</a:t>
            </a:r>
          </a:p>
          <a:p>
            <a:r>
              <a:rPr lang="en-US" dirty="0" smtClean="0"/>
              <a:t>2 weeks: asymptotic notations &amp; analysis</a:t>
            </a:r>
          </a:p>
          <a:p>
            <a:r>
              <a:rPr lang="en-US" dirty="0"/>
              <a:t>2 weeks: </a:t>
            </a:r>
            <a:r>
              <a:rPr lang="en-US" dirty="0" smtClean="0"/>
              <a:t>array, vector, priority queues</a:t>
            </a:r>
          </a:p>
          <a:p>
            <a:r>
              <a:rPr lang="en-US" dirty="0" smtClean="0"/>
              <a:t>1 week: lists, stack, queue</a:t>
            </a:r>
          </a:p>
          <a:p>
            <a:r>
              <a:rPr lang="en-US" dirty="0" smtClean="0"/>
              <a:t>3 weeks: trees</a:t>
            </a:r>
          </a:p>
          <a:p>
            <a:r>
              <a:rPr lang="en-US" dirty="0" smtClean="0"/>
              <a:t>2 weeks: hash tables</a:t>
            </a:r>
          </a:p>
          <a:p>
            <a:r>
              <a:rPr lang="en-US" dirty="0" smtClean="0"/>
              <a:t>1 week: graphs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B559A94-6505-9742-B937-F79BDF19A1F9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00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 World in C++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Chapter 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705E86F-286B-D94B-9D5F-4A918CBE4087}" type="datetime1">
              <a:rPr lang="en-US" smtClean="0"/>
              <a:t>8/27/12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</a:t>
            </a:r>
            <a:r>
              <a:rPr lang="sv-SE" dirty="0" smtClean="0"/>
              <a:t>Fall 2012</a:t>
            </a:r>
            <a:r>
              <a:rPr lang="en-US" dirty="0" smtClean="0"/>
              <a:t>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99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F140BD9-9EEE-964B-ADE2-F0AB86D9B902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25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26903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effectLst/>
                <a:latin typeface="Courier New"/>
                <a:cs typeface="Courier"/>
              </a:rPr>
              <a:t>int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main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  <a:cs typeface="Courier"/>
              </a:rPr>
              <a:t>()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 New"/>
                <a:cs typeface="Courier"/>
              </a:rPr>
              <a:t>{</a:t>
            </a:r>
            <a:r>
              <a:rPr lang="en-US" dirty="0" smtClean="0">
                <a:solidFill>
                  <a:srgbClr val="000000"/>
                </a:solidFill>
                <a:effectLst/>
              </a:rPr>
              <a:t/>
            </a:r>
            <a:br>
              <a:rPr lang="en-US" dirty="0" smtClean="0">
                <a:solidFill>
                  <a:srgbClr val="000000"/>
                </a:solidFill>
                <a:effectLst/>
              </a:rPr>
            </a:br>
            <a:r>
              <a:rPr lang="en-US" dirty="0" smtClean="0">
                <a:solidFill>
                  <a:srgbClr val="000000"/>
                </a:solidFill>
                <a:effectLst/>
              </a:rPr>
              <a:t>    </a:t>
            </a:r>
            <a:r>
              <a:rPr lang="en-US" dirty="0" err="1" smtClean="0">
                <a:solidFill>
                  <a:srgbClr val="000000"/>
                </a:solidFill>
                <a:effectLst/>
              </a:rPr>
              <a:t>cout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smtClean="0">
                <a:solidFill>
                  <a:srgbClr val="008000"/>
                </a:solidFill>
                <a:effectLst/>
                <a:latin typeface="Courier New"/>
                <a:cs typeface="Courier"/>
              </a:rPr>
              <a:t>&lt;&lt;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smtClean="0">
                <a:solidFill>
                  <a:srgbClr val="666666"/>
                </a:solidFill>
                <a:effectLst/>
                <a:latin typeface="Courier New"/>
                <a:cs typeface="Courier"/>
              </a:rPr>
              <a:t>"Hello world</a:t>
            </a:r>
            <a:r>
              <a:rPr lang="en-US" b="1" dirty="0" smtClean="0">
                <a:solidFill>
                  <a:srgbClr val="008080"/>
                </a:solidFill>
                <a:effectLst/>
                <a:latin typeface="Courier New"/>
                <a:cs typeface="Courier"/>
              </a:rPr>
              <a:t>\n</a:t>
            </a:r>
            <a:r>
              <a:rPr lang="en-US" dirty="0" smtClean="0">
                <a:solidFill>
                  <a:srgbClr val="666666"/>
                </a:solidFill>
                <a:effectLst/>
                <a:latin typeface="Courier New"/>
                <a:cs typeface="Courier"/>
              </a:rPr>
              <a:t>"</a:t>
            </a:r>
            <a:r>
              <a:rPr lang="en-US" dirty="0" smtClean="0">
                <a:solidFill>
                  <a:srgbClr val="008000"/>
                </a:solidFill>
                <a:effectLst/>
                <a:latin typeface="Courier New"/>
                <a:cs typeface="Courier"/>
              </a:rPr>
              <a:t>;</a:t>
            </a:r>
            <a:r>
              <a:rPr lang="en-US" dirty="0" smtClean="0">
                <a:solidFill>
                  <a:srgbClr val="000000"/>
                </a:solidFill>
                <a:effectLst/>
              </a:rPr>
              <a:t/>
            </a:r>
            <a:br>
              <a:rPr lang="en-US" dirty="0" smtClean="0">
                <a:solidFill>
                  <a:srgbClr val="000000"/>
                </a:solidFill>
                <a:effectLst/>
              </a:rPr>
            </a:br>
            <a:r>
              <a:rPr lang="en-US" dirty="0" smtClean="0">
                <a:solidFill>
                  <a:srgbClr val="000000"/>
                </a:solidFill>
                <a:effectLst/>
              </a:rPr>
              <a:t>    </a:t>
            </a:r>
            <a:r>
              <a:rPr lang="en-US" dirty="0" smtClean="0">
                <a:solidFill>
                  <a:srgbClr val="0600FF"/>
                </a:solidFill>
                <a:effectLst/>
                <a:latin typeface="Courier New"/>
                <a:cs typeface="Courier"/>
              </a:rPr>
              <a:t>return</a:t>
            </a:r>
            <a:r>
              <a:rPr lang="en-US" dirty="0" smtClean="0">
                <a:solidFill>
                  <a:srgbClr val="000000"/>
                </a:solidFill>
                <a:effectLst/>
              </a:rPr>
              <a:t> </a:t>
            </a:r>
            <a:r>
              <a:rPr lang="en-US" dirty="0" smtClean="0">
                <a:solidFill>
                  <a:srgbClr val="FF0000"/>
                </a:solidFill>
                <a:effectLst/>
                <a:latin typeface="Courier New"/>
                <a:cs typeface="Courier"/>
              </a:rPr>
              <a:t>0</a:t>
            </a:r>
            <a:r>
              <a:rPr lang="en-US" dirty="0" smtClean="0">
                <a:solidFill>
                  <a:srgbClr val="008000"/>
                </a:solidFill>
                <a:effectLst/>
                <a:latin typeface="Courier New"/>
                <a:cs typeface="Courier"/>
              </a:rPr>
              <a:t>;</a:t>
            </a:r>
            <a:r>
              <a:rPr lang="en-US" dirty="0" smtClean="0">
                <a:solidFill>
                  <a:srgbClr val="000000"/>
                </a:solidFill>
                <a:effectLst/>
              </a:rPr>
              <a:t/>
            </a:r>
            <a:br>
              <a:rPr lang="en-US" dirty="0" smtClean="0">
                <a:solidFill>
                  <a:srgbClr val="000000"/>
                </a:solidFill>
                <a:effectLst/>
              </a:rPr>
            </a:br>
            <a:r>
              <a:rPr lang="en-US" dirty="0" smtClean="0">
                <a:solidFill>
                  <a:srgbClr val="000000"/>
                </a:solidFill>
                <a:effectLst/>
                <a:latin typeface="Courier New"/>
                <a:cs typeface="Courier"/>
              </a:rPr>
              <a:t>}</a:t>
            </a:r>
            <a:r>
              <a:rPr lang="en-US" dirty="0" smtClean="0">
                <a:effectLst/>
              </a:rPr>
              <a:t> </a:t>
            </a:r>
            <a:r>
              <a:rPr lang="en-US" dirty="0" smtClean="0">
                <a:effectLst/>
                <a:latin typeface="Cambria"/>
                <a:ea typeface="ＭＳ 明朝"/>
                <a:cs typeface="Times New Roman"/>
              </a:rPr>
              <a:t> </a:t>
            </a:r>
            <a:endParaRPr lang="en-US" dirty="0">
              <a:effectLst/>
              <a:latin typeface="Cambria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3627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Must Do This Week!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Settle on a “development pipeline”</a:t>
            </a:r>
          </a:p>
          <a:p>
            <a:pPr lvl="1"/>
            <a:r>
              <a:rPr lang="en-US" dirty="0" smtClean="0"/>
              <a:t>Compiler</a:t>
            </a:r>
          </a:p>
          <a:p>
            <a:pPr lvl="1"/>
            <a:r>
              <a:rPr lang="en-US" dirty="0" smtClean="0"/>
              <a:t>Editor</a:t>
            </a:r>
          </a:p>
          <a:p>
            <a:pPr lvl="2"/>
            <a:r>
              <a:rPr lang="en-US" dirty="0" smtClean="0"/>
              <a:t>Vi/vim</a:t>
            </a:r>
          </a:p>
          <a:p>
            <a:pPr lvl="2"/>
            <a:r>
              <a:rPr lang="en-US" dirty="0" err="1" smtClean="0"/>
              <a:t>Emacs</a:t>
            </a:r>
            <a:endParaRPr lang="en-US" dirty="0" smtClean="0"/>
          </a:p>
          <a:p>
            <a:pPr lvl="2"/>
            <a:r>
              <a:rPr lang="en-US" dirty="0" smtClean="0"/>
              <a:t>Eclipse</a:t>
            </a:r>
          </a:p>
          <a:p>
            <a:pPr lvl="2"/>
            <a:r>
              <a:rPr lang="en-US" dirty="0" smtClean="0"/>
              <a:t>Notepad++, </a:t>
            </a:r>
            <a:r>
              <a:rPr lang="en-US" dirty="0" err="1" smtClean="0"/>
              <a:t>nano</a:t>
            </a:r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Submit Assignment 0</a:t>
            </a:r>
          </a:p>
          <a:p>
            <a:pPr lvl="1"/>
            <a:r>
              <a:rPr lang="en-US" dirty="0" smtClean="0"/>
              <a:t>See course’s webpage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FA56B73-4A56-0D41-8D90-C908D4E15494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85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Last Words for Today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You’ll learn as much from me as I will learn from you</a:t>
            </a:r>
          </a:p>
          <a:p>
            <a:endParaRPr lang="en-US"/>
          </a:p>
          <a:p>
            <a:r>
              <a:rPr lang="en-US" smtClean="0"/>
              <a:t>Welcome, again!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ED87984-1AFF-5245-ABBD-5499D09587A5}" type="datetime1">
              <a:rPr lang="en-US" smtClean="0"/>
              <a:t>8/27/12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27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098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Aspects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24E7688-2DB4-B245-9FA0-ABA457C345DE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</a:t>
            </a:r>
            <a:r>
              <a:rPr lang="sv-SE" dirty="0" smtClean="0"/>
              <a:t>Fall 2012</a:t>
            </a:r>
            <a:r>
              <a:rPr lang="en-US" dirty="0" smtClean="0"/>
              <a:t>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79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51B853-4B7B-174C-B79B-1FCC857DE139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3</a:t>
            </a:fld>
            <a:endParaRPr kumimoji="0" lang="en-US" dirty="0">
              <a:solidFill>
                <a:srgbClr val="FFFFFF"/>
              </a:solidFill>
            </a:endParaRPr>
          </a:p>
        </p:txBody>
      </p:sp>
      <p:pic>
        <p:nvPicPr>
          <p:cNvPr id="5" name="Picture 4" descr="going_paperles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00" y="887394"/>
            <a:ext cx="72644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572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We’re Going Paperless, Not </a:t>
            </a:r>
            <a:r>
              <a:rPr lang="en-US" dirty="0" err="1" smtClean="0"/>
              <a:t>Examless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hlinkClick r:id="rId2"/>
              </a:rPr>
              <a:t>http://cse250.wordpress.com</a:t>
            </a:r>
            <a:endParaRPr lang="en-US" sz="44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blog has a link to the course’s homepage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>
                <a:hlinkClick r:id="rId3"/>
              </a:rPr>
              <a:t>http://www.cse.buffalo.edu/~hungngo/classes/2012</a:t>
            </a:r>
            <a:r>
              <a:rPr lang="en-US" sz="2400" dirty="0" smtClean="0">
                <a:hlinkClick r:id="rId3"/>
              </a:rPr>
              <a:t>/Fall/</a:t>
            </a:r>
            <a:r>
              <a:rPr lang="en-US" sz="2400" dirty="0">
                <a:hlinkClick r:id="rId3"/>
              </a:rPr>
              <a:t>250</a:t>
            </a:r>
            <a:r>
              <a:rPr lang="en-US" sz="2400" dirty="0" smtClean="0">
                <a:hlinkClick r:id="rId3"/>
              </a:rPr>
              <a:t>/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008000"/>
                </a:solidFill>
              </a:rPr>
              <a:t>Those pages contain everything we talk about today and </a:t>
            </a:r>
            <a:r>
              <a:rPr lang="en-US" i="1" dirty="0" smtClean="0">
                <a:solidFill>
                  <a:srgbClr val="008000"/>
                </a:solidFill>
              </a:rPr>
              <a:t>much more</a:t>
            </a:r>
            <a:r>
              <a:rPr lang="en-US" dirty="0" smtClean="0">
                <a:solidFill>
                  <a:srgbClr val="008000"/>
                </a:solidFill>
              </a:rPr>
              <a:t>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C1D7921-6B32-4F46-98F9-7DC9B8A76BA2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034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will learn from this course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Data structures</a:t>
            </a:r>
          </a:p>
          <a:p>
            <a:pPr lvl="1"/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Analyze</a:t>
            </a:r>
          </a:p>
          <a:p>
            <a:pPr lvl="1"/>
            <a:r>
              <a:rPr lang="en-US" dirty="0"/>
              <a:t>How to use </a:t>
            </a:r>
            <a:r>
              <a:rPr lang="en-US" dirty="0" smtClean="0"/>
              <a:t>them (with algorithms)</a:t>
            </a:r>
            <a:endParaRPr lang="en-US" dirty="0"/>
          </a:p>
          <a:p>
            <a:pPr lvl="1"/>
            <a:r>
              <a:rPr lang="en-US" dirty="0" smtClean="0"/>
              <a:t>When to use them, and which one(s)</a:t>
            </a:r>
          </a:p>
          <a:p>
            <a:pPr lvl="1"/>
            <a:r>
              <a:rPr lang="en-US" dirty="0" smtClean="0"/>
              <a:t>How to implement (some of) them in C++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It is </a:t>
            </a:r>
            <a:r>
              <a:rPr lang="en-US" i="1" dirty="0" smtClean="0">
                <a:solidFill>
                  <a:srgbClr val="FF6600"/>
                </a:solidFill>
              </a:rPr>
              <a:t>not</a:t>
            </a:r>
            <a:r>
              <a:rPr lang="en-US" dirty="0" smtClean="0">
                <a:solidFill>
                  <a:srgbClr val="FF6600"/>
                </a:solidFill>
              </a:rPr>
              <a:t> a C++ course</a:t>
            </a:r>
          </a:p>
          <a:p>
            <a:pPr lvl="1"/>
            <a:r>
              <a:rPr lang="en-US" dirty="0" smtClean="0"/>
              <a:t>Some C++ covered, sufficient for our above purposes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7B390D-34DC-DB45-98C1-A90C6BD92837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305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will not learn from this course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 lot!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There are a lot of things I don’t know</a:t>
            </a:r>
          </a:p>
          <a:p>
            <a:pPr lvl="1"/>
            <a:r>
              <a:rPr lang="en-US" dirty="0" smtClean="0"/>
              <a:t>Both </a:t>
            </a:r>
            <a:r>
              <a:rPr lang="en-US" i="1" dirty="0" smtClean="0"/>
              <a:t>data structures</a:t>
            </a:r>
            <a:r>
              <a:rPr lang="en-US" dirty="0" smtClean="0"/>
              <a:t> and </a:t>
            </a:r>
            <a:r>
              <a:rPr lang="en-US" i="1" dirty="0" smtClean="0"/>
              <a:t>C++</a:t>
            </a:r>
            <a:r>
              <a:rPr lang="en-US" dirty="0" smtClean="0"/>
              <a:t> are huge subjects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D6FA9F4-E730-C346-A0B6-965D3AEB0A73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169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Data Structures in C++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 structures are everywhere</a:t>
            </a:r>
          </a:p>
          <a:p>
            <a:pPr lvl="1"/>
            <a:r>
              <a:rPr lang="en-US" dirty="0" smtClean="0"/>
              <a:t>Numerous examples</a:t>
            </a:r>
          </a:p>
          <a:p>
            <a:endParaRPr lang="en-US" dirty="0" smtClean="0"/>
          </a:p>
          <a:p>
            <a:r>
              <a:rPr lang="en-US" dirty="0" smtClean="0"/>
              <a:t>C++ is powerful, fast, and widely used</a:t>
            </a:r>
          </a:p>
          <a:p>
            <a:pPr lvl="1"/>
            <a:r>
              <a:rPr lang="en-US" sz="1400" dirty="0"/>
              <a:t>http://</a:t>
            </a:r>
            <a:r>
              <a:rPr lang="en-US" sz="1400" dirty="0" err="1"/>
              <a:t>www.theregister.co.uk</a:t>
            </a:r>
            <a:r>
              <a:rPr lang="en-US" sz="1400" dirty="0"/>
              <a:t>/2011/06/</a:t>
            </a:r>
            <a:r>
              <a:rPr lang="en-US" sz="1400" dirty="0" smtClean="0"/>
              <a:t>03/</a:t>
            </a:r>
            <a:r>
              <a:rPr lang="en-US" sz="1400" dirty="0" err="1" smtClean="0"/>
              <a:t>google_paper_on_cplusplus_java_scala_go</a:t>
            </a:r>
            <a:r>
              <a:rPr lang="en-US" sz="1400" dirty="0"/>
              <a:t>/</a:t>
            </a:r>
            <a:endParaRPr lang="en-US" sz="1400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The combination is great for your future job search!</a:t>
            </a:r>
          </a:p>
          <a:p>
            <a:pPr lvl="1"/>
            <a:r>
              <a:rPr lang="en-US" sz="1600" dirty="0">
                <a:hlinkClick r:id="rId2"/>
              </a:rPr>
              <a:t>http://steve-yegge.blogspot.com/2008/03/get-that-job-at-</a:t>
            </a:r>
            <a:r>
              <a:rPr lang="en-US" sz="1600" dirty="0" smtClean="0">
                <a:hlinkClick r:id="rId2"/>
              </a:rPr>
              <a:t>google.html</a:t>
            </a:r>
            <a:endParaRPr lang="en-US" sz="1600" dirty="0" smtClean="0"/>
          </a:p>
          <a:p>
            <a:pPr lvl="1"/>
            <a:r>
              <a:rPr lang="en-US" sz="1600" dirty="0">
                <a:hlinkClick r:id="rId3"/>
              </a:rPr>
              <a:t>http://www.cforcoding.com/2010/07/my-google-</a:t>
            </a:r>
            <a:r>
              <a:rPr lang="en-US" sz="1600" dirty="0" smtClean="0">
                <a:hlinkClick r:id="rId3"/>
              </a:rPr>
              <a:t>interview.html</a:t>
            </a:r>
            <a:endParaRPr lang="en-US" sz="1600" dirty="0" smtClean="0"/>
          </a:p>
          <a:p>
            <a:pPr lvl="1"/>
            <a:endParaRPr lang="en-US" sz="1600" dirty="0"/>
          </a:p>
          <a:p>
            <a:r>
              <a:rPr lang="en-US" sz="2400" dirty="0" smtClean="0"/>
              <a:t>Both are extremely interesting topics!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8EAFCB4-14A8-E940-A3C8-14CB0A6046A0}" type="datetime1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21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CSE 115/116</a:t>
            </a:r>
          </a:p>
          <a:p>
            <a:pPr lvl="1"/>
            <a:r>
              <a:rPr lang="en-US" dirty="0" smtClean="0"/>
              <a:t>Object Oriented design/programming concepts</a:t>
            </a:r>
          </a:p>
          <a:p>
            <a:pPr lvl="1"/>
            <a:r>
              <a:rPr lang="en-US" dirty="0" smtClean="0"/>
              <a:t>You must have done some programming before!</a:t>
            </a:r>
          </a:p>
          <a:p>
            <a:pPr lvl="1"/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CSE 119</a:t>
            </a:r>
          </a:p>
          <a:p>
            <a:pPr lvl="1"/>
            <a:r>
              <a:rPr lang="en-US" dirty="0" smtClean="0"/>
              <a:t>Mathematical maturity</a:t>
            </a:r>
          </a:p>
          <a:p>
            <a:pPr lvl="1"/>
            <a:r>
              <a:rPr lang="en-US" dirty="0" smtClean="0"/>
              <a:t>Recursion, trees, graphs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1C49ABF-1149-8D4F-BED5-6F7E9232FCBC}" type="datetime1">
              <a:rPr lang="en-US" smtClean="0"/>
              <a:t>8/27/12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</a:t>
            </a:r>
            <a:r>
              <a:rPr kumimoji="0" lang="sv-SE" dirty="0" smtClean="0"/>
              <a:t>Fall 2012</a:t>
            </a:r>
            <a:r>
              <a:rPr kumimoji="0" lang="en-US" dirty="0" smtClean="0"/>
              <a:t>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727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ods12-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pods12-theme.thmx</Template>
  <TotalTime>529</TotalTime>
  <Words>1328</Words>
  <Application>Microsoft Macintosh PowerPoint</Application>
  <PresentationFormat>On-screen Show (4:3)</PresentationFormat>
  <Paragraphs>261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pods12-theme</vt:lpstr>
      <vt:lpstr>CSE 250 – Data structures in C++</vt:lpstr>
      <vt:lpstr>Agenda</vt:lpstr>
      <vt:lpstr>Administrative Aspects</vt:lpstr>
      <vt:lpstr>PowerPoint Presentation</vt:lpstr>
      <vt:lpstr>We’re Going Paperless, Not Examless</vt:lpstr>
      <vt:lpstr>What you will learn from this course</vt:lpstr>
      <vt:lpstr>What you will not learn from this course</vt:lpstr>
      <vt:lpstr>Why Data Structures in C++</vt:lpstr>
      <vt:lpstr>Prerequisites</vt:lpstr>
      <vt:lpstr>Teaching Staff</vt:lpstr>
      <vt:lpstr>When/where/how to talk to me</vt:lpstr>
      <vt:lpstr>Course Materials</vt:lpstr>
      <vt:lpstr>Work Load</vt:lpstr>
      <vt:lpstr>Grading Policy</vt:lpstr>
      <vt:lpstr>Letter Grades</vt:lpstr>
      <vt:lpstr>Academic Honesty</vt:lpstr>
      <vt:lpstr>Academic Honesty</vt:lpstr>
      <vt:lpstr>No Lame Excuses, Please</vt:lpstr>
      <vt:lpstr>How to do well in the course?</vt:lpstr>
      <vt:lpstr>How to do well in the course?</vt:lpstr>
      <vt:lpstr>How to do well in the course?</vt:lpstr>
      <vt:lpstr>How to do well in the course?</vt:lpstr>
      <vt:lpstr>Brief Overview of the Course</vt:lpstr>
      <vt:lpstr>Outline</vt:lpstr>
      <vt:lpstr>Hello World in C++</vt:lpstr>
      <vt:lpstr>PowerPoint Presentation</vt:lpstr>
      <vt:lpstr>What You Must Do This Week!</vt:lpstr>
      <vt:lpstr>Last Words for Today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50</cp:revision>
  <dcterms:created xsi:type="dcterms:W3CDTF">2012-01-17T14:06:43Z</dcterms:created>
  <dcterms:modified xsi:type="dcterms:W3CDTF">2012-08-27T14:29:53Z</dcterms:modified>
</cp:coreProperties>
</file>