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7497" r:id="rId1"/>
  </p:sldMasterIdLst>
  <p:notesMasterIdLst>
    <p:notesMasterId r:id="rId53"/>
  </p:notesMasterIdLst>
  <p:handoutMasterIdLst>
    <p:handoutMasterId r:id="rId54"/>
  </p:handoutMasterIdLst>
  <p:sldIdLst>
    <p:sldId id="328" r:id="rId2"/>
    <p:sldId id="329" r:id="rId3"/>
    <p:sldId id="330" r:id="rId4"/>
    <p:sldId id="389" r:id="rId5"/>
    <p:sldId id="331" r:id="rId6"/>
    <p:sldId id="388" r:id="rId7"/>
    <p:sldId id="390" r:id="rId8"/>
    <p:sldId id="391" r:id="rId9"/>
    <p:sldId id="387" r:id="rId10"/>
    <p:sldId id="332" r:id="rId11"/>
    <p:sldId id="393" r:id="rId12"/>
    <p:sldId id="392" r:id="rId13"/>
    <p:sldId id="394" r:id="rId14"/>
    <p:sldId id="357" r:id="rId15"/>
    <p:sldId id="333" r:id="rId16"/>
    <p:sldId id="259" r:id="rId17"/>
    <p:sldId id="366" r:id="rId18"/>
    <p:sldId id="334" r:id="rId19"/>
    <p:sldId id="367" r:id="rId20"/>
    <p:sldId id="360" r:id="rId21"/>
    <p:sldId id="361" r:id="rId22"/>
    <p:sldId id="362" r:id="rId23"/>
    <p:sldId id="368" r:id="rId24"/>
    <p:sldId id="371" r:id="rId25"/>
    <p:sldId id="369" r:id="rId26"/>
    <p:sldId id="363" r:id="rId27"/>
    <p:sldId id="364" r:id="rId28"/>
    <p:sldId id="372" r:id="rId29"/>
    <p:sldId id="397" r:id="rId30"/>
    <p:sldId id="396" r:id="rId31"/>
    <p:sldId id="365" r:id="rId32"/>
    <p:sldId id="373" r:id="rId33"/>
    <p:sldId id="374" r:id="rId34"/>
    <p:sldId id="375" r:id="rId35"/>
    <p:sldId id="398" r:id="rId36"/>
    <p:sldId id="399" r:id="rId37"/>
    <p:sldId id="400" r:id="rId38"/>
    <p:sldId id="401" r:id="rId39"/>
    <p:sldId id="402" r:id="rId40"/>
    <p:sldId id="258" r:id="rId41"/>
    <p:sldId id="383" r:id="rId42"/>
    <p:sldId id="358" r:id="rId43"/>
    <p:sldId id="384" r:id="rId44"/>
    <p:sldId id="385" r:id="rId45"/>
    <p:sldId id="386" r:id="rId46"/>
    <p:sldId id="377" r:id="rId47"/>
    <p:sldId id="378" r:id="rId48"/>
    <p:sldId id="379" r:id="rId49"/>
    <p:sldId id="380" r:id="rId50"/>
    <p:sldId id="381" r:id="rId51"/>
    <p:sldId id="382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8F7FB-FF82-0E45-AB6C-D5CDA7138EFF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E94B0-E825-B54C-9EA0-DD31D0BB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05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ACDCC-348F-8144-89DD-11C4A8765DD3}" type="datetimeFigureOut">
              <a:rPr lang="en-US" smtClean="0"/>
              <a:t>10/15/12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A5E3C-2A20-C449-A140-8CDC2A435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353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08B46FC-292E-7444-97FC-10B30C93D636}" type="datetime1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304880B-BD2F-3B47-AF39-858B808E480A}" type="datetime1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(C) Hung Q. Ngo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8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EF282FF-3634-B34B-80BD-997AABD666D7}" type="datetime1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(C) Hung Q. Ngo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2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AACAD9D-C340-9F40-81CA-4993DE8F4124}" type="datetime1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2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0095" y="1489591"/>
            <a:ext cx="6934618" cy="291730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2755B6A-26A4-A94C-9969-4C3090DA0377}" type="datetime1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(C) Hung Q. Ngo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4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023161E-BB1D-9042-AD5A-0B86A3A9ADA6}" type="datetime1">
              <a:rPr lang="en-US" smtClean="0"/>
              <a:t>10/15/12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5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BC8B4-4B36-704A-8BEB-1117F9E52BDA}" type="datetime1">
              <a:rPr lang="en-US" smtClean="0"/>
              <a:t>10/15/12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5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2461024-CFCA-D344-9A3D-C6AFC1587BD7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9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EFA9CF7-7447-224B-B28F-2380246754C5}" type="datetime1">
              <a:rPr lang="en-US" smtClean="0"/>
              <a:t>10/15/12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1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0CCE158-9820-F447-9028-A8D89DE1CF83}" type="datetime1">
              <a:rPr lang="en-US" smtClean="0"/>
              <a:t>10/15/12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(C) Hung Q. Ngo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3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F3487E4-EB95-B848-862C-529DBF480A5C}" type="datetime1">
              <a:rPr lang="en-US" smtClean="0"/>
              <a:t>10/15/12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(C) Hung Q. Ngo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6608"/>
            <a:ext cx="9144000" cy="666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899" y="1160564"/>
            <a:ext cx="8747149" cy="49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000A938-0813-7F4C-9CD9-B93712C4002C}" type="datetime1">
              <a:rPr lang="en-US" sz="1400" smtClean="0">
                <a:solidFill>
                  <a:srgbClr val="FFFFFF"/>
                </a:solidFill>
              </a:rPr>
              <a:t>10/15/12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2522" y="6356350"/>
            <a:ext cx="37989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CSE 250, Fall 2012, SUNY Buffalo, (C) Hung Q. Ngo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688E5-F1B8-7542-A48F-A87C5AE97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6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98" r:id="rId1"/>
    <p:sldLayoutId id="2147487499" r:id="rId2"/>
    <p:sldLayoutId id="2147487500" r:id="rId3"/>
    <p:sldLayoutId id="2147487501" r:id="rId4"/>
    <p:sldLayoutId id="2147487502" r:id="rId5"/>
    <p:sldLayoutId id="2147487503" r:id="rId6"/>
    <p:sldLayoutId id="2147487504" r:id="rId7"/>
    <p:sldLayoutId id="2147487505" r:id="rId8"/>
    <p:sldLayoutId id="2147487506" r:id="rId9"/>
    <p:sldLayoutId id="2147487507" r:id="rId10"/>
    <p:sldLayoutId id="214748750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effectLst>
            <a:outerShdw blurRad="38100" dist="25400" dir="2700000" algn="tl" rotWithShape="0">
              <a:srgbClr val="000000">
                <a:alpha val="42000"/>
              </a:srgbClr>
            </a:outerShdw>
          </a:effectLst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Dido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Dido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Dido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Dido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Dido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sorting-algorithms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7.png"/><Relationship Id="rId5" Type="http://schemas.openxmlformats.org/officeDocument/2006/relationships/image" Target="../media/image8.emf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9.png"/><Relationship Id="rId1" Type="http://schemas.microsoft.com/office/2007/relationships/media" Target="../media/media2.gif"/><Relationship Id="rId2" Type="http://schemas.openxmlformats.org/officeDocument/2006/relationships/video" Target="../media/media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1" Type="http://schemas.microsoft.com/office/2007/relationships/media" Target="../media/media3.gif"/><Relationship Id="rId2" Type="http://schemas.openxmlformats.org/officeDocument/2006/relationships/video" Target="../media/media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4.png"/><Relationship Id="rId1" Type="http://schemas.microsoft.com/office/2007/relationships/media" Target="../media/media4.gif"/><Relationship Id="rId2" Type="http://schemas.openxmlformats.org/officeDocument/2006/relationships/video" Target="../media/media4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57" y="3355848"/>
            <a:ext cx="8646885" cy="1673352"/>
          </a:xfrm>
        </p:spPr>
        <p:txBody>
          <a:bodyPr>
            <a:normAutofit/>
          </a:bodyPr>
          <a:lstStyle/>
          <a:p>
            <a:r>
              <a:rPr lang="en-US" dirty="0" smtClean="0"/>
              <a:t>Basic Searching and Sorting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8004" y="1261623"/>
            <a:ext cx="6400800" cy="232703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Operations on the array/vector data structures</a:t>
            </a:r>
          </a:p>
          <a:p>
            <a:r>
              <a:rPr lang="en-US" dirty="0" smtClean="0"/>
              <a:t>Linear </a:t>
            </a:r>
            <a:r>
              <a:rPr lang="en-US" dirty="0"/>
              <a:t>and binary </a:t>
            </a:r>
            <a:r>
              <a:rPr lang="en-US" dirty="0" smtClean="0"/>
              <a:t>search</a:t>
            </a:r>
          </a:p>
          <a:p>
            <a:r>
              <a:rPr lang="en-US" dirty="0" smtClean="0"/>
              <a:t>Recursive and Iterative Algorithms</a:t>
            </a:r>
            <a:endParaRPr lang="en-US" dirty="0"/>
          </a:p>
          <a:p>
            <a:r>
              <a:rPr lang="en-US" dirty="0" smtClean="0"/>
              <a:t>Five </a:t>
            </a:r>
            <a:r>
              <a:rPr lang="en-US" dirty="0"/>
              <a:t>sorting </a:t>
            </a:r>
            <a:r>
              <a:rPr lang="en-US" dirty="0" smtClean="0"/>
              <a:t>algorithms</a:t>
            </a:r>
          </a:p>
          <a:p>
            <a:r>
              <a:rPr lang="en-US" dirty="0" smtClean="0"/>
              <a:t>Heap data structure</a:t>
            </a:r>
            <a:endParaRPr lang="en-US" dirty="0"/>
          </a:p>
          <a:p>
            <a:r>
              <a:rPr lang="en-US" dirty="0"/>
              <a:t>Function template</a:t>
            </a:r>
          </a:p>
          <a:p>
            <a:r>
              <a:rPr lang="en-US" dirty="0"/>
              <a:t>Callback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Binary </a:t>
            </a:r>
            <a:r>
              <a:rPr lang="en-US" dirty="0"/>
              <a:t>search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019892E-3945-204B-9492-17F651281898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982152"/>
            <a:ext cx="8534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AA0D91"/>
                </a:solidFill>
                <a:latin typeface="Menlo-Regular"/>
              </a:rPr>
              <a:t>bool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binary_search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vector&lt;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&gt;&amp;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sorted_vec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key) {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mid, left = 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right =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sorted_vec.size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()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(left &lt; right) {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dirty="0">
                <a:solidFill>
                  <a:srgbClr val="007400"/>
                </a:solidFill>
                <a:latin typeface="Menlo-Regular"/>
              </a:rPr>
              <a:t>// mid = (</a:t>
            </a:r>
            <a:r>
              <a:rPr lang="en-US" dirty="0" err="1">
                <a:solidFill>
                  <a:srgbClr val="007400"/>
                </a:solidFill>
                <a:latin typeface="Menlo-Regular"/>
              </a:rPr>
              <a:t>left+right</a:t>
            </a:r>
            <a:r>
              <a:rPr lang="en-US" dirty="0">
                <a:solidFill>
                  <a:srgbClr val="007400"/>
                </a:solidFill>
                <a:latin typeface="Menlo-Regular"/>
              </a:rPr>
              <a:t>)/2 </a:t>
            </a:r>
            <a:r>
              <a:rPr lang="en-US" dirty="0" smtClean="0">
                <a:solidFill>
                  <a:srgbClr val="007400"/>
                </a:solidFill>
                <a:latin typeface="Menlo-Regular"/>
              </a:rPr>
              <a:t>is problematic</a:t>
            </a:r>
            <a:endParaRPr lang="en-US" dirty="0">
              <a:solidFill>
                <a:srgbClr val="000000"/>
              </a:solidFill>
              <a:latin typeface="Menlo-Regular"/>
            </a:endParaRP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dirty="0">
                <a:solidFill>
                  <a:srgbClr val="007400"/>
                </a:solidFill>
                <a:latin typeface="Menlo-Regular"/>
              </a:rPr>
              <a:t>// </a:t>
            </a:r>
            <a:r>
              <a:rPr lang="en-US" dirty="0" smtClean="0">
                <a:solidFill>
                  <a:srgbClr val="007400"/>
                </a:solidFill>
                <a:latin typeface="Menlo-Regular"/>
              </a:rPr>
              <a:t>due </a:t>
            </a:r>
            <a:r>
              <a:rPr lang="en-US" dirty="0">
                <a:solidFill>
                  <a:srgbClr val="007400"/>
                </a:solidFill>
                <a:latin typeface="Menlo-Regular"/>
              </a:rPr>
              <a:t>to potential integer overflow</a:t>
            </a:r>
            <a:endParaRPr lang="en-US" dirty="0">
              <a:solidFill>
                <a:srgbClr val="000000"/>
              </a:solidFill>
              <a:latin typeface="Menlo-Regular"/>
            </a:endParaRP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mid = left + (right - left)/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2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 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(key &gt;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sorted_vec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[mid])</a:t>
            </a:r>
          </a:p>
          <a:p>
            <a:r>
              <a:rPr lang="nl-NL" dirty="0">
                <a:solidFill>
                  <a:srgbClr val="000000"/>
                </a:solidFill>
                <a:latin typeface="Menlo-Regular"/>
              </a:rPr>
              <a:t>            </a:t>
            </a:r>
            <a:r>
              <a:rPr lang="nl-NL" dirty="0" err="1">
                <a:solidFill>
                  <a:srgbClr val="000000"/>
                </a:solidFill>
                <a:latin typeface="Menlo-Regular"/>
              </a:rPr>
              <a:t>left</a:t>
            </a:r>
            <a:r>
              <a:rPr lang="nl-NL" dirty="0">
                <a:solidFill>
                  <a:srgbClr val="000000"/>
                </a:solidFill>
                <a:latin typeface="Menlo-Regular"/>
              </a:rPr>
              <a:t> = mid+</a:t>
            </a:r>
            <a:r>
              <a:rPr lang="nl-NL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nl-NL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nl-NL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nl-NL" dirty="0" err="1">
                <a:solidFill>
                  <a:srgbClr val="AA0D91"/>
                </a:solidFill>
                <a:latin typeface="Menlo-Regular"/>
              </a:rPr>
              <a:t>else</a:t>
            </a:r>
            <a:r>
              <a:rPr lang="nl-NL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nl-NL" dirty="0" err="1">
                <a:solidFill>
                  <a:srgbClr val="AA0D91"/>
                </a:solidFill>
                <a:latin typeface="Menlo-Regular"/>
              </a:rPr>
              <a:t>if</a:t>
            </a:r>
            <a:r>
              <a:rPr lang="nl-NL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nl-NL" dirty="0" err="1">
                <a:solidFill>
                  <a:srgbClr val="000000"/>
                </a:solidFill>
                <a:latin typeface="Menlo-Regular"/>
              </a:rPr>
              <a:t>key</a:t>
            </a:r>
            <a:r>
              <a:rPr lang="nl-NL" dirty="0">
                <a:solidFill>
                  <a:srgbClr val="000000"/>
                </a:solidFill>
                <a:latin typeface="Menlo-Regular"/>
              </a:rPr>
              <a:t> &lt; </a:t>
            </a:r>
            <a:r>
              <a:rPr lang="nl-NL" dirty="0" err="1">
                <a:solidFill>
                  <a:srgbClr val="000000"/>
                </a:solidFill>
                <a:latin typeface="Menlo-Regular"/>
              </a:rPr>
              <a:t>sorted_vec</a:t>
            </a:r>
            <a:r>
              <a:rPr lang="nl-NL" dirty="0">
                <a:solidFill>
                  <a:srgbClr val="000000"/>
                </a:solidFill>
                <a:latin typeface="Menlo-Regular"/>
              </a:rPr>
              <a:t>[</a:t>
            </a:r>
            <a:r>
              <a:rPr lang="nl-NL" dirty="0" err="1">
                <a:solidFill>
                  <a:srgbClr val="000000"/>
                </a:solidFill>
                <a:latin typeface="Menlo-Regular"/>
              </a:rPr>
              <a:t>mid</a:t>
            </a:r>
            <a:r>
              <a:rPr lang="nl-NL" dirty="0">
                <a:solidFill>
                  <a:srgbClr val="000000"/>
                </a:solidFill>
                <a:latin typeface="Menlo-Regular"/>
              </a:rPr>
              <a:t>])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    right = mid;</a:t>
            </a:r>
          </a:p>
          <a:p>
            <a:r>
              <a:rPr lang="da-DK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da-DK" dirty="0" err="1">
                <a:solidFill>
                  <a:srgbClr val="AA0D91"/>
                </a:solidFill>
                <a:latin typeface="Menlo-Regular"/>
              </a:rPr>
              <a:t>else</a:t>
            </a:r>
            <a:r>
              <a:rPr lang="da-DK" dirty="0">
                <a:solidFill>
                  <a:srgbClr val="000000"/>
                </a:solidFill>
                <a:latin typeface="Menlo-Regular"/>
              </a:rPr>
              <a:t> </a:t>
            </a:r>
          </a:p>
          <a:p>
            <a:r>
              <a:rPr lang="is-IS" dirty="0">
                <a:solidFill>
                  <a:srgbClr val="000000"/>
                </a:solidFill>
                <a:latin typeface="Menlo-Regular"/>
              </a:rPr>
              <a:t>            </a:t>
            </a:r>
            <a:r>
              <a:rPr lang="is-IS" dirty="0">
                <a:solidFill>
                  <a:srgbClr val="AA0D91"/>
                </a:solidFill>
                <a:latin typeface="Menlo-Regular"/>
              </a:rPr>
              <a:t>return</a:t>
            </a:r>
            <a:r>
              <a:rPr lang="is-I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is-IS" dirty="0">
                <a:solidFill>
                  <a:srgbClr val="AA0D91"/>
                </a:solidFill>
                <a:latin typeface="Menlo-Regular"/>
              </a:rPr>
              <a:t>true</a:t>
            </a:r>
            <a:r>
              <a:rPr lang="is-I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is-IS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false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43" y="5090575"/>
            <a:ext cx="31750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48" y="5749459"/>
            <a:ext cx="4038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Binary Search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019892E-3945-204B-9492-17F651281898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1417972"/>
            <a:ext cx="8534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AA0D91"/>
                </a:solidFill>
                <a:latin typeface="Menlo-Regular"/>
              </a:rPr>
              <a:t>bool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binary_search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vector&lt;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&gt;&amp;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sorted_vec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key) {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mid, left = 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right =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sorted_vec.size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)-</a:t>
            </a:r>
            <a:r>
              <a:rPr lang="nl-NL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(left 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&lt;= 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right) {</a:t>
            </a:r>
          </a:p>
          <a:p>
            <a:r>
              <a:rPr lang="en-US" dirty="0" smtClean="0">
                <a:solidFill>
                  <a:srgbClr val="000000"/>
                </a:solidFill>
                <a:latin typeface="Menlo-Regular"/>
              </a:rPr>
              <a:t>        mid 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= left + (right - left)/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2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 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(key &gt;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sorted_vec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[mid])</a:t>
            </a:r>
          </a:p>
          <a:p>
            <a:r>
              <a:rPr lang="nl-NL" dirty="0">
                <a:solidFill>
                  <a:srgbClr val="000000"/>
                </a:solidFill>
                <a:latin typeface="Menlo-Regular"/>
              </a:rPr>
              <a:t>            </a:t>
            </a:r>
            <a:r>
              <a:rPr lang="nl-NL" dirty="0" err="1">
                <a:solidFill>
                  <a:srgbClr val="000000"/>
                </a:solidFill>
                <a:latin typeface="Menlo-Regular"/>
              </a:rPr>
              <a:t>left</a:t>
            </a:r>
            <a:r>
              <a:rPr lang="nl-NL" dirty="0">
                <a:solidFill>
                  <a:srgbClr val="000000"/>
                </a:solidFill>
                <a:latin typeface="Menlo-Regular"/>
              </a:rPr>
              <a:t> = mid+</a:t>
            </a:r>
            <a:r>
              <a:rPr lang="nl-NL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nl-NL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nl-NL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nl-NL" dirty="0" err="1">
                <a:solidFill>
                  <a:srgbClr val="AA0D91"/>
                </a:solidFill>
                <a:latin typeface="Menlo-Regular"/>
              </a:rPr>
              <a:t>else</a:t>
            </a:r>
            <a:r>
              <a:rPr lang="nl-NL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nl-NL" dirty="0" err="1">
                <a:solidFill>
                  <a:srgbClr val="AA0D91"/>
                </a:solidFill>
                <a:latin typeface="Menlo-Regular"/>
              </a:rPr>
              <a:t>if</a:t>
            </a:r>
            <a:r>
              <a:rPr lang="nl-NL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nl-NL" dirty="0" err="1">
                <a:solidFill>
                  <a:srgbClr val="000000"/>
                </a:solidFill>
                <a:latin typeface="Menlo-Regular"/>
              </a:rPr>
              <a:t>key</a:t>
            </a:r>
            <a:r>
              <a:rPr lang="nl-NL" dirty="0">
                <a:solidFill>
                  <a:srgbClr val="000000"/>
                </a:solidFill>
                <a:latin typeface="Menlo-Regular"/>
              </a:rPr>
              <a:t> &lt; </a:t>
            </a:r>
            <a:r>
              <a:rPr lang="nl-NL" dirty="0" err="1">
                <a:solidFill>
                  <a:srgbClr val="000000"/>
                </a:solidFill>
                <a:latin typeface="Menlo-Regular"/>
              </a:rPr>
              <a:t>sorted_vec</a:t>
            </a:r>
            <a:r>
              <a:rPr lang="nl-NL" dirty="0">
                <a:solidFill>
                  <a:srgbClr val="000000"/>
                </a:solidFill>
                <a:latin typeface="Menlo-Regular"/>
              </a:rPr>
              <a:t>[</a:t>
            </a:r>
            <a:r>
              <a:rPr lang="nl-NL" dirty="0" err="1">
                <a:solidFill>
                  <a:srgbClr val="000000"/>
                </a:solidFill>
                <a:latin typeface="Menlo-Regular"/>
              </a:rPr>
              <a:t>mid</a:t>
            </a:r>
            <a:r>
              <a:rPr lang="nl-NL" dirty="0">
                <a:solidFill>
                  <a:srgbClr val="000000"/>
                </a:solidFill>
                <a:latin typeface="Menlo-Regular"/>
              </a:rPr>
              <a:t>])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    right = 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mid-</a:t>
            </a:r>
            <a:r>
              <a:rPr lang="nl-NL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;</a:t>
            </a:r>
            <a:endParaRPr lang="en-US" dirty="0">
              <a:solidFill>
                <a:srgbClr val="000000"/>
              </a:solidFill>
              <a:latin typeface="Menlo-Regular"/>
            </a:endParaRPr>
          </a:p>
          <a:p>
            <a:r>
              <a:rPr lang="da-DK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da-DK" dirty="0" err="1">
                <a:solidFill>
                  <a:srgbClr val="AA0D91"/>
                </a:solidFill>
                <a:latin typeface="Menlo-Regular"/>
              </a:rPr>
              <a:t>else</a:t>
            </a:r>
            <a:r>
              <a:rPr lang="da-DK" dirty="0">
                <a:solidFill>
                  <a:srgbClr val="000000"/>
                </a:solidFill>
                <a:latin typeface="Menlo-Regular"/>
              </a:rPr>
              <a:t> </a:t>
            </a:r>
          </a:p>
          <a:p>
            <a:r>
              <a:rPr lang="is-IS" dirty="0">
                <a:solidFill>
                  <a:srgbClr val="000000"/>
                </a:solidFill>
                <a:latin typeface="Menlo-Regular"/>
              </a:rPr>
              <a:t>            </a:t>
            </a:r>
            <a:r>
              <a:rPr lang="is-IS" dirty="0">
                <a:solidFill>
                  <a:srgbClr val="AA0D91"/>
                </a:solidFill>
                <a:latin typeface="Menlo-Regular"/>
              </a:rPr>
              <a:t>return</a:t>
            </a:r>
            <a:r>
              <a:rPr lang="is-I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is-IS" dirty="0">
                <a:solidFill>
                  <a:srgbClr val="AA0D91"/>
                </a:solidFill>
                <a:latin typeface="Menlo-Regular"/>
              </a:rPr>
              <a:t>true</a:t>
            </a:r>
            <a:r>
              <a:rPr lang="is-I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is-IS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false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5136195"/>
            <a:ext cx="413451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The above is problematic, why?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589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Search: Recursion vs. Iteration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recursive version is</a:t>
            </a:r>
          </a:p>
          <a:p>
            <a:pPr lvl="1"/>
            <a:r>
              <a:rPr lang="en-US" dirty="0" smtClean="0"/>
              <a:t>More natural</a:t>
            </a:r>
          </a:p>
          <a:p>
            <a:pPr lvl="1"/>
            <a:r>
              <a:rPr lang="en-US" dirty="0" smtClean="0"/>
              <a:t>Less efficient</a:t>
            </a:r>
          </a:p>
          <a:p>
            <a:pPr lvl="1"/>
            <a:endParaRPr lang="en-US" dirty="0"/>
          </a:p>
          <a:p>
            <a:r>
              <a:rPr lang="en-US" dirty="0" smtClean="0"/>
              <a:t>The iterative version is slightly uglier (?)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6600"/>
                </a:solidFill>
              </a:rPr>
              <a:t>Recursion ~ Iteration: Round 2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2461024-CFCA-D344-9A3D-C6AFC1587BD7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7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 vs. 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Binary search </a:t>
            </a:r>
          </a:p>
          <a:p>
            <a:pPr lvl="1"/>
            <a:r>
              <a:rPr lang="en-US" dirty="0" smtClean="0"/>
              <a:t>is much faster</a:t>
            </a:r>
          </a:p>
          <a:p>
            <a:pPr lvl="1"/>
            <a:r>
              <a:rPr lang="en-US" dirty="0" smtClean="0"/>
              <a:t>but takes time to sort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6600"/>
                </a:solidFill>
              </a:rPr>
              <a:t>Pre-sort + binary search if lots of searches are expected</a:t>
            </a:r>
          </a:p>
          <a:p>
            <a:endParaRPr lang="en-US" dirty="0"/>
          </a:p>
          <a:p>
            <a:r>
              <a:rPr lang="en-US" i="1" dirty="0"/>
              <a:t>m</a:t>
            </a:r>
            <a:r>
              <a:rPr lang="en-US" dirty="0" smtClean="0"/>
              <a:t> searches, T(</a:t>
            </a:r>
            <a:r>
              <a:rPr lang="en-US" i="1" dirty="0" smtClean="0"/>
              <a:t>n</a:t>
            </a:r>
            <a:r>
              <a:rPr lang="en-US" dirty="0" smtClean="0"/>
              <a:t>) sort time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O(</a:t>
            </a:r>
            <a:r>
              <a:rPr lang="en-US" i="1" dirty="0" err="1" smtClean="0">
                <a:solidFill>
                  <a:srgbClr val="008000"/>
                </a:solidFill>
              </a:rPr>
              <a:t>mn</a:t>
            </a:r>
            <a:r>
              <a:rPr lang="en-US" dirty="0" smtClean="0">
                <a:solidFill>
                  <a:srgbClr val="008000"/>
                </a:solidFill>
              </a:rPr>
              <a:t>) </a:t>
            </a:r>
            <a:r>
              <a:rPr lang="en-US" dirty="0" err="1" smtClean="0">
                <a:solidFill>
                  <a:srgbClr val="008000"/>
                </a:solidFill>
              </a:rPr>
              <a:t>vs</a:t>
            </a:r>
            <a:r>
              <a:rPr lang="en-US" dirty="0" smtClean="0">
                <a:solidFill>
                  <a:srgbClr val="008000"/>
                </a:solidFill>
              </a:rPr>
              <a:t> O(T(</a:t>
            </a:r>
            <a:r>
              <a:rPr lang="en-US" i="1" dirty="0" smtClean="0">
                <a:solidFill>
                  <a:srgbClr val="008000"/>
                </a:solidFill>
              </a:rPr>
              <a:t>n</a:t>
            </a:r>
            <a:r>
              <a:rPr lang="en-US" dirty="0" smtClean="0">
                <a:solidFill>
                  <a:srgbClr val="008000"/>
                </a:solidFill>
              </a:rPr>
              <a:t>) + </a:t>
            </a:r>
            <a:r>
              <a:rPr lang="en-US" i="1" dirty="0" smtClean="0">
                <a:solidFill>
                  <a:srgbClr val="008000"/>
                </a:solidFill>
              </a:rPr>
              <a:t>m</a:t>
            </a:r>
            <a:r>
              <a:rPr lang="en-US" dirty="0" smtClean="0">
                <a:solidFill>
                  <a:srgbClr val="008000"/>
                </a:solidFill>
              </a:rPr>
              <a:t> log </a:t>
            </a:r>
            <a:r>
              <a:rPr lang="en-US" i="1" dirty="0" smtClean="0">
                <a:solidFill>
                  <a:srgbClr val="008000"/>
                </a:solidFill>
              </a:rPr>
              <a:t>n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AACAD9D-C340-9F40-81CA-4993DE8F4124}" type="datetime1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9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Insertion sort</a:t>
            </a:r>
          </a:p>
          <a:p>
            <a:r>
              <a:rPr lang="en-US" dirty="0"/>
              <a:t>Selection sort</a:t>
            </a:r>
          </a:p>
          <a:p>
            <a:r>
              <a:rPr lang="en-US" dirty="0"/>
              <a:t>Merge sort</a:t>
            </a:r>
          </a:p>
          <a:p>
            <a:r>
              <a:rPr lang="en-US" dirty="0"/>
              <a:t>Quick </a:t>
            </a:r>
            <a:r>
              <a:rPr lang="en-US" dirty="0" smtClean="0"/>
              <a:t>sort</a:t>
            </a:r>
          </a:p>
          <a:p>
            <a:r>
              <a:rPr lang="en-US" dirty="0" smtClean="0"/>
              <a:t>Randomized quick sort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http://www.sorting-algorithms.com/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21B0F01-EF87-3B45-9C3B-17E0487ECE8E}" type="datetime1">
              <a:rPr lang="en-US" smtClean="0"/>
              <a:t>10/15/12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(C) 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Insertion sort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0B3A318-036D-984E-89CD-4B089B85B3E5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14</a:t>
            </a:fld>
            <a:endParaRPr lang="en-US"/>
          </a:p>
        </p:txBody>
      </p:sp>
      <p:pic>
        <p:nvPicPr>
          <p:cNvPr id="8" name="Insertion-sort-example-300px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1741714"/>
            <a:ext cx="3810000" cy="22860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36" y="4737100"/>
            <a:ext cx="5016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8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284AF70-94E8-1C4B-BC79-05E02D0805C3}" type="datetime1">
              <a:rPr lang="en-US" smtClean="0"/>
              <a:t>10/15/12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1720840"/>
            <a:ext cx="8531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>
                <a:solidFill>
                  <a:srgbClr val="000000"/>
                </a:solidFill>
                <a:latin typeface="Menlo-Regular"/>
              </a:rPr>
              <a:t> insertion_sort(vector&lt;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&gt; &amp;vec) {</a:t>
            </a:r>
          </a:p>
          <a:p>
            <a:r>
              <a:rPr lang="da-DK">
                <a:solidFill>
                  <a:srgbClr val="000000"/>
                </a:solidFill>
                <a:latin typeface="Menlo-Regular"/>
              </a:rPr>
              <a:t>    </a:t>
            </a:r>
            <a:r>
              <a:rPr lang="da-DK">
                <a:solidFill>
                  <a:srgbClr val="AA0D91"/>
                </a:solidFill>
                <a:latin typeface="Menlo-Regular"/>
              </a:rPr>
              <a:t>int</a:t>
            </a:r>
            <a:r>
              <a:rPr lang="da-DK">
                <a:solidFill>
                  <a:srgbClr val="000000"/>
                </a:solidFill>
                <a:latin typeface="Menlo-Regular"/>
              </a:rPr>
              <a:t> temp, j;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for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 i=</a:t>
            </a:r>
            <a:r>
              <a:rPr lang="en-US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>
                <a:solidFill>
                  <a:srgbClr val="000000"/>
                </a:solidFill>
                <a:latin typeface="Menlo-Regular"/>
              </a:rPr>
              <a:t>; i&lt;vec.size(); i++) {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temp = vec[i];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j = i-</a:t>
            </a:r>
            <a:r>
              <a:rPr lang="cs-CZ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(j &gt;= </a:t>
            </a:r>
            <a:r>
              <a:rPr lang="en-US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>
                <a:solidFill>
                  <a:srgbClr val="000000"/>
                </a:solidFill>
                <a:latin typeface="Menlo-Regular"/>
              </a:rPr>
              <a:t> &amp;&amp; vec[j] &gt; temp) {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    vec[j+</a:t>
            </a:r>
            <a:r>
              <a:rPr lang="cs-CZ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>
                <a:solidFill>
                  <a:srgbClr val="000000"/>
                </a:solidFill>
                <a:latin typeface="Menlo-Regular"/>
              </a:rPr>
              <a:t>] = vec[j];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    j--;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}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vec[j+</a:t>
            </a:r>
            <a:r>
              <a:rPr lang="cs-CZ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>
                <a:solidFill>
                  <a:srgbClr val="000000"/>
                </a:solidFill>
                <a:latin typeface="Menlo-Regular"/>
              </a:rPr>
              <a:t>] = temp;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4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1752" y="1070882"/>
            <a:ext cx="8503920" cy="533996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Worst case run time </a:t>
            </a:r>
            <a:r>
              <a:rPr lang="en-US" dirty="0" smtClean="0">
                <a:solidFill>
                  <a:srgbClr val="FF0000"/>
                </a:solidFill>
              </a:rPr>
              <a:t>is </a:t>
            </a:r>
            <a:r>
              <a:rPr lang="en-US" i="1" dirty="0" smtClean="0">
                <a:solidFill>
                  <a:srgbClr val="FF0000"/>
                </a:solidFill>
              </a:rPr>
              <a:t>O(n</a:t>
            </a:r>
            <a:r>
              <a:rPr lang="en-US" i="1" baseline="30000" dirty="0" smtClean="0">
                <a:solidFill>
                  <a:srgbClr val="FF0000"/>
                </a:solidFill>
              </a:rPr>
              <a:t>2</a:t>
            </a:r>
            <a:r>
              <a:rPr lang="en-US" i="1" dirty="0" smtClean="0">
                <a:solidFill>
                  <a:srgbClr val="FF0000"/>
                </a:solidFill>
              </a:rPr>
              <a:t>)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Worst case input: </a:t>
            </a:r>
            <a:r>
              <a:rPr lang="en-US" dirty="0" smtClean="0"/>
              <a:t>inversely </a:t>
            </a:r>
            <a:r>
              <a:rPr lang="en-US" dirty="0"/>
              <a:t>sorted vector</a:t>
            </a:r>
          </a:p>
          <a:p>
            <a:endParaRPr lang="en-US" dirty="0"/>
          </a:p>
          <a:p>
            <a:r>
              <a:rPr lang="en-US" dirty="0"/>
              <a:t>Sorting is </a:t>
            </a:r>
            <a:r>
              <a:rPr lang="en-US" i="1" dirty="0">
                <a:solidFill>
                  <a:srgbClr val="008000"/>
                </a:solidFill>
              </a:rPr>
              <a:t>in-place</a:t>
            </a:r>
            <a:r>
              <a:rPr lang="en-US" dirty="0"/>
              <a:t>, i.e. O(1)-extra </a:t>
            </a:r>
            <a:r>
              <a:rPr lang="en-US" dirty="0" smtClean="0"/>
              <a:t>storage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660066"/>
                </a:solidFill>
              </a:rPr>
              <a:t>Number of comparisons </a:t>
            </a:r>
            <a:r>
              <a:rPr lang="en-US" i="1" dirty="0" err="1" smtClean="0">
                <a:solidFill>
                  <a:srgbClr val="660066"/>
                </a:solidFill>
              </a:rPr>
              <a:t>Ω</a:t>
            </a:r>
            <a:r>
              <a:rPr lang="en-US" i="1" dirty="0" smtClean="0">
                <a:solidFill>
                  <a:srgbClr val="660066"/>
                </a:solidFill>
              </a:rPr>
              <a:t>(n</a:t>
            </a:r>
            <a:r>
              <a:rPr lang="en-US" i="1" baseline="30000" dirty="0" smtClean="0">
                <a:solidFill>
                  <a:srgbClr val="660066"/>
                </a:solidFill>
              </a:rPr>
              <a:t>2</a:t>
            </a:r>
            <a:r>
              <a:rPr lang="en-US" i="1" dirty="0" smtClean="0">
                <a:solidFill>
                  <a:srgbClr val="660066"/>
                </a:solidFill>
              </a:rPr>
              <a:t>)</a:t>
            </a:r>
            <a:r>
              <a:rPr lang="en-US" dirty="0" smtClean="0">
                <a:solidFill>
                  <a:srgbClr val="660066"/>
                </a:solidFill>
              </a:rPr>
              <a:t> at worst</a:t>
            </a:r>
            <a:endParaRPr lang="en-US" dirty="0">
              <a:solidFill>
                <a:srgbClr val="660066"/>
              </a:solidFill>
            </a:endParaRPr>
          </a:p>
          <a:p>
            <a:r>
              <a:rPr lang="en-US" dirty="0">
                <a:solidFill>
                  <a:srgbClr val="660066"/>
                </a:solidFill>
              </a:rPr>
              <a:t>Number of item moves is </a:t>
            </a:r>
            <a:r>
              <a:rPr lang="en-US" dirty="0" smtClean="0">
                <a:solidFill>
                  <a:srgbClr val="660066"/>
                </a:solidFill>
              </a:rPr>
              <a:t>also </a:t>
            </a:r>
            <a:r>
              <a:rPr lang="en-US" i="1" dirty="0" err="1">
                <a:solidFill>
                  <a:srgbClr val="660066"/>
                </a:solidFill>
              </a:rPr>
              <a:t>Ω</a:t>
            </a:r>
            <a:r>
              <a:rPr lang="en-US" i="1" dirty="0">
                <a:solidFill>
                  <a:srgbClr val="660066"/>
                </a:solidFill>
              </a:rPr>
              <a:t>(n</a:t>
            </a:r>
            <a:r>
              <a:rPr lang="en-US" i="1" baseline="30000" dirty="0">
                <a:solidFill>
                  <a:srgbClr val="660066"/>
                </a:solidFill>
              </a:rPr>
              <a:t>2</a:t>
            </a:r>
            <a:r>
              <a:rPr lang="en-US" i="1" dirty="0" smtClean="0">
                <a:solidFill>
                  <a:srgbClr val="660066"/>
                </a:solidFill>
              </a:rPr>
              <a:t>) </a:t>
            </a:r>
            <a:r>
              <a:rPr lang="en-US" dirty="0" smtClean="0">
                <a:solidFill>
                  <a:srgbClr val="660066"/>
                </a:solidFill>
              </a:rPr>
              <a:t>at worst</a:t>
            </a:r>
            <a:br>
              <a:rPr lang="en-US" dirty="0" smtClean="0">
                <a:solidFill>
                  <a:srgbClr val="660066"/>
                </a:solidFill>
              </a:rPr>
            </a:br>
            <a:endParaRPr lang="en-US" dirty="0">
              <a:solidFill>
                <a:srgbClr val="660066"/>
              </a:solidFill>
            </a:endParaRPr>
          </a:p>
          <a:p>
            <a:r>
              <a:rPr lang="en-US" b="1" i="1" dirty="0" smtClean="0">
                <a:solidFill>
                  <a:srgbClr val="008000"/>
                </a:solidFill>
              </a:rPr>
              <a:t>Adaptive</a:t>
            </a:r>
            <a:r>
              <a:rPr lang="en-US" i="1" dirty="0" smtClean="0">
                <a:solidFill>
                  <a:srgbClr val="000090"/>
                </a:solidFill>
              </a:rPr>
              <a:t>: O(n)</a:t>
            </a:r>
            <a:r>
              <a:rPr lang="en-US" dirty="0" smtClean="0">
                <a:solidFill>
                  <a:srgbClr val="000090"/>
                </a:solidFill>
              </a:rPr>
              <a:t> time for nearly sorted input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dirty="0">
              <a:solidFill>
                <a:srgbClr val="000090"/>
              </a:solidFill>
            </a:endParaRPr>
          </a:p>
          <a:p>
            <a:r>
              <a:rPr lang="en-US" dirty="0"/>
              <a:t>It is a </a:t>
            </a:r>
            <a:r>
              <a:rPr lang="en-US" i="1" dirty="0">
                <a:solidFill>
                  <a:srgbClr val="008000"/>
                </a:solidFill>
              </a:rPr>
              <a:t>stable sort</a:t>
            </a:r>
            <a:r>
              <a:rPr lang="en-US" dirty="0"/>
              <a:t> algorithm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13608F3-263C-6E4B-B084-ED986B00DD07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5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 sort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1BFBF90-DD5A-E14F-A94B-32BA3A92FA4C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17</a:t>
            </a:fld>
            <a:endParaRPr lang="en-US"/>
          </a:p>
        </p:txBody>
      </p:sp>
      <p:pic>
        <p:nvPicPr>
          <p:cNvPr id="7" name="Selection-Sort-Animation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34943" y="1392464"/>
            <a:ext cx="1270000" cy="4711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1752" y="2136339"/>
            <a:ext cx="6556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selection_sort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(vector&lt;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&gt; &amp;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{</a:t>
            </a:r>
          </a:p>
          <a:p>
            <a:r>
              <a:rPr lang="da-DK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da-DK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da-DK" dirty="0">
                <a:solidFill>
                  <a:srgbClr val="000000"/>
                </a:solidFill>
                <a:latin typeface="Menlo-Regular"/>
              </a:rPr>
              <a:t> i, j, k;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for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=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&lt;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vec.size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()-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j=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for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(k=i+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 k&lt;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vec.size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(); k++)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[k] &lt;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[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j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]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j=k;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(j!=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swap(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],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[j]);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0782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660066"/>
                </a:solidFill>
              </a:rPr>
              <a:t>Number of </a:t>
            </a:r>
            <a:r>
              <a:rPr lang="en-US" dirty="0" smtClean="0">
                <a:solidFill>
                  <a:srgbClr val="660066"/>
                </a:solidFill>
              </a:rPr>
              <a:t>comparisons &amp; run-time </a:t>
            </a:r>
            <a:r>
              <a:rPr lang="en-US" i="1" dirty="0" err="1">
                <a:solidFill>
                  <a:srgbClr val="660066"/>
                </a:solidFill>
              </a:rPr>
              <a:t>Ω</a:t>
            </a:r>
            <a:r>
              <a:rPr lang="en-US" i="1" dirty="0">
                <a:solidFill>
                  <a:srgbClr val="660066"/>
                </a:solidFill>
              </a:rPr>
              <a:t>(</a:t>
            </a:r>
            <a:r>
              <a:rPr lang="en-US" i="1" dirty="0" smtClean="0">
                <a:solidFill>
                  <a:srgbClr val="660066"/>
                </a:solidFill>
              </a:rPr>
              <a:t>n</a:t>
            </a:r>
            <a:r>
              <a:rPr lang="en-US" i="1" baseline="30000" dirty="0" smtClean="0">
                <a:solidFill>
                  <a:srgbClr val="660066"/>
                </a:solidFill>
              </a:rPr>
              <a:t>2</a:t>
            </a:r>
            <a:r>
              <a:rPr lang="en-US" i="1" dirty="0" smtClean="0">
                <a:solidFill>
                  <a:srgbClr val="660066"/>
                </a:solidFill>
              </a:rPr>
              <a:t>)</a:t>
            </a:r>
            <a:endParaRPr lang="en-US" dirty="0">
              <a:solidFill>
                <a:srgbClr val="660066"/>
              </a:solidFill>
            </a:endParaRPr>
          </a:p>
          <a:p>
            <a:pPr lvl="1"/>
            <a:r>
              <a:rPr lang="en-US" dirty="0" smtClean="0"/>
              <a:t>Even </a:t>
            </a:r>
            <a:r>
              <a:rPr lang="en-US" dirty="0"/>
              <a:t>when the input is already </a:t>
            </a:r>
            <a:r>
              <a:rPr lang="en-US" dirty="0" smtClean="0"/>
              <a:t>sorted, thus not adaptive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/>
              <a:t>Sorting is </a:t>
            </a:r>
            <a:r>
              <a:rPr lang="en-US" i="1" dirty="0">
                <a:solidFill>
                  <a:srgbClr val="008000"/>
                </a:solidFill>
              </a:rPr>
              <a:t>in-place</a:t>
            </a:r>
            <a:r>
              <a:rPr lang="en-US" dirty="0"/>
              <a:t>, i.e. O(1)-extra storage</a:t>
            </a:r>
          </a:p>
          <a:p>
            <a:endParaRPr lang="en-US" dirty="0"/>
          </a:p>
          <a:p>
            <a:r>
              <a:rPr lang="en-US" dirty="0">
                <a:solidFill>
                  <a:srgbClr val="000090"/>
                </a:solidFill>
              </a:rPr>
              <a:t>Number of data movements is </a:t>
            </a:r>
            <a:r>
              <a:rPr lang="en-US" i="1" dirty="0" smtClean="0">
                <a:solidFill>
                  <a:srgbClr val="000090"/>
                </a:solidFill>
              </a:rPr>
              <a:t>always O(n)</a:t>
            </a:r>
            <a:r>
              <a:rPr lang="en-US" dirty="0" smtClean="0">
                <a:solidFill>
                  <a:srgbClr val="000090"/>
                </a:solidFill>
              </a:rPr>
              <a:t>: nice!</a:t>
            </a:r>
            <a:endParaRPr lang="en-US" i="1" dirty="0">
              <a:solidFill>
                <a:srgbClr val="000090"/>
              </a:solidFill>
            </a:endParaRPr>
          </a:p>
          <a:p>
            <a:pPr lvl="1"/>
            <a:r>
              <a:rPr lang="en-US" dirty="0" smtClean="0"/>
              <a:t>Important </a:t>
            </a:r>
            <a:r>
              <a:rPr lang="en-US" dirty="0"/>
              <a:t>for some applications (relational database</a:t>
            </a:r>
            <a:r>
              <a:rPr lang="en-US" dirty="0" smtClean="0"/>
              <a:t>) where we want to move memory/disk blocks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We </a:t>
            </a:r>
            <a:r>
              <a:rPr lang="en-US" dirty="0">
                <a:solidFill>
                  <a:srgbClr val="FF6600"/>
                </a:solidFill>
              </a:rPr>
              <a:t>do not always have to move data!</a:t>
            </a:r>
          </a:p>
          <a:p>
            <a:pPr lvl="1"/>
            <a:r>
              <a:rPr lang="en-US" dirty="0"/>
              <a:t>Sort pointers to </a:t>
            </a:r>
            <a:r>
              <a:rPr lang="en-US" dirty="0" smtClean="0"/>
              <a:t>data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800000"/>
                </a:solidFill>
              </a:rPr>
              <a:t>Not stable (why?)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Can be made stable at the cost of O(n</a:t>
            </a:r>
            <a:r>
              <a:rPr lang="en-US" baseline="30000" dirty="0" smtClean="0">
                <a:solidFill>
                  <a:srgbClr val="800000"/>
                </a:solidFill>
              </a:rPr>
              <a:t>2</a:t>
            </a:r>
            <a:r>
              <a:rPr lang="en-US" dirty="0" smtClean="0">
                <a:solidFill>
                  <a:srgbClr val="800000"/>
                </a:solidFill>
              </a:rPr>
              <a:t>) moves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4CB7D26-977B-604B-AB71-1D9ECF026336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0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90"/>
                </a:solidFill>
              </a:rPr>
              <a:t>Linear and binary </a:t>
            </a:r>
            <a:r>
              <a:rPr lang="en-US" dirty="0" smtClean="0">
                <a:solidFill>
                  <a:srgbClr val="000090"/>
                </a:solidFill>
              </a:rPr>
              <a:t>search</a:t>
            </a:r>
          </a:p>
          <a:p>
            <a:pPr lvl="1"/>
            <a:r>
              <a:rPr lang="en-US" dirty="0" smtClean="0"/>
              <a:t>Recursive and iterative algorithms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Sorting</a:t>
            </a:r>
            <a:endParaRPr lang="en-US" dirty="0">
              <a:solidFill>
                <a:srgbClr val="008000"/>
              </a:solidFill>
            </a:endParaRPr>
          </a:p>
          <a:p>
            <a:pPr lvl="1"/>
            <a:r>
              <a:rPr lang="en-US" dirty="0"/>
              <a:t>Insertion sort</a:t>
            </a:r>
          </a:p>
          <a:p>
            <a:pPr lvl="1"/>
            <a:r>
              <a:rPr lang="en-US" dirty="0"/>
              <a:t>Selection sort</a:t>
            </a:r>
          </a:p>
          <a:p>
            <a:pPr lvl="1"/>
            <a:r>
              <a:rPr lang="en-US" dirty="0"/>
              <a:t>Merge </a:t>
            </a:r>
            <a:r>
              <a:rPr lang="en-US" dirty="0" smtClean="0"/>
              <a:t>sort</a:t>
            </a:r>
          </a:p>
          <a:p>
            <a:pPr lvl="1"/>
            <a:r>
              <a:rPr lang="en-US" dirty="0" smtClean="0"/>
              <a:t>Quick </a:t>
            </a:r>
            <a:r>
              <a:rPr lang="en-US" dirty="0"/>
              <a:t>sort and randomized quick </a:t>
            </a:r>
            <a:r>
              <a:rPr lang="en-US" dirty="0" smtClean="0"/>
              <a:t>sort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The heap data structure</a:t>
            </a:r>
          </a:p>
          <a:p>
            <a:pPr lvl="1"/>
            <a:r>
              <a:rPr lang="en-US" dirty="0" smtClean="0"/>
              <a:t>Heap Sort</a:t>
            </a:r>
          </a:p>
          <a:p>
            <a:pPr lvl="1"/>
            <a:r>
              <a:rPr lang="en-US" dirty="0" smtClean="0"/>
              <a:t>Priority queues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660066"/>
                </a:solidFill>
              </a:rPr>
              <a:t>Experimenting </a:t>
            </a:r>
            <a:r>
              <a:rPr lang="en-US" dirty="0">
                <a:solidFill>
                  <a:srgbClr val="660066"/>
                </a:solidFill>
              </a:rPr>
              <a:t>with the 5 sorting algorithms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C8D93AA-799A-934D-8402-AD5312159223}" type="datetime1">
              <a:rPr lang="en-US" smtClean="0"/>
              <a:t>10/15/12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7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Merge sort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B55E571-031B-9F47-9F40-AFD4FD3EB768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19</a:t>
            </a:fld>
            <a:endParaRPr lang="en-US"/>
          </a:p>
        </p:txBody>
      </p:sp>
      <p:pic>
        <p:nvPicPr>
          <p:cNvPr id="6" name="Merge-sort-example-300px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1095" y="979835"/>
            <a:ext cx="4476448" cy="268586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676432"/>
            <a:ext cx="7315200" cy="469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5454" y="5491265"/>
            <a:ext cx="58365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 classic divide-and-conquer algorithm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695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Merge sort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74DDA80-247F-9543-9A40-56295D9FDABF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3486" y="1859340"/>
            <a:ext cx="81570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>
                <a:solidFill>
                  <a:srgbClr val="000000"/>
                </a:solidFill>
                <a:latin typeface="Menlo-Regular"/>
              </a:rPr>
              <a:t> merge_sort(vector&lt;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&gt; &amp;vec) {</a:t>
            </a:r>
          </a:p>
          <a:p>
            <a:r>
              <a:rPr lang="it-IT">
                <a:solidFill>
                  <a:srgbClr val="000000"/>
                </a:solidFill>
                <a:latin typeface="Menlo-Regular"/>
              </a:rPr>
              <a:t>    size_t n = vec.size();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(n &lt;= </a:t>
            </a:r>
            <a:r>
              <a:rPr lang="en-US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>
                <a:solidFill>
                  <a:srgbClr val="000000"/>
                </a:solidFill>
                <a:latin typeface="Menlo-Regular"/>
              </a:rPr>
              <a:t>) </a:t>
            </a:r>
            <a:r>
              <a:rPr lang="en-US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vector&lt;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&gt; left(vec.begin(), vec.begin()+n/</a:t>
            </a:r>
            <a:r>
              <a:rPr lang="en-US">
                <a:solidFill>
                  <a:srgbClr val="1C00CF"/>
                </a:solidFill>
                <a:latin typeface="Menlo-Regular"/>
              </a:rPr>
              <a:t>2</a:t>
            </a:r>
            <a:r>
              <a:rPr lang="en-US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vector&lt;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&gt; right(vec.begin()+n/</a:t>
            </a:r>
            <a:r>
              <a:rPr lang="en-US">
                <a:solidFill>
                  <a:srgbClr val="1C00CF"/>
                </a:solidFill>
                <a:latin typeface="Menlo-Regular"/>
              </a:rPr>
              <a:t>2</a:t>
            </a:r>
            <a:r>
              <a:rPr lang="en-US">
                <a:solidFill>
                  <a:srgbClr val="000000"/>
                </a:solidFill>
                <a:latin typeface="Menlo-Regular"/>
              </a:rPr>
              <a:t>, vec.end());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merge_sort(left);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merge_sort(right);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merge(vec, left, right);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983661" y="4607281"/>
            <a:ext cx="3536199" cy="410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02859" y="5018201"/>
            <a:ext cx="0" cy="535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0284" y="5553641"/>
            <a:ext cx="466531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An important idea, used elsewhere!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094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merge procedure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DED0897-5586-0F4D-BD60-27083878B8E5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1886" y="1502360"/>
            <a:ext cx="83820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>
                <a:solidFill>
                  <a:srgbClr val="000000"/>
                </a:solidFill>
                <a:latin typeface="Menlo-Regular"/>
              </a:rPr>
              <a:t> merge(vector&lt;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&gt; &amp;target, </a:t>
            </a:r>
          </a:p>
          <a:p>
            <a:r>
              <a:rPr lang="es-ES_tradnl">
                <a:solidFill>
                  <a:srgbClr val="000000"/>
                </a:solidFill>
                <a:latin typeface="Menlo-Regular"/>
              </a:rPr>
              <a:t>           </a:t>
            </a:r>
            <a:r>
              <a:rPr lang="es-ES_tradnl">
                <a:solidFill>
                  <a:srgbClr val="AA0D91"/>
                </a:solidFill>
                <a:latin typeface="Menlo-Regular"/>
              </a:rPr>
              <a:t>const</a:t>
            </a:r>
            <a:r>
              <a:rPr lang="es-ES_tradnl">
                <a:solidFill>
                  <a:srgbClr val="000000"/>
                </a:solidFill>
                <a:latin typeface="Menlo-Regular"/>
              </a:rPr>
              <a:t> vector&lt;</a:t>
            </a:r>
            <a:r>
              <a:rPr lang="es-ES_tradnl">
                <a:solidFill>
                  <a:srgbClr val="AA0D91"/>
                </a:solidFill>
                <a:latin typeface="Menlo-Regular"/>
              </a:rPr>
              <a:t>int</a:t>
            </a:r>
            <a:r>
              <a:rPr lang="es-ES_tradnl">
                <a:solidFill>
                  <a:srgbClr val="000000"/>
                </a:solidFill>
                <a:latin typeface="Menlo-Regular"/>
              </a:rPr>
              <a:t>&gt; &amp;left, 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   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const</a:t>
            </a:r>
            <a:r>
              <a:rPr lang="en-US">
                <a:solidFill>
                  <a:srgbClr val="000000"/>
                </a:solidFill>
                <a:latin typeface="Menlo-Regular"/>
              </a:rPr>
              <a:t> vector&lt;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&gt; &amp;right) 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{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size_t i=</a:t>
            </a:r>
            <a:r>
              <a:rPr lang="en-US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>
                <a:solidFill>
                  <a:srgbClr val="000000"/>
                </a:solidFill>
                <a:latin typeface="Menlo-Regular"/>
              </a:rPr>
              <a:t>, j=</a:t>
            </a:r>
            <a:r>
              <a:rPr lang="en-US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>
                <a:solidFill>
                  <a:srgbClr val="000000"/>
                </a:solidFill>
                <a:latin typeface="Menlo-Regular"/>
              </a:rPr>
              <a:t>, k=</a:t>
            </a:r>
            <a:r>
              <a:rPr lang="en-US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>
                <a:solidFill>
                  <a:srgbClr val="000000"/>
                </a:solidFill>
                <a:latin typeface="Menlo-Regular"/>
              </a:rPr>
              <a:t>;</a:t>
            </a:r>
          </a:p>
          <a:p>
            <a:endParaRPr lang="en-US">
              <a:solidFill>
                <a:srgbClr val="000000"/>
              </a:solidFill>
              <a:latin typeface="Menlo-Regular"/>
            </a:endParaRP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(i &lt; left.size() &amp;&amp; j &lt; right.size()) {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(left[i] &lt; right[j]) </a:t>
            </a:r>
          </a:p>
          <a:p>
            <a:r>
              <a:rPr lang="es-ES_tradnl">
                <a:solidFill>
                  <a:srgbClr val="000000"/>
                </a:solidFill>
                <a:latin typeface="Menlo-Regular"/>
              </a:rPr>
              <a:t>            target[k++] = left[i++];</a:t>
            </a:r>
          </a:p>
          <a:p>
            <a:r>
              <a:rPr lang="hu-HU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hu-HU">
                <a:solidFill>
                  <a:srgbClr val="AA0D91"/>
                </a:solidFill>
                <a:latin typeface="Menlo-Regular"/>
              </a:rPr>
              <a:t>else</a:t>
            </a:r>
            <a:endParaRPr lang="hu-HU">
              <a:solidFill>
                <a:srgbClr val="000000"/>
              </a:solidFill>
              <a:latin typeface="Menlo-Regular"/>
            </a:endParaRP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        target[k++] = right[j++];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endParaRPr lang="en-US">
              <a:solidFill>
                <a:srgbClr val="000000"/>
              </a:solidFill>
              <a:latin typeface="Menlo-Regular"/>
            </a:endParaRP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(i &lt; left.size()) target[k++] = left[i++];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(j &lt; right.size()) target[k++] = right[j++];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3071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Recurrence </a:t>
            </a:r>
            <a:r>
              <a:rPr lang="en-US" dirty="0"/>
              <a:t>tree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B0ECB26-82D0-E547-8BE9-9D23B5872CAE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merge-sort-recursion-t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8" y="1417139"/>
            <a:ext cx="8815289" cy="45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3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Merge Sort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9899" y="946360"/>
            <a:ext cx="8747149" cy="540999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Worst case run time </a:t>
            </a:r>
            <a:r>
              <a:rPr lang="en-US" dirty="0" smtClean="0">
                <a:solidFill>
                  <a:srgbClr val="008000"/>
                </a:solidFill>
              </a:rPr>
              <a:t>O(</a:t>
            </a:r>
            <a:r>
              <a:rPr lang="en-US" i="1" dirty="0" smtClean="0">
                <a:solidFill>
                  <a:srgbClr val="008000"/>
                </a:solidFill>
              </a:rPr>
              <a:t>n</a:t>
            </a:r>
            <a:r>
              <a:rPr lang="en-US" dirty="0" smtClean="0">
                <a:solidFill>
                  <a:srgbClr val="008000"/>
                </a:solidFill>
              </a:rPr>
              <a:t> log </a:t>
            </a:r>
            <a:r>
              <a:rPr lang="en-US" i="1" dirty="0" smtClean="0">
                <a:solidFill>
                  <a:srgbClr val="008000"/>
                </a:solidFill>
              </a:rPr>
              <a:t>n</a:t>
            </a:r>
            <a:r>
              <a:rPr lang="en-US" dirty="0" smtClean="0">
                <a:solidFill>
                  <a:srgbClr val="008000"/>
                </a:solidFill>
              </a:rPr>
              <a:t>) is </a:t>
            </a:r>
            <a:r>
              <a:rPr lang="en-US" i="1" dirty="0">
                <a:solidFill>
                  <a:srgbClr val="008000"/>
                </a:solidFill>
              </a:rPr>
              <a:t>optimal</a:t>
            </a:r>
            <a:r>
              <a:rPr lang="en-US" dirty="0">
                <a:solidFill>
                  <a:srgbClr val="008000"/>
                </a:solidFill>
              </a:rPr>
              <a:t> among comparison-based sorting </a:t>
            </a:r>
            <a:r>
              <a:rPr lang="en-US" dirty="0" smtClean="0">
                <a:solidFill>
                  <a:srgbClr val="008000"/>
                </a:solidFill>
              </a:rPr>
              <a:t>algorithms</a:t>
            </a:r>
          </a:p>
          <a:p>
            <a:pPr lvl="1"/>
            <a:r>
              <a:rPr lang="en-US" dirty="0"/>
              <a:t>O(</a:t>
            </a:r>
            <a:r>
              <a:rPr lang="en-US" i="1" dirty="0"/>
              <a:t>n</a:t>
            </a:r>
            <a:r>
              <a:rPr lang="en-US" dirty="0"/>
              <a:t> log </a:t>
            </a:r>
            <a:r>
              <a:rPr lang="en-US" i="1" dirty="0"/>
              <a:t>n</a:t>
            </a:r>
            <a:r>
              <a:rPr lang="en-US" dirty="0"/>
              <a:t>) comparisons and item </a:t>
            </a:r>
            <a:r>
              <a:rPr lang="en-US" dirty="0" smtClean="0"/>
              <a:t>moves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Space </a:t>
            </a:r>
            <a:r>
              <a:rPr lang="en-US" dirty="0" smtClean="0">
                <a:solidFill>
                  <a:srgbClr val="FF0000"/>
                </a:solidFill>
              </a:rPr>
              <a:t>complexity </a:t>
            </a:r>
            <a:r>
              <a:rPr lang="en-US" i="1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(n) = </a:t>
            </a:r>
            <a:r>
              <a:rPr lang="en-US" i="1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n/2</a:t>
            </a:r>
            <a:r>
              <a:rPr lang="en-US" dirty="0" smtClean="0">
                <a:solidFill>
                  <a:srgbClr val="FF0000"/>
                </a:solidFill>
              </a:rPr>
              <a:t>) + </a:t>
            </a:r>
            <a:r>
              <a:rPr lang="en-US" i="1" dirty="0" err="1" smtClean="0">
                <a:solidFill>
                  <a:srgbClr val="FF0000"/>
                </a:solidFill>
              </a:rPr>
              <a:t>cn</a:t>
            </a:r>
            <a:r>
              <a:rPr lang="en-US" dirty="0" smtClean="0">
                <a:solidFill>
                  <a:srgbClr val="FF0000"/>
                </a:solidFill>
              </a:rPr>
              <a:t> = </a:t>
            </a:r>
            <a:r>
              <a:rPr lang="en-US" dirty="0" err="1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Big problem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made in-place, but too </a:t>
            </a:r>
            <a:r>
              <a:rPr lang="en-US" dirty="0" smtClean="0"/>
              <a:t>complex</a:t>
            </a:r>
          </a:p>
          <a:p>
            <a:pPr lvl="1"/>
            <a:r>
              <a:rPr lang="en-US" dirty="0" smtClean="0"/>
              <a:t>Only O(log </a:t>
            </a:r>
            <a:r>
              <a:rPr lang="en-US" i="1" dirty="0" smtClean="0"/>
              <a:t>n</a:t>
            </a:r>
            <a:r>
              <a:rPr lang="en-US" dirty="0" smtClean="0"/>
              <a:t>) space (for recursion) when sorting linked list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660066"/>
                </a:solidFill>
              </a:rPr>
              <a:t>Is stable, not adaptive</a:t>
            </a:r>
          </a:p>
          <a:p>
            <a:endParaRPr lang="en-US" dirty="0">
              <a:solidFill>
                <a:srgbClr val="660066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Question: write an iterative version of merge sort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Recursion &gt; Iteration (slightly), round 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766703-E10A-D845-94A1-AFFEE021091A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7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sort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5B323BE-3236-9447-BC42-A355AA769495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981200"/>
            <a:ext cx="8305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6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sort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DD736C-91C5-0E4B-AE37-4C48B797F472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25</a:t>
            </a:fld>
            <a:endParaRPr lang="en-US"/>
          </a:p>
        </p:txBody>
      </p:sp>
      <p:pic>
        <p:nvPicPr>
          <p:cNvPr id="6" name="Sorting_quicksort_anim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1471074"/>
            <a:ext cx="5910367" cy="451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8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Quicksort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5D5123F-5784-FE41-9E19-1717A39A4F8A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515" y="821840"/>
            <a:ext cx="8890302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A0D91"/>
                </a:solidFill>
                <a:latin typeface="Menlo-Regular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recursive_qs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(vector&lt;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&gt; &amp;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left, 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right)</a:t>
            </a:r>
          </a:p>
          <a:p>
            <a:r>
              <a:rPr lang="en-US" dirty="0" smtClean="0">
                <a:solidFill>
                  <a:srgbClr val="000000"/>
                </a:solidFill>
                <a:latin typeface="Menlo-Regular"/>
              </a:rPr>
              <a:t>{</a:t>
            </a:r>
            <a:endParaRPr lang="en-US" dirty="0">
              <a:solidFill>
                <a:srgbClr val="000000"/>
              </a:solidFill>
              <a:latin typeface="Menlo-Regular"/>
            </a:endParaRP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(right &lt;= left)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endParaRPr lang="en-US" dirty="0">
              <a:solidFill>
                <a:srgbClr val="000000"/>
              </a:solidFill>
              <a:latin typeface="Menlo-Regular"/>
            </a:endParaRPr>
          </a:p>
          <a:p>
            <a:r>
              <a:rPr lang="it-IT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it-IT" dirty="0">
                <a:solidFill>
                  <a:srgbClr val="007400"/>
                </a:solidFill>
                <a:latin typeface="Menlo-Regular"/>
              </a:rPr>
              <a:t>// </a:t>
            </a:r>
            <a:r>
              <a:rPr lang="it-IT" dirty="0" err="1">
                <a:solidFill>
                  <a:srgbClr val="007400"/>
                </a:solidFill>
                <a:latin typeface="Menlo-Regular"/>
              </a:rPr>
              <a:t>partition</a:t>
            </a:r>
            <a:r>
              <a:rPr lang="it-IT" dirty="0">
                <a:solidFill>
                  <a:srgbClr val="007400"/>
                </a:solidFill>
                <a:latin typeface="Menlo-Regular"/>
              </a:rPr>
              <a:t>, </a:t>
            </a:r>
            <a:endParaRPr lang="it-IT" dirty="0">
              <a:solidFill>
                <a:srgbClr val="000000"/>
              </a:solidFill>
              <a:latin typeface="Menlo-Regular"/>
            </a:endParaRPr>
          </a:p>
          <a:p>
            <a:r>
              <a:rPr lang="it-IT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it-IT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it-IT" dirty="0">
                <a:solidFill>
                  <a:srgbClr val="000000"/>
                </a:solidFill>
                <a:latin typeface="Menlo-Regular"/>
              </a:rPr>
              <a:t> i=left-</a:t>
            </a:r>
            <a:r>
              <a:rPr lang="it-IT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it-IT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it-IT" dirty="0" err="1">
                <a:solidFill>
                  <a:srgbClr val="000000"/>
                </a:solidFill>
                <a:latin typeface="Menlo-Regular"/>
              </a:rPr>
              <a:t>j</a:t>
            </a:r>
            <a:r>
              <a:rPr lang="it-IT" dirty="0">
                <a:solidFill>
                  <a:srgbClr val="000000"/>
                </a:solidFill>
                <a:latin typeface="Menlo-Regular"/>
              </a:rPr>
              <a:t>=right;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true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[++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] &lt;=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[right])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== right)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break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[--j] &gt;=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[right])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(j == left || j ==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break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(j &lt;=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break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pl-PL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swap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[i], 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[j]);</a:t>
            </a:r>
          </a:p>
          <a:p>
            <a:r>
              <a:rPr lang="pl-PL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pl-PL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pl-PL" dirty="0" err="1">
                <a:solidFill>
                  <a:srgbClr val="AA0D91"/>
                </a:solidFill>
                <a:latin typeface="Menlo-Regular"/>
              </a:rPr>
              <a:t>if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 (i &lt; 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right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) 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swap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[i], 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[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right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]);</a:t>
            </a:r>
          </a:p>
          <a:p>
            <a:endParaRPr lang="pl-PL" dirty="0">
              <a:solidFill>
                <a:srgbClr val="000000"/>
              </a:solidFill>
              <a:latin typeface="Menlo-Regular"/>
            </a:endParaRPr>
          </a:p>
          <a:p>
            <a:r>
              <a:rPr lang="pl-PL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pl-PL" dirty="0">
                <a:solidFill>
                  <a:srgbClr val="007400"/>
                </a:solidFill>
                <a:latin typeface="Menlo-Regular"/>
              </a:rPr>
              <a:t>// </a:t>
            </a:r>
            <a:r>
              <a:rPr lang="pl-PL" dirty="0" err="1" smtClean="0">
                <a:solidFill>
                  <a:srgbClr val="007400"/>
                </a:solidFill>
                <a:latin typeface="Menlo-Regular"/>
              </a:rPr>
              <a:t>recursively</a:t>
            </a:r>
            <a:r>
              <a:rPr lang="pl-PL" dirty="0" smtClean="0">
                <a:solidFill>
                  <a:srgbClr val="007400"/>
                </a:solidFill>
                <a:latin typeface="Menlo-Regular"/>
              </a:rPr>
              <a:t> sort </a:t>
            </a:r>
            <a:r>
              <a:rPr lang="pl-PL" dirty="0">
                <a:solidFill>
                  <a:srgbClr val="007400"/>
                </a:solidFill>
                <a:latin typeface="Menlo-Regular"/>
              </a:rPr>
              <a:t>the </a:t>
            </a:r>
            <a:r>
              <a:rPr lang="pl-PL" dirty="0" err="1">
                <a:solidFill>
                  <a:srgbClr val="007400"/>
                </a:solidFill>
                <a:latin typeface="Menlo-Regular"/>
              </a:rPr>
              <a:t>left</a:t>
            </a:r>
            <a:r>
              <a:rPr lang="pl-PL" dirty="0">
                <a:solidFill>
                  <a:srgbClr val="007400"/>
                </a:solidFill>
                <a:latin typeface="Menlo-Regular"/>
              </a:rPr>
              <a:t> &amp; the </a:t>
            </a:r>
            <a:r>
              <a:rPr lang="pl-PL" dirty="0" err="1">
                <a:solidFill>
                  <a:srgbClr val="007400"/>
                </a:solidFill>
                <a:latin typeface="Menlo-Regular"/>
              </a:rPr>
              <a:t>right</a:t>
            </a:r>
            <a:r>
              <a:rPr lang="pl-PL" dirty="0">
                <a:solidFill>
                  <a:srgbClr val="007400"/>
                </a:solidFill>
                <a:latin typeface="Menlo-Regular"/>
              </a:rPr>
              <a:t> </a:t>
            </a:r>
            <a:r>
              <a:rPr lang="pl-PL" dirty="0" err="1">
                <a:solidFill>
                  <a:srgbClr val="007400"/>
                </a:solidFill>
                <a:latin typeface="Menlo-Regular"/>
              </a:rPr>
              <a:t>parts</a:t>
            </a:r>
            <a:endParaRPr lang="pl-PL" dirty="0">
              <a:solidFill>
                <a:srgbClr val="000000"/>
              </a:solidFill>
              <a:latin typeface="Menlo-Regular"/>
            </a:endParaRPr>
          </a:p>
          <a:p>
            <a:r>
              <a:rPr lang="pl-PL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recursive_qs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left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, i-</a:t>
            </a:r>
            <a:r>
              <a:rPr lang="pl-PL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pl-PL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recursive_qs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, i+</a:t>
            </a:r>
            <a:r>
              <a:rPr lang="pl-PL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right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pl-PL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7009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Worst-case run </a:t>
            </a:r>
            <a:r>
              <a:rPr lang="en-US" dirty="0" smtClean="0">
                <a:solidFill>
                  <a:srgbClr val="FF0000"/>
                </a:solidFill>
              </a:rPr>
              <a:t>time </a:t>
            </a:r>
            <a:r>
              <a:rPr lang="en-US" dirty="0" err="1" smtClean="0">
                <a:solidFill>
                  <a:srgbClr val="FF0000"/>
                </a:solidFill>
              </a:rPr>
              <a:t>Ω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i="1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Which sequence of pivots lead  to this</a:t>
            </a:r>
            <a:r>
              <a:rPr lang="en-US" dirty="0" smtClean="0"/>
              <a:t>?</a:t>
            </a:r>
          </a:p>
          <a:p>
            <a:r>
              <a:rPr lang="en-US" dirty="0">
                <a:solidFill>
                  <a:srgbClr val="FF0000"/>
                </a:solidFill>
              </a:rPr>
              <a:t>Not </a:t>
            </a:r>
            <a:r>
              <a:rPr lang="en-US" dirty="0" smtClean="0">
                <a:solidFill>
                  <a:srgbClr val="FF0000"/>
                </a:solidFill>
              </a:rPr>
              <a:t>stable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Ω</a:t>
            </a:r>
            <a:r>
              <a:rPr lang="en-US" dirty="0" smtClean="0">
                <a:solidFill>
                  <a:srgbClr val="FF0000"/>
                </a:solidFill>
              </a:rPr>
              <a:t>(log</a:t>
            </a:r>
            <a:r>
              <a:rPr lang="en-US" i="1" dirty="0" smtClean="0">
                <a:solidFill>
                  <a:srgbClr val="FF0000"/>
                </a:solidFill>
              </a:rPr>
              <a:t> n</a:t>
            </a:r>
            <a:r>
              <a:rPr lang="en-US" dirty="0" smtClean="0">
                <a:solidFill>
                  <a:srgbClr val="FF0000"/>
                </a:solidFill>
              </a:rPr>
              <a:t>) extra space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 adaptive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660066"/>
                </a:solidFill>
              </a:rPr>
              <a:t>Why is it called “quick” sort then?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Work well on “average”, </a:t>
            </a:r>
            <a:r>
              <a:rPr lang="en-US" i="1" dirty="0" smtClean="0">
                <a:solidFill>
                  <a:srgbClr val="008000"/>
                </a:solidFill>
              </a:rPr>
              <a:t>O</a:t>
            </a:r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i="1" dirty="0" smtClean="0">
                <a:solidFill>
                  <a:srgbClr val="008000"/>
                </a:solidFill>
              </a:rPr>
              <a:t>n</a:t>
            </a:r>
            <a:r>
              <a:rPr lang="en-US" dirty="0" smtClean="0">
                <a:solidFill>
                  <a:srgbClr val="008000"/>
                </a:solidFill>
              </a:rPr>
              <a:t> log </a:t>
            </a:r>
            <a:r>
              <a:rPr lang="en-US" i="1" dirty="0" smtClean="0">
                <a:solidFill>
                  <a:srgbClr val="008000"/>
                </a:solidFill>
              </a:rPr>
              <a:t>n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5E3ABBC-043D-5746-8239-AA268DCA6929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3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O(</a:t>
            </a:r>
            <a:r>
              <a:rPr lang="en-US" i="1" dirty="0" smtClean="0"/>
              <a:t>n</a:t>
            </a:r>
            <a:r>
              <a:rPr lang="en-US" dirty="0" smtClean="0"/>
              <a:t> log </a:t>
            </a:r>
            <a:r>
              <a:rPr lang="en-US" i="1" dirty="0" smtClean="0"/>
              <a:t>n</a:t>
            </a:r>
            <a:r>
              <a:rPr lang="en-US" dirty="0" smtClean="0"/>
              <a:t>) can be expected?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2B97330-CDDF-1245-8A39-49B3E21694B5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743" y="2110570"/>
            <a:ext cx="6531714" cy="4294414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21" y="1261927"/>
            <a:ext cx="66421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2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and binary search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0095" y="1489591"/>
            <a:ext cx="6934618" cy="2668785"/>
          </a:xfrm>
        </p:spPr>
        <p:txBody>
          <a:bodyPr/>
          <a:lstStyle/>
          <a:p>
            <a:r>
              <a:rPr lang="en-US" dirty="0"/>
              <a:t>Search for a key in a given vector/array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CB854D2-C98B-0B4E-81F5-2C2834441C99}" type="datetime1">
              <a:rPr lang="en-US" smtClean="0"/>
              <a:t>10/15/12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(C) 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9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Quicksort Quick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We can make it more likely to work well by randomizing the pivot!!!</a:t>
            </a:r>
          </a:p>
          <a:p>
            <a:pPr lvl="1"/>
            <a:r>
              <a:rPr lang="en-US" dirty="0"/>
              <a:t>Las Vegas algorithm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Randomization is an extremely important idea!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It is very slow on almost-equal inputs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Randomization can fix that too!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AACAD9D-C340-9F40-81CA-4993DE8F4124}" type="datetime1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0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544062"/>
            <a:ext cx="4647876" cy="9961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Randomized Quick sort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B083677-A4AD-5144-8D7B-F02279B3DBD9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733565"/>
            <a:ext cx="9002364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recursive_rqs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(vector&lt;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&gt; &amp;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left, 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right) {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(right &lt;= left)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;</a:t>
            </a:r>
            <a:endParaRPr lang="en-US" dirty="0">
              <a:solidFill>
                <a:srgbClr val="000000"/>
              </a:solidFill>
              <a:latin typeface="Menlo-Regular"/>
            </a:endParaRPr>
          </a:p>
          <a:p>
            <a:endParaRPr lang="en-US" dirty="0" smtClean="0">
              <a:solidFill>
                <a:srgbClr val="000000"/>
              </a:solidFill>
              <a:latin typeface="Menlo-Regular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>
                <a:solidFill>
                  <a:srgbClr val="007400"/>
                </a:solidFill>
                <a:latin typeface="Menlo-Regular"/>
              </a:rPr>
              <a:t>// pick a random pivot</a:t>
            </a:r>
            <a:endParaRPr lang="en-US" dirty="0">
              <a:solidFill>
                <a:srgbClr val="000000"/>
              </a:solidFill>
              <a:latin typeface="Menlo-Regular"/>
            </a:endParaRP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m 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= rand() % (right-left+</a:t>
            </a:r>
            <a:r>
              <a:rPr lang="en-US" dirty="0" smtClean="0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);</a:t>
            </a:r>
            <a:endParaRPr lang="en-US" dirty="0">
              <a:solidFill>
                <a:srgbClr val="000000"/>
              </a:solidFill>
              <a:latin typeface="Menlo-Regular"/>
            </a:endParaRP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swap(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[right],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left</a:t>
            </a:r>
            <a:r>
              <a:rPr lang="en-US" dirty="0" err="1" smtClean="0">
                <a:solidFill>
                  <a:srgbClr val="000000"/>
                </a:solidFill>
                <a:latin typeface="Menlo-Regular"/>
              </a:rPr>
              <a:t>+m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]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); </a:t>
            </a:r>
          </a:p>
          <a:p>
            <a:r>
              <a:rPr lang="it-IT" dirty="0">
                <a:solidFill>
                  <a:srgbClr val="000000"/>
                </a:solidFill>
                <a:latin typeface="Menlo-Regular"/>
              </a:rPr>
              <a:t>    </a:t>
            </a:r>
            <a:endParaRPr lang="it-IT" dirty="0" smtClean="0">
              <a:solidFill>
                <a:srgbClr val="000000"/>
              </a:solidFill>
              <a:latin typeface="Menlo-Regular"/>
            </a:endParaRPr>
          </a:p>
          <a:p>
            <a:r>
              <a:rPr lang="it-IT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it-IT" dirty="0" smtClean="0">
                <a:solidFill>
                  <a:srgbClr val="000000"/>
                </a:solidFill>
                <a:latin typeface="Menlo-Regular"/>
              </a:rPr>
              <a:t>   </a:t>
            </a:r>
            <a:r>
              <a:rPr lang="it-IT" dirty="0" smtClean="0">
                <a:solidFill>
                  <a:srgbClr val="007400"/>
                </a:solidFill>
                <a:latin typeface="Menlo-Regular"/>
              </a:rPr>
              <a:t>/</a:t>
            </a:r>
            <a:r>
              <a:rPr lang="it-IT" dirty="0">
                <a:solidFill>
                  <a:srgbClr val="007400"/>
                </a:solidFill>
                <a:latin typeface="Menlo-Regular"/>
              </a:rPr>
              <a:t>/ </a:t>
            </a:r>
            <a:r>
              <a:rPr lang="it-IT" dirty="0" err="1">
                <a:solidFill>
                  <a:srgbClr val="007400"/>
                </a:solidFill>
                <a:latin typeface="Menlo-Regular"/>
              </a:rPr>
              <a:t>partition</a:t>
            </a:r>
            <a:r>
              <a:rPr lang="it-IT" dirty="0">
                <a:solidFill>
                  <a:srgbClr val="007400"/>
                </a:solidFill>
                <a:latin typeface="Menlo-Regular"/>
              </a:rPr>
              <a:t>, </a:t>
            </a:r>
            <a:endParaRPr lang="it-IT" dirty="0">
              <a:solidFill>
                <a:srgbClr val="000000"/>
              </a:solidFill>
              <a:latin typeface="Menlo-Regular"/>
            </a:endParaRPr>
          </a:p>
          <a:p>
            <a:r>
              <a:rPr lang="it-IT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it-IT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it-IT" dirty="0">
                <a:solidFill>
                  <a:srgbClr val="000000"/>
                </a:solidFill>
                <a:latin typeface="Menlo-Regular"/>
              </a:rPr>
              <a:t> i=left-</a:t>
            </a:r>
            <a:r>
              <a:rPr lang="it-IT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it-IT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it-IT" dirty="0" err="1">
                <a:solidFill>
                  <a:srgbClr val="000000"/>
                </a:solidFill>
                <a:latin typeface="Menlo-Regular"/>
              </a:rPr>
              <a:t>j</a:t>
            </a:r>
            <a:r>
              <a:rPr lang="it-IT" dirty="0">
                <a:solidFill>
                  <a:srgbClr val="000000"/>
                </a:solidFill>
                <a:latin typeface="Menlo-Regular"/>
              </a:rPr>
              <a:t>=right;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true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[++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] &lt;=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[right])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== right)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break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[--j] &gt;=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[right])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(j == left || j ==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break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(j &lt;=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break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pl-PL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swap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[i], 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[j]);</a:t>
            </a:r>
          </a:p>
          <a:p>
            <a:r>
              <a:rPr lang="pl-PL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pl-PL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pl-PL" dirty="0" err="1">
                <a:solidFill>
                  <a:srgbClr val="AA0D91"/>
                </a:solidFill>
                <a:latin typeface="Menlo-Regular"/>
              </a:rPr>
              <a:t>if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 (i &lt; 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right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) 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swap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[i], 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[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right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])</a:t>
            </a:r>
            <a:r>
              <a:rPr lang="pl-PL" dirty="0" smtClean="0">
                <a:solidFill>
                  <a:srgbClr val="000000"/>
                </a:solidFill>
                <a:latin typeface="Menlo-Regular"/>
              </a:rPr>
              <a:t>;</a:t>
            </a:r>
            <a:endParaRPr lang="pl-PL" dirty="0">
              <a:solidFill>
                <a:srgbClr val="000000"/>
              </a:solidFill>
              <a:latin typeface="Menlo-Regular"/>
            </a:endParaRPr>
          </a:p>
          <a:p>
            <a:r>
              <a:rPr lang="pl-PL" dirty="0" smtClean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pl-PL" dirty="0" err="1" smtClean="0">
                <a:solidFill>
                  <a:srgbClr val="000000"/>
                </a:solidFill>
                <a:latin typeface="Menlo-Regular"/>
              </a:rPr>
              <a:t>recursive_rqs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left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, i-</a:t>
            </a:r>
            <a:r>
              <a:rPr lang="pl-PL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pl-PL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recursive_rqs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, i+</a:t>
            </a:r>
            <a:r>
              <a:rPr lang="pl-PL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pl-PL" dirty="0" err="1">
                <a:solidFill>
                  <a:srgbClr val="000000"/>
                </a:solidFill>
                <a:latin typeface="Menlo-Regular"/>
              </a:rPr>
              <a:t>right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)</a:t>
            </a:r>
            <a:r>
              <a:rPr lang="pl-PL" dirty="0" smtClean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pl-PL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9839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 Heap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1A55FFB-E959-214F-8BFC-819A01202342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 descr="max_he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57" y="1414588"/>
            <a:ext cx="6077756" cy="433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8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 Heap as an Array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A8CFAA4-F04C-3746-AA41-C65900F2AF35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 descr="array_max_he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10" y="1340196"/>
            <a:ext cx="5477875" cy="454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3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Heap sort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heapify</a:t>
            </a:r>
            <a:r>
              <a:rPr lang="en-US" dirty="0"/>
              <a:t>: turn a vector/array into a heap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sink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(</a:t>
            </a:r>
            <a:r>
              <a:rPr lang="en-US" dirty="0" err="1">
                <a:solidFill>
                  <a:srgbClr val="008000"/>
                </a:solidFill>
                <a:latin typeface="Courier"/>
                <a:cs typeface="Courier"/>
              </a:rPr>
              <a:t>i</a:t>
            </a:r>
            <a:r>
              <a:rPr lang="en-US" dirty="0">
                <a:solidFill>
                  <a:srgbClr val="008000"/>
                </a:solidFill>
                <a:latin typeface="Courier"/>
                <a:cs typeface="Courier"/>
              </a:rPr>
              <a:t>, n, array)</a:t>
            </a:r>
            <a:r>
              <a:rPr lang="en-US" dirty="0"/>
              <a:t>: make sub-tree rooted at </a:t>
            </a:r>
            <a:r>
              <a:rPr lang="en-US" dirty="0" err="1">
                <a:solidFill>
                  <a:srgbClr val="008000"/>
                </a:solidFill>
                <a:latin typeface="Courier"/>
                <a:cs typeface="Courier"/>
              </a:rPr>
              <a:t>i</a:t>
            </a:r>
            <a:r>
              <a:rPr lang="en-US" dirty="0"/>
              <a:t> a heap</a:t>
            </a:r>
          </a:p>
          <a:p>
            <a:pPr lvl="1"/>
            <a:r>
              <a:rPr lang="en-US" dirty="0"/>
              <a:t>Assumes left &amp; right sub-trees are already max heap</a:t>
            </a:r>
          </a:p>
          <a:p>
            <a:pPr lvl="1"/>
            <a:r>
              <a:rPr lang="en-US" dirty="0" smtClean="0"/>
              <a:t>Sinks </a:t>
            </a:r>
            <a:r>
              <a:rPr lang="en-US" dirty="0"/>
              <a:t>node </a:t>
            </a:r>
            <a:r>
              <a:rPr lang="en-US" sz="3200" dirty="0" err="1">
                <a:solidFill>
                  <a:srgbClr val="008000"/>
                </a:solidFill>
                <a:latin typeface="Courier"/>
                <a:cs typeface="Courier"/>
              </a:rPr>
              <a:t>i</a:t>
            </a:r>
            <a:r>
              <a:rPr lang="en-US" dirty="0"/>
              <a:t> down to the </a:t>
            </a:r>
            <a:r>
              <a:rPr lang="en-US" dirty="0" smtClean="0"/>
              <a:t>correct level</a:t>
            </a:r>
          </a:p>
          <a:p>
            <a:pPr lvl="1"/>
            <a:endParaRPr lang="en-US" dirty="0"/>
          </a:p>
          <a:p>
            <a:r>
              <a:rPr lang="en-US" dirty="0" err="1" smtClean="0">
                <a:solidFill>
                  <a:srgbClr val="008000"/>
                </a:solidFill>
                <a:latin typeface="Courier"/>
                <a:cs typeface="Courier"/>
              </a:rPr>
              <a:t>heap_sort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(array)</a:t>
            </a:r>
            <a:r>
              <a:rPr lang="en-US" dirty="0" smtClean="0">
                <a:solidFill>
                  <a:srgbClr val="008000"/>
                </a:solidFill>
              </a:rPr>
              <a:t>: </a:t>
            </a:r>
          </a:p>
          <a:p>
            <a:pPr lvl="1"/>
            <a:r>
              <a:rPr lang="en-US" sz="3200" dirty="0" err="1">
                <a:latin typeface="Courier"/>
                <a:cs typeface="Courier"/>
              </a:rPr>
              <a:t>heapify</a:t>
            </a:r>
            <a:r>
              <a:rPr lang="en-US" sz="3200" dirty="0">
                <a:latin typeface="Courier"/>
                <a:cs typeface="Courier"/>
              </a:rPr>
              <a:t>(array)</a:t>
            </a:r>
          </a:p>
          <a:p>
            <a:pPr lvl="1"/>
            <a:r>
              <a:rPr lang="en-US" dirty="0" smtClean="0"/>
              <a:t>swap root to </a:t>
            </a:r>
            <a:r>
              <a:rPr lang="en-US" sz="3200" dirty="0">
                <a:latin typeface="Courier"/>
                <a:cs typeface="Courier"/>
              </a:rPr>
              <a:t>array[n]</a:t>
            </a:r>
          </a:p>
          <a:p>
            <a:pPr lvl="1"/>
            <a:r>
              <a:rPr lang="en-US" sz="3200" dirty="0">
                <a:latin typeface="Courier"/>
                <a:cs typeface="Courier"/>
              </a:rPr>
              <a:t>sink(0, n-1, array)</a:t>
            </a:r>
            <a:endParaRPr lang="en-US" sz="3200" dirty="0">
              <a:latin typeface="Courier"/>
              <a:cs typeface="Courie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83BCFA3-1A15-1444-BDCD-17973127F282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0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Heapify</a:t>
            </a:r>
            <a:r>
              <a:rPr lang="en-US" dirty="0" smtClean="0"/>
              <a:t> and </a:t>
            </a:r>
            <a:r>
              <a:rPr lang="en-US" dirty="0" err="1" smtClean="0"/>
              <a:t>heap_sort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AACAD9D-C340-9F40-81CA-4993DE8F4124}" type="datetime1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0515" y="1605080"/>
            <a:ext cx="86822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heapify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(vector&lt;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&gt; &amp;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for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vec.size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()/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2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&gt;=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--)</a:t>
            </a:r>
          </a:p>
          <a:p>
            <a:r>
              <a:rPr lang="it-IT" dirty="0" smtClean="0">
                <a:solidFill>
                  <a:srgbClr val="000000"/>
                </a:solidFill>
                <a:latin typeface="Menlo-Regular"/>
              </a:rPr>
              <a:t>        sink</a:t>
            </a:r>
            <a:r>
              <a:rPr lang="it-IT" dirty="0">
                <a:solidFill>
                  <a:srgbClr val="000000"/>
                </a:solidFill>
                <a:latin typeface="Menlo-Regular"/>
              </a:rPr>
              <a:t>(vec, i, vec.size());</a:t>
            </a:r>
          </a:p>
          <a:p>
            <a:r>
              <a:rPr lang="it-IT" dirty="0">
                <a:solidFill>
                  <a:srgbClr val="000000"/>
                </a:solidFill>
                <a:latin typeface="Menlo-Regular"/>
              </a:rPr>
              <a:t>}</a:t>
            </a:r>
          </a:p>
          <a:p>
            <a:endParaRPr lang="en-US" dirty="0" smtClean="0">
              <a:solidFill>
                <a:srgbClr val="AA0D91"/>
              </a:solidFill>
              <a:latin typeface="Menlo-Regular"/>
            </a:endParaRPr>
          </a:p>
          <a:p>
            <a:endParaRPr lang="en-US" dirty="0">
              <a:solidFill>
                <a:srgbClr val="AA0D91"/>
              </a:solidFill>
              <a:latin typeface="Menlo-Regular"/>
            </a:endParaRPr>
          </a:p>
          <a:p>
            <a:endParaRPr lang="en-US" dirty="0" smtClean="0">
              <a:solidFill>
                <a:srgbClr val="AA0D91"/>
              </a:solidFill>
              <a:latin typeface="Menlo-Regular"/>
            </a:endParaRPr>
          </a:p>
          <a:p>
            <a:r>
              <a:rPr lang="en-US" dirty="0" smtClean="0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heap_sort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(vector&lt;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&gt; &amp;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heapify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for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j=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vec.size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()-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 j&gt;=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 j--) {</a:t>
            </a:r>
          </a:p>
          <a:p>
            <a:r>
              <a:rPr lang="pl-PL" dirty="0">
                <a:solidFill>
                  <a:srgbClr val="000000"/>
                </a:solidFill>
                <a:latin typeface="Menlo-Regular"/>
              </a:rPr>
              <a:t>        swap(vec[</a:t>
            </a:r>
            <a:r>
              <a:rPr lang="pl-PL" dirty="0">
                <a:solidFill>
                  <a:srgbClr val="1C00CF"/>
                </a:solidFill>
                <a:latin typeface="Menlo-Regular"/>
              </a:rPr>
              <a:t>0</a:t>
            </a:r>
            <a:r>
              <a:rPr lang="pl-PL" dirty="0">
                <a:solidFill>
                  <a:srgbClr val="000000"/>
                </a:solidFill>
                <a:latin typeface="Menlo-Regular"/>
              </a:rPr>
              <a:t>], vec[j]);</a:t>
            </a:r>
          </a:p>
          <a:p>
            <a:r>
              <a:rPr lang="es-ES_tradnl" dirty="0" smtClean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s-ES_tradnl" dirty="0" err="1" smtClean="0">
                <a:solidFill>
                  <a:srgbClr val="000000"/>
                </a:solidFill>
                <a:latin typeface="Menlo-Regular"/>
              </a:rPr>
              <a:t>sink</a:t>
            </a:r>
            <a:r>
              <a:rPr lang="es-ES_tradnl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s-ES_tradnl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s-ES_tradnl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s-ES_tradnl" dirty="0">
                <a:solidFill>
                  <a:srgbClr val="1C00CF"/>
                </a:solidFill>
                <a:latin typeface="Menlo-Regular"/>
              </a:rPr>
              <a:t>0</a:t>
            </a:r>
            <a:r>
              <a:rPr lang="es-ES_tradnl" dirty="0">
                <a:solidFill>
                  <a:srgbClr val="000000"/>
                </a:solidFill>
                <a:latin typeface="Menlo-Regular"/>
              </a:rPr>
              <a:t>, j);</a:t>
            </a:r>
          </a:p>
          <a:p>
            <a:r>
              <a:rPr lang="es-ES_tradnl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es-ES_tradnl" dirty="0">
                <a:solidFill>
                  <a:srgbClr val="000000"/>
                </a:solidFill>
                <a:latin typeface="Menlo-Regular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8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Sinking, Recursively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AACAD9D-C340-9F40-81CA-4993DE8F4124}" type="datetime1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905" y="1626829"/>
            <a:ext cx="89063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recursive_sink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(vector&lt;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&gt; &amp;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n) {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left = 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2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*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+ 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(n &gt;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vec.size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() || left &gt;= n)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right = left + 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 </a:t>
            </a:r>
            <a:r>
              <a:rPr lang="en-US" dirty="0">
                <a:solidFill>
                  <a:srgbClr val="007400"/>
                </a:solidFill>
                <a:latin typeface="Menlo-Regular"/>
              </a:rPr>
              <a:t>// possibly &gt;= n    </a:t>
            </a:r>
            <a:endParaRPr lang="en-US" dirty="0">
              <a:solidFill>
                <a:srgbClr val="000000"/>
              </a:solidFill>
              <a:latin typeface="Menlo-Regular"/>
            </a:endParaRPr>
          </a:p>
          <a:p>
            <a:r>
              <a:rPr lang="sv-SE" dirty="0">
                <a:solidFill>
                  <a:srgbClr val="000000"/>
                </a:solidFill>
                <a:latin typeface="Menlo-Regular"/>
              </a:rPr>
              <a:t>    size_t my_pick = 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right &gt;= n) ?  left : 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Menlo-Regular"/>
              </a:rPr>
            </a:br>
            <a:r>
              <a:rPr lang="en-US" dirty="0" smtClean="0">
                <a:solidFill>
                  <a:srgbClr val="000000"/>
                </a:solidFill>
                <a:latin typeface="Menlo-Regular"/>
              </a:rPr>
              <a:t>                     (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[right] &gt;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[left]) ? right : 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left;</a:t>
            </a:r>
            <a:endParaRPr lang="en-US" dirty="0">
              <a:solidFill>
                <a:srgbClr val="000000"/>
              </a:solidFill>
              <a:latin typeface="Menlo-Regular"/>
            </a:endParaRPr>
          </a:p>
          <a:p>
            <a:endParaRPr lang="en-US" dirty="0">
              <a:solidFill>
                <a:srgbClr val="000000"/>
              </a:solidFill>
              <a:latin typeface="Menlo-Regular"/>
            </a:endParaRP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] &lt;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my_pick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]) {</a:t>
            </a:r>
          </a:p>
          <a:p>
            <a:r>
              <a:rPr lang="pl-PL" dirty="0">
                <a:solidFill>
                  <a:srgbClr val="000000"/>
                </a:solidFill>
                <a:latin typeface="Menlo-Regular"/>
              </a:rPr>
              <a:t>        swap(vec[i], vec[my_pick]);</a:t>
            </a:r>
          </a:p>
          <a:p>
            <a:r>
              <a:rPr lang="pl-PL" dirty="0">
                <a:solidFill>
                  <a:srgbClr val="000000"/>
                </a:solidFill>
                <a:latin typeface="Menlo-Regular"/>
              </a:rPr>
              <a:t>        recursive_sink(vec, my_pick, n);</a:t>
            </a:r>
          </a:p>
          <a:p>
            <a:r>
              <a:rPr lang="pl-PL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pl-PL" dirty="0">
                <a:solidFill>
                  <a:srgbClr val="000000"/>
                </a:solidFill>
                <a:latin typeface="Menlo-Regular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7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and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sinking a node at height </a:t>
            </a:r>
            <a:r>
              <a:rPr lang="en-US" i="1" dirty="0" smtClean="0">
                <a:solidFill>
                  <a:srgbClr val="008000"/>
                </a:solidFill>
              </a:rPr>
              <a:t>h</a:t>
            </a:r>
            <a:r>
              <a:rPr lang="en-US" dirty="0" smtClean="0">
                <a:solidFill>
                  <a:srgbClr val="008000"/>
                </a:solidFill>
              </a:rPr>
              <a:t> takes O(</a:t>
            </a:r>
            <a:r>
              <a:rPr lang="en-US" i="1" dirty="0" smtClean="0">
                <a:solidFill>
                  <a:srgbClr val="008000"/>
                </a:solidFill>
              </a:rPr>
              <a:t>h</a:t>
            </a:r>
            <a:r>
              <a:rPr lang="en-US" dirty="0" smtClean="0">
                <a:solidFill>
                  <a:srgbClr val="008000"/>
                </a:solidFill>
              </a:rPr>
              <a:t>) time</a:t>
            </a:r>
          </a:p>
          <a:p>
            <a:endParaRPr lang="en-US" dirty="0"/>
          </a:p>
          <a:p>
            <a:r>
              <a:rPr lang="en-US" dirty="0" err="1">
                <a:solidFill>
                  <a:srgbClr val="FF6600"/>
                </a:solidFill>
                <a:latin typeface="Courier"/>
                <a:cs typeface="Courier"/>
              </a:rPr>
              <a:t>heapify</a:t>
            </a:r>
            <a:r>
              <a:rPr lang="en-US" dirty="0" smtClean="0">
                <a:solidFill>
                  <a:srgbClr val="FF6600"/>
                </a:solidFill>
              </a:rPr>
              <a:t> sinks nodes at various heights, O(n) time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heap_sort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()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runs in time </a:t>
            </a:r>
            <a:r>
              <a:rPr lang="en-US" i="1" dirty="0" smtClean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i="1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 log </a:t>
            </a:r>
            <a:r>
              <a:rPr lang="en-US" i="1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space complexity </a:t>
            </a:r>
            <a:r>
              <a:rPr lang="en-US" i="1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(log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 due to recursion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AACAD9D-C340-9F40-81CA-4993DE8F4124}" type="datetime1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36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09" y="2473446"/>
            <a:ext cx="4034069" cy="242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1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Sinking Iteratively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AACAD9D-C340-9F40-81CA-4993DE8F4124}" type="datetime1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7709" y="1292476"/>
            <a:ext cx="87569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iterative_sink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(vector&lt;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&gt; &amp;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n) {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(n &gt;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vec.size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())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size_t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left, right,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my_pick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endParaRPr lang="en-US" dirty="0">
              <a:solidFill>
                <a:srgbClr val="000000"/>
              </a:solidFill>
              <a:latin typeface="Menlo-Regular"/>
            </a:endParaRP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((left = 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2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*i+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&lt; n) {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right = left + 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 </a:t>
            </a:r>
            <a:r>
              <a:rPr lang="en-US" dirty="0">
                <a:solidFill>
                  <a:srgbClr val="007400"/>
                </a:solidFill>
                <a:latin typeface="Menlo-Regular"/>
              </a:rPr>
              <a:t>// possibly &gt;= n    </a:t>
            </a:r>
            <a:endParaRPr lang="en-US" dirty="0">
              <a:solidFill>
                <a:srgbClr val="000000"/>
              </a:solidFill>
              <a:latin typeface="Menlo-Regular"/>
            </a:endParaRP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my_pick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= right &gt;= n 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? left 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: </a:t>
            </a:r>
            <a:endParaRPr lang="en-US" dirty="0" smtClean="0">
              <a:solidFill>
                <a:srgbClr val="000000"/>
              </a:solidFill>
              <a:latin typeface="Menlo-Regular"/>
            </a:endParaRP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                 </a:t>
            </a:r>
            <a:r>
              <a:rPr lang="en-US" dirty="0" err="1" smtClean="0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[right] &gt;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[left] ? right : left;</a:t>
            </a:r>
          </a:p>
          <a:p>
            <a:endParaRPr lang="en-US" dirty="0">
              <a:solidFill>
                <a:srgbClr val="000000"/>
              </a:solidFill>
              <a:latin typeface="Menlo-Regular"/>
            </a:endParaRP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] &gt;=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my_pick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])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break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endParaRPr lang="en-US" dirty="0">
              <a:solidFill>
                <a:srgbClr val="000000"/>
              </a:solidFill>
              <a:latin typeface="Menlo-Regular"/>
            </a:endParaRPr>
          </a:p>
          <a:p>
            <a:r>
              <a:rPr lang="pl-PL" dirty="0">
                <a:solidFill>
                  <a:srgbClr val="000000"/>
                </a:solidFill>
                <a:latin typeface="Menlo-Regular"/>
              </a:rPr>
              <a:t>        swap(vec[i], vec[my_pick]);</a:t>
            </a:r>
          </a:p>
          <a:p>
            <a:r>
              <a:rPr lang="cs-CZ" dirty="0">
                <a:solidFill>
                  <a:srgbClr val="000000"/>
                </a:solidFill>
                <a:latin typeface="Menlo-Regular"/>
              </a:rPr>
              <a:t>        i = my_pick;</a:t>
            </a:r>
          </a:p>
          <a:p>
            <a:r>
              <a:rPr lang="cs-CZ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cs-CZ" dirty="0">
                <a:solidFill>
                  <a:srgbClr val="000000"/>
                </a:solidFill>
                <a:latin typeface="Menlo-Regular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1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Heap as Priority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Insert new key takes O(log </a:t>
            </a:r>
            <a:r>
              <a:rPr lang="en-US" i="1" dirty="0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Delete key takes O(log </a:t>
            </a:r>
            <a:r>
              <a:rPr lang="en-US" i="1" dirty="0" smtClean="0">
                <a:solidFill>
                  <a:srgbClr val="008000"/>
                </a:solidFill>
              </a:rPr>
              <a:t>n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Drawback: search takes a long time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660066"/>
                </a:solidFill>
              </a:rPr>
              <a:t>Used in </a:t>
            </a:r>
            <a:r>
              <a:rPr lang="en-US" dirty="0" err="1" smtClean="0">
                <a:solidFill>
                  <a:srgbClr val="660066"/>
                </a:solidFill>
              </a:rPr>
              <a:t>Dijkstra’s</a:t>
            </a:r>
            <a:r>
              <a:rPr lang="en-US" dirty="0" smtClean="0">
                <a:solidFill>
                  <a:srgbClr val="660066"/>
                </a:solidFill>
              </a:rPr>
              <a:t> algorithm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Link state routing protocol!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AACAD9D-C340-9F40-81CA-4993DE8F4124}" type="datetime1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683829"/>
              </p:ext>
            </p:extLst>
          </p:nvPr>
        </p:nvGraphicFramePr>
        <p:xfrm>
          <a:off x="230188" y="1531303"/>
          <a:ext cx="87471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713"/>
                <a:gridCol w="874713"/>
                <a:gridCol w="874713"/>
                <a:gridCol w="874713"/>
                <a:gridCol w="874713"/>
                <a:gridCol w="874713"/>
                <a:gridCol w="874713"/>
                <a:gridCol w="874713"/>
                <a:gridCol w="874713"/>
                <a:gridCol w="8747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2755B6A-26A4-A94C-9969-4C3090DA0377}" type="datetime1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250, Fall 2012, SUNY Buffalo, (C) Hung Q. Ngo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908825"/>
              </p:ext>
            </p:extLst>
          </p:nvPr>
        </p:nvGraphicFramePr>
        <p:xfrm>
          <a:off x="3134290" y="3090708"/>
          <a:ext cx="8333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3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70371"/>
              </p:ext>
            </p:extLst>
          </p:nvPr>
        </p:nvGraphicFramePr>
        <p:xfrm>
          <a:off x="3134290" y="4046630"/>
          <a:ext cx="8333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3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41310" y="3073638"/>
            <a:ext cx="14224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 the array?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41310" y="4030964"/>
            <a:ext cx="14224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 the array?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0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with sorting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0095" y="1489591"/>
            <a:ext cx="6934618" cy="2507537"/>
          </a:xfrm>
        </p:spPr>
        <p:txBody>
          <a:bodyPr/>
          <a:lstStyle/>
          <a:p>
            <a:r>
              <a:rPr lang="en-US" dirty="0" smtClean="0"/>
              <a:t>Random input</a:t>
            </a:r>
          </a:p>
          <a:p>
            <a:r>
              <a:rPr lang="en-US" dirty="0"/>
              <a:t>Sorted input</a:t>
            </a:r>
          </a:p>
          <a:p>
            <a:r>
              <a:rPr lang="en-US" dirty="0"/>
              <a:t>Inversedly sorted input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15B3DA8-3331-6B47-BAC9-E647BB25A323}" type="datetime1">
              <a:rPr lang="en-US" smtClean="0"/>
              <a:t>10/15/12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(C) 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7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872E6DA-63E4-264C-B69A-BEE7A57BD421}" type="datetime1">
              <a:rPr lang="en-US" smtClean="0"/>
              <a:t>10/15/12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(C) 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40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0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6134236-ABF8-7543-80FB-AF221A8DB399}" type="datetime1">
              <a:rPr lang="en-US" smtClean="0"/>
              <a:t>10/15/12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41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Descending_Inp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9144000" cy="66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E34DFF0-6FA7-E446-9895-550E00772D53}" type="datetime1">
              <a:rPr lang="en-US" smtClean="0"/>
              <a:t>10/15/12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42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8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1960855-25BD-784A-846A-8E411C9CCD81}" type="datetime1">
              <a:rPr lang="en-US" smtClean="0"/>
              <a:t>10/15/12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43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"/>
            <a:ext cx="9144000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7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E351EC6-1B84-9C44-B0D8-FB81756C8DD2}" type="datetime1">
              <a:rPr lang="en-US" smtClean="0"/>
              <a:t>10/15/12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44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9022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1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sorting routines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 templates</a:t>
            </a:r>
          </a:p>
          <a:p>
            <a:r>
              <a:rPr lang="en-US" dirty="0"/>
              <a:t>Call back functions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880AE4C-BD7A-FA47-91C4-91C61BD0BBD0}" type="datetime1">
              <a:rPr lang="en-US" smtClean="0"/>
              <a:t>10/15/12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(C) 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16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templates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97B6D31-ED81-474D-B0EC-88D2EC8BFEFB}" type="datetime1">
              <a:rPr lang="en-US" smtClean="0"/>
              <a:t>10/15/12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(C) 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46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1752" y="1489688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AA0D91"/>
                </a:solidFill>
                <a:latin typeface="Menlo-Regular"/>
              </a:rPr>
              <a:t>template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typename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Item_Type&gt;</a:t>
            </a:r>
          </a:p>
          <a:p>
            <a:r>
              <a:rPr lang="en-US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>
                <a:solidFill>
                  <a:srgbClr val="000000"/>
                </a:solidFill>
                <a:latin typeface="Menlo-Regular"/>
              </a:rPr>
              <a:t> insertion_sort(std::vector&lt;Item_Type&gt; &amp;vec) {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Item_Type temp, j;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for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 i=</a:t>
            </a:r>
            <a:r>
              <a:rPr lang="en-US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>
                <a:solidFill>
                  <a:srgbClr val="000000"/>
                </a:solidFill>
                <a:latin typeface="Menlo-Regular"/>
              </a:rPr>
              <a:t>; i&lt;vec.size(); i++) {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temp = vec[i];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j = i-</a:t>
            </a:r>
            <a:r>
              <a:rPr lang="cs-CZ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cs-CZ">
                <a:solidFill>
                  <a:srgbClr val="007400"/>
                </a:solidFill>
                <a:latin typeface="Menlo-Regular"/>
              </a:rPr>
              <a:t>// assumes '&gt;' with Item_Type is meaningful</a:t>
            </a:r>
            <a:endParaRPr lang="cs-CZ">
              <a:solidFill>
                <a:srgbClr val="000000"/>
              </a:solidFill>
              <a:latin typeface="Menlo-Regular"/>
            </a:endParaRP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(j &gt;= </a:t>
            </a:r>
            <a:r>
              <a:rPr lang="en-US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>
                <a:solidFill>
                  <a:srgbClr val="000000"/>
                </a:solidFill>
                <a:latin typeface="Menlo-Regular"/>
              </a:rPr>
              <a:t> &amp;&amp; vec[j] &gt; temp) {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    vec[j+</a:t>
            </a:r>
            <a:r>
              <a:rPr lang="cs-CZ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>
                <a:solidFill>
                  <a:srgbClr val="000000"/>
                </a:solidFill>
                <a:latin typeface="Menlo-Regular"/>
              </a:rPr>
              <a:t>] = vec[j];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    j--;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}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vec[j+</a:t>
            </a:r>
            <a:r>
              <a:rPr lang="cs-CZ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>
                <a:solidFill>
                  <a:srgbClr val="000000"/>
                </a:solidFill>
                <a:latin typeface="Menlo-Regular"/>
              </a:rPr>
              <a:t>] = temp;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1302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With the above templates</a:t>
            </a:r>
          </a:p>
          <a:p>
            <a:pPr lvl="1"/>
            <a:r>
              <a:rPr lang="en-US"/>
              <a:t>Sorting doubles, long, etc. are OK</a:t>
            </a:r>
          </a:p>
          <a:p>
            <a:pPr lvl="1"/>
            <a:r>
              <a:rPr lang="en-US"/>
              <a:t>Since &lt;, &gt;, == are built-in with them</a:t>
            </a:r>
          </a:p>
          <a:p>
            <a:endParaRPr lang="en-US"/>
          </a:p>
          <a:p>
            <a:r>
              <a:rPr lang="en-US"/>
              <a:t>Can’t sort strings (say, sort by last name)</a:t>
            </a:r>
          </a:p>
          <a:p>
            <a:endParaRPr lang="en-US"/>
          </a:p>
          <a:p>
            <a:r>
              <a:rPr lang="en-US"/>
              <a:t>Can’t sort in some other order (say, reverse order)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EAFDD6E-E3BD-1F4C-ACC4-A4CBE8E0A7C2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3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Callback functions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784A363-FB54-AC4B-A33F-8DF83763A635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48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4629" y="1501133"/>
            <a:ext cx="8287657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AA0D91"/>
                </a:solidFill>
                <a:latin typeface="Menlo-Regular"/>
              </a:rPr>
              <a:t>template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&lt;</a:t>
            </a:r>
            <a:r>
              <a:rPr lang="en-US">
                <a:solidFill>
                  <a:srgbClr val="AA0D91"/>
                </a:solidFill>
                <a:latin typeface="Menlo-Regular"/>
              </a:rPr>
              <a:t>typename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Item_Type&gt;</a:t>
            </a:r>
          </a:p>
          <a:p>
            <a:r>
              <a:rPr lang="en-US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>
                <a:solidFill>
                  <a:srgbClr val="000000"/>
                </a:solidFill>
                <a:latin typeface="Menlo-Regular"/>
              </a:rPr>
              <a:t> insertion_sort(std::vector&lt;Item_Type&gt; &amp;vec, </a:t>
            </a:r>
          </a:p>
          <a:p>
            <a:r>
              <a:rPr lang="fr-FR">
                <a:solidFill>
                  <a:srgbClr val="000000"/>
                </a:solidFill>
                <a:latin typeface="Menlo-Regular"/>
              </a:rPr>
              <a:t>                    </a:t>
            </a:r>
            <a:r>
              <a:rPr lang="fr-FR">
                <a:solidFill>
                  <a:srgbClr val="AA0D91"/>
                </a:solidFill>
                <a:latin typeface="Menlo-Regular"/>
              </a:rPr>
              <a:t>int</a:t>
            </a:r>
            <a:r>
              <a:rPr lang="fr-FR">
                <a:solidFill>
                  <a:srgbClr val="000000"/>
                </a:solidFill>
                <a:latin typeface="Menlo-Regular"/>
              </a:rPr>
              <a:t> (*cmp)(Item_Type, Item_Type))</a:t>
            </a:r>
          </a:p>
          <a:p>
            <a:r>
              <a:rPr lang="fr-FR">
                <a:solidFill>
                  <a:srgbClr val="000000"/>
                </a:solidFill>
                <a:latin typeface="Menlo-Regular"/>
              </a:rPr>
              <a:t>{</a:t>
            </a:r>
          </a:p>
          <a:p>
            <a:r>
              <a:rPr lang="fr-FR">
                <a:solidFill>
                  <a:srgbClr val="000000"/>
                </a:solidFill>
                <a:latin typeface="Menlo-Regular"/>
              </a:rPr>
              <a:t>    Item_Type temp; </a:t>
            </a:r>
          </a:p>
          <a:p>
            <a:r>
              <a:rPr lang="da-DK">
                <a:solidFill>
                  <a:srgbClr val="000000"/>
                </a:solidFill>
                <a:latin typeface="Menlo-Regular"/>
              </a:rPr>
              <a:t>    </a:t>
            </a:r>
            <a:r>
              <a:rPr lang="da-DK">
                <a:solidFill>
                  <a:srgbClr val="AA0D91"/>
                </a:solidFill>
                <a:latin typeface="Menlo-Regular"/>
              </a:rPr>
              <a:t>int</a:t>
            </a:r>
            <a:r>
              <a:rPr lang="da-DK">
                <a:solidFill>
                  <a:srgbClr val="000000"/>
                </a:solidFill>
                <a:latin typeface="Menlo-Regular"/>
              </a:rPr>
              <a:t> j;</a:t>
            </a:r>
          </a:p>
          <a:p>
            <a:r>
              <a:rPr lang="en-US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>
                <a:solidFill>
                  <a:srgbClr val="AA0D91"/>
                </a:solidFill>
                <a:latin typeface="Menlo-Regular"/>
              </a:rPr>
              <a:t>for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>
                <a:solidFill>
                  <a:srgbClr val="000000"/>
                </a:solidFill>
                <a:latin typeface="Menlo-Regular"/>
              </a:rPr>
              <a:t> i=</a:t>
            </a:r>
            <a:r>
              <a:rPr lang="en-US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>
                <a:solidFill>
                  <a:srgbClr val="000000"/>
                </a:solidFill>
                <a:latin typeface="Menlo-Regular"/>
              </a:rPr>
              <a:t>; i&lt;vec.size(); i++) {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temp = vec[i];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j = i-</a:t>
            </a:r>
            <a:r>
              <a:rPr lang="cs-CZ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>
                <a:solidFill>
                  <a:srgbClr val="AA0D91"/>
                </a:solidFill>
                <a:latin typeface="Menlo-Regular"/>
              </a:rPr>
              <a:t>    while</a:t>
            </a:r>
            <a:r>
              <a:rPr lang="en-US">
                <a:solidFill>
                  <a:srgbClr val="000000"/>
                </a:solidFill>
                <a:latin typeface="Menlo-Regular"/>
              </a:rPr>
              <a:t> (j &gt;= </a:t>
            </a:r>
            <a:r>
              <a:rPr lang="en-US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>
                <a:solidFill>
                  <a:srgbClr val="000000"/>
                </a:solidFill>
                <a:latin typeface="Menlo-Regular"/>
              </a:rPr>
              <a:t> &amp;&amp; cmp(vec[j],temp) &gt; </a:t>
            </a:r>
            <a:r>
              <a:rPr lang="en-US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>
                <a:solidFill>
                  <a:srgbClr val="000000"/>
                </a:solidFill>
                <a:latin typeface="Menlo-Regular"/>
              </a:rPr>
              <a:t>) {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    vec[j+</a:t>
            </a:r>
            <a:r>
              <a:rPr lang="cs-CZ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>
                <a:solidFill>
                  <a:srgbClr val="000000"/>
                </a:solidFill>
                <a:latin typeface="Menlo-Regular"/>
              </a:rPr>
              <a:t>] = vec[j];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    j--;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}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    vec[j+</a:t>
            </a:r>
            <a:r>
              <a:rPr lang="cs-CZ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>
                <a:solidFill>
                  <a:srgbClr val="000000"/>
                </a:solidFill>
                <a:latin typeface="Menlo-Regular"/>
              </a:rPr>
              <a:t>] = temp;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cs-CZ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8501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search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23A91F1-224F-9940-830B-72E3095AF9D6}" type="datetime1">
              <a:rPr lang="en-US" smtClean="0"/>
              <a:t>10/15/12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250, Fall 2012, SUNY Buffalo, (C) Hung Q. Ngo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688E5-F1B8-7542-A48F-A87C5AE97F12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6400" y="1719592"/>
            <a:ext cx="834571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400"/>
                </a:solidFill>
                <a:latin typeface="Menlo-Regular"/>
              </a:rPr>
              <a:t>/**</a:t>
            </a:r>
          </a:p>
          <a:p>
            <a:r>
              <a:rPr lang="en-US" sz="1400" dirty="0">
                <a:solidFill>
                  <a:srgbClr val="007400"/>
                </a:solidFill>
                <a:latin typeface="Menlo-Regular"/>
              </a:rPr>
              <a:t> * -----------------------------------------------------------------------</a:t>
            </a:r>
            <a:r>
              <a:rPr lang="en-US" sz="1400" dirty="0" smtClean="0">
                <a:solidFill>
                  <a:srgbClr val="007400"/>
                </a:solidFill>
                <a:latin typeface="Menlo-Regular"/>
              </a:rPr>
              <a:t>-</a:t>
            </a:r>
            <a:endParaRPr lang="en-US" sz="1400" dirty="0">
              <a:solidFill>
                <a:srgbClr val="007400"/>
              </a:solidFill>
              <a:latin typeface="Menlo-Regular"/>
            </a:endParaRPr>
          </a:p>
          <a:p>
            <a:r>
              <a:rPr lang="en-US" sz="1400" dirty="0">
                <a:solidFill>
                  <a:srgbClr val="007400"/>
                </a:solidFill>
                <a:latin typeface="Menlo-Regular"/>
              </a:rPr>
              <a:t> * scan a vector, search for the key</a:t>
            </a:r>
          </a:p>
          <a:p>
            <a:r>
              <a:rPr lang="en-US" sz="1400" dirty="0">
                <a:solidFill>
                  <a:srgbClr val="007400"/>
                </a:solidFill>
                <a:latin typeface="Menlo-Regular"/>
              </a:rPr>
              <a:t> * -----------------------------------------------------------------------</a:t>
            </a:r>
            <a:r>
              <a:rPr lang="en-US" sz="1400" dirty="0" smtClean="0">
                <a:solidFill>
                  <a:srgbClr val="007400"/>
                </a:solidFill>
                <a:latin typeface="Menlo-Regular"/>
              </a:rPr>
              <a:t>-</a:t>
            </a:r>
            <a:endParaRPr lang="en-US" sz="1400" dirty="0">
              <a:solidFill>
                <a:srgbClr val="007400"/>
              </a:solidFill>
              <a:latin typeface="Menlo-Regular"/>
            </a:endParaRPr>
          </a:p>
          <a:p>
            <a:r>
              <a:rPr lang="en-US" sz="1400" dirty="0">
                <a:solidFill>
                  <a:srgbClr val="007400"/>
                </a:solidFill>
                <a:latin typeface="Menlo-Regular"/>
              </a:rPr>
              <a:t> */</a:t>
            </a:r>
            <a:endParaRPr lang="en-US" sz="14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400" dirty="0" err="1">
                <a:solidFill>
                  <a:srgbClr val="AA0D91"/>
                </a:solidFill>
                <a:latin typeface="Menlo-Regular"/>
              </a:rPr>
              <a:t>bool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linear_search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1400" dirty="0" err="1">
                <a:solidFill>
                  <a:srgbClr val="AA0D91"/>
                </a:solidFill>
                <a:latin typeface="Menlo-Regular"/>
              </a:rPr>
              <a:t>const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vector&lt;</a:t>
            </a:r>
            <a:r>
              <a:rPr lang="en-US" sz="1400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&gt;&amp; 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sz="1400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key) {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400" dirty="0">
                <a:solidFill>
                  <a:srgbClr val="AA0D91"/>
                </a:solidFill>
                <a:latin typeface="Menlo-Regular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size_t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=</a:t>
            </a:r>
            <a:r>
              <a:rPr lang="en-US" sz="1400" dirty="0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; 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&lt;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vec.size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(); 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++) {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400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(key == 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]) </a:t>
            </a:r>
            <a:r>
              <a:rPr lang="en-US" sz="1400" dirty="0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400" dirty="0">
                <a:solidFill>
                  <a:srgbClr val="AA0D91"/>
                </a:solidFill>
                <a:latin typeface="Menlo-Regular"/>
              </a:rPr>
              <a:t>true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400" dirty="0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400" dirty="0">
                <a:solidFill>
                  <a:srgbClr val="AA0D91"/>
                </a:solidFill>
                <a:latin typeface="Menlo-Regular"/>
              </a:rPr>
              <a:t>false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79" y="4917621"/>
            <a:ext cx="2501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1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Problems, Still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Users always have to specify a callback function, even for primitive types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3A7D9C6-CE04-564E-92E2-A8B152C75317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9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Solution: default function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4E3220E-B41D-F941-8360-F7FE0A8D1CD3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50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2857" y="1326670"/>
            <a:ext cx="8531352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A0D91"/>
                </a:solidFill>
                <a:latin typeface="Menlo-Regular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&lt;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Item_Type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&gt;</a:t>
            </a:r>
          </a:p>
          <a:p>
            <a:r>
              <a:rPr lang="en-US" dirty="0">
                <a:solidFill>
                  <a:srgbClr val="AA0D91"/>
                </a:solidFill>
                <a:latin typeface="Menlo-Regular"/>
              </a:rPr>
              <a:t>void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insertion_sort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std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::vector&lt;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Item_Type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&gt; &amp;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</a:t>
            </a:r>
          </a:p>
          <a:p>
            <a:r>
              <a:rPr lang="fr-FR" dirty="0">
                <a:solidFill>
                  <a:srgbClr val="AA0D91"/>
                </a:solidFill>
                <a:latin typeface="Menlo-Regular"/>
              </a:rPr>
              <a:t>    </a:t>
            </a:r>
            <a:r>
              <a:rPr lang="fr-FR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fr-FR" dirty="0">
                <a:solidFill>
                  <a:srgbClr val="000000"/>
                </a:solidFill>
                <a:latin typeface="Menlo-Regular"/>
              </a:rPr>
              <a:t> (*</a:t>
            </a:r>
            <a:r>
              <a:rPr lang="fr-FR" dirty="0" err="1">
                <a:solidFill>
                  <a:srgbClr val="000000"/>
                </a:solidFill>
                <a:latin typeface="Menlo-Regular"/>
              </a:rPr>
              <a:t>cmp</a:t>
            </a:r>
            <a:r>
              <a:rPr lang="fr-FR" dirty="0">
                <a:solidFill>
                  <a:srgbClr val="000000"/>
                </a:solidFill>
                <a:latin typeface="Menlo-Regular"/>
              </a:rPr>
              <a:t>)(</a:t>
            </a:r>
            <a:r>
              <a:rPr lang="fr-FR" dirty="0" err="1">
                <a:solidFill>
                  <a:srgbClr val="000000"/>
                </a:solidFill>
                <a:latin typeface="Menlo-Regular"/>
              </a:rPr>
              <a:t>Item_Type</a:t>
            </a:r>
            <a:r>
              <a:rPr lang="fr-FR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fr-FR" dirty="0" err="1">
                <a:solidFill>
                  <a:srgbClr val="000000"/>
                </a:solidFill>
                <a:latin typeface="Menlo-Regular"/>
              </a:rPr>
              <a:t>Item_Type</a:t>
            </a:r>
            <a:r>
              <a:rPr lang="fr-FR" dirty="0">
                <a:solidFill>
                  <a:srgbClr val="000000"/>
                </a:solidFill>
                <a:latin typeface="Menlo-Regular"/>
              </a:rPr>
              <a:t>) = </a:t>
            </a:r>
            <a:r>
              <a:rPr lang="fr-FR" dirty="0" err="1">
                <a:solidFill>
                  <a:srgbClr val="000000"/>
                </a:solidFill>
                <a:latin typeface="Menlo-Regular"/>
              </a:rPr>
              <a:t>default_cmp</a:t>
            </a:r>
            <a:r>
              <a:rPr lang="fr-FR" dirty="0">
                <a:solidFill>
                  <a:srgbClr val="000000"/>
                </a:solidFill>
                <a:latin typeface="Menlo-Regular"/>
              </a:rPr>
              <a:t>)</a:t>
            </a:r>
          </a:p>
          <a:p>
            <a:r>
              <a:rPr lang="fr-FR" dirty="0">
                <a:solidFill>
                  <a:srgbClr val="000000"/>
                </a:solidFill>
                <a:latin typeface="Menlo-Regular"/>
              </a:rPr>
              <a:t>{</a:t>
            </a:r>
          </a:p>
          <a:p>
            <a:r>
              <a:rPr lang="fr-FR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fr-FR" dirty="0" err="1">
                <a:solidFill>
                  <a:srgbClr val="000000"/>
                </a:solidFill>
                <a:latin typeface="Menlo-Regular"/>
              </a:rPr>
              <a:t>Item_Type</a:t>
            </a:r>
            <a:r>
              <a:rPr lang="fr-FR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Menlo-Regular"/>
              </a:rPr>
              <a:t>temp</a:t>
            </a:r>
            <a:r>
              <a:rPr lang="fr-FR" dirty="0">
                <a:solidFill>
                  <a:srgbClr val="000000"/>
                </a:solidFill>
                <a:latin typeface="Menlo-Regular"/>
              </a:rPr>
              <a:t>; </a:t>
            </a:r>
          </a:p>
          <a:p>
            <a:r>
              <a:rPr lang="da-DK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da-DK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da-DK" dirty="0">
                <a:solidFill>
                  <a:srgbClr val="000000"/>
                </a:solidFill>
                <a:latin typeface="Menlo-Regular"/>
              </a:rPr>
              <a:t> j;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for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=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&lt;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vec.size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();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++) {</a:t>
            </a:r>
          </a:p>
          <a:p>
            <a:r>
              <a:rPr lang="cs-CZ" dirty="0">
                <a:solidFill>
                  <a:srgbClr val="000000"/>
                </a:solidFill>
                <a:latin typeface="Menlo-Regular"/>
              </a:rPr>
              <a:t>        temp = </a:t>
            </a:r>
            <a:r>
              <a:rPr lang="cs-CZ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cs-CZ" dirty="0">
                <a:solidFill>
                  <a:srgbClr val="000000"/>
                </a:solidFill>
                <a:latin typeface="Menlo-Regular"/>
              </a:rPr>
              <a:t>[i];</a:t>
            </a:r>
          </a:p>
          <a:p>
            <a:r>
              <a:rPr lang="cs-CZ" dirty="0">
                <a:solidFill>
                  <a:srgbClr val="000000"/>
                </a:solidFill>
                <a:latin typeface="Menlo-Regular"/>
              </a:rPr>
              <a:t>        j = i-</a:t>
            </a:r>
            <a:r>
              <a:rPr lang="cs-CZ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cs-CZ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cs-CZ" dirty="0">
                <a:solidFill>
                  <a:srgbClr val="007400"/>
                </a:solidFill>
                <a:latin typeface="Menlo-Regular"/>
              </a:rPr>
              <a:t>// </a:t>
            </a:r>
            <a:r>
              <a:rPr lang="cs-CZ" dirty="0" err="1">
                <a:solidFill>
                  <a:srgbClr val="007400"/>
                </a:solidFill>
                <a:latin typeface="Menlo-Regular"/>
              </a:rPr>
              <a:t>uses</a:t>
            </a:r>
            <a:r>
              <a:rPr lang="cs-CZ" dirty="0">
                <a:solidFill>
                  <a:srgbClr val="007400"/>
                </a:solidFill>
                <a:latin typeface="Menlo-Regular"/>
              </a:rPr>
              <a:t> '</a:t>
            </a:r>
            <a:r>
              <a:rPr lang="cs-CZ" dirty="0" err="1">
                <a:solidFill>
                  <a:srgbClr val="007400"/>
                </a:solidFill>
                <a:latin typeface="Menlo-Regular"/>
              </a:rPr>
              <a:t>cmp</a:t>
            </a:r>
            <a:r>
              <a:rPr lang="cs-CZ" dirty="0">
                <a:solidFill>
                  <a:srgbClr val="007400"/>
                </a:solidFill>
                <a:latin typeface="Menlo-Regular"/>
              </a:rPr>
              <a:t>' to </a:t>
            </a:r>
            <a:r>
              <a:rPr lang="cs-CZ" dirty="0" err="1">
                <a:solidFill>
                  <a:srgbClr val="007400"/>
                </a:solidFill>
                <a:latin typeface="Menlo-Regular"/>
              </a:rPr>
              <a:t>compare</a:t>
            </a:r>
            <a:r>
              <a:rPr lang="cs-CZ" dirty="0">
                <a:solidFill>
                  <a:srgbClr val="007400"/>
                </a:solidFill>
                <a:latin typeface="Menlo-Regular"/>
              </a:rPr>
              <a:t> </a:t>
            </a:r>
            <a:r>
              <a:rPr lang="cs-CZ" dirty="0" err="1">
                <a:solidFill>
                  <a:srgbClr val="007400"/>
                </a:solidFill>
                <a:latin typeface="Menlo-Regular"/>
              </a:rPr>
              <a:t>instead</a:t>
            </a:r>
            <a:r>
              <a:rPr lang="cs-CZ" dirty="0">
                <a:solidFill>
                  <a:srgbClr val="007400"/>
                </a:solidFill>
                <a:latin typeface="Menlo-Regular"/>
              </a:rPr>
              <a:t> </a:t>
            </a:r>
            <a:r>
              <a:rPr lang="cs-CZ" dirty="0" err="1">
                <a:solidFill>
                  <a:srgbClr val="007400"/>
                </a:solidFill>
                <a:latin typeface="Menlo-Regular"/>
              </a:rPr>
              <a:t>of</a:t>
            </a:r>
            <a:r>
              <a:rPr lang="cs-CZ" dirty="0">
                <a:solidFill>
                  <a:srgbClr val="007400"/>
                </a:solidFill>
                <a:latin typeface="Menlo-Regular"/>
              </a:rPr>
              <a:t> '&gt;'</a:t>
            </a:r>
            <a:endParaRPr lang="cs-CZ" dirty="0">
              <a:solidFill>
                <a:srgbClr val="000000"/>
              </a:solidFill>
              <a:latin typeface="Menlo-Regular"/>
            </a:endParaRP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(j &gt;= 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&amp;&amp;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cmp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[j],temp) &gt; 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{</a:t>
            </a:r>
          </a:p>
          <a:p>
            <a:r>
              <a:rPr lang="cs-CZ" dirty="0">
                <a:solidFill>
                  <a:srgbClr val="000000"/>
                </a:solidFill>
                <a:latin typeface="Menlo-Regular"/>
              </a:rPr>
              <a:t>            </a:t>
            </a:r>
            <a:r>
              <a:rPr lang="cs-CZ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cs-CZ" dirty="0">
                <a:solidFill>
                  <a:srgbClr val="000000"/>
                </a:solidFill>
                <a:latin typeface="Menlo-Regular"/>
              </a:rPr>
              <a:t>[j+</a:t>
            </a:r>
            <a:r>
              <a:rPr lang="cs-CZ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 dirty="0">
                <a:solidFill>
                  <a:srgbClr val="000000"/>
                </a:solidFill>
                <a:latin typeface="Menlo-Regular"/>
              </a:rPr>
              <a:t>] = </a:t>
            </a:r>
            <a:r>
              <a:rPr lang="cs-CZ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cs-CZ" dirty="0">
                <a:solidFill>
                  <a:srgbClr val="000000"/>
                </a:solidFill>
                <a:latin typeface="Menlo-Regular"/>
              </a:rPr>
              <a:t>[j];</a:t>
            </a:r>
          </a:p>
          <a:p>
            <a:r>
              <a:rPr lang="cs-CZ" dirty="0">
                <a:solidFill>
                  <a:srgbClr val="000000"/>
                </a:solidFill>
                <a:latin typeface="Menlo-Regular"/>
              </a:rPr>
              <a:t>            j--;</a:t>
            </a:r>
          </a:p>
          <a:p>
            <a:r>
              <a:rPr lang="cs-CZ" dirty="0">
                <a:solidFill>
                  <a:srgbClr val="000000"/>
                </a:solidFill>
                <a:latin typeface="Menlo-Regular"/>
              </a:rPr>
              <a:t>        }</a:t>
            </a:r>
          </a:p>
          <a:p>
            <a:r>
              <a:rPr lang="cs-CZ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cs-CZ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cs-CZ" dirty="0">
                <a:solidFill>
                  <a:srgbClr val="000000"/>
                </a:solidFill>
                <a:latin typeface="Menlo-Regular"/>
              </a:rPr>
              <a:t>[j+</a:t>
            </a:r>
            <a:r>
              <a:rPr lang="cs-CZ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cs-CZ" dirty="0">
                <a:solidFill>
                  <a:srgbClr val="000000"/>
                </a:solidFill>
                <a:latin typeface="Menlo-Regular"/>
              </a:rPr>
              <a:t>] = temp;</a:t>
            </a:r>
          </a:p>
          <a:p>
            <a:r>
              <a:rPr lang="cs-CZ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cs-CZ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71649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Linear Search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2461024-CFCA-D344-9A3D-C6AFC1587BD7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6919" y="1573230"/>
            <a:ext cx="86573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AA0D91"/>
                </a:solidFill>
                <a:latin typeface="Menlo-Regular"/>
              </a:rPr>
              <a:t>bool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recursive_linear_search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(</a:t>
            </a:r>
            <a:br>
              <a:rPr lang="en-US" dirty="0" smtClean="0">
                <a:solidFill>
                  <a:srgbClr val="000000"/>
                </a:solidFill>
                <a:latin typeface="Menlo-Regular"/>
              </a:rPr>
            </a:br>
            <a:r>
              <a:rPr lang="en-US" dirty="0" smtClean="0">
                <a:solidFill>
                  <a:srgbClr val="000000"/>
                </a:solidFill>
                <a:latin typeface="Menlo-Regular"/>
              </a:rPr>
              <a:t>       </a:t>
            </a:r>
            <a:r>
              <a:rPr lang="en-US" dirty="0" err="1" smtClean="0">
                <a:solidFill>
                  <a:srgbClr val="AA0D91"/>
                </a:solidFill>
                <a:latin typeface="Menlo-Regular"/>
              </a:rPr>
              <a:t>const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vector&lt;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&gt;&amp;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dirty="0" err="1" smtClean="0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key, </a:t>
            </a:r>
            <a:r>
              <a:rPr lang="en-US" dirty="0" err="1" smtClean="0">
                <a:solidFill>
                  <a:srgbClr val="000000"/>
                </a:solidFill>
                <a:latin typeface="Menlo-Regular"/>
              </a:rPr>
              <a:t>size_t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start) </a:t>
            </a:r>
            <a:r>
              <a:rPr lang="en-US" dirty="0" smtClean="0">
                <a:solidFill>
                  <a:srgbClr val="000000"/>
                </a:solidFill>
                <a:latin typeface="Menlo-Regular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Menlo-Regular"/>
              </a:rPr>
            </a:br>
            <a:r>
              <a:rPr lang="en-US" dirty="0" smtClean="0">
                <a:solidFill>
                  <a:srgbClr val="000000"/>
                </a:solidFill>
                <a:latin typeface="Menlo-Regular"/>
              </a:rPr>
              <a:t>{</a:t>
            </a:r>
            <a:endParaRPr lang="en-US" dirty="0">
              <a:solidFill>
                <a:srgbClr val="000000"/>
              </a:solidFill>
              <a:latin typeface="Menlo-Regular"/>
            </a:endParaRP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(start &gt;=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vec.size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()) </a:t>
            </a:r>
          </a:p>
          <a:p>
            <a:r>
              <a:rPr lang="nb-NO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nb-NO" dirty="0">
                <a:solidFill>
                  <a:srgbClr val="AA0D91"/>
                </a:solidFill>
                <a:latin typeface="Menlo-Regular"/>
              </a:rPr>
              <a:t>return</a:t>
            </a:r>
            <a:r>
              <a:rPr lang="nb-NO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nb-NO" dirty="0">
                <a:solidFill>
                  <a:srgbClr val="AA0D91"/>
                </a:solidFill>
                <a:latin typeface="Menlo-Regular"/>
              </a:rPr>
              <a:t>false</a:t>
            </a:r>
            <a:r>
              <a:rPr lang="nb-NO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hu-HU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hu-HU" dirty="0">
                <a:solidFill>
                  <a:srgbClr val="AA0D91"/>
                </a:solidFill>
                <a:latin typeface="Menlo-Regular"/>
              </a:rPr>
              <a:t>else</a:t>
            </a:r>
            <a:endParaRPr lang="hu-HU" dirty="0">
              <a:solidFill>
                <a:srgbClr val="000000"/>
              </a:solidFill>
              <a:latin typeface="Menlo-Regular"/>
            </a:endParaRP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dirty="0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(key ==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[start] || 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               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recursive_linear_search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vec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key, start+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36" y="4894543"/>
            <a:ext cx="4089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3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Search: Recursion vs. Iteration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iterative solution is much more </a:t>
            </a:r>
          </a:p>
          <a:p>
            <a:pPr lvl="1"/>
            <a:r>
              <a:rPr lang="en-US" dirty="0" smtClean="0"/>
              <a:t>Natural</a:t>
            </a:r>
          </a:p>
          <a:p>
            <a:pPr lvl="1"/>
            <a:r>
              <a:rPr lang="en-US" dirty="0" smtClean="0"/>
              <a:t>Efficient</a:t>
            </a:r>
          </a:p>
          <a:p>
            <a:pPr lvl="1"/>
            <a:endParaRPr lang="en-US" dirty="0"/>
          </a:p>
          <a:p>
            <a:r>
              <a:rPr lang="en-US" dirty="0" smtClean="0"/>
              <a:t>The recursive solution is</a:t>
            </a:r>
          </a:p>
          <a:p>
            <a:pPr lvl="1"/>
            <a:r>
              <a:rPr lang="en-US" dirty="0" smtClean="0"/>
              <a:t>Clumsy</a:t>
            </a:r>
          </a:p>
          <a:p>
            <a:pPr lvl="1"/>
            <a:r>
              <a:rPr lang="en-US" dirty="0" smtClean="0"/>
              <a:t>Ugly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6600"/>
                </a:solidFill>
              </a:rPr>
              <a:t>Iteration &gt;&gt; Recursion, Round 1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2461024-CFCA-D344-9A3D-C6AFC1587BD7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0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the array is already sorted</a:t>
            </a:r>
          </a:p>
          <a:p>
            <a:endParaRPr lang="en-US" dirty="0"/>
          </a:p>
          <a:p>
            <a:endParaRPr lang="en-US" dirty="0" smtClean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Check key vs. middle element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If key found, output YES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If key &lt; middle element, search the left half</a:t>
            </a:r>
          </a:p>
          <a:p>
            <a:pPr lvl="1"/>
            <a:r>
              <a:rPr lang="en-US" dirty="0" smtClean="0">
                <a:solidFill>
                  <a:srgbClr val="660066"/>
                </a:solidFill>
              </a:rPr>
              <a:t>If key &gt; middle element, search the right half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AACAD9D-C340-9F40-81CA-4993DE8F4124}" type="datetime1">
              <a:rPr lang="en-US" smtClean="0"/>
              <a:t>10/15/12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013217"/>
              </p:ext>
            </p:extLst>
          </p:nvPr>
        </p:nvGraphicFramePr>
        <p:xfrm>
          <a:off x="230188" y="1967123"/>
          <a:ext cx="87471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697"/>
                <a:gridCol w="546697"/>
                <a:gridCol w="546697"/>
                <a:gridCol w="546697"/>
                <a:gridCol w="546697"/>
                <a:gridCol w="546697"/>
                <a:gridCol w="546697"/>
                <a:gridCol w="546697"/>
                <a:gridCol w="546697"/>
                <a:gridCol w="546697"/>
                <a:gridCol w="546697"/>
                <a:gridCol w="546697"/>
                <a:gridCol w="546697"/>
                <a:gridCol w="546697"/>
                <a:gridCol w="546697"/>
                <a:gridCol w="5466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841691"/>
              </p:ext>
            </p:extLst>
          </p:nvPr>
        </p:nvGraphicFramePr>
        <p:xfrm>
          <a:off x="3956083" y="2906515"/>
          <a:ext cx="8333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3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 flipV="1">
            <a:off x="4320637" y="2337963"/>
            <a:ext cx="12452" cy="568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4308186" y="2316093"/>
            <a:ext cx="2191447" cy="734709"/>
          </a:xfrm>
          <a:custGeom>
            <a:avLst/>
            <a:gdLst>
              <a:gd name="connsiteX0" fmla="*/ 0 w 2191447"/>
              <a:gd name="connsiteY0" fmla="*/ 0 h 734709"/>
              <a:gd name="connsiteX1" fmla="*/ 1083272 w 2191447"/>
              <a:gd name="connsiteY1" fmla="*/ 734674 h 734709"/>
              <a:gd name="connsiteX2" fmla="*/ 2191447 w 2191447"/>
              <a:gd name="connsiteY2" fmla="*/ 24904 h 73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1447" h="734709">
                <a:moveTo>
                  <a:pt x="0" y="0"/>
                </a:moveTo>
                <a:cubicBezTo>
                  <a:pt x="359015" y="365261"/>
                  <a:pt x="718031" y="730523"/>
                  <a:pt x="1083272" y="734674"/>
                </a:cubicBezTo>
                <a:cubicBezTo>
                  <a:pt x="1448513" y="738825"/>
                  <a:pt x="1819980" y="381864"/>
                  <a:pt x="2191447" y="2490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5366555" y="2316093"/>
            <a:ext cx="1095724" cy="373580"/>
          </a:xfrm>
          <a:custGeom>
            <a:avLst/>
            <a:gdLst>
              <a:gd name="connsiteX0" fmla="*/ 1095724 w 1095724"/>
              <a:gd name="connsiteY0" fmla="*/ 0 h 373580"/>
              <a:gd name="connsiteX1" fmla="*/ 473154 w 1095724"/>
              <a:gd name="connsiteY1" fmla="*/ 373563 h 373580"/>
              <a:gd name="connsiteX2" fmla="*/ 0 w 1095724"/>
              <a:gd name="connsiteY2" fmla="*/ 12452 h 3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724" h="373580">
                <a:moveTo>
                  <a:pt x="1095724" y="0"/>
                </a:moveTo>
                <a:cubicBezTo>
                  <a:pt x="875749" y="185744"/>
                  <a:pt x="655775" y="371488"/>
                  <a:pt x="473154" y="373563"/>
                </a:cubicBezTo>
                <a:cubicBezTo>
                  <a:pt x="290533" y="375638"/>
                  <a:pt x="145266" y="194045"/>
                  <a:pt x="0" y="1245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9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Binary Search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2461024-CFCA-D344-9A3D-C6AFC1587BD7}" type="datetime1">
              <a:rPr lang="en-US" smtClean="0"/>
              <a:t>10/15/12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CSE 250, Fall 2012, SUNY Buffalo, (C) Hung Q. Ngo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D6ED7-F2D7-E042-A4D9-C32968BC1C95}" type="slidenum">
              <a:rPr lang="en-US" smtClean="0"/>
              <a:t>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5812" y="1054865"/>
            <a:ext cx="86324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AA0D91"/>
                </a:solidFill>
                <a:latin typeface="Menlo-Regular"/>
              </a:rPr>
              <a:t>bool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recursive_binary_search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1400" dirty="0" err="1">
                <a:solidFill>
                  <a:srgbClr val="AA0D91"/>
                </a:solidFill>
                <a:latin typeface="Menlo-Regular"/>
              </a:rPr>
              <a:t>const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vector&lt;</a:t>
            </a:r>
            <a:r>
              <a:rPr lang="en-US" sz="1400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&gt;&amp; 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sorted_vec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sz="1400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key, 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                         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size_t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left, 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size_t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right) 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400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(left &gt;= right || right &gt; 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sorted_vec.size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()) {</a:t>
            </a:r>
          </a:p>
          <a:p>
            <a:r>
              <a:rPr lang="nb-NO" sz="14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nb-NO" sz="1400" dirty="0" err="1">
                <a:solidFill>
                  <a:srgbClr val="AA0D91"/>
                </a:solidFill>
                <a:latin typeface="Menlo-Regular"/>
              </a:rPr>
              <a:t>return</a:t>
            </a:r>
            <a:r>
              <a:rPr lang="nb-NO" sz="14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nb-NO" sz="1400" dirty="0">
                <a:solidFill>
                  <a:srgbClr val="AA0D91"/>
                </a:solidFill>
                <a:latin typeface="Menlo-Regular"/>
              </a:rPr>
              <a:t>false</a:t>
            </a:r>
            <a:r>
              <a:rPr lang="nb-NO" sz="1400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da-DK" sz="1400" dirty="0">
                <a:solidFill>
                  <a:srgbClr val="000000"/>
                </a:solidFill>
                <a:latin typeface="Menlo-Regular"/>
              </a:rPr>
              <a:t>    } </a:t>
            </a:r>
            <a:r>
              <a:rPr lang="da-DK" sz="1400" dirty="0" err="1">
                <a:solidFill>
                  <a:srgbClr val="AA0D91"/>
                </a:solidFill>
                <a:latin typeface="Menlo-Regular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Menlo-Regular"/>
              </a:rPr>
              <a:t> {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400" dirty="0" err="1" smtClean="0">
                <a:solidFill>
                  <a:srgbClr val="000000"/>
                </a:solidFill>
                <a:latin typeface="Menlo-Regular"/>
              </a:rPr>
              <a:t>size_t</a:t>
            </a:r>
            <a:r>
              <a:rPr lang="en-US" sz="1400" dirty="0" smtClean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mid = left + (right - left)/</a:t>
            </a:r>
            <a:r>
              <a:rPr lang="en-US" sz="1400" dirty="0">
                <a:solidFill>
                  <a:srgbClr val="1C00CF"/>
                </a:solidFill>
                <a:latin typeface="Menlo-Regular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; 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400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(key &gt; 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sorted_vec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[mid])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        </a:t>
            </a:r>
            <a:r>
              <a:rPr lang="en-US" sz="1400" dirty="0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recursive_binary_search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sorted_vec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, key, mid+</a:t>
            </a:r>
            <a:r>
              <a:rPr lang="en-US" sz="1400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, right);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sz="1400" dirty="0">
                <a:solidFill>
                  <a:srgbClr val="AA0D91"/>
                </a:solidFill>
                <a:latin typeface="Menlo-Regular"/>
              </a:rPr>
              <a:t>else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400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(key &lt; 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sorted_vec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[mid])</a:t>
            </a:r>
          </a:p>
          <a:p>
            <a:r>
              <a:rPr lang="en-US" sz="1400" dirty="0">
                <a:solidFill>
                  <a:srgbClr val="000000"/>
                </a:solidFill>
                <a:latin typeface="Menlo-Regular"/>
              </a:rPr>
              <a:t>            </a:t>
            </a:r>
            <a:r>
              <a:rPr lang="en-US" sz="1400" dirty="0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recursive_binary_search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Menlo-Regular"/>
              </a:rPr>
              <a:t>sorted_vec</a:t>
            </a:r>
            <a:r>
              <a:rPr lang="en-US" sz="1400" dirty="0">
                <a:solidFill>
                  <a:srgbClr val="000000"/>
                </a:solidFill>
                <a:latin typeface="Menlo-Regular"/>
              </a:rPr>
              <a:t>, key, left, mid);</a:t>
            </a:r>
          </a:p>
          <a:p>
            <a:r>
              <a:rPr lang="da-DK" sz="1400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da-DK" sz="1400" dirty="0" err="1">
                <a:solidFill>
                  <a:srgbClr val="AA0D91"/>
                </a:solidFill>
                <a:latin typeface="Menlo-Regular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Menlo-Regular"/>
              </a:rPr>
              <a:t> </a:t>
            </a:r>
          </a:p>
          <a:p>
            <a:r>
              <a:rPr lang="is-IS" sz="1400" dirty="0">
                <a:solidFill>
                  <a:srgbClr val="000000"/>
                </a:solidFill>
                <a:latin typeface="Menlo-Regular"/>
              </a:rPr>
              <a:t>            </a:t>
            </a:r>
            <a:r>
              <a:rPr lang="is-IS" sz="1400" dirty="0">
                <a:solidFill>
                  <a:srgbClr val="AA0D91"/>
                </a:solidFill>
                <a:latin typeface="Menlo-Regular"/>
              </a:rPr>
              <a:t>return</a:t>
            </a:r>
            <a:r>
              <a:rPr lang="is-IS" sz="14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is-IS" sz="1400" dirty="0">
                <a:solidFill>
                  <a:srgbClr val="AA0D91"/>
                </a:solidFill>
                <a:latin typeface="Menlo-Regular"/>
              </a:rPr>
              <a:t>true</a:t>
            </a:r>
            <a:r>
              <a:rPr lang="is-IS" sz="1400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r>
              <a:rPr lang="is-IS" sz="1400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r>
              <a:rPr lang="is-IS" sz="1400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22" y="4809739"/>
            <a:ext cx="4686300" cy="469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22" y="5583456"/>
            <a:ext cx="4762500" cy="46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5529" y="3832138"/>
            <a:ext cx="3936933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400"/>
                </a:solidFill>
                <a:latin typeface="Menlo-Regular"/>
              </a:rPr>
              <a:t>// could we have done this?</a:t>
            </a:r>
            <a:br>
              <a:rPr lang="en-US" dirty="0" smtClean="0">
                <a:solidFill>
                  <a:srgbClr val="007400"/>
                </a:solidFill>
                <a:latin typeface="Menlo-Regular"/>
              </a:rPr>
            </a:br>
            <a:r>
              <a:rPr lang="en-US" dirty="0" err="1" smtClean="0">
                <a:solidFill>
                  <a:srgbClr val="007400"/>
                </a:solidFill>
                <a:latin typeface="Menlo-Regular"/>
              </a:rPr>
              <a:t>size_t</a:t>
            </a:r>
            <a:r>
              <a:rPr lang="en-US" dirty="0" smtClean="0">
                <a:solidFill>
                  <a:srgbClr val="007400"/>
                </a:solidFill>
                <a:latin typeface="Menlo-Regular"/>
              </a:rPr>
              <a:t> mid </a:t>
            </a:r>
            <a:r>
              <a:rPr lang="en-US" dirty="0">
                <a:solidFill>
                  <a:srgbClr val="007400"/>
                </a:solidFill>
                <a:latin typeface="Menlo-Regular"/>
              </a:rPr>
              <a:t>= (</a:t>
            </a:r>
            <a:r>
              <a:rPr lang="en-US" dirty="0" err="1">
                <a:solidFill>
                  <a:srgbClr val="007400"/>
                </a:solidFill>
                <a:latin typeface="Menlo-Regular"/>
              </a:rPr>
              <a:t>left+right</a:t>
            </a:r>
            <a:r>
              <a:rPr lang="en-US" dirty="0">
                <a:solidFill>
                  <a:srgbClr val="007400"/>
                </a:solidFill>
                <a:latin typeface="Menlo-Regular"/>
              </a:rPr>
              <a:t>)/2 </a:t>
            </a:r>
            <a:endParaRPr lang="en-US" dirty="0">
              <a:solidFill>
                <a:srgbClr val="000000"/>
              </a:solidFill>
              <a:latin typeface="Menlo-Regular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145529" y="2577587"/>
            <a:ext cx="3897290" cy="249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</p:cNvCxnSpPr>
          <p:nvPr/>
        </p:nvCxnSpPr>
        <p:spPr>
          <a:xfrm flipH="1" flipV="1">
            <a:off x="3100400" y="2602491"/>
            <a:ext cx="13596" cy="1229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76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cse250-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cse250-theme.thmx</Template>
  <TotalTime>3605</TotalTime>
  <Words>3999</Words>
  <Application>Microsoft Macintosh PowerPoint</Application>
  <PresentationFormat>On-screen Show (4:3)</PresentationFormat>
  <Paragraphs>621</Paragraphs>
  <Slides>51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cse250-theme</vt:lpstr>
      <vt:lpstr>Basic Searching and Sorting</vt:lpstr>
      <vt:lpstr>Agenda</vt:lpstr>
      <vt:lpstr>Linear and binary search</vt:lpstr>
      <vt:lpstr>The Problem</vt:lpstr>
      <vt:lpstr>Linear search</vt:lpstr>
      <vt:lpstr>Recursive Linear Search</vt:lpstr>
      <vt:lpstr>Linear Search: Recursion vs. Iteration</vt:lpstr>
      <vt:lpstr>Binary Search</vt:lpstr>
      <vt:lpstr>Recursive Binary Search</vt:lpstr>
      <vt:lpstr>Iterative Binary search</vt:lpstr>
      <vt:lpstr>Iterative Binary Search 2</vt:lpstr>
      <vt:lpstr>Binary Search: Recursion vs. Iteration</vt:lpstr>
      <vt:lpstr>Linear search vs. binary search</vt:lpstr>
      <vt:lpstr>Sorting algorithms</vt:lpstr>
      <vt:lpstr>Insertion sort</vt:lpstr>
      <vt:lpstr>Insertion sort</vt:lpstr>
      <vt:lpstr>Properties</vt:lpstr>
      <vt:lpstr>Selection sort</vt:lpstr>
      <vt:lpstr>Properties</vt:lpstr>
      <vt:lpstr>Merge sort</vt:lpstr>
      <vt:lpstr>Merge sort</vt:lpstr>
      <vt:lpstr>The merge procedure</vt:lpstr>
      <vt:lpstr>Recurrence tree</vt:lpstr>
      <vt:lpstr>Properties of Merge Sort</vt:lpstr>
      <vt:lpstr>Quick sort</vt:lpstr>
      <vt:lpstr>Quick sort</vt:lpstr>
      <vt:lpstr>Basic Quicksort</vt:lpstr>
      <vt:lpstr>Properties</vt:lpstr>
      <vt:lpstr>Why O(n log n) can be expected?</vt:lpstr>
      <vt:lpstr>Making Quicksort Quick</vt:lpstr>
      <vt:lpstr>Randomized Quick sort</vt:lpstr>
      <vt:lpstr>Max Heap</vt:lpstr>
      <vt:lpstr>Max Heap as an Array</vt:lpstr>
      <vt:lpstr>Heap sort</vt:lpstr>
      <vt:lpstr>Heapify and heap_sort</vt:lpstr>
      <vt:lpstr>Sinking, Recursively</vt:lpstr>
      <vt:lpstr>Time and Space</vt:lpstr>
      <vt:lpstr>Sinking Iteratively</vt:lpstr>
      <vt:lpstr>Binary Heap as Priority Queue</vt:lpstr>
      <vt:lpstr>Experiments with sorting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Generic sorting routines</vt:lpstr>
      <vt:lpstr>Function templates</vt:lpstr>
      <vt:lpstr>Problems </vt:lpstr>
      <vt:lpstr>Callback functions</vt:lpstr>
      <vt:lpstr>Problems, Still</vt:lpstr>
      <vt:lpstr>Solution: default function</vt:lpstr>
    </vt:vector>
  </TitlesOfParts>
  <Company>SUNY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250 – Data structures in C++</dc:title>
  <dc:creator>Hung Ngo</dc:creator>
  <cp:lastModifiedBy>Hung Ngo</cp:lastModifiedBy>
  <cp:revision>155</cp:revision>
  <dcterms:created xsi:type="dcterms:W3CDTF">2012-01-17T14:06:43Z</dcterms:created>
  <dcterms:modified xsi:type="dcterms:W3CDTF">2012-10-15T14:40:02Z</dcterms:modified>
</cp:coreProperties>
</file>