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7485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58" r:id="rId4"/>
    <p:sldId id="318" r:id="rId5"/>
    <p:sldId id="319" r:id="rId6"/>
    <p:sldId id="320" r:id="rId7"/>
    <p:sldId id="288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-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8F7FB-FF82-0E45-AB6C-D5CDA7138EFF}" type="datetimeFigureOut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1E94B0-E825-B54C-9EA0-DD31D0BBF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055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EACDCC-348F-8144-89DD-11C4A8765DD3}" type="datetimeFigureOut">
              <a:rPr lang="en-US" smtClean="0"/>
              <a:t>9/24/12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CA5E3C-2A20-C449-A140-8CDC2A435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353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59CD862-820E-0F40-A74B-59DDF0A3114E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58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6D8EF1B-CA76-2B4E-887A-6669C2C14830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EC4611D-52E8-9344-B0E5-10467E39BD3D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2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4649785-1073-994A-A659-B3AB5D8AA6D5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2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0095" y="1489591"/>
            <a:ext cx="6934618" cy="291730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A2D21DD-F477-2D43-B4BE-3B5A14C22D47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41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EC176EB0-9987-394F-BBDC-52A0865A2265}" type="datetime1">
              <a:rPr lang="en-US" smtClean="0"/>
              <a:t>9/24/12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57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3C589-3E5D-D74C-9977-E6D925F98470}" type="datetime1">
              <a:rPr lang="en-US" smtClean="0"/>
              <a:t>9/24/12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56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7E7DC92-1912-6C40-8AB8-777B3F36CDA6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97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B92D051-CE03-E242-96CB-C7B2D080C37D}" type="datetime1">
              <a:rPr lang="en-US" smtClean="0"/>
              <a:t>9/24/12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111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6A25C66-3E59-884B-B43A-74CB532E7D7C}" type="datetime1">
              <a:rPr lang="en-US" smtClean="0"/>
              <a:t>9/24/12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532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2E66BB3-4C47-BF41-BFE0-320790570BF2}" type="datetime1">
              <a:rPr lang="en-US" smtClean="0"/>
              <a:t>9/24/12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6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6608"/>
            <a:ext cx="9144000" cy="6669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899" y="1160564"/>
            <a:ext cx="8747149" cy="496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60B5CD2C-BC77-E24C-940A-E77AF0F5B625}" type="datetime1">
              <a:rPr lang="en-US" sz="1400" smtClean="0">
                <a:solidFill>
                  <a:srgbClr val="FFFFFF"/>
                </a:solidFill>
              </a:rPr>
              <a:t>9/24/12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2522" y="6356350"/>
            <a:ext cx="37989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688E5-F1B8-7542-A48F-A87C5AE97F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56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86" r:id="rId1"/>
    <p:sldLayoutId id="2147487487" r:id="rId2"/>
    <p:sldLayoutId id="2147487488" r:id="rId3"/>
    <p:sldLayoutId id="2147487489" r:id="rId4"/>
    <p:sldLayoutId id="2147487490" r:id="rId5"/>
    <p:sldLayoutId id="2147487491" r:id="rId6"/>
    <p:sldLayoutId id="2147487492" r:id="rId7"/>
    <p:sldLayoutId id="2147487493" r:id="rId8"/>
    <p:sldLayoutId id="2147487494" r:id="rId9"/>
    <p:sldLayoutId id="2147487495" r:id="rId10"/>
    <p:sldLayoutId id="2147487496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effectLst>
            <a:outerShdw blurRad="38100" dist="25400" dir="2700000" algn="tl" rotWithShape="0">
              <a:srgbClr val="000000">
                <a:alpha val="42000"/>
              </a:srgbClr>
            </a:outerShdw>
          </a:effectLst>
          <a:latin typeface="Helvetica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Dido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Dido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Dido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Dido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Dido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7285" y="3355848"/>
            <a:ext cx="8490857" cy="1673352"/>
          </a:xfrm>
        </p:spPr>
        <p:txBody>
          <a:bodyPr>
            <a:normAutofit/>
          </a:bodyPr>
          <a:lstStyle/>
          <a:p>
            <a:r>
              <a:rPr lang="en-US" sz="4400" dirty="0" smtClean="0"/>
              <a:t>Stacks and Applications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3248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New lexer</a:t>
            </a:r>
          </a:p>
          <a:p>
            <a:r>
              <a:rPr lang="en-US" dirty="0">
                <a:latin typeface="Courier"/>
                <a:cs typeface="Courier"/>
              </a:rPr>
              <a:t>vector</a:t>
            </a:r>
          </a:p>
          <a:p>
            <a:r>
              <a:rPr lang="en-US" sz="3100" dirty="0">
                <a:latin typeface="Courier"/>
                <a:cs typeface="Courier"/>
              </a:rPr>
              <a:t>stacks</a:t>
            </a:r>
          </a:p>
          <a:p>
            <a:r>
              <a:rPr lang="en-US" dirty="0"/>
              <a:t>Well-formed expression</a:t>
            </a:r>
          </a:p>
          <a:p>
            <a:r>
              <a:rPr lang="en-US" dirty="0"/>
              <a:t>Infix and postfix expressions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3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(Recursive) Definition </a:t>
            </a:r>
            <a:r>
              <a:rPr lang="en-US" dirty="0"/>
              <a:t>of WFE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9899" y="1160564"/>
            <a:ext cx="8747149" cy="5195786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>
                <a:solidFill>
                  <a:srgbClr val="008000"/>
                </a:solidFill>
              </a:rPr>
              <a:t>The empty sequence is well-formed.</a:t>
            </a:r>
          </a:p>
          <a:p>
            <a:pPr lvl="0"/>
            <a:endParaRPr lang="en-US" dirty="0"/>
          </a:p>
          <a:p>
            <a:pPr lvl="0"/>
            <a:r>
              <a:rPr lang="en-US" dirty="0">
                <a:solidFill>
                  <a:srgbClr val="FF6600"/>
                </a:solidFill>
              </a:rPr>
              <a:t>If A and B are well-formed, then the concatenation AB is well-formed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If A is well-formed, then [A], {A}, and (A) are well-formed</a:t>
            </a:r>
            <a:r>
              <a:rPr lang="en-US" dirty="0" smtClean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smtClean="0">
                <a:solidFill>
                  <a:srgbClr val="660066"/>
                </a:solidFill>
              </a:rPr>
              <a:t>How to we check if an expression is WF?</a:t>
            </a:r>
          </a:p>
          <a:p>
            <a:pPr lvl="1"/>
            <a:r>
              <a:rPr lang="en-US" dirty="0" smtClean="0">
                <a:solidFill>
                  <a:srgbClr val="660066"/>
                </a:solidFill>
              </a:rPr>
              <a:t>Use a </a:t>
            </a:r>
            <a:r>
              <a:rPr lang="en-US" dirty="0" smtClean="0">
                <a:solidFill>
                  <a:srgbClr val="660066"/>
                </a:solidFill>
                <a:latin typeface="Courier"/>
                <a:cs typeface="Courier"/>
              </a:rPr>
              <a:t>stack</a:t>
            </a:r>
            <a:r>
              <a:rPr lang="en-US" dirty="0" smtClean="0">
                <a:solidFill>
                  <a:srgbClr val="660066"/>
                </a:solidFill>
              </a:rPr>
              <a:t>!</a:t>
            </a:r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636E849-D754-414E-B536-277E69EEE0EC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83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Stack: push(</a:t>
            </a:r>
            <a:r>
              <a:rPr lang="en-US" dirty="0" err="1" smtClean="0"/>
              <a:t>obj</a:t>
            </a:r>
            <a:r>
              <a:rPr lang="en-US" dirty="0" smtClean="0"/>
              <a:t>), pop(), and top()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83A5386-352C-DF42-97E7-631347B96829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8746516"/>
              </p:ext>
            </p:extLst>
          </p:nvPr>
        </p:nvGraphicFramePr>
        <p:xfrm>
          <a:off x="750518" y="3471455"/>
          <a:ext cx="1148522" cy="22016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Curved Connector 8"/>
          <p:cNvCxnSpPr/>
          <p:nvPr/>
        </p:nvCxnSpPr>
        <p:spPr>
          <a:xfrm rot="16200000" flipH="1">
            <a:off x="683794" y="2845905"/>
            <a:ext cx="692273" cy="55882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240507"/>
              </p:ext>
            </p:extLst>
          </p:nvPr>
        </p:nvGraphicFramePr>
        <p:xfrm>
          <a:off x="160822" y="2338848"/>
          <a:ext cx="1148522" cy="44033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B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309343" y="3063219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push</a:t>
            </a:r>
            <a:endParaRPr lang="en-US" dirty="0">
              <a:latin typeface="Courier"/>
              <a:cs typeface="Courier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556692"/>
              </p:ext>
            </p:extLst>
          </p:nvPr>
        </p:nvGraphicFramePr>
        <p:xfrm>
          <a:off x="2560463" y="3445003"/>
          <a:ext cx="1148522" cy="22016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FF"/>
                          </a:solidFill>
                        </a:rPr>
                        <a:t>B</a:t>
                      </a:r>
                      <a:endParaRPr lang="en-US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  <p:cxnSp>
        <p:nvCxnSpPr>
          <p:cNvPr id="16" name="Curved Connector 15"/>
          <p:cNvCxnSpPr/>
          <p:nvPr/>
        </p:nvCxnSpPr>
        <p:spPr>
          <a:xfrm rot="16200000" flipH="1">
            <a:off x="2493739" y="2819453"/>
            <a:ext cx="692273" cy="55882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3888576"/>
              </p:ext>
            </p:extLst>
          </p:nvPr>
        </p:nvGraphicFramePr>
        <p:xfrm>
          <a:off x="1970767" y="2312396"/>
          <a:ext cx="1148522" cy="44033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119288" y="3036767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push</a:t>
            </a:r>
            <a:endParaRPr lang="en-US" dirty="0">
              <a:latin typeface="Courier"/>
              <a:cs typeface="Courier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68938"/>
              </p:ext>
            </p:extLst>
          </p:nvPr>
        </p:nvGraphicFramePr>
        <p:xfrm>
          <a:off x="4382796" y="3445003"/>
          <a:ext cx="1148522" cy="22016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FF"/>
                          </a:solidFill>
                        </a:rPr>
                        <a:t>A</a:t>
                      </a:r>
                      <a:endParaRPr lang="en-US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  <p:cxnSp>
        <p:nvCxnSpPr>
          <p:cNvPr id="20" name="Curved Connector 19"/>
          <p:cNvCxnSpPr>
            <a:stCxn id="19" idx="0"/>
          </p:cNvCxnSpPr>
          <p:nvPr/>
        </p:nvCxnSpPr>
        <p:spPr>
          <a:xfrm rot="16200000" flipV="1">
            <a:off x="4329299" y="2817244"/>
            <a:ext cx="665820" cy="589697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931079"/>
              </p:ext>
            </p:extLst>
          </p:nvPr>
        </p:nvGraphicFramePr>
        <p:xfrm>
          <a:off x="4367360" y="4768436"/>
          <a:ext cx="1148522" cy="44033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4941621" y="3036767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top</a:t>
            </a:r>
            <a:endParaRPr lang="en-US" dirty="0">
              <a:latin typeface="Courier"/>
              <a:cs typeface="Courier"/>
            </a:endParaRP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925650"/>
              </p:ext>
            </p:extLst>
          </p:nvPr>
        </p:nvGraphicFramePr>
        <p:xfrm>
          <a:off x="6192678" y="3443455"/>
          <a:ext cx="1148522" cy="22016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FF"/>
                          </a:solidFill>
                        </a:rPr>
                        <a:t>B</a:t>
                      </a:r>
                      <a:endParaRPr lang="en-US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  <p:cxnSp>
        <p:nvCxnSpPr>
          <p:cNvPr id="24" name="Curved Connector 23"/>
          <p:cNvCxnSpPr>
            <a:stCxn id="23" idx="0"/>
          </p:cNvCxnSpPr>
          <p:nvPr/>
        </p:nvCxnSpPr>
        <p:spPr>
          <a:xfrm rot="16200000" flipV="1">
            <a:off x="6147672" y="2824188"/>
            <a:ext cx="664274" cy="57426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751503" y="3035219"/>
            <a:ext cx="600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pop</a:t>
            </a:r>
            <a:endParaRPr lang="en-US" dirty="0">
              <a:latin typeface="Courier"/>
              <a:cs typeface="Courier"/>
            </a:endParaRPr>
          </a:p>
        </p:txBody>
      </p:sp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606817"/>
              </p:ext>
            </p:extLst>
          </p:nvPr>
        </p:nvGraphicFramePr>
        <p:xfrm>
          <a:off x="7735754" y="3429455"/>
          <a:ext cx="1148522" cy="220166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0332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FFFFFF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rgbClr val="FFFFFF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  <p:cxnSp>
        <p:nvCxnSpPr>
          <p:cNvPr id="28" name="Curved Connector 27"/>
          <p:cNvCxnSpPr/>
          <p:nvPr/>
        </p:nvCxnSpPr>
        <p:spPr>
          <a:xfrm rot="16200000" flipH="1">
            <a:off x="7669030" y="2803905"/>
            <a:ext cx="692273" cy="558825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454288"/>
              </p:ext>
            </p:extLst>
          </p:nvPr>
        </p:nvGraphicFramePr>
        <p:xfrm>
          <a:off x="7146058" y="2296848"/>
          <a:ext cx="1148522" cy="44033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C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8294579" y="3021219"/>
            <a:ext cx="73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push</a:t>
            </a:r>
            <a:endParaRPr lang="en-US" dirty="0">
              <a:latin typeface="Courier"/>
              <a:cs typeface="Courier"/>
            </a:endParaRPr>
          </a:p>
        </p:txBody>
      </p:sp>
      <p:graphicFrame>
        <p:nvGraphicFramePr>
          <p:cNvPr id="38" name="Table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81963"/>
              </p:ext>
            </p:extLst>
          </p:nvPr>
        </p:nvGraphicFramePr>
        <p:xfrm>
          <a:off x="6189693" y="4768436"/>
          <a:ext cx="1148522" cy="44033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48522"/>
              </a:tblGrid>
              <a:tr h="44033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A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009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611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3186E-6 4.52568E-6 C 0.02467 0.03123 0.04968 0.06293 0.06045 0.1335 C 0.07122 0.20407 0.06358 0.37459 0.06427 0.42295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61" y="21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3384E-6 -2.11013E-6 C 0.0271 0.03679 0.05472 0.07381 0.06566 0.13304 C 0.07678 0.19251 0.07105 0.27418 0.06566 0.35586 " pathEditMode="relative" rAng="0" ptsTypes="aaA">
                                      <p:cBhvr>
                                        <p:cTn id="2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39" y="177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1.74919E-6 C 0.00678 -0.0863 0.01477 -0.17238 0.00348 -0.23207 C -0.00764 -0.29153 -0.05645 -0.33711 -0.06826 -0.35794 " pathEditMode="relative" rAng="0" ptsTypes="aaA">
                                      <p:cBhvr>
                                        <p:cTn id="3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8" y="-179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1.74919E-6 C 0.00816 -0.07936 0.01528 -0.15849 0.00243 -0.21796 C -0.01025 -0.27765 -0.04256 -0.31791 -0.07487 -0.35794 " pathEditMode="relative" rAng="0" ptsTypes="aaA">
                                      <p:cBhvr>
                                        <p:cTn id="4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9" y="-179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86868E-7 1.6335E-6 C 0.02415 0.03748 0.04846 0.07543 0.05941 0.13512 C 0.07052 0.19482 0.06809 0.27649 0.06583 0.35817 " pathEditMode="relative" rAng="0" ptsTypes="aaA">
                                      <p:cBhvr>
                                        <p:cTn id="6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6" y="179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26" grpId="0"/>
      <p:bldP spid="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for </a:t>
            </a:r>
            <a:r>
              <a:rPr lang="en-US" dirty="0" smtClean="0"/>
              <a:t>Recognizing </a:t>
            </a:r>
            <a:r>
              <a:rPr lang="en-US" dirty="0"/>
              <a:t>WFE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Read the next delimiter token.</a:t>
            </a:r>
          </a:p>
          <a:p>
            <a:pPr lvl="0"/>
            <a:r>
              <a:rPr lang="en-US" dirty="0">
                <a:solidFill>
                  <a:srgbClr val="008000"/>
                </a:solidFill>
              </a:rPr>
              <a:t>If it is an open </a:t>
            </a:r>
            <a:r>
              <a:rPr lang="en-US" dirty="0" err="1">
                <a:solidFill>
                  <a:srgbClr val="008000"/>
                </a:solidFill>
              </a:rPr>
              <a:t>delimeter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/>
              <a:t>(i.e. 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[({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push </a:t>
            </a:r>
            <a:r>
              <a:rPr lang="en-US" dirty="0"/>
              <a:t>it </a:t>
            </a:r>
            <a:r>
              <a:rPr lang="en-US" dirty="0" smtClean="0"/>
              <a:t>into </a:t>
            </a:r>
            <a:r>
              <a:rPr lang="en-US" dirty="0"/>
              <a:t>the stack.</a:t>
            </a:r>
          </a:p>
          <a:p>
            <a:pPr lvl="0"/>
            <a:r>
              <a:rPr lang="en-US" dirty="0">
                <a:solidFill>
                  <a:srgbClr val="FF6600"/>
                </a:solidFill>
              </a:rPr>
              <a:t>If it is a close delimiter </a:t>
            </a:r>
            <a:r>
              <a:rPr lang="en-US" dirty="0"/>
              <a:t>(i.e. 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])}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 match </a:t>
            </a:r>
            <a:r>
              <a:rPr lang="en-US" dirty="0"/>
              <a:t>it with a corresponding open delimiter in the stack (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[</a:t>
            </a:r>
            <a:r>
              <a:rPr lang="en-US" dirty="0"/>
              <a:t> with </a:t>
            </a:r>
            <a:r>
              <a:rPr lang="en-US" dirty="0">
                <a:solidFill>
                  <a:srgbClr val="FF0000"/>
                </a:solidFill>
                <a:latin typeface="Courier"/>
                <a:cs typeface="Courier"/>
              </a:rPr>
              <a:t>]</a:t>
            </a:r>
            <a:r>
              <a:rPr lang="en-US" dirty="0"/>
              <a:t> and so on). 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/>
              <a:t>there is no match </a:t>
            </a:r>
            <a:r>
              <a:rPr lang="en-US" dirty="0" smtClean="0">
                <a:sym typeface="Wingdings"/>
              </a:rPr>
              <a:t> not WF</a:t>
            </a:r>
          </a:p>
          <a:p>
            <a:pPr lvl="1"/>
            <a:r>
              <a:rPr lang="en-US" dirty="0" smtClean="0"/>
              <a:t>If </a:t>
            </a:r>
            <a:r>
              <a:rPr lang="en-US" dirty="0"/>
              <a:t>there is a match, </a:t>
            </a:r>
            <a:r>
              <a:rPr lang="en-US" dirty="0" err="1" smtClean="0"/>
              <a:t>stack.pop</a:t>
            </a:r>
            <a:r>
              <a:rPr lang="en-US" dirty="0" smtClean="0"/>
              <a:t>() and discard both</a:t>
            </a:r>
            <a:endParaRPr lang="en-US" dirty="0"/>
          </a:p>
          <a:p>
            <a:pPr lvl="0"/>
            <a:r>
              <a:rPr lang="en-US" dirty="0">
                <a:solidFill>
                  <a:srgbClr val="0000FF"/>
                </a:solidFill>
              </a:rPr>
              <a:t>When there is no more token </a:t>
            </a:r>
            <a:r>
              <a:rPr lang="en-US" dirty="0" smtClean="0">
                <a:solidFill>
                  <a:srgbClr val="0000FF"/>
                </a:solidFill>
              </a:rPr>
              <a:t>left</a:t>
            </a:r>
          </a:p>
          <a:p>
            <a:pPr lvl="1"/>
            <a:r>
              <a:rPr lang="en-US" dirty="0" smtClean="0"/>
              <a:t>If the </a:t>
            </a:r>
            <a:r>
              <a:rPr lang="en-US" dirty="0"/>
              <a:t>stack is </a:t>
            </a:r>
            <a:r>
              <a:rPr lang="en-US" dirty="0" smtClean="0"/>
              <a:t>empty </a:t>
            </a:r>
            <a:r>
              <a:rPr lang="en-US" dirty="0" smtClean="0">
                <a:sym typeface="Wingdings"/>
              </a:rPr>
              <a:t> WF</a:t>
            </a:r>
          </a:p>
          <a:p>
            <a:pPr lvl="1"/>
            <a:r>
              <a:rPr lang="en-US" dirty="0" smtClean="0">
                <a:sym typeface="Wingdings"/>
              </a:rPr>
              <a:t>If the stack is not empty  not WF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31CE50D-EFD6-9E41-BD0D-E1864A7E8FE1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198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Infix vs Postfix Expressions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Infix: </a:t>
            </a:r>
            <a:r>
              <a:rPr lang="en-US" dirty="0" smtClean="0"/>
              <a:t>  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5 + 4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*5/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2 - 3</a:t>
            </a:r>
          </a:p>
          <a:p>
            <a:r>
              <a:rPr lang="en-US" dirty="0" smtClean="0"/>
              <a:t>Postfix: </a:t>
            </a:r>
            <a:r>
              <a:rPr lang="en-US" dirty="0" smtClean="0">
                <a:latin typeface="Courier"/>
                <a:cs typeface="Courier"/>
              </a:rPr>
              <a:t>5 </a:t>
            </a:r>
            <a:r>
              <a:rPr lang="en-US" dirty="0">
                <a:latin typeface="Courier"/>
                <a:cs typeface="Courier"/>
              </a:rPr>
              <a:t>4 5 * 2 / + 3 </a:t>
            </a:r>
            <a:r>
              <a:rPr lang="en-US" dirty="0" smtClean="0">
                <a:latin typeface="Courier"/>
                <a:cs typeface="Courier"/>
              </a:rPr>
              <a:t>-</a:t>
            </a:r>
            <a:endParaRPr lang="en-US" dirty="0">
              <a:latin typeface="Courier"/>
              <a:cs typeface="Courier"/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Infix:    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(5+4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)*5/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2 - 3</a:t>
            </a:r>
          </a:p>
          <a:p>
            <a:r>
              <a:rPr lang="en-US" dirty="0" smtClean="0"/>
              <a:t>Postfix: </a:t>
            </a:r>
            <a:r>
              <a:rPr lang="en-US" dirty="0" smtClean="0">
                <a:latin typeface="Courier"/>
                <a:cs typeface="Courier"/>
              </a:rPr>
              <a:t>5 </a:t>
            </a:r>
            <a:r>
              <a:rPr lang="en-US" dirty="0">
                <a:latin typeface="Courier"/>
                <a:cs typeface="Courier"/>
              </a:rPr>
              <a:t>4 + 5 * 2 / 3 –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75AB55B-2E44-9B4E-BE98-05A8BEFFF805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42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Postfix Expression Evaluation Algorithm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Initialize an empty stack</a:t>
            </a:r>
          </a:p>
          <a:p>
            <a:r>
              <a:rPr lang="en-US" dirty="0"/>
              <a:t>While (there is still a token to read)</a:t>
            </a:r>
          </a:p>
          <a:p>
            <a:pPr lvl="1"/>
            <a:r>
              <a:rPr lang="en-US" dirty="0"/>
              <a:t>read the token t</a:t>
            </a:r>
          </a:p>
          <a:p>
            <a:pPr lvl="1"/>
            <a:r>
              <a:rPr lang="en-US" dirty="0"/>
              <a:t>if t is an operand, push it onto the stack</a:t>
            </a:r>
          </a:p>
          <a:p>
            <a:pPr lvl="1"/>
            <a:r>
              <a:rPr lang="en-US" dirty="0"/>
              <a:t>if t is an operator,</a:t>
            </a:r>
          </a:p>
          <a:p>
            <a:pPr lvl="2"/>
            <a:r>
              <a:rPr lang="en-US" dirty="0"/>
              <a:t>pop two operands from the stack, compute the result (using t)</a:t>
            </a:r>
            <a:br>
              <a:rPr lang="en-US" dirty="0"/>
            </a:br>
            <a:r>
              <a:rPr lang="en-US" dirty="0"/>
              <a:t>// if there is division by zero, scream foul</a:t>
            </a:r>
          </a:p>
          <a:p>
            <a:pPr lvl="2"/>
            <a:r>
              <a:rPr lang="en-US" dirty="0" smtClean="0"/>
              <a:t>push the result back onto the stack</a:t>
            </a:r>
            <a:br>
              <a:rPr lang="en-US" dirty="0" smtClean="0"/>
            </a:br>
            <a:r>
              <a:rPr lang="en-US" dirty="0" smtClean="0"/>
              <a:t>/</a:t>
            </a:r>
            <a:r>
              <a:rPr lang="en-US" dirty="0"/>
              <a:t>/ if there is less than two operands, scream foul</a:t>
            </a:r>
          </a:p>
          <a:p>
            <a:r>
              <a:rPr lang="en-US" dirty="0"/>
              <a:t>In the end, if there is one number in the stack, output it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/</a:t>
            </a:r>
            <a:r>
              <a:rPr lang="en-US" dirty="0"/>
              <a:t>/ If there is more than one number in the stack, scream foul.</a:t>
            </a: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1576FA2-40DD-6E4F-9D6A-AA81AF485F24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157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about Infix Expression?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8000"/>
                </a:solidFill>
              </a:rPr>
              <a:t>Shunting yard algorithm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Convert infix to postfix</a:t>
            </a:r>
          </a:p>
          <a:p>
            <a:endParaRPr lang="en-US" dirty="0"/>
          </a:p>
          <a:p>
            <a:r>
              <a:rPr lang="en-US" dirty="0" smtClean="0"/>
              <a:t>Or, evaluate infix expressions directly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4649785-1073-994A-A659-B3AB5D8AA6D5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856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Rough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 2 stacks: an operand stack, an operator stack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tok</a:t>
            </a:r>
            <a:r>
              <a:rPr lang="en-US" dirty="0" smtClean="0"/>
              <a:t> is an operand, push it on operand stack</a:t>
            </a:r>
          </a:p>
          <a:p>
            <a:r>
              <a:rPr lang="en-US" dirty="0" smtClean="0"/>
              <a:t>Else if </a:t>
            </a:r>
            <a:r>
              <a:rPr lang="en-US" dirty="0" err="1" smtClean="0"/>
              <a:t>tok</a:t>
            </a:r>
            <a:r>
              <a:rPr lang="en-US" dirty="0" smtClean="0"/>
              <a:t> is one of + - * /</a:t>
            </a:r>
          </a:p>
          <a:p>
            <a:pPr lvl="1"/>
            <a:r>
              <a:rPr lang="en-US" dirty="0"/>
              <a:t>while (precedence(</a:t>
            </a:r>
            <a:r>
              <a:rPr lang="en-US" dirty="0" err="1"/>
              <a:t>tok</a:t>
            </a:r>
            <a:r>
              <a:rPr lang="en-US" dirty="0"/>
              <a:t>) ≤ precedence(</a:t>
            </a:r>
            <a:r>
              <a:rPr lang="en-US" dirty="0" err="1"/>
              <a:t>stack.top</a:t>
            </a:r>
            <a:r>
              <a:rPr lang="en-US" dirty="0"/>
              <a:t>())</a:t>
            </a:r>
          </a:p>
          <a:p>
            <a:pPr lvl="2"/>
            <a:r>
              <a:rPr lang="en-US" dirty="0"/>
              <a:t>Evaluate </a:t>
            </a:r>
            <a:r>
              <a:rPr lang="en-US" dirty="0" err="1"/>
              <a:t>stack.top</a:t>
            </a:r>
            <a:r>
              <a:rPr lang="en-US" dirty="0"/>
              <a:t>()</a:t>
            </a:r>
          </a:p>
          <a:p>
            <a:pPr lvl="1"/>
            <a:r>
              <a:rPr lang="en-US" dirty="0" smtClean="0"/>
              <a:t>Push </a:t>
            </a:r>
            <a:r>
              <a:rPr lang="en-US" dirty="0" err="1" smtClean="0"/>
              <a:t>tok</a:t>
            </a:r>
            <a:r>
              <a:rPr lang="en-US" dirty="0" smtClean="0"/>
              <a:t> on top of operator stack</a:t>
            </a:r>
          </a:p>
          <a:p>
            <a:r>
              <a:rPr lang="en-US" dirty="0" smtClean="0"/>
              <a:t>Else if </a:t>
            </a:r>
            <a:r>
              <a:rPr lang="en-US" dirty="0" err="1" smtClean="0"/>
              <a:t>tok</a:t>
            </a:r>
            <a:r>
              <a:rPr lang="en-US" dirty="0" smtClean="0"/>
              <a:t> is one of ( [ {</a:t>
            </a:r>
          </a:p>
          <a:p>
            <a:pPr lvl="1"/>
            <a:r>
              <a:rPr lang="en-US" dirty="0" smtClean="0"/>
              <a:t>Push </a:t>
            </a:r>
            <a:r>
              <a:rPr lang="en-US" dirty="0" err="1" smtClean="0"/>
              <a:t>tok</a:t>
            </a:r>
            <a:r>
              <a:rPr lang="en-US" dirty="0" smtClean="0"/>
              <a:t> on top of operator stack</a:t>
            </a:r>
          </a:p>
          <a:p>
            <a:r>
              <a:rPr lang="en-US" dirty="0" smtClean="0"/>
              <a:t>Else if </a:t>
            </a:r>
            <a:r>
              <a:rPr lang="en-US" dirty="0" err="1" smtClean="0"/>
              <a:t>tok</a:t>
            </a:r>
            <a:r>
              <a:rPr lang="en-US" dirty="0" smtClean="0"/>
              <a:t> is one of ) ] }</a:t>
            </a:r>
          </a:p>
          <a:p>
            <a:pPr lvl="1"/>
            <a:r>
              <a:rPr lang="en-US" dirty="0" smtClean="0"/>
              <a:t>Evaluate operators </a:t>
            </a:r>
            <a:r>
              <a:rPr lang="en-US" smtClean="0"/>
              <a:t>on top until </a:t>
            </a:r>
            <a:r>
              <a:rPr lang="en-US" dirty="0" smtClean="0"/>
              <a:t>( [ { seen, match up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4649785-1073-994A-A659-B3AB5D8AA6D5}" type="datetime1">
              <a:rPr lang="en-US" smtClean="0"/>
              <a:t>9/24/12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900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Lexer with richer vocabulary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Vectors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FF6600"/>
                </a:solidFill>
              </a:rPr>
              <a:t>Stacks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660066"/>
                </a:solidFill>
              </a:rPr>
              <a:t>Well-ballanced expressions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008000"/>
                </a:solidFill>
              </a:rPr>
              <a:t>Infix and postfix expressions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0ABDD-C63E-1F46-A656-CA0CF606E636}" type="datetime1">
              <a:rPr lang="en-US" smtClean="0"/>
              <a:t>9/24/12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249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Improved Lexer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560094" y="1489591"/>
            <a:ext cx="7126705" cy="2594701"/>
          </a:xfrm>
        </p:spPr>
        <p:txBody>
          <a:bodyPr/>
          <a:lstStyle/>
          <a:p>
            <a:r>
              <a:rPr lang="en-US" dirty="0" smtClean="0"/>
              <a:t>More types of tokens</a:t>
            </a:r>
          </a:p>
          <a:p>
            <a:endParaRPr lang="en-US" dirty="0"/>
          </a:p>
          <a:p>
            <a:r>
              <a:rPr lang="en-US" dirty="0" smtClean="0"/>
              <a:t>Programming with a (Deterministic) Finite Automata (DFA)</a:t>
            </a:r>
          </a:p>
          <a:p>
            <a:endParaRPr lang="en-US" dirty="0" smtClean="0"/>
          </a:p>
          <a:p>
            <a:r>
              <a:rPr lang="en-US" dirty="0" smtClean="0"/>
              <a:t>New member function returning a token vector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521AD9D-EBB1-494D-9872-012E43DBC411}" type="datetime1">
              <a:rPr lang="en-US" smtClean="0"/>
              <a:t>9/24/12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679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Types of Tokens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29899" y="858084"/>
            <a:ext cx="8747149" cy="5392599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INTEGER</a:t>
            </a:r>
            <a:endParaRPr lang="en-US" dirty="0"/>
          </a:p>
          <a:p>
            <a:pPr lvl="1"/>
            <a:r>
              <a:rPr lang="en-US" dirty="0" smtClean="0"/>
              <a:t>a </a:t>
            </a:r>
            <a:r>
              <a:rPr lang="en-US" dirty="0"/>
              <a:t>consecutive sequence of digits</a:t>
            </a:r>
          </a:p>
          <a:p>
            <a:pPr lvl="0"/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OPERATOR</a:t>
            </a:r>
            <a:endParaRPr lang="en-US" dirty="0"/>
          </a:p>
          <a:p>
            <a:pPr lvl="1"/>
            <a:r>
              <a:rPr lang="en-US" dirty="0" smtClean="0"/>
              <a:t>one </a:t>
            </a:r>
            <a:r>
              <a:rPr lang="en-US" dirty="0"/>
              <a:t>of five operators 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+-*/=</a:t>
            </a:r>
          </a:p>
          <a:p>
            <a:pPr lvl="0"/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DELIM</a:t>
            </a:r>
            <a:endParaRPr lang="en-US" dirty="0"/>
          </a:p>
          <a:p>
            <a:pPr lvl="1"/>
            <a:r>
              <a:rPr lang="en-US" dirty="0" smtClean="0"/>
              <a:t>bracket </a:t>
            </a:r>
            <a:r>
              <a:rPr lang="en-US" dirty="0"/>
              <a:t>delimiters such as 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{}[]()</a:t>
            </a:r>
          </a:p>
          <a:p>
            <a:pPr lvl="0"/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COMMENT</a:t>
            </a:r>
            <a:endParaRPr lang="en-US" dirty="0"/>
          </a:p>
          <a:p>
            <a:pPr lvl="1"/>
            <a:r>
              <a:rPr lang="en-US" dirty="0" smtClean="0"/>
              <a:t>all </a:t>
            </a:r>
            <a:r>
              <a:rPr lang="en-US" dirty="0"/>
              <a:t>characters that follow a 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#</a:t>
            </a:r>
            <a:r>
              <a:rPr lang="en-US" dirty="0"/>
              <a:t> character to the end of the source file/string or until the end of line 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'\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n'</a:t>
            </a:r>
            <a:r>
              <a:rPr lang="en-US" dirty="0" err="1"/>
              <a:t>character</a:t>
            </a:r>
            <a:r>
              <a:rPr lang="en-US" dirty="0"/>
              <a:t> is </a:t>
            </a:r>
            <a:r>
              <a:rPr lang="en-US" dirty="0" smtClean="0"/>
              <a:t>reached</a:t>
            </a:r>
          </a:p>
          <a:p>
            <a:r>
              <a:rPr lang="en-US" sz="3100" dirty="0">
                <a:solidFill>
                  <a:srgbClr val="008000"/>
                </a:solidFill>
                <a:latin typeface="Courier"/>
                <a:cs typeface="Courier"/>
              </a:rPr>
              <a:t>IDENT</a:t>
            </a:r>
            <a:r>
              <a:rPr lang="en-US" dirty="0" smtClean="0"/>
              <a:t> (defined differently from before)</a:t>
            </a:r>
          </a:p>
          <a:p>
            <a:pPr lvl="1"/>
            <a:r>
              <a:rPr lang="en-US" dirty="0" smtClean="0"/>
              <a:t>Alphanumeric characters [a-z, A-Z, 0-9, and _], starting with [a-</a:t>
            </a:r>
            <a:r>
              <a:rPr lang="en-US" dirty="0" err="1" smtClean="0"/>
              <a:t>z,A</a:t>
            </a:r>
            <a:r>
              <a:rPr lang="en-US" dirty="0" smtClean="0"/>
              <a:t>-Z]</a:t>
            </a:r>
          </a:p>
          <a:p>
            <a:r>
              <a:rPr lang="en-US" sz="3100" dirty="0">
                <a:solidFill>
                  <a:srgbClr val="008000"/>
                </a:solidFill>
                <a:latin typeface="Courier"/>
                <a:cs typeface="Courier"/>
              </a:rPr>
              <a:t>STRING</a:t>
            </a:r>
          </a:p>
          <a:p>
            <a:pPr lvl="1"/>
            <a:r>
              <a:rPr lang="en-US" dirty="0" smtClean="0"/>
              <a:t>All characters enclosed in a pair of “…”, no escape</a:t>
            </a:r>
            <a:endParaRPr lang="en-US" dirty="0"/>
          </a:p>
          <a:p>
            <a:pPr lvl="0"/>
            <a:r>
              <a:rPr lang="en-US" dirty="0"/>
              <a:t>Unrecognized tokens are considered to be syntax </a:t>
            </a:r>
            <a:r>
              <a:rPr lang="en-US" dirty="0" smtClean="0"/>
              <a:t>error</a:t>
            </a:r>
          </a:p>
          <a:p>
            <a:pPr lvl="0"/>
            <a:r>
              <a:rPr lang="en-US" dirty="0" smtClean="0">
                <a:solidFill>
                  <a:srgbClr val="FF6600"/>
                </a:solidFill>
              </a:rPr>
              <a:t>DFA for more complex language</a:t>
            </a:r>
            <a:endParaRPr lang="en-US" dirty="0">
              <a:solidFill>
                <a:srgbClr val="FF66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A5F45A8-A60A-A94B-9BF7-FCB3AA75960E}" type="datetime1">
              <a:rPr lang="en-US" smtClean="0"/>
              <a:t>9/24/12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07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Member Function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vector&lt;Token&gt; </a:t>
            </a:r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Lexer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::tokenize(</a:t>
            </a:r>
            <a:r>
              <a:rPr lang="en-US" dirty="0" smtClean="0">
                <a:solidFill>
                  <a:srgbClr val="008000"/>
                </a:solidFill>
                <a:latin typeface="Courier"/>
                <a:cs typeface="Courier"/>
              </a:rPr>
              <a:t>)</a:t>
            </a:r>
          </a:p>
          <a:p>
            <a:pPr lvl="1"/>
            <a:r>
              <a:rPr lang="en-US" dirty="0"/>
              <a:t>Returns a vector of remaining </a:t>
            </a:r>
            <a:r>
              <a:rPr lang="en-US" dirty="0" smtClean="0"/>
              <a:t>tokens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4123DA8-D91F-B34E-A7BF-E85D029B7894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209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Vector in C++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4791202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660066"/>
                </a:solidFill>
                <a:latin typeface="Courier"/>
                <a:cs typeface="Courier"/>
              </a:rPr>
              <a:t>vector&lt;</a:t>
            </a:r>
            <a:r>
              <a:rPr lang="en-US" dirty="0" err="1">
                <a:solidFill>
                  <a:srgbClr val="660066"/>
                </a:solidFill>
                <a:latin typeface="Courier"/>
                <a:cs typeface="Courier"/>
              </a:rPr>
              <a:t>int</a:t>
            </a:r>
            <a:r>
              <a:rPr lang="en-US" dirty="0">
                <a:solidFill>
                  <a:srgbClr val="660066"/>
                </a:solidFill>
                <a:latin typeface="Courier"/>
                <a:cs typeface="Courier"/>
              </a:rPr>
              <a:t>&gt; </a:t>
            </a:r>
            <a:r>
              <a:rPr lang="en-US" dirty="0" err="1">
                <a:solidFill>
                  <a:srgbClr val="660066"/>
                </a:solidFill>
                <a:latin typeface="Courier"/>
                <a:cs typeface="Courier"/>
              </a:rPr>
              <a:t>myvec</a:t>
            </a:r>
            <a:r>
              <a:rPr lang="en-US" dirty="0">
                <a:solidFill>
                  <a:srgbClr val="660066"/>
                </a:solidFill>
                <a:latin typeface="Courier"/>
                <a:cs typeface="Courier"/>
              </a:rPr>
              <a:t>;</a:t>
            </a:r>
          </a:p>
          <a:p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myvec.pushback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(123);</a:t>
            </a:r>
          </a:p>
          <a:p>
            <a:r>
              <a:rPr lang="en-US" dirty="0" err="1">
                <a:solidFill>
                  <a:srgbClr val="008000"/>
                </a:solidFill>
                <a:latin typeface="Courier"/>
                <a:cs typeface="Courier"/>
              </a:rPr>
              <a:t>myvec.pushback</a:t>
            </a: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(456);</a:t>
            </a:r>
          </a:p>
          <a:p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Access using </a:t>
            </a:r>
            <a:r>
              <a:rPr lang="en-US" dirty="0" err="1" smtClean="0">
                <a:solidFill>
                  <a:srgbClr val="FF6600"/>
                </a:solidFill>
                <a:latin typeface="Courier"/>
                <a:cs typeface="Courier"/>
              </a:rPr>
              <a:t>myvec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[0], </a:t>
            </a:r>
            <a:r>
              <a:rPr lang="en-US" dirty="0" err="1">
                <a:solidFill>
                  <a:srgbClr val="FF6600"/>
                </a:solidFill>
                <a:latin typeface="Courier"/>
                <a:cs typeface="Courier"/>
              </a:rPr>
              <a:t>myvec</a:t>
            </a:r>
            <a:r>
              <a:rPr lang="en-US" dirty="0">
                <a:solidFill>
                  <a:srgbClr val="FF6600"/>
                </a:solidFill>
                <a:latin typeface="Courier"/>
                <a:cs typeface="Courier"/>
              </a:rPr>
              <a:t>[1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], </a:t>
            </a:r>
            <a:r>
              <a:rPr lang="en-US" dirty="0" err="1" smtClean="0">
                <a:solidFill>
                  <a:srgbClr val="FF6600"/>
                </a:solidFill>
                <a:latin typeface="Courier"/>
                <a:cs typeface="Courier"/>
              </a:rPr>
              <a:t>myvec.at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(0), </a:t>
            </a:r>
            <a:r>
              <a:rPr lang="en-US" dirty="0" err="1" smtClean="0">
                <a:solidFill>
                  <a:srgbClr val="FF6600"/>
                </a:solidFill>
                <a:latin typeface="Courier"/>
                <a:cs typeface="Courier"/>
              </a:rPr>
              <a:t>myvec.at</a:t>
            </a:r>
            <a:r>
              <a:rPr lang="en-US" dirty="0" smtClean="0">
                <a:solidFill>
                  <a:srgbClr val="FF6600"/>
                </a:solidFill>
                <a:latin typeface="Courier"/>
                <a:cs typeface="Courier"/>
              </a:rPr>
              <a:t>(1)</a:t>
            </a:r>
            <a:endParaRPr lang="en-US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myvec.front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() // first element</a:t>
            </a:r>
          </a:p>
          <a:p>
            <a:r>
              <a:rPr lang="en-US" dirty="0" err="1">
                <a:solidFill>
                  <a:srgbClr val="0000FF"/>
                </a:solidFill>
                <a:latin typeface="Courier"/>
                <a:cs typeface="Courier"/>
              </a:rPr>
              <a:t>myvec.back</a:t>
            </a:r>
            <a:r>
              <a:rPr lang="en-US" dirty="0">
                <a:solidFill>
                  <a:srgbClr val="0000FF"/>
                </a:solidFill>
                <a:latin typeface="Courier"/>
                <a:cs typeface="Courier"/>
              </a:rPr>
              <a:t>() // last element</a:t>
            </a:r>
          </a:p>
          <a:p>
            <a:r>
              <a:rPr lang="en-US" dirty="0" err="1">
                <a:solidFill>
                  <a:srgbClr val="660066"/>
                </a:solidFill>
                <a:latin typeface="Courier"/>
                <a:cs typeface="Courier"/>
              </a:rPr>
              <a:t>myvec.insert</a:t>
            </a:r>
            <a:r>
              <a:rPr lang="en-US" dirty="0">
                <a:solidFill>
                  <a:srgbClr val="660066"/>
                </a:solidFill>
                <a:latin typeface="Courier"/>
                <a:cs typeface="Courier"/>
              </a:rPr>
              <a:t>(position)</a:t>
            </a:r>
          </a:p>
          <a:p>
            <a:r>
              <a:rPr lang="en-US" dirty="0" err="1">
                <a:latin typeface="Courier"/>
                <a:cs typeface="Courier"/>
              </a:rPr>
              <a:t>myvec.size</a:t>
            </a:r>
            <a:r>
              <a:rPr lang="en-US" dirty="0">
                <a:latin typeface="Courier"/>
                <a:cs typeface="Courier"/>
              </a:rPr>
              <a:t>()</a:t>
            </a:r>
          </a:p>
          <a:p>
            <a:r>
              <a:rPr lang="en-US" dirty="0" err="1">
                <a:latin typeface="Courier"/>
                <a:cs typeface="Courier"/>
              </a:rPr>
              <a:t>myvec.pop_back</a:t>
            </a:r>
            <a:r>
              <a:rPr lang="en-US" dirty="0">
                <a:latin typeface="Courier"/>
                <a:cs typeface="Courier"/>
              </a:rPr>
              <a:t>()</a:t>
            </a:r>
          </a:p>
          <a:p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…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51ACA1C-F0CE-F04E-A64C-D5222286B875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41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Stacks and Applications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560095" y="1489592"/>
            <a:ext cx="6934618" cy="2432824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Well-formed expressions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008000"/>
                </a:solidFill>
                <a:latin typeface="Courier"/>
                <a:cs typeface="Courier"/>
              </a:rPr>
              <a:t>stacks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Infix, postfix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DF27625-704F-CF4E-8631-42E29EA768DA}" type="datetime1">
              <a:rPr lang="en-US" smtClean="0"/>
              <a:t>9/24/12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 250, Fall 2012, SUNY Buffalo, (C) Hung Q. Ngo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688E5-F1B8-7542-A48F-A87C5AE97F1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71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</a:t>
            </a:r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A0241F4-B969-B049-8A0C-D92EBB1F9B33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7</a:t>
            </a:fld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553" y="803041"/>
            <a:ext cx="9164553" cy="5430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2643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Well</a:t>
            </a:r>
            <a:r>
              <a:rPr lang="en-US" dirty="0" smtClean="0"/>
              <a:t>-Formed Expressions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Or “balanced expressions”:</a:t>
            </a:r>
          </a:p>
          <a:p>
            <a:endParaRPr lang="en-US" dirty="0"/>
          </a:p>
          <a:p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(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[this is] 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{ a number } 12345) # 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well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-formed</a:t>
            </a:r>
          </a:p>
          <a:p>
            <a:endParaRPr lang="en-US" sz="2400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Courier"/>
                <a:cs typeface="Courier"/>
              </a:rPr>
              <a:t>([this is] </a:t>
            </a:r>
            <a:r>
              <a:rPr lang="en-US" sz="2400" dirty="0">
                <a:solidFill>
                  <a:srgbClr val="FF0000"/>
                </a:solidFill>
                <a:latin typeface="Courier"/>
                <a:cs typeface="Courier"/>
              </a:rPr>
              <a:t>{ a number ) 12345} # </a:t>
            </a:r>
            <a:r>
              <a:rPr lang="en-US" sz="2400" dirty="0" smtClean="0">
                <a:solidFill>
                  <a:srgbClr val="FF0000"/>
                </a:solidFill>
                <a:latin typeface="Courier"/>
                <a:cs typeface="Courier"/>
              </a:rPr>
              <a:t>not </a:t>
            </a:r>
            <a:r>
              <a:rPr lang="en-US" sz="2400" dirty="0" err="1" smtClean="0">
                <a:solidFill>
                  <a:srgbClr val="FF0000"/>
                </a:solidFill>
                <a:latin typeface="Courier"/>
                <a:cs typeface="Courier"/>
              </a:rPr>
              <a:t>wf</a:t>
            </a:r>
            <a:endParaRPr lang="en-US" sz="2400" dirty="0">
              <a:solidFill>
                <a:srgbClr val="FF0000"/>
              </a:solidFill>
              <a:latin typeface="Courier"/>
              <a:cs typeface="Courier"/>
            </a:endParaRPr>
          </a:p>
          <a:p>
            <a:endParaRPr lang="en-US" sz="2400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{</a:t>
            </a:r>
            <a:r>
              <a:rPr lang="en-US" sz="2400" dirty="0">
                <a:solidFill>
                  <a:srgbClr val="008000"/>
                </a:solidFill>
                <a:latin typeface="Courier"/>
                <a:cs typeface="Courier"/>
              </a:rPr>
              <a:t>[(34+4)/5] + 7}/4             </a:t>
            </a:r>
            <a:r>
              <a:rPr lang="en-US" sz="2400" dirty="0" smtClean="0">
                <a:solidFill>
                  <a:srgbClr val="008000"/>
                </a:solidFill>
                <a:latin typeface="Courier"/>
                <a:cs typeface="Courier"/>
              </a:rPr>
              <a:t># </a:t>
            </a:r>
            <a:r>
              <a:rPr lang="en-US" sz="2400" dirty="0" err="1" smtClean="0">
                <a:solidFill>
                  <a:srgbClr val="008000"/>
                </a:solidFill>
                <a:latin typeface="Courier"/>
                <a:cs typeface="Courier"/>
              </a:rPr>
              <a:t>wf</a:t>
            </a:r>
            <a:endParaRPr lang="en-US" sz="2400" dirty="0">
              <a:solidFill>
                <a:srgbClr val="008000"/>
              </a:solidFill>
              <a:latin typeface="Courier"/>
              <a:cs typeface="Courier"/>
            </a:endParaRPr>
          </a:p>
          <a:p>
            <a:endParaRPr lang="en-US" sz="2400" dirty="0" smtClean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2400" dirty="0" smtClean="0">
                <a:solidFill>
                  <a:srgbClr val="FF0000"/>
                </a:solidFill>
                <a:latin typeface="Courier"/>
                <a:cs typeface="Courier"/>
              </a:rPr>
              <a:t>{</a:t>
            </a:r>
            <a:r>
              <a:rPr lang="en-US" sz="2400" dirty="0">
                <a:solidFill>
                  <a:srgbClr val="FF0000"/>
                </a:solidFill>
                <a:latin typeface="Courier"/>
                <a:cs typeface="Courier"/>
              </a:rPr>
              <a:t>[(34+4)/5} + 7]/4             </a:t>
            </a:r>
            <a:r>
              <a:rPr lang="en-US" sz="2400" dirty="0" smtClean="0">
                <a:solidFill>
                  <a:srgbClr val="FF0000"/>
                </a:solidFill>
                <a:latin typeface="Courier"/>
                <a:cs typeface="Courier"/>
              </a:rPr>
              <a:t># not </a:t>
            </a:r>
            <a:r>
              <a:rPr lang="en-US" sz="2400" dirty="0" err="1" smtClean="0">
                <a:solidFill>
                  <a:srgbClr val="FF0000"/>
                </a:solidFill>
                <a:latin typeface="Courier"/>
                <a:cs typeface="Courier"/>
              </a:rPr>
              <a:t>wf</a:t>
            </a:r>
            <a:endParaRPr lang="en-US" sz="2400" dirty="0">
              <a:solidFill>
                <a:srgbClr val="FF0000"/>
              </a:solidFill>
              <a:latin typeface="Courier"/>
              <a:cs typeface="Courier"/>
            </a:endParaRPr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0F216D6-1DC2-7246-A6A5-B203236D32C0}" type="datetime1">
              <a:rPr lang="en-US" smtClean="0"/>
              <a:t>9/24/12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dirty="0" smtClean="0"/>
              <a:t>CSE 250, Fall 2012, SUNY Buffalo, (C) Hung Q. Ngo</a:t>
            </a:r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D6ED7-F2D7-E042-A4D9-C32968BC1C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054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cse250-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cse250-theme.thmx</Template>
  <TotalTime>3921</TotalTime>
  <Words>848</Words>
  <Application>Microsoft Macintosh PowerPoint</Application>
  <PresentationFormat>On-screen Show (4:3)</PresentationFormat>
  <Paragraphs>182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cse250-theme</vt:lpstr>
      <vt:lpstr>Stacks and Applications</vt:lpstr>
      <vt:lpstr>Agenda</vt:lpstr>
      <vt:lpstr>An Improved Lexer</vt:lpstr>
      <vt:lpstr>More Types of Tokens</vt:lpstr>
      <vt:lpstr>New Member Function</vt:lpstr>
      <vt:lpstr>Vector in C++</vt:lpstr>
      <vt:lpstr>Stacks and Applications</vt:lpstr>
      <vt:lpstr>HTML File</vt:lpstr>
      <vt:lpstr>Well-Formed Expressions</vt:lpstr>
      <vt:lpstr>(Recursive) Definition of WFE</vt:lpstr>
      <vt:lpstr>Stack: push(obj), pop(), and top()</vt:lpstr>
      <vt:lpstr>Algorithm for Recognizing WFE</vt:lpstr>
      <vt:lpstr>Infix vs Postfix Expressions</vt:lpstr>
      <vt:lpstr>Postfix Expression Evaluation Algorithm</vt:lpstr>
      <vt:lpstr>How about Infix Expression?</vt:lpstr>
      <vt:lpstr>Rough Idea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250 – Data structures in C++</dc:title>
  <dc:creator>Hung Ngo</dc:creator>
  <cp:lastModifiedBy>Hung Ngo</cp:lastModifiedBy>
  <cp:revision>104</cp:revision>
  <dcterms:created xsi:type="dcterms:W3CDTF">2012-01-17T14:06:43Z</dcterms:created>
  <dcterms:modified xsi:type="dcterms:W3CDTF">2012-09-24T14:46:21Z</dcterms:modified>
</cp:coreProperties>
</file>