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omments/comment4.xml" ContentType="application/vnd.openxmlformats-officedocument.presentationml.comment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comments/comment2.xml" ContentType="application/vnd.openxmlformats-officedocument.presentationml.comments+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sldIdLst>
    <p:sldId id="256" r:id="rId2"/>
    <p:sldId id="266" r:id="rId3"/>
    <p:sldId id="270" r:id="rId4"/>
    <p:sldId id="257" r:id="rId5"/>
    <p:sldId id="258" r:id="rId6"/>
    <p:sldId id="259" r:id="rId7"/>
    <p:sldId id="260" r:id="rId8"/>
    <p:sldId id="261" r:id="rId9"/>
    <p:sldId id="263" r:id="rId10"/>
    <p:sldId id="265" r:id="rId11"/>
    <p:sldId id="264" r:id="rId12"/>
    <p:sldId id="271" r:id="rId13"/>
    <p:sldId id="272" r:id="rId14"/>
    <p:sldId id="273" r:id="rId15"/>
    <p:sldId id="329" r:id="rId16"/>
    <p:sldId id="330" r:id="rId17"/>
    <p:sldId id="276" r:id="rId18"/>
    <p:sldId id="277" r:id="rId19"/>
    <p:sldId id="288" r:id="rId20"/>
    <p:sldId id="289" r:id="rId21"/>
    <p:sldId id="278" r:id="rId22"/>
    <p:sldId id="279" r:id="rId23"/>
    <p:sldId id="280" r:id="rId24"/>
    <p:sldId id="281" r:id="rId25"/>
    <p:sldId id="331" r:id="rId26"/>
    <p:sldId id="332" r:id="rId27"/>
    <p:sldId id="286" r:id="rId28"/>
    <p:sldId id="287" r:id="rId29"/>
    <p:sldId id="282" r:id="rId30"/>
    <p:sldId id="283" r:id="rId31"/>
    <p:sldId id="318" r:id="rId32"/>
    <p:sldId id="290" r:id="rId33"/>
    <p:sldId id="291" r:id="rId34"/>
    <p:sldId id="292" r:id="rId35"/>
    <p:sldId id="293" r:id="rId36"/>
    <p:sldId id="294" r:id="rId37"/>
    <p:sldId id="295" r:id="rId38"/>
    <p:sldId id="297" r:id="rId39"/>
    <p:sldId id="298" r:id="rId40"/>
    <p:sldId id="299" r:id="rId41"/>
    <p:sldId id="300" r:id="rId42"/>
    <p:sldId id="301" r:id="rId43"/>
    <p:sldId id="302" r:id="rId44"/>
    <p:sldId id="296" r:id="rId45"/>
    <p:sldId id="303" r:id="rId46"/>
    <p:sldId id="304" r:id="rId47"/>
    <p:sldId id="305" r:id="rId48"/>
    <p:sldId id="307" r:id="rId49"/>
    <p:sldId id="308" r:id="rId50"/>
    <p:sldId id="309" r:id="rId51"/>
    <p:sldId id="310" r:id="rId52"/>
    <p:sldId id="311" r:id="rId53"/>
    <p:sldId id="312" r:id="rId54"/>
    <p:sldId id="313" r:id="rId55"/>
    <p:sldId id="314" r:id="rId56"/>
    <p:sldId id="315" r:id="rId57"/>
    <p:sldId id="316" r:id="rId58"/>
    <p:sldId id="317" r:id="rId59"/>
    <p:sldId id="319" r:id="rId60"/>
    <p:sldId id="320" r:id="rId61"/>
    <p:sldId id="321" r:id="rId62"/>
    <p:sldId id="322" r:id="rId63"/>
    <p:sldId id="323" r:id="rId64"/>
    <p:sldId id="324" r:id="rId65"/>
    <p:sldId id="327" r:id="rId66"/>
    <p:sldId id="326" r:id="rId67"/>
    <p:sldId id="328" r:id="rId68"/>
    <p:sldId id="284" r:id="rId69"/>
    <p:sldId id="267" r:id="rId70"/>
    <p:sldId id="285" r:id="rId71"/>
    <p:sldId id="268" r:id="rId72"/>
    <p:sldId id="269" r:id="rId7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halis Petropoulos" initials="MP" lastIdx="4"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7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08-11-28T15:29:03.953" idx="1">
    <p:pos x="3184" y="321"/>
    <p:text>Add info regarding p=predicates and p-functions on a new slide.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08-11-28T16:10:36.078" idx="3">
    <p:pos x="5352" y="2809"/>
    <p:text>You need to add more information regarding this topic. Add some more examples on this slide or a new one.</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08-11-28T16:09:16.593" idx="2">
    <p:pos x="2320" y="397"/>
    <p:text>Format the slide properly.</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08-11-28T16:12:56.828" idx="4">
    <p:pos x="5097" y="109"/>
    <p:text>Add a transition slide before this one and put the four bullets I underlined in the paper.</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2ED2F8-B320-45A6-974A-5362542E2F50}" type="datetimeFigureOut">
              <a:rPr lang="en-US" smtClean="0"/>
              <a:pPr/>
              <a:t>11/28/2008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D0440F-4141-4C8A-B8BE-FC5E9D08FCD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Example. Evaluating rule S1 together with rule S4 would produce the houses table , which contains all </a:t>
            </a:r>
          </a:p>
          <a:p>
            <a:pPr>
              <a:buNone/>
            </a:pPr>
            <a:r>
              <a:rPr lang="en-US" dirty="0" err="1" smtClean="0"/>
              <a:t>tuples</a:t>
            </a:r>
            <a:r>
              <a:rPr lang="en-US" dirty="0" smtClean="0"/>
              <a:t> (x, p, a, h) .</a:t>
            </a:r>
          </a:p>
          <a:p>
            <a:pPr>
              <a:buNone/>
            </a:pPr>
            <a:endParaRPr lang="en-US" dirty="0" smtClean="0"/>
          </a:p>
          <a:p>
            <a:pPr>
              <a:buNone/>
            </a:pPr>
            <a:r>
              <a:rPr lang="en-US" dirty="0" smtClean="0"/>
              <a:t> Now suppose we know that each document x in </a:t>
            </a:r>
            <a:r>
              <a:rPr lang="en-US" dirty="0" err="1" smtClean="0"/>
              <a:t>housePages</a:t>
            </a:r>
            <a:r>
              <a:rPr lang="en-US" dirty="0" smtClean="0"/>
              <a:t> contains information about exactly one </a:t>
            </a:r>
          </a:p>
          <a:p>
            <a:pPr>
              <a:buNone/>
            </a:pPr>
            <a:r>
              <a:rPr lang="en-US" dirty="0" smtClean="0"/>
              <a:t>house (i.e., x forms a key in the true houses relation). Then we can annotate attributes p, a, and h to </a:t>
            </a:r>
          </a:p>
          <a:p>
            <a:pPr>
              <a:buNone/>
            </a:pPr>
            <a:r>
              <a:rPr lang="en-US" dirty="0" smtClean="0"/>
              <a:t>produce rule S′1 in Figure (down). Evaluating rule S′1 would produce the set of possible houses relations </a:t>
            </a:r>
          </a:p>
          <a:p>
            <a:pPr>
              <a:buNone/>
            </a:pPr>
            <a:r>
              <a:rPr lang="en-US" dirty="0" smtClean="0"/>
              <a:t>as represented in Figure 2.e, where each possible relation is constructed by selecting just one value </a:t>
            </a:r>
          </a:p>
          <a:p>
            <a:pPr>
              <a:buNone/>
            </a:pPr>
            <a:r>
              <a:rPr lang="en-US" dirty="0" smtClean="0"/>
              <a:t>(from the corresponding set of values) for each table cell . This way, each possible houses relation contains exactly one </a:t>
            </a:r>
            <a:r>
              <a:rPr lang="en-US" dirty="0" err="1" smtClean="0"/>
              <a:t>tuple</a:t>
            </a:r>
            <a:r>
              <a:rPr lang="en-US" dirty="0" smtClean="0"/>
              <a:t> for each document x, thus accurately reflecting our knowledge of the domain.</a:t>
            </a:r>
          </a:p>
          <a:p>
            <a:pPr>
              <a:buNone/>
            </a:pPr>
            <a:r>
              <a:rPr lang="en-US" dirty="0" smtClean="0"/>
              <a:t>Similarly, evaluating rules S2 in Figure 2.a together with rule S5 in Figure 2.b would produce the schools table in Figure 2.d, which contains all </a:t>
            </a:r>
            <a:r>
              <a:rPr lang="en-US" dirty="0" err="1" smtClean="0"/>
              <a:t>tuples</a:t>
            </a:r>
            <a:r>
              <a:rPr lang="en-US" dirty="0" smtClean="0"/>
              <a:t> (s) where s is a bold span coming from</a:t>
            </a:r>
          </a:p>
          <a:p>
            <a:pPr>
              <a:buNone/>
            </a:pPr>
            <a:r>
              <a:rPr lang="en-US" dirty="0" smtClean="0"/>
              <a:t>a document y in </a:t>
            </a:r>
            <a:r>
              <a:rPr lang="en-US" dirty="0" err="1" smtClean="0"/>
              <a:t>schoolPages</a:t>
            </a:r>
            <a:r>
              <a:rPr lang="en-US" dirty="0" smtClean="0"/>
              <a:t>.</a:t>
            </a:r>
          </a:p>
          <a:p>
            <a:pPr>
              <a:buNone/>
            </a:pPr>
            <a:endParaRPr lang="en-US" dirty="0" smtClean="0"/>
          </a:p>
          <a:p>
            <a:pPr>
              <a:buNone/>
            </a:pPr>
            <a:r>
              <a:rPr lang="en-US" dirty="0" smtClean="0"/>
              <a:t>Clearly, not all bold spans in each document y are </a:t>
            </a:r>
            <a:r>
              <a:rPr lang="en-US" dirty="0" err="1" smtClean="0"/>
              <a:t>schools.Thus</a:t>
            </a:r>
            <a:r>
              <a:rPr lang="en-US" dirty="0" smtClean="0"/>
              <a:t>, we can add an existence annotation to rule S2 to produce rule S′</a:t>
            </a:r>
          </a:p>
          <a:p>
            <a:pPr>
              <a:buNone/>
            </a:pPr>
            <a:r>
              <a:rPr lang="en-US" dirty="0" smtClean="0"/>
              <a:t>2 in Figure 2.c. Evaluating S′ 2 would produce the set of</a:t>
            </a:r>
          </a:p>
          <a:p>
            <a:pPr>
              <a:buNone/>
            </a:pPr>
            <a:r>
              <a:rPr lang="en-US" dirty="0" smtClean="0"/>
              <a:t>possible schools relations represented in Figure 2.e, where each</a:t>
            </a:r>
          </a:p>
          <a:p>
            <a:pPr>
              <a:buNone/>
            </a:pPr>
            <a:r>
              <a:rPr lang="en-US" dirty="0" smtClean="0"/>
              <a:t>possible relation consists of a subset of the extracted </a:t>
            </a:r>
            <a:r>
              <a:rPr lang="en-US" dirty="0" err="1" smtClean="0"/>
              <a:t>tuples</a:t>
            </a:r>
            <a:r>
              <a:rPr lang="en-US" dirty="0" smtClean="0"/>
              <a:t>.</a:t>
            </a:r>
          </a:p>
          <a:p>
            <a:endParaRPr lang="en-US" dirty="0"/>
          </a:p>
        </p:txBody>
      </p:sp>
      <p:sp>
        <p:nvSpPr>
          <p:cNvPr id="4" name="Slide Number Placeholder 3"/>
          <p:cNvSpPr>
            <a:spLocks noGrp="1"/>
          </p:cNvSpPr>
          <p:nvPr>
            <p:ph type="sldNum" sz="quarter" idx="10"/>
          </p:nvPr>
        </p:nvSpPr>
        <p:spPr/>
        <p:txBody>
          <a:bodyPr/>
          <a:lstStyle/>
          <a:p>
            <a:fld id="{6FD0440F-4141-4C8A-B8BE-FC5E9D08FCDF}" type="slidenum">
              <a:rPr lang="en-US" smtClean="0"/>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32</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34</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35</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36</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37</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38</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39</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40</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42</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43</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44</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45</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46</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47</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48</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49</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50</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52</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53</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54</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55</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56</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57</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58</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59</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60</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62</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U writes domain constraints declaratively in </a:t>
            </a:r>
            <a:r>
              <a:rPr lang="en-US" sz="1800" dirty="0" err="1" smtClean="0">
                <a:latin typeface="Verdana" pitchFamily="34" charset="0"/>
                <a:ea typeface="Verdana" pitchFamily="34" charset="0"/>
                <a:cs typeface="Verdana" pitchFamily="34" charset="0"/>
              </a:rPr>
              <a:t>iFlex</a:t>
            </a:r>
            <a:r>
              <a:rPr lang="en-US" sz="1200" dirty="0" smtClean="0">
                <a:latin typeface="Verdana" pitchFamily="34" charset="0"/>
                <a:ea typeface="Verdana" pitchFamily="34" charset="0"/>
                <a:cs typeface="Verdana" pitchFamily="34" charset="0"/>
              </a:rPr>
              <a:t>, than spend time implementing these constraints in procedural lang.</a:t>
            </a:r>
          </a:p>
          <a:p>
            <a:r>
              <a:rPr lang="en-US" sz="1200" kern="1200" baseline="0" dirty="0" smtClean="0">
                <a:solidFill>
                  <a:schemeClr val="tx1"/>
                </a:solidFill>
                <a:latin typeface="+mn-lt"/>
                <a:ea typeface="+mn-ea"/>
                <a:cs typeface="+mn-cs"/>
              </a:rPr>
              <a:t>the next-effort assistant can help the developers refine the IE programs effectively,</a:t>
            </a:r>
            <a:endParaRPr lang="en-US" sz="1400" kern="1200" baseline="0" dirty="0" smtClean="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FD0440F-4141-4C8A-B8BE-FC5E9D08FCDF}" type="slidenum">
              <a:rPr lang="en-US" smtClean="0"/>
              <a:pPr/>
              <a:t>63</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64</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65</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66</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67</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68</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69</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70</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71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72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FD0440F-4141-4C8A-B8BE-FC5E9D08FCD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7BE619-4E86-4BEA-917C-64FFCEF68E0B}" type="datetimeFigureOut">
              <a:rPr lang="en-US" smtClean="0"/>
              <a:pPr/>
              <a:t>11/28/2008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A9E04-7A8A-42E8-A11D-CCD3486BAC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BE619-4E86-4BEA-917C-64FFCEF68E0B}" type="datetimeFigureOut">
              <a:rPr lang="en-US" smtClean="0"/>
              <a:pPr/>
              <a:t>11/28/2008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A9E04-7A8A-42E8-A11D-CCD3486BAC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90600"/>
            <a:ext cx="7772400" cy="1470025"/>
          </a:xfrm>
        </p:spPr>
        <p:txBody>
          <a:bodyPr/>
          <a:lstStyle/>
          <a:p>
            <a:r>
              <a:rPr lang="en-US" dirty="0" smtClean="0"/>
              <a:t>Towards Best Effort Information Extraction: </a:t>
            </a:r>
            <a:r>
              <a:rPr lang="en-US" dirty="0" err="1" smtClean="0"/>
              <a:t>iFlex</a:t>
            </a:r>
            <a:endParaRPr lang="en-US" dirty="0"/>
          </a:p>
        </p:txBody>
      </p:sp>
      <p:sp>
        <p:nvSpPr>
          <p:cNvPr id="3" name="Subtitle 2"/>
          <p:cNvSpPr>
            <a:spLocks noGrp="1"/>
          </p:cNvSpPr>
          <p:nvPr>
            <p:ph type="subTitle" idx="1"/>
          </p:nvPr>
        </p:nvSpPr>
        <p:spPr>
          <a:xfrm>
            <a:off x="1371600" y="2743200"/>
            <a:ext cx="6400800" cy="3657600"/>
          </a:xfrm>
        </p:spPr>
        <p:txBody>
          <a:bodyPr/>
          <a:lstStyle/>
          <a:p>
            <a:r>
              <a:rPr lang="en-US" dirty="0" smtClean="0"/>
              <a:t>Warren </a:t>
            </a:r>
            <a:r>
              <a:rPr lang="en-US" dirty="0" err="1" smtClean="0"/>
              <a:t>Shen</a:t>
            </a:r>
            <a:r>
              <a:rPr lang="en-US" dirty="0" smtClean="0"/>
              <a:t>, Pedro </a:t>
            </a:r>
            <a:r>
              <a:rPr lang="en-US" dirty="0" err="1" smtClean="0"/>
              <a:t>DeRose</a:t>
            </a:r>
            <a:r>
              <a:rPr lang="en-US" dirty="0" smtClean="0"/>
              <a:t>, </a:t>
            </a:r>
            <a:r>
              <a:rPr lang="en-US" dirty="0" smtClean="0"/>
              <a:t/>
            </a:r>
            <a:br>
              <a:rPr lang="en-US" dirty="0" smtClean="0"/>
            </a:br>
            <a:r>
              <a:rPr lang="en-US" dirty="0" smtClean="0"/>
              <a:t>Robert </a:t>
            </a:r>
            <a:r>
              <a:rPr lang="en-US" dirty="0" smtClean="0"/>
              <a:t>McCann, </a:t>
            </a:r>
            <a:r>
              <a:rPr lang="en-US" dirty="0" err="1" smtClean="0"/>
              <a:t>AnHai</a:t>
            </a:r>
            <a:r>
              <a:rPr lang="en-US" dirty="0" smtClean="0"/>
              <a:t> Doan, </a:t>
            </a:r>
            <a:r>
              <a:rPr lang="en-US" dirty="0" smtClean="0"/>
              <a:t/>
            </a:r>
            <a:br>
              <a:rPr lang="en-US" dirty="0" smtClean="0"/>
            </a:br>
            <a:r>
              <a:rPr lang="en-US" dirty="0" err="1" smtClean="0"/>
              <a:t>Raghu</a:t>
            </a:r>
            <a:r>
              <a:rPr lang="en-US" dirty="0" smtClean="0"/>
              <a:t> </a:t>
            </a:r>
            <a:r>
              <a:rPr lang="en-US" dirty="0" err="1" smtClean="0"/>
              <a:t>Ramakrishnan</a:t>
            </a:r>
            <a:endParaRPr lang="en-US" dirty="0" smtClean="0"/>
          </a:p>
          <a:p>
            <a:endParaRPr lang="en-US" b="1" dirty="0" smtClean="0">
              <a:solidFill>
                <a:schemeClr val="bg1">
                  <a:lumMod val="50000"/>
                </a:schemeClr>
              </a:solidFill>
            </a:endParaRPr>
          </a:p>
          <a:p>
            <a:r>
              <a:rPr lang="en-US" b="1" dirty="0" smtClean="0">
                <a:solidFill>
                  <a:schemeClr val="bg1">
                    <a:lumMod val="50000"/>
                  </a:schemeClr>
                </a:solidFill>
              </a:rPr>
              <a:t>By </a:t>
            </a:r>
          </a:p>
          <a:p>
            <a:r>
              <a:rPr lang="en-US" b="1" dirty="0" err="1" smtClean="0">
                <a:solidFill>
                  <a:schemeClr val="bg1">
                    <a:lumMod val="50000"/>
                  </a:schemeClr>
                </a:solidFill>
              </a:rPr>
              <a:t>Akanksha</a:t>
            </a:r>
            <a:r>
              <a:rPr lang="en-US" b="1" dirty="0" smtClean="0">
                <a:solidFill>
                  <a:schemeClr val="bg1">
                    <a:lumMod val="50000"/>
                  </a:schemeClr>
                </a:solidFill>
              </a:rPr>
              <a:t> </a:t>
            </a:r>
            <a:r>
              <a:rPr lang="en-US" b="1" dirty="0" err="1" smtClean="0">
                <a:solidFill>
                  <a:schemeClr val="bg1">
                    <a:lumMod val="50000"/>
                  </a:schemeClr>
                </a:solidFill>
              </a:rPr>
              <a:t>Dayal</a:t>
            </a:r>
            <a:endParaRPr lang="en-US" b="1" dirty="0" smtClean="0">
              <a:solidFill>
                <a:schemeClr val="bg1">
                  <a:lumMod val="50000"/>
                </a:schemeClr>
              </a:solidFill>
            </a:endParaRP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Flexible Approach</a:t>
            </a:r>
            <a:endParaRPr lang="en-US" dirty="0"/>
          </a:p>
        </p:txBody>
      </p:sp>
      <p:sp>
        <p:nvSpPr>
          <p:cNvPr id="3" name="Content Placeholder 2"/>
          <p:cNvSpPr>
            <a:spLocks noGrp="1"/>
          </p:cNvSpPr>
          <p:nvPr>
            <p:ph idx="1"/>
          </p:nvPr>
        </p:nvSpPr>
        <p:spPr/>
        <p:txBody>
          <a:bodyPr>
            <a:normAutofit lnSpcReduction="10000"/>
          </a:bodyPr>
          <a:lstStyle/>
          <a:p>
            <a:r>
              <a:rPr lang="en-US" sz="3000" dirty="0" smtClean="0"/>
              <a:t>User knows when the program is </a:t>
            </a:r>
          </a:p>
          <a:p>
            <a:pPr lvl="1"/>
            <a:r>
              <a:rPr lang="en-US" sz="2400" i="1" dirty="0" smtClean="0"/>
              <a:t>under-defined</a:t>
            </a:r>
            <a:r>
              <a:rPr lang="en-US" sz="2600" dirty="0" smtClean="0"/>
              <a:t> or </a:t>
            </a:r>
          </a:p>
          <a:p>
            <a:pPr lvl="1"/>
            <a:r>
              <a:rPr lang="en-US" sz="2400" i="1" dirty="0" smtClean="0"/>
              <a:t>over-defined</a:t>
            </a:r>
            <a:r>
              <a:rPr lang="en-US" sz="2600" i="1" dirty="0" smtClean="0"/>
              <a:t> </a:t>
            </a:r>
          </a:p>
          <a:p>
            <a:pPr>
              <a:buNone/>
            </a:pPr>
            <a:r>
              <a:rPr lang="en-US" sz="3000" dirty="0" smtClean="0"/>
              <a:t>	by </a:t>
            </a:r>
            <a:r>
              <a:rPr lang="en-US" sz="3000" dirty="0" smtClean="0"/>
              <a:t>looking at the result set.</a:t>
            </a:r>
          </a:p>
          <a:p>
            <a:pPr>
              <a:buNone/>
            </a:pPr>
            <a:endParaRPr lang="en-US" sz="3000" dirty="0"/>
          </a:p>
          <a:p>
            <a:r>
              <a:rPr lang="en-US" sz="3000" dirty="0" smtClean="0"/>
              <a:t>U asks </a:t>
            </a:r>
            <a:r>
              <a:rPr lang="en-US" sz="2800" i="1" dirty="0" smtClean="0"/>
              <a:t>Next effort Assistant</a:t>
            </a:r>
            <a:r>
              <a:rPr lang="en-US" sz="3000" dirty="0" smtClean="0"/>
              <a:t> to suggest what to focus on. For </a:t>
            </a:r>
            <a:r>
              <a:rPr lang="en-US" sz="3000" dirty="0" smtClean="0"/>
              <a:t>example, look </a:t>
            </a:r>
            <a:r>
              <a:rPr lang="en-US" sz="3000" dirty="0" smtClean="0"/>
              <a:t>for the prices in </a:t>
            </a:r>
            <a:r>
              <a:rPr lang="en-US" sz="3000" dirty="0" smtClean="0"/>
              <a:t>bold.</a:t>
            </a:r>
          </a:p>
          <a:p>
            <a:r>
              <a:rPr lang="en-US" sz="3000" dirty="0" smtClean="0"/>
              <a:t>More </a:t>
            </a:r>
            <a:r>
              <a:rPr lang="en-US" sz="3000" dirty="0" smtClean="0"/>
              <a:t>time spent writing </a:t>
            </a:r>
            <a:r>
              <a:rPr lang="en-US" sz="3000" dirty="0" smtClean="0"/>
              <a:t>program/iterating → high </a:t>
            </a:r>
            <a:r>
              <a:rPr lang="en-US" sz="3000" dirty="0" smtClean="0"/>
              <a:t>precision results.</a:t>
            </a:r>
            <a:endParaRPr lang="en-US"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Autofit/>
          </a:bodyPr>
          <a:lstStyle/>
          <a:p>
            <a:r>
              <a:rPr lang="en-US" dirty="0" smtClean="0"/>
              <a:t/>
            </a:r>
            <a:br>
              <a:rPr lang="en-US" dirty="0" smtClean="0"/>
            </a:br>
            <a:r>
              <a:rPr lang="en-US" dirty="0" smtClean="0"/>
              <a:t>Challenge: Language for writing approximate IE programs??</a:t>
            </a:r>
            <a:br>
              <a:rPr lang="en-US" dirty="0" smtClean="0"/>
            </a:br>
            <a:endParaRPr lang="en-US" dirty="0"/>
          </a:p>
        </p:txBody>
      </p:sp>
      <p:sp>
        <p:nvSpPr>
          <p:cNvPr id="3" name="Content Placeholder 2"/>
          <p:cNvSpPr>
            <a:spLocks noGrp="1"/>
          </p:cNvSpPr>
          <p:nvPr>
            <p:ph idx="1"/>
          </p:nvPr>
        </p:nvSpPr>
        <p:spPr>
          <a:xfrm>
            <a:off x="457200" y="2209800"/>
            <a:ext cx="8382000" cy="3916363"/>
          </a:xfrm>
        </p:spPr>
        <p:txBody>
          <a:bodyPr/>
          <a:lstStyle/>
          <a:p>
            <a:r>
              <a:rPr lang="en-US" dirty="0" smtClean="0"/>
              <a:t>For </a:t>
            </a:r>
            <a:r>
              <a:rPr lang="en-US" dirty="0" smtClean="0"/>
              <a:t>approximate </a:t>
            </a:r>
            <a:r>
              <a:rPr lang="en-US" dirty="0" smtClean="0"/>
              <a:t>IE programs we can extend a precise IE language like UIMA, GATE, </a:t>
            </a:r>
            <a:r>
              <a:rPr lang="en-US" dirty="0" err="1" smtClean="0"/>
              <a:t>Lixto</a:t>
            </a:r>
            <a:r>
              <a:rPr lang="en-US" dirty="0" smtClean="0"/>
              <a:t> or </a:t>
            </a:r>
            <a:r>
              <a:rPr lang="en-US" dirty="0" err="1" smtClean="0"/>
              <a:t>Xlog</a:t>
            </a:r>
            <a:r>
              <a:rPr lang="en-US" dirty="0" smtClean="0"/>
              <a:t>.</a:t>
            </a:r>
          </a:p>
          <a:p>
            <a:pPr marL="514350" indent="-514350">
              <a:buFont typeface="+mj-lt"/>
              <a:buAutoNum type="arabicPeriod"/>
            </a:pPr>
            <a:r>
              <a:rPr lang="en-US" dirty="0" err="1" smtClean="0"/>
              <a:t>Xlog</a:t>
            </a:r>
            <a:r>
              <a:rPr lang="en-US" dirty="0" smtClean="0"/>
              <a:t> – Extension </a:t>
            </a:r>
            <a:r>
              <a:rPr lang="en-US" dirty="0" smtClean="0"/>
              <a:t>of </a:t>
            </a:r>
            <a:r>
              <a:rPr lang="en-US" dirty="0" smtClean="0"/>
              <a:t>Datalog </a:t>
            </a:r>
            <a:r>
              <a:rPr lang="en-US" dirty="0" smtClean="0"/>
              <a:t>(Datalog </a:t>
            </a:r>
            <a:r>
              <a:rPr lang="en-US" dirty="0" smtClean="0"/>
              <a:t>variant for declarative IE </a:t>
            </a:r>
            <a:r>
              <a:rPr lang="en-US" dirty="0" smtClean="0"/>
              <a:t>programs)</a:t>
            </a:r>
            <a:endParaRPr lang="en-US" dirty="0" smtClean="0"/>
          </a:p>
          <a:p>
            <a:pPr marL="514350" indent="-514350">
              <a:buFont typeface="+mj-lt"/>
              <a:buAutoNum type="arabicPeriod"/>
            </a:pPr>
            <a:r>
              <a:rPr lang="en-US" dirty="0" err="1" smtClean="0"/>
              <a:t>Alog</a:t>
            </a:r>
            <a:r>
              <a:rPr lang="en-US" dirty="0" smtClean="0"/>
              <a:t> </a:t>
            </a:r>
            <a:r>
              <a:rPr lang="en-US" dirty="0" smtClean="0"/>
              <a:t>– </a:t>
            </a:r>
            <a:r>
              <a:rPr lang="en-US" dirty="0" smtClean="0"/>
              <a:t>To </a:t>
            </a:r>
            <a:r>
              <a:rPr lang="en-US" dirty="0" smtClean="0"/>
              <a:t>write </a:t>
            </a:r>
            <a:r>
              <a:rPr lang="en-US" dirty="0" smtClean="0"/>
              <a:t>approximate </a:t>
            </a:r>
            <a:r>
              <a:rPr lang="en-US" dirty="0" smtClean="0"/>
              <a:t>IE rules &amp; specify types of </a:t>
            </a:r>
            <a:r>
              <a:rPr lang="en-US" dirty="0" smtClean="0"/>
              <a:t>approximation </a:t>
            </a:r>
            <a:r>
              <a:rPr lang="en-US" dirty="0" smtClean="0"/>
              <a:t>in values.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rmAutofit/>
          </a:bodyPr>
          <a:lstStyle/>
          <a:p>
            <a:pPr lvl="4">
              <a:buNone/>
            </a:pPr>
            <a:r>
              <a:rPr lang="en-US" sz="4800" b="1" dirty="0" smtClean="0"/>
              <a:t>			2</a:t>
            </a:r>
          </a:p>
          <a:p>
            <a:pPr lvl="4">
              <a:buNone/>
            </a:pPr>
            <a:r>
              <a:rPr lang="en-US" sz="4800" b="1" dirty="0" smtClean="0"/>
              <a:t>Approximate IE     </a:t>
            </a:r>
          </a:p>
          <a:p>
            <a:pPr lvl="4">
              <a:buNone/>
            </a:pPr>
            <a:r>
              <a:rPr lang="en-US" sz="4800" b="1" dirty="0" smtClean="0"/>
              <a:t>       Programs</a:t>
            </a:r>
            <a:endParaRPr lang="en-US" sz="4800" b="1"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smtClean="0"/>
              <a:t>Topics (Program writing languages):</a:t>
            </a:r>
            <a:endParaRPr lang="en-US" sz="4200" dirty="0"/>
          </a:p>
        </p:txBody>
      </p:sp>
      <p:sp>
        <p:nvSpPr>
          <p:cNvPr id="3" name="Content Placeholder 2"/>
          <p:cNvSpPr>
            <a:spLocks noGrp="1"/>
          </p:cNvSpPr>
          <p:nvPr>
            <p:ph idx="1"/>
          </p:nvPr>
        </p:nvSpPr>
        <p:spPr/>
        <p:txBody>
          <a:bodyPr/>
          <a:lstStyle/>
          <a:p>
            <a:r>
              <a:rPr lang="en-US" dirty="0" err="1" smtClean="0"/>
              <a:t>Xlog</a:t>
            </a:r>
            <a:endParaRPr lang="en-US" dirty="0" smtClean="0"/>
          </a:p>
          <a:p>
            <a:pPr lvl="1"/>
            <a:r>
              <a:rPr lang="en-US" dirty="0" smtClean="0"/>
              <a:t>Brief overview</a:t>
            </a:r>
          </a:p>
          <a:p>
            <a:pPr lvl="1"/>
            <a:r>
              <a:rPr lang="en-US" dirty="0" smtClean="0"/>
              <a:t>Usage </a:t>
            </a:r>
            <a:r>
              <a:rPr lang="en-US" dirty="0" smtClean="0"/>
              <a:t>and Limitations</a:t>
            </a:r>
          </a:p>
          <a:p>
            <a:r>
              <a:rPr lang="en-US" dirty="0" err="1" smtClean="0"/>
              <a:t>Alog</a:t>
            </a:r>
            <a:endParaRPr lang="en-US"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Xlog</a:t>
            </a:r>
            <a:endParaRPr lang="en-US" dirty="0"/>
          </a:p>
        </p:txBody>
      </p:sp>
      <p:sp>
        <p:nvSpPr>
          <p:cNvPr id="3" name="Content Placeholder 2"/>
          <p:cNvSpPr>
            <a:spLocks noGrp="1"/>
          </p:cNvSpPr>
          <p:nvPr>
            <p:ph idx="1"/>
          </p:nvPr>
        </p:nvSpPr>
        <p:spPr>
          <a:xfrm>
            <a:off x="457200" y="1600200"/>
            <a:ext cx="8305800" cy="4525963"/>
          </a:xfrm>
        </p:spPr>
        <p:txBody>
          <a:bodyPr>
            <a:normAutofit fontScale="92500" lnSpcReduction="10000"/>
          </a:bodyPr>
          <a:lstStyle/>
          <a:p>
            <a:r>
              <a:rPr lang="en-US" dirty="0" err="1" smtClean="0"/>
              <a:t>Xlog</a:t>
            </a:r>
            <a:r>
              <a:rPr lang="en-US" dirty="0" smtClean="0"/>
              <a:t> Program P consists of multiple rules.</a:t>
            </a:r>
          </a:p>
          <a:p>
            <a:r>
              <a:rPr lang="en-US" dirty="0" smtClean="0"/>
              <a:t>Rules are of form:</a:t>
            </a:r>
          </a:p>
          <a:p>
            <a:pPr>
              <a:buNone/>
            </a:pPr>
            <a:r>
              <a:rPr lang="en-US" dirty="0" smtClean="0"/>
              <a:t>			p :-  </a:t>
            </a:r>
            <a:r>
              <a:rPr lang="en-US" dirty="0" smtClean="0"/>
              <a:t>q</a:t>
            </a:r>
            <a:r>
              <a:rPr lang="en-US" baseline="-25000" dirty="0" smtClean="0"/>
              <a:t>1</a:t>
            </a:r>
            <a:r>
              <a:rPr lang="en-US" dirty="0" smtClean="0"/>
              <a:t>, q</a:t>
            </a:r>
            <a:r>
              <a:rPr lang="en-US" baseline="-25000" dirty="0" smtClean="0"/>
              <a:t>2</a:t>
            </a:r>
            <a:r>
              <a:rPr lang="en-US" dirty="0" smtClean="0"/>
              <a:t>, …, </a:t>
            </a:r>
            <a:r>
              <a:rPr lang="en-US" dirty="0" err="1" smtClean="0"/>
              <a:t>q</a:t>
            </a:r>
            <a:r>
              <a:rPr lang="en-US" sz="2400" baseline="-25000" dirty="0" err="1" smtClean="0"/>
              <a:t>n</a:t>
            </a:r>
            <a:endParaRPr lang="en-US" dirty="0" smtClean="0"/>
          </a:p>
          <a:p>
            <a:pPr>
              <a:buNone/>
            </a:pPr>
            <a:r>
              <a:rPr lang="en-US" baseline="-25000" dirty="0" smtClean="0"/>
              <a:t>	</a:t>
            </a:r>
            <a:r>
              <a:rPr lang="en-US" dirty="0" smtClean="0"/>
              <a:t>where p, </a:t>
            </a:r>
            <a:r>
              <a:rPr lang="en-US" dirty="0" err="1" smtClean="0"/>
              <a:t>q</a:t>
            </a:r>
            <a:r>
              <a:rPr lang="en-US" baseline="-25000" dirty="0" err="1" smtClean="0"/>
              <a:t>i</a:t>
            </a:r>
            <a:r>
              <a:rPr lang="en-US" baseline="-25000" dirty="0" smtClean="0"/>
              <a:t> </a:t>
            </a:r>
            <a:r>
              <a:rPr lang="en-US" dirty="0" smtClean="0"/>
              <a:t> </a:t>
            </a:r>
            <a:r>
              <a:rPr lang="en-US" dirty="0" smtClean="0"/>
              <a:t>are</a:t>
            </a:r>
            <a:r>
              <a:rPr lang="en-US" dirty="0" smtClean="0"/>
              <a:t> </a:t>
            </a:r>
            <a:r>
              <a:rPr lang="en-US" i="1" dirty="0" smtClean="0"/>
              <a:t>predicates</a:t>
            </a:r>
            <a:r>
              <a:rPr lang="en-US" dirty="0" smtClean="0"/>
              <a:t> (head &amp; body resp.)</a:t>
            </a:r>
          </a:p>
          <a:p>
            <a:r>
              <a:rPr lang="en-US" dirty="0" smtClean="0"/>
              <a:t>Each predicate atom in a rule is associated with a relational table.</a:t>
            </a:r>
          </a:p>
          <a:p>
            <a:r>
              <a:rPr lang="en-US" b="1" i="1" dirty="0" err="1" smtClean="0"/>
              <a:t>Extentional</a:t>
            </a:r>
            <a:r>
              <a:rPr lang="en-US" b="1" i="1" dirty="0" smtClean="0"/>
              <a:t> Predicate: </a:t>
            </a:r>
            <a:r>
              <a:rPr lang="en-US" dirty="0" smtClean="0"/>
              <a:t>when table is provided </a:t>
            </a:r>
            <a:r>
              <a:rPr lang="en-US" dirty="0" smtClean="0"/>
              <a:t>to P</a:t>
            </a:r>
            <a:endParaRPr lang="en-US" dirty="0" smtClean="0"/>
          </a:p>
          <a:p>
            <a:r>
              <a:rPr lang="en-US" b="1" i="1" dirty="0" err="1" smtClean="0"/>
              <a:t>Intensional</a:t>
            </a:r>
            <a:r>
              <a:rPr lang="en-US" b="1" i="1" dirty="0" smtClean="0"/>
              <a:t> Predicate: </a:t>
            </a:r>
            <a:r>
              <a:rPr lang="en-US" dirty="0" smtClean="0"/>
              <a:t>when table needs to be computed using the rules in </a:t>
            </a:r>
            <a:r>
              <a:rPr lang="en-US" dirty="0" smtClean="0"/>
              <a:t>P</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Autofit/>
          </a:bodyPr>
          <a:lstStyle/>
          <a:p>
            <a:pPr>
              <a:spcAft>
                <a:spcPts val="1200"/>
              </a:spcAft>
            </a:pPr>
            <a:r>
              <a:rPr lang="en-US" sz="2400" dirty="0" err="1" smtClean="0"/>
              <a:t>Xlog</a:t>
            </a:r>
            <a:r>
              <a:rPr lang="en-US" sz="2400" dirty="0" smtClean="0"/>
              <a:t> </a:t>
            </a:r>
            <a:r>
              <a:rPr lang="en-US" sz="2400" dirty="0" smtClean="0"/>
              <a:t>program </a:t>
            </a:r>
            <a:r>
              <a:rPr lang="en-US" sz="2400" dirty="0" smtClean="0"/>
              <a:t>that extracts houses with price over $500000 and area above 4500 ft</a:t>
            </a:r>
            <a:r>
              <a:rPr lang="en-US" sz="2400" baseline="30000" dirty="0" smtClean="0"/>
              <a:t>2</a:t>
            </a:r>
            <a:r>
              <a:rPr lang="en-US" sz="2400" dirty="0" smtClean="0"/>
              <a:t>  &amp; top high </a:t>
            </a:r>
            <a:r>
              <a:rPr lang="en-US" sz="2400" dirty="0" smtClean="0"/>
              <a:t>school.</a:t>
            </a:r>
          </a:p>
          <a:p>
            <a:pPr>
              <a:buNone/>
            </a:pPr>
            <a:r>
              <a:rPr lang="en-US" sz="2400" dirty="0" smtClean="0"/>
              <a:t>	</a:t>
            </a:r>
            <a:r>
              <a:rPr lang="en-US" sz="2400" dirty="0" smtClean="0"/>
              <a:t>R1: </a:t>
            </a:r>
            <a:r>
              <a:rPr lang="en-US" sz="2400" b="1" dirty="0" smtClean="0"/>
              <a:t>houses(</a:t>
            </a:r>
            <a:r>
              <a:rPr lang="en-US" sz="2400" b="1" dirty="0" err="1" smtClean="0"/>
              <a:t>x,p,a,h</a:t>
            </a:r>
            <a:r>
              <a:rPr lang="en-US" sz="2400" b="1" dirty="0" smtClean="0"/>
              <a:t>)</a:t>
            </a:r>
            <a:r>
              <a:rPr lang="en-US" sz="2400" dirty="0" smtClean="0"/>
              <a:t> :- </a:t>
            </a:r>
            <a:r>
              <a:rPr lang="en-US" sz="2400" dirty="0" err="1" smtClean="0"/>
              <a:t>housePages</a:t>
            </a:r>
            <a:r>
              <a:rPr lang="en-US" sz="2400" dirty="0" smtClean="0"/>
              <a:t>(x), </a:t>
            </a:r>
            <a:r>
              <a:rPr lang="en-US" sz="2400" dirty="0" err="1" smtClean="0"/>
              <a:t>extractHouses</a:t>
            </a:r>
            <a:r>
              <a:rPr lang="en-US" sz="2400" dirty="0" smtClean="0"/>
              <a:t>(</a:t>
            </a:r>
            <a:r>
              <a:rPr lang="en-US" sz="2400" dirty="0" err="1" smtClean="0"/>
              <a:t>x,p,a,h</a:t>
            </a:r>
            <a:r>
              <a:rPr lang="en-US" sz="2400" dirty="0" smtClean="0"/>
              <a:t>)</a:t>
            </a:r>
          </a:p>
          <a:p>
            <a:pPr>
              <a:buNone/>
            </a:pPr>
            <a:r>
              <a:rPr lang="en-US" sz="2400" dirty="0" smtClean="0"/>
              <a:t>	</a:t>
            </a:r>
            <a:r>
              <a:rPr lang="en-US" sz="2400" dirty="0" smtClean="0"/>
              <a:t>R2: </a:t>
            </a:r>
            <a:r>
              <a:rPr lang="en-US" sz="2400" b="1" dirty="0" smtClean="0"/>
              <a:t>schools(s)</a:t>
            </a:r>
            <a:r>
              <a:rPr lang="en-US" sz="2400" dirty="0" smtClean="0"/>
              <a:t> :- </a:t>
            </a:r>
            <a:r>
              <a:rPr lang="en-US" sz="2400" dirty="0" err="1" smtClean="0"/>
              <a:t>schoolPages</a:t>
            </a:r>
            <a:r>
              <a:rPr lang="en-US" sz="2400" dirty="0" smtClean="0"/>
              <a:t>(y), </a:t>
            </a:r>
            <a:r>
              <a:rPr lang="en-US" sz="2400" dirty="0" err="1" smtClean="0"/>
              <a:t>extractSchools</a:t>
            </a:r>
            <a:r>
              <a:rPr lang="en-US" sz="2400" dirty="0" smtClean="0"/>
              <a:t>(</a:t>
            </a:r>
            <a:r>
              <a:rPr lang="en-US" sz="2400" dirty="0" err="1" smtClean="0"/>
              <a:t>y,s</a:t>
            </a:r>
            <a:r>
              <a:rPr lang="en-US" sz="2400" dirty="0" smtClean="0"/>
              <a:t>)</a:t>
            </a:r>
          </a:p>
          <a:p>
            <a:pPr>
              <a:buNone/>
            </a:pPr>
            <a:r>
              <a:rPr lang="en-US" sz="2400" dirty="0" smtClean="0"/>
              <a:t>	</a:t>
            </a:r>
            <a:r>
              <a:rPr lang="en-US" sz="2400" dirty="0" smtClean="0"/>
              <a:t>R3</a:t>
            </a:r>
            <a:r>
              <a:rPr lang="en-US" sz="2400" dirty="0" smtClean="0"/>
              <a:t>: </a:t>
            </a:r>
            <a:r>
              <a:rPr lang="en-US" sz="2400" b="1" dirty="0" smtClean="0"/>
              <a:t>q(</a:t>
            </a:r>
            <a:r>
              <a:rPr lang="en-US" sz="2400" b="1" dirty="0" err="1" smtClean="0"/>
              <a:t>x,p,a,h</a:t>
            </a:r>
            <a:r>
              <a:rPr lang="en-US" sz="2400" b="1" dirty="0" smtClean="0"/>
              <a:t>)</a:t>
            </a:r>
            <a:r>
              <a:rPr lang="en-US" sz="2400" dirty="0" smtClean="0"/>
              <a:t> :- houses(</a:t>
            </a:r>
            <a:r>
              <a:rPr lang="en-US" sz="2400" dirty="0" err="1" smtClean="0"/>
              <a:t>a,p,a,h</a:t>
            </a:r>
            <a:r>
              <a:rPr lang="en-US" sz="2400" dirty="0" smtClean="0"/>
              <a:t>), schools(s), p&gt;500000</a:t>
            </a:r>
            <a:r>
              <a:rPr lang="en-US" sz="2400" dirty="0" smtClean="0"/>
              <a:t>,</a:t>
            </a:r>
          </a:p>
          <a:p>
            <a:pPr>
              <a:spcAft>
                <a:spcPts val="1200"/>
              </a:spcAft>
              <a:buNone/>
            </a:pPr>
            <a:r>
              <a:rPr lang="en-US" sz="2400" dirty="0" smtClean="0"/>
              <a:t>						a&gt;4500, </a:t>
            </a:r>
            <a:r>
              <a:rPr lang="en-US" sz="2400" dirty="0" err="1" smtClean="0"/>
              <a:t>approxMatch</a:t>
            </a:r>
            <a:r>
              <a:rPr lang="en-US" sz="2400" dirty="0" smtClean="0"/>
              <a:t>(</a:t>
            </a:r>
            <a:r>
              <a:rPr lang="en-US" sz="2400" dirty="0" err="1" smtClean="0"/>
              <a:t>h,s</a:t>
            </a:r>
            <a:r>
              <a:rPr lang="en-US" sz="2400" dirty="0" smtClean="0"/>
              <a:t>)</a:t>
            </a:r>
          </a:p>
          <a:p>
            <a:r>
              <a:rPr lang="en-US" sz="2400" dirty="0" smtClean="0"/>
              <a:t>where x: documents, p: price, a: area, h: </a:t>
            </a:r>
            <a:r>
              <a:rPr lang="en-US" sz="2400" dirty="0" smtClean="0"/>
              <a:t>top high </a:t>
            </a:r>
            <a:r>
              <a:rPr lang="en-US" sz="2400" dirty="0" smtClean="0"/>
              <a:t>school</a:t>
            </a:r>
          </a:p>
          <a:p>
            <a:r>
              <a:rPr lang="en-US" sz="2400" dirty="0" smtClean="0"/>
              <a:t>2 </a:t>
            </a:r>
            <a:r>
              <a:rPr lang="en-US" sz="2400" dirty="0" smtClean="0"/>
              <a:t>predicates:  </a:t>
            </a:r>
            <a:r>
              <a:rPr lang="en-US" sz="2400" dirty="0" err="1" smtClean="0"/>
              <a:t>extractHouses</a:t>
            </a:r>
            <a:r>
              <a:rPr lang="en-US" sz="2400" dirty="0" smtClean="0"/>
              <a:t>(</a:t>
            </a:r>
            <a:r>
              <a:rPr lang="en-US" sz="2400" dirty="0" err="1" smtClean="0"/>
              <a:t>x,p,a,h</a:t>
            </a:r>
            <a:r>
              <a:rPr lang="en-US" sz="2400" dirty="0" smtClean="0"/>
              <a:t>) &amp; </a:t>
            </a:r>
            <a:r>
              <a:rPr lang="en-US" sz="2400" dirty="0" err="1" smtClean="0"/>
              <a:t>extractSchools</a:t>
            </a:r>
            <a:r>
              <a:rPr lang="en-US" sz="2400" dirty="0" smtClean="0"/>
              <a:t>(</a:t>
            </a:r>
            <a:r>
              <a:rPr lang="en-US" sz="2400" dirty="0" err="1" smtClean="0"/>
              <a:t>y,s</a:t>
            </a:r>
            <a:r>
              <a:rPr lang="en-US" sz="2400" dirty="0" smtClean="0"/>
              <a:t>)</a:t>
            </a:r>
          </a:p>
          <a:p>
            <a:r>
              <a:rPr lang="en-US" sz="2400" dirty="0" smtClean="0"/>
              <a:t>1 </a:t>
            </a:r>
            <a:r>
              <a:rPr lang="en-US" sz="2400" dirty="0" smtClean="0"/>
              <a:t>p-function: </a:t>
            </a:r>
            <a:r>
              <a:rPr lang="en-US" sz="2400" dirty="0" err="1" smtClean="0"/>
              <a:t>approxMatch</a:t>
            </a:r>
            <a:r>
              <a:rPr lang="en-US" sz="2400" dirty="0" smtClean="0"/>
              <a:t>(</a:t>
            </a:r>
            <a:r>
              <a:rPr lang="en-US" sz="2400" dirty="0" err="1" smtClean="0"/>
              <a:t>h,s</a:t>
            </a:r>
            <a:r>
              <a:rPr lang="en-US" sz="2400" dirty="0" smtClean="0"/>
              <a:t>) (</a:t>
            </a:r>
            <a:r>
              <a:rPr lang="en-US" sz="2400" dirty="0" smtClean="0"/>
              <a:t>true </a:t>
            </a:r>
            <a:r>
              <a:rPr lang="en-US" sz="2400" dirty="0" err="1" smtClean="0"/>
              <a:t>iff</a:t>
            </a:r>
            <a:r>
              <a:rPr lang="en-US" sz="2400" dirty="0" smtClean="0"/>
              <a:t> 2 text spans are similar ..</a:t>
            </a:r>
            <a:r>
              <a:rPr lang="en-US" sz="2400" dirty="0" err="1" smtClean="0"/>
              <a:t>tf</a:t>
            </a:r>
            <a:r>
              <a:rPr lang="en-US" sz="2400" dirty="0" smtClean="0"/>
              <a:t>/</a:t>
            </a:r>
            <a:r>
              <a:rPr lang="en-US" sz="2400" dirty="0" err="1" smtClean="0"/>
              <a:t>idf</a:t>
            </a:r>
            <a:r>
              <a:rPr lang="en-US" sz="2400" dirty="0" smtClean="0"/>
              <a:t>)</a:t>
            </a:r>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(cont’d)</a:t>
            </a:r>
            <a:endParaRPr lang="en-US" dirty="0"/>
          </a:p>
        </p:txBody>
      </p:sp>
      <p:sp>
        <p:nvSpPr>
          <p:cNvPr id="3" name="Content Placeholder 2"/>
          <p:cNvSpPr>
            <a:spLocks noGrp="1"/>
          </p:cNvSpPr>
          <p:nvPr>
            <p:ph idx="1"/>
          </p:nvPr>
        </p:nvSpPr>
        <p:spPr>
          <a:xfrm>
            <a:off x="457200" y="1295400"/>
            <a:ext cx="8229600" cy="4525963"/>
          </a:xfrm>
        </p:spPr>
        <p:txBody>
          <a:bodyPr>
            <a:noAutofit/>
          </a:bodyPr>
          <a:lstStyle/>
          <a:p>
            <a:r>
              <a:rPr lang="en-US" sz="2200" dirty="0" smtClean="0"/>
              <a:t>Assuming </a:t>
            </a:r>
            <a:r>
              <a:rPr lang="en-US" sz="2200" dirty="0" err="1" smtClean="0"/>
              <a:t>housePages</a:t>
            </a:r>
            <a:r>
              <a:rPr lang="en-US" sz="2200" dirty="0" smtClean="0"/>
              <a:t> consists of 2 documents, </a:t>
            </a:r>
            <a:r>
              <a:rPr lang="en-US" sz="2200" dirty="0" smtClean="0"/>
              <a:t>x1 &amp; </a:t>
            </a:r>
            <a:r>
              <a:rPr lang="en-US" sz="2200" dirty="0" smtClean="0"/>
              <a:t>x2, and </a:t>
            </a:r>
            <a:r>
              <a:rPr lang="en-US" sz="2200" dirty="0" err="1" smtClean="0"/>
              <a:t>schoolPages</a:t>
            </a:r>
            <a:r>
              <a:rPr lang="en-US" sz="2200" dirty="0" smtClean="0"/>
              <a:t> of </a:t>
            </a:r>
            <a:r>
              <a:rPr lang="en-US" sz="2200" dirty="0" smtClean="0"/>
              <a:t>2 </a:t>
            </a:r>
            <a:r>
              <a:rPr lang="en-US" sz="2200" dirty="0" smtClean="0"/>
              <a:t>documents, </a:t>
            </a:r>
            <a:r>
              <a:rPr lang="en-US" sz="2200" dirty="0" smtClean="0"/>
              <a:t>y1 &amp; </a:t>
            </a:r>
            <a:r>
              <a:rPr lang="en-US" sz="2200" dirty="0" smtClean="0"/>
              <a:t>y2</a:t>
            </a:r>
          </a:p>
          <a:p>
            <a:pPr>
              <a:buNone/>
            </a:pPr>
            <a:endParaRPr lang="en-US" sz="2200" dirty="0" smtClean="0"/>
          </a:p>
          <a:p>
            <a:pPr>
              <a:buNone/>
            </a:pPr>
            <a:endParaRPr lang="en-US" sz="2200" dirty="0" smtClean="0"/>
          </a:p>
          <a:p>
            <a:pPr>
              <a:buNone/>
            </a:pPr>
            <a:endParaRPr lang="en-US" sz="2200" dirty="0" smtClean="0"/>
          </a:p>
          <a:p>
            <a:pPr>
              <a:buNone/>
            </a:pPr>
            <a:endParaRPr lang="en-US" sz="2200" dirty="0" smtClean="0"/>
          </a:p>
          <a:p>
            <a:pPr>
              <a:buNone/>
            </a:pPr>
            <a:endParaRPr lang="en-US" sz="2200" dirty="0" smtClean="0"/>
          </a:p>
          <a:p>
            <a:pPr>
              <a:buNone/>
            </a:pPr>
            <a:endParaRPr lang="en-US" sz="2200" dirty="0" smtClean="0"/>
          </a:p>
          <a:p>
            <a:pPr>
              <a:buNone/>
            </a:pPr>
            <a:r>
              <a:rPr lang="en-US" sz="2200" dirty="0" smtClean="0"/>
              <a:t>R1</a:t>
            </a:r>
            <a:r>
              <a:rPr lang="en-US" sz="2200" dirty="0" smtClean="0"/>
              <a:t>: </a:t>
            </a:r>
            <a:r>
              <a:rPr lang="en-US" sz="2200" dirty="0" smtClean="0"/>
              <a:t>tuple </a:t>
            </a:r>
            <a:r>
              <a:rPr lang="en-US" sz="2200" dirty="0" smtClean="0"/>
              <a:t>extracted from </a:t>
            </a:r>
            <a:r>
              <a:rPr lang="en-US" sz="2200" dirty="0" smtClean="0"/>
              <a:t>x1: </a:t>
            </a:r>
            <a:r>
              <a:rPr lang="en-US" sz="2200" b="1" dirty="0" smtClean="0"/>
              <a:t>(</a:t>
            </a:r>
            <a:r>
              <a:rPr lang="en-US" sz="2200" b="1" dirty="0" smtClean="0"/>
              <a:t>x1, 351000, 2750, “</a:t>
            </a:r>
            <a:r>
              <a:rPr lang="en-US" sz="2200" b="1" dirty="0" err="1" smtClean="0"/>
              <a:t>vanhise</a:t>
            </a:r>
            <a:r>
              <a:rPr lang="en-US" sz="2200" b="1" dirty="0" smtClean="0"/>
              <a:t> High</a:t>
            </a:r>
            <a:r>
              <a:rPr lang="en-US" sz="2200" b="1" dirty="0" smtClean="0"/>
              <a:t>”)</a:t>
            </a:r>
          </a:p>
          <a:p>
            <a:pPr>
              <a:buNone/>
            </a:pPr>
            <a:r>
              <a:rPr lang="en-US" sz="2200" dirty="0" smtClean="0"/>
              <a:t>R1</a:t>
            </a:r>
            <a:r>
              <a:rPr lang="en-US" sz="2200" dirty="0" smtClean="0"/>
              <a:t>: </a:t>
            </a:r>
            <a:r>
              <a:rPr lang="en-US" sz="2200" dirty="0" smtClean="0"/>
              <a:t>tuple </a:t>
            </a:r>
            <a:r>
              <a:rPr lang="en-US" sz="2200" dirty="0" smtClean="0"/>
              <a:t>extracted from </a:t>
            </a:r>
            <a:r>
              <a:rPr lang="en-US" sz="2200" dirty="0" smtClean="0"/>
              <a:t>x2: </a:t>
            </a:r>
            <a:r>
              <a:rPr lang="en-US" sz="2200" b="1" dirty="0" smtClean="0"/>
              <a:t>(</a:t>
            </a:r>
            <a:r>
              <a:rPr lang="en-US" sz="2200" b="1" dirty="0" smtClean="0"/>
              <a:t>x2, 619000, 4700, </a:t>
            </a:r>
            <a:r>
              <a:rPr lang="en-US" sz="2200" b="1" dirty="0" smtClean="0"/>
              <a:t>“ </a:t>
            </a:r>
            <a:r>
              <a:rPr lang="en-US" sz="2200" b="1" dirty="0" smtClean="0"/>
              <a:t>Bask High</a:t>
            </a:r>
            <a:r>
              <a:rPr lang="en-US" sz="2200" b="1" dirty="0" smtClean="0"/>
              <a:t>”)</a:t>
            </a:r>
          </a:p>
          <a:p>
            <a:pPr>
              <a:buNone/>
            </a:pPr>
            <a:r>
              <a:rPr lang="en-US" sz="2200" dirty="0" smtClean="0"/>
              <a:t>R2: </a:t>
            </a:r>
            <a:r>
              <a:rPr lang="en-US" sz="2200" dirty="0" smtClean="0"/>
              <a:t>3 </a:t>
            </a:r>
            <a:r>
              <a:rPr lang="en-US" sz="2200" dirty="0" smtClean="0"/>
              <a:t>tuples: </a:t>
            </a:r>
            <a:r>
              <a:rPr lang="en-US" sz="2200" b="1" dirty="0" smtClean="0"/>
              <a:t>(y1, </a:t>
            </a:r>
            <a:r>
              <a:rPr lang="en-US" sz="2200" b="1" dirty="0" smtClean="0"/>
              <a:t>“Bask High”); </a:t>
            </a:r>
            <a:r>
              <a:rPr lang="en-US" sz="2200" b="1" dirty="0" smtClean="0"/>
              <a:t>(y1, </a:t>
            </a:r>
            <a:r>
              <a:rPr lang="en-US" sz="2200" b="1" dirty="0" smtClean="0"/>
              <a:t>“Franklin”); </a:t>
            </a:r>
            <a:r>
              <a:rPr lang="en-US" sz="2200" b="1" dirty="0" smtClean="0"/>
              <a:t>(y1, </a:t>
            </a:r>
            <a:r>
              <a:rPr lang="en-US" sz="2200" b="1" dirty="0" smtClean="0"/>
              <a:t>“</a:t>
            </a:r>
            <a:r>
              <a:rPr lang="en-US" sz="2200" b="1" dirty="0" err="1" smtClean="0"/>
              <a:t>Vanhise</a:t>
            </a:r>
            <a:r>
              <a:rPr lang="en-US" sz="2200" b="1" dirty="0" smtClean="0"/>
              <a:t>”)</a:t>
            </a:r>
          </a:p>
          <a:p>
            <a:pPr>
              <a:buNone/>
            </a:pPr>
            <a:r>
              <a:rPr lang="en-US" sz="2200" dirty="0" smtClean="0"/>
              <a:t>…</a:t>
            </a:r>
          </a:p>
          <a:p>
            <a:pPr>
              <a:buNone/>
            </a:pPr>
            <a:r>
              <a:rPr lang="en-US" sz="2200" dirty="0" smtClean="0"/>
              <a:t>R3</a:t>
            </a:r>
            <a:r>
              <a:rPr lang="en-US" sz="2200" dirty="0" smtClean="0"/>
              <a:t>: </a:t>
            </a:r>
            <a:r>
              <a:rPr lang="en-US" sz="2200" b="1" dirty="0" smtClean="0"/>
              <a:t>(</a:t>
            </a:r>
            <a:r>
              <a:rPr lang="en-US" sz="2200" b="1" dirty="0" smtClean="0"/>
              <a:t>x2, 619000, 4700, </a:t>
            </a:r>
            <a:r>
              <a:rPr lang="en-US" sz="2200" b="1" dirty="0" smtClean="0"/>
              <a:t>“Bask High”)</a:t>
            </a:r>
            <a:endParaRPr lang="en-US" sz="2200" b="1" dirty="0" smtClean="0"/>
          </a:p>
        </p:txBody>
      </p:sp>
      <p:pic>
        <p:nvPicPr>
          <p:cNvPr id="5" name="Content Placeholder 3"/>
          <p:cNvPicPr>
            <a:picLocks noChangeAspect="1" noChangeArrowheads="1"/>
          </p:cNvPicPr>
          <p:nvPr/>
        </p:nvPicPr>
        <p:blipFill>
          <a:blip r:embed="rId2"/>
          <a:srcRect/>
          <a:stretch>
            <a:fillRect/>
          </a:stretch>
        </p:blipFill>
        <p:spPr bwMode="auto">
          <a:xfrm>
            <a:off x="914400" y="2057400"/>
            <a:ext cx="7117634" cy="24518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Xlog</a:t>
            </a:r>
            <a:r>
              <a:rPr lang="en-US" dirty="0" smtClean="0"/>
              <a:t>: Usage &amp; Limitations </a:t>
            </a:r>
            <a:endParaRPr lang="en-US" dirty="0"/>
          </a:p>
        </p:txBody>
      </p:sp>
      <p:sp>
        <p:nvSpPr>
          <p:cNvPr id="3" name="Content Placeholder 2"/>
          <p:cNvSpPr>
            <a:spLocks noGrp="1"/>
          </p:cNvSpPr>
          <p:nvPr>
            <p:ph idx="1"/>
          </p:nvPr>
        </p:nvSpPr>
        <p:spPr/>
        <p:txBody>
          <a:bodyPr/>
          <a:lstStyle/>
          <a:p>
            <a:r>
              <a:rPr lang="en-US" dirty="0" smtClean="0"/>
              <a:t>Decompose task into subtasks making up p-predicates and p-functions</a:t>
            </a:r>
          </a:p>
          <a:p>
            <a:r>
              <a:rPr lang="en-US" dirty="0" smtClean="0"/>
              <a:t>Then implement these made up predicates </a:t>
            </a:r>
            <a:r>
              <a:rPr lang="en-US" dirty="0" smtClean="0"/>
              <a:t>&amp; </a:t>
            </a:r>
            <a:r>
              <a:rPr lang="en-US" dirty="0" smtClean="0"/>
              <a:t>functions using a procedural language</a:t>
            </a:r>
          </a:p>
          <a:p>
            <a:endParaRPr lang="en-US" dirty="0" smtClean="0"/>
          </a:p>
          <a:p>
            <a:r>
              <a:rPr lang="en-US" b="1" dirty="0" smtClean="0"/>
              <a:t>Significant </a:t>
            </a:r>
            <a:r>
              <a:rPr lang="en-US" b="1" dirty="0" smtClean="0"/>
              <a:t>amount of time spent in writing procedures. Refinement aggravates the whole scene</a:t>
            </a:r>
            <a:r>
              <a:rPr lang="en-US" b="1" dirty="0" smtClean="0"/>
              <a:t>.</a:t>
            </a:r>
            <a:endParaRPr lang="en-US"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effort IE with </a:t>
            </a:r>
            <a:r>
              <a:rPr lang="en-US" dirty="0" err="1" smtClean="0"/>
              <a:t>Alog</a:t>
            </a:r>
            <a:r>
              <a:rPr lang="en-US" dirty="0" smtClean="0"/>
              <a:t>  </a:t>
            </a:r>
            <a:endParaRPr lang="en-US" dirty="0"/>
          </a:p>
        </p:txBody>
      </p:sp>
      <p:sp>
        <p:nvSpPr>
          <p:cNvPr id="3" name="Content Placeholder 2"/>
          <p:cNvSpPr>
            <a:spLocks noGrp="1"/>
          </p:cNvSpPr>
          <p:nvPr>
            <p:ph idx="1"/>
          </p:nvPr>
        </p:nvSpPr>
        <p:spPr/>
        <p:txBody>
          <a:bodyPr>
            <a:normAutofit/>
          </a:bodyPr>
          <a:lstStyle/>
          <a:p>
            <a:r>
              <a:rPr lang="en-US" sz="2800" dirty="0" smtClean="0"/>
              <a:t>Start off by initial </a:t>
            </a:r>
            <a:r>
              <a:rPr lang="en-US" sz="2800" dirty="0" err="1" smtClean="0"/>
              <a:t>Xlog</a:t>
            </a:r>
            <a:r>
              <a:rPr lang="en-US" sz="2800" dirty="0" smtClean="0"/>
              <a:t> </a:t>
            </a:r>
            <a:r>
              <a:rPr lang="en-US" sz="2800" dirty="0" smtClean="0"/>
              <a:t>program </a:t>
            </a:r>
            <a:r>
              <a:rPr lang="en-US" sz="2800" dirty="0" smtClean="0"/>
              <a:t>called </a:t>
            </a:r>
            <a:r>
              <a:rPr lang="en-US" sz="2800" i="1" dirty="0" smtClean="0"/>
              <a:t>Skeleton </a:t>
            </a:r>
            <a:r>
              <a:rPr lang="en-US" sz="2800" dirty="0" smtClean="0"/>
              <a:t>(list of IE predicates, no procedures associated with them</a:t>
            </a:r>
            <a:r>
              <a:rPr lang="en-US" sz="2800" dirty="0" smtClean="0"/>
              <a:t>)</a:t>
            </a:r>
            <a:endParaRPr lang="en-US" sz="2800" dirty="0" smtClean="0"/>
          </a:p>
          <a:p>
            <a:pPr>
              <a:buNone/>
            </a:pPr>
            <a:endParaRPr lang="en-US" sz="2800" dirty="0" smtClean="0"/>
          </a:p>
          <a:p>
            <a:r>
              <a:rPr lang="en-US" sz="2800" dirty="0" smtClean="0"/>
              <a:t>U implements them only </a:t>
            </a:r>
            <a:r>
              <a:rPr lang="en-US" sz="2800" i="1" dirty="0" smtClean="0"/>
              <a:t>partially. </a:t>
            </a:r>
            <a:r>
              <a:rPr lang="en-US" sz="2800" dirty="0" smtClean="0"/>
              <a:t>So for a predicate q, U partially writes one or more </a:t>
            </a:r>
            <a:r>
              <a:rPr lang="en-US" sz="2800" i="1" dirty="0" smtClean="0"/>
              <a:t>description </a:t>
            </a:r>
            <a:r>
              <a:rPr lang="en-US" sz="2800" i="1" dirty="0" smtClean="0"/>
              <a:t>rules.</a:t>
            </a:r>
            <a:endParaRPr lang="en-US" sz="2800" i="1" dirty="0" smtClean="0"/>
          </a:p>
          <a:p>
            <a:pPr>
              <a:buNone/>
            </a:pPr>
            <a:endParaRPr lang="en-US" sz="2800" dirty="0" smtClean="0"/>
          </a:p>
          <a:p>
            <a:r>
              <a:rPr lang="en-US" sz="2800" dirty="0" smtClean="0"/>
              <a:t>U executes the so called partial IE programs</a:t>
            </a:r>
            <a:r>
              <a:rPr lang="en-US" sz="2800" dirty="0" smtClean="0"/>
              <a:t>.</a:t>
            </a:r>
            <a:endParaRPr lang="en-US"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9144000" cy="4830763"/>
          </a:xfrm>
        </p:spPr>
        <p:txBody>
          <a:bodyPr>
            <a:noAutofit/>
          </a:bodyPr>
          <a:lstStyle/>
          <a:p>
            <a:pPr lvl="1">
              <a:buNone/>
            </a:pPr>
            <a:r>
              <a:rPr lang="en-US" sz="2200" dirty="0" smtClean="0"/>
              <a:t>S1: houses(</a:t>
            </a:r>
            <a:r>
              <a:rPr lang="en-US" sz="2200" dirty="0" err="1" smtClean="0"/>
              <a:t>x,p,a,h</a:t>
            </a:r>
            <a:r>
              <a:rPr lang="en-US" sz="2200" dirty="0" smtClean="0"/>
              <a:t>) :- </a:t>
            </a:r>
            <a:r>
              <a:rPr lang="en-US" sz="2200" dirty="0" err="1" smtClean="0"/>
              <a:t>housePages</a:t>
            </a:r>
            <a:r>
              <a:rPr lang="en-US" sz="2200" dirty="0" smtClean="0"/>
              <a:t>(x), </a:t>
            </a:r>
            <a:r>
              <a:rPr lang="en-US" sz="2200" dirty="0" err="1" smtClean="0"/>
              <a:t>extractHouses</a:t>
            </a:r>
            <a:r>
              <a:rPr lang="en-US" sz="2200" dirty="0" smtClean="0"/>
              <a:t>(</a:t>
            </a:r>
            <a:r>
              <a:rPr lang="en-US" sz="2200" dirty="0" err="1" smtClean="0"/>
              <a:t>x,p,a,h</a:t>
            </a:r>
            <a:r>
              <a:rPr lang="en-US" sz="2200" dirty="0" smtClean="0"/>
              <a:t>)</a:t>
            </a:r>
          </a:p>
          <a:p>
            <a:pPr lvl="1">
              <a:buNone/>
            </a:pPr>
            <a:r>
              <a:rPr lang="en-US" sz="2200" dirty="0" smtClean="0"/>
              <a:t>S2: schools(s) :- </a:t>
            </a:r>
            <a:r>
              <a:rPr lang="en-US" sz="2200" dirty="0" err="1" smtClean="0"/>
              <a:t>schoolPages</a:t>
            </a:r>
            <a:r>
              <a:rPr lang="en-US" sz="2200" dirty="0" smtClean="0"/>
              <a:t>(y), </a:t>
            </a:r>
            <a:r>
              <a:rPr lang="en-US" sz="2200" dirty="0" err="1" smtClean="0"/>
              <a:t>extractSchools</a:t>
            </a:r>
            <a:r>
              <a:rPr lang="en-US" sz="2200" dirty="0" smtClean="0"/>
              <a:t>(</a:t>
            </a:r>
            <a:r>
              <a:rPr lang="en-US" sz="2200" dirty="0" err="1" smtClean="0"/>
              <a:t>y,s</a:t>
            </a:r>
            <a:r>
              <a:rPr lang="en-US" sz="2200" dirty="0" smtClean="0"/>
              <a:t>)</a:t>
            </a:r>
          </a:p>
          <a:p>
            <a:pPr lvl="1">
              <a:spcAft>
                <a:spcPts val="1200"/>
              </a:spcAft>
              <a:buNone/>
            </a:pPr>
            <a:r>
              <a:rPr lang="en-US" sz="2200" dirty="0" smtClean="0"/>
              <a:t>S3: Q(</a:t>
            </a:r>
            <a:r>
              <a:rPr lang="en-US" sz="2200" dirty="0" err="1" smtClean="0"/>
              <a:t>x,p,a,h</a:t>
            </a:r>
            <a:r>
              <a:rPr lang="en-US" sz="2200" dirty="0" smtClean="0"/>
              <a:t>) :- houses(</a:t>
            </a:r>
            <a:r>
              <a:rPr lang="en-US" sz="2200" dirty="0" err="1" smtClean="0"/>
              <a:t>x,p,a,h</a:t>
            </a:r>
            <a:r>
              <a:rPr lang="en-US" sz="2200" dirty="0" smtClean="0"/>
              <a:t>), schools(s), p&gt;500000, a&gt;4500, 								</a:t>
            </a:r>
            <a:r>
              <a:rPr lang="en-US" sz="2200" dirty="0" err="1" smtClean="0"/>
              <a:t>approxMatch</a:t>
            </a:r>
            <a:r>
              <a:rPr lang="en-US" sz="2200" dirty="0" smtClean="0"/>
              <a:t>(</a:t>
            </a:r>
            <a:r>
              <a:rPr lang="en-US" sz="2200" dirty="0" err="1" smtClean="0"/>
              <a:t>h,s</a:t>
            </a:r>
            <a:r>
              <a:rPr lang="en-US" sz="2200" dirty="0" smtClean="0"/>
              <a:t>)</a:t>
            </a:r>
          </a:p>
          <a:p>
            <a:pPr lvl="1">
              <a:buNone/>
            </a:pPr>
            <a:r>
              <a:rPr lang="en-US" sz="2200" dirty="0" smtClean="0">
                <a:solidFill>
                  <a:schemeClr val="accent2"/>
                </a:solidFill>
              </a:rPr>
              <a:t>S4</a:t>
            </a:r>
            <a:r>
              <a:rPr lang="en-US" sz="2200" dirty="0" smtClean="0">
                <a:solidFill>
                  <a:schemeClr val="accent2"/>
                </a:solidFill>
              </a:rPr>
              <a:t>: </a:t>
            </a:r>
            <a:r>
              <a:rPr lang="en-US" sz="2200" dirty="0" err="1" smtClean="0">
                <a:solidFill>
                  <a:schemeClr val="accent2"/>
                </a:solidFill>
              </a:rPr>
              <a:t>extractHouses</a:t>
            </a:r>
            <a:r>
              <a:rPr lang="en-US" sz="2200" dirty="0" smtClean="0">
                <a:solidFill>
                  <a:schemeClr val="accent2"/>
                </a:solidFill>
              </a:rPr>
              <a:t>(</a:t>
            </a:r>
            <a:r>
              <a:rPr lang="en-US" sz="2200" dirty="0" err="1" smtClean="0">
                <a:solidFill>
                  <a:schemeClr val="accent2"/>
                </a:solidFill>
              </a:rPr>
              <a:t>x,p,a,h</a:t>
            </a:r>
            <a:r>
              <a:rPr lang="en-US" sz="2200" dirty="0" smtClean="0">
                <a:solidFill>
                  <a:schemeClr val="accent2"/>
                </a:solidFill>
              </a:rPr>
              <a:t>) :-  from(</a:t>
            </a:r>
            <a:r>
              <a:rPr lang="en-US" sz="2200" dirty="0" err="1" smtClean="0">
                <a:solidFill>
                  <a:schemeClr val="accent2"/>
                </a:solidFill>
              </a:rPr>
              <a:t>x,p</a:t>
            </a:r>
            <a:r>
              <a:rPr lang="en-US" sz="2200" dirty="0" smtClean="0">
                <a:solidFill>
                  <a:schemeClr val="accent2"/>
                </a:solidFill>
              </a:rPr>
              <a:t>), from(</a:t>
            </a:r>
            <a:r>
              <a:rPr lang="en-US" sz="2200" dirty="0" err="1" smtClean="0">
                <a:solidFill>
                  <a:schemeClr val="accent2"/>
                </a:solidFill>
              </a:rPr>
              <a:t>x,a</a:t>
            </a:r>
            <a:r>
              <a:rPr lang="en-US" sz="2200" dirty="0" smtClean="0">
                <a:solidFill>
                  <a:schemeClr val="accent2"/>
                </a:solidFill>
              </a:rPr>
              <a:t>), from(</a:t>
            </a:r>
            <a:r>
              <a:rPr lang="en-US" sz="2200" dirty="0" err="1" smtClean="0">
                <a:solidFill>
                  <a:schemeClr val="accent2"/>
                </a:solidFill>
              </a:rPr>
              <a:t>x,h</a:t>
            </a:r>
            <a:r>
              <a:rPr lang="en-US" sz="2200" dirty="0" smtClean="0">
                <a:solidFill>
                  <a:schemeClr val="accent2"/>
                </a:solidFill>
              </a:rPr>
              <a:t>),							numeric(p)=yes, numeric(a)=yes</a:t>
            </a:r>
          </a:p>
          <a:p>
            <a:pPr lvl="1">
              <a:spcAft>
                <a:spcPts val="1200"/>
              </a:spcAft>
              <a:buNone/>
            </a:pPr>
            <a:r>
              <a:rPr lang="en-US" sz="2200" dirty="0" smtClean="0">
                <a:solidFill>
                  <a:schemeClr val="accent2"/>
                </a:solidFill>
              </a:rPr>
              <a:t>S5: </a:t>
            </a:r>
            <a:r>
              <a:rPr lang="en-US" sz="2200" dirty="0" err="1" smtClean="0">
                <a:solidFill>
                  <a:schemeClr val="accent2"/>
                </a:solidFill>
              </a:rPr>
              <a:t>extractSchools</a:t>
            </a:r>
            <a:r>
              <a:rPr lang="en-US" sz="2200" dirty="0" smtClean="0">
                <a:solidFill>
                  <a:schemeClr val="accent2"/>
                </a:solidFill>
              </a:rPr>
              <a:t>(</a:t>
            </a:r>
            <a:r>
              <a:rPr lang="en-US" sz="2200" dirty="0" err="1" smtClean="0">
                <a:solidFill>
                  <a:schemeClr val="accent2"/>
                </a:solidFill>
              </a:rPr>
              <a:t>y,s</a:t>
            </a:r>
            <a:r>
              <a:rPr lang="en-US" sz="2200" dirty="0" smtClean="0">
                <a:solidFill>
                  <a:schemeClr val="accent2"/>
                </a:solidFill>
              </a:rPr>
              <a:t>) :- from(</a:t>
            </a:r>
            <a:r>
              <a:rPr lang="en-US" sz="2200" dirty="0" err="1" smtClean="0">
                <a:solidFill>
                  <a:schemeClr val="accent2"/>
                </a:solidFill>
              </a:rPr>
              <a:t>y,s</a:t>
            </a:r>
            <a:r>
              <a:rPr lang="en-US" sz="2200" dirty="0" smtClean="0">
                <a:solidFill>
                  <a:schemeClr val="accent2"/>
                </a:solidFill>
              </a:rPr>
              <a:t>), bold-font(s)=</a:t>
            </a:r>
            <a:r>
              <a:rPr lang="en-US" sz="2200" dirty="0" smtClean="0">
                <a:solidFill>
                  <a:schemeClr val="accent2"/>
                </a:solidFill>
              </a:rPr>
              <a:t>yes</a:t>
            </a:r>
            <a:endParaRPr lang="en-US" sz="2200" dirty="0" smtClean="0">
              <a:solidFill>
                <a:schemeClr val="accent2"/>
              </a:solidFill>
            </a:endParaRPr>
          </a:p>
        </p:txBody>
      </p:sp>
      <p:sp>
        <p:nvSpPr>
          <p:cNvPr id="5" name="Title 4"/>
          <p:cNvSpPr>
            <a:spLocks noGrp="1"/>
          </p:cNvSpPr>
          <p:nvPr>
            <p:ph type="title"/>
          </p:nvPr>
        </p:nvSpPr>
        <p:spPr/>
        <p:txBody>
          <a:bodyPr/>
          <a:lstStyle/>
          <a:p>
            <a:r>
              <a:rPr lang="en-US" dirty="0" smtClean="0"/>
              <a:t>Example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Topics</a:t>
            </a:r>
            <a:endParaRPr lang="en-US" dirty="0"/>
          </a:p>
        </p:txBody>
      </p:sp>
      <p:sp>
        <p:nvSpPr>
          <p:cNvPr id="3" name="Content Placeholder 2"/>
          <p:cNvSpPr>
            <a:spLocks noGrp="1"/>
          </p:cNvSpPr>
          <p:nvPr>
            <p:ph idx="1"/>
          </p:nvPr>
        </p:nvSpPr>
        <p:spPr>
          <a:xfrm>
            <a:off x="457200" y="1371600"/>
            <a:ext cx="8229600" cy="4754563"/>
          </a:xfrm>
        </p:spPr>
        <p:txBody>
          <a:bodyPr/>
          <a:lstStyle/>
          <a:p>
            <a:pPr marL="514350" indent="-514350">
              <a:buFont typeface="+mj-lt"/>
              <a:buAutoNum type="arabicPeriod"/>
            </a:pPr>
            <a:r>
              <a:rPr lang="en-US" dirty="0" smtClean="0"/>
              <a:t>Introduction</a:t>
            </a:r>
          </a:p>
          <a:p>
            <a:pPr marL="514350" indent="-514350">
              <a:buFont typeface="+mj-lt"/>
              <a:buAutoNum type="arabicPeriod"/>
            </a:pPr>
            <a:r>
              <a:rPr lang="en-US" dirty="0" smtClean="0"/>
              <a:t>Approximate IE programs</a:t>
            </a:r>
          </a:p>
          <a:p>
            <a:pPr marL="514350" indent="-514350">
              <a:buFont typeface="+mj-lt"/>
              <a:buAutoNum type="arabicPeriod"/>
            </a:pPr>
            <a:r>
              <a:rPr lang="en-US" dirty="0" smtClean="0"/>
              <a:t>Representing Approximate Data</a:t>
            </a:r>
          </a:p>
          <a:p>
            <a:pPr marL="514350" indent="-514350">
              <a:buFont typeface="+mj-lt"/>
              <a:buAutoNum type="arabicPeriod"/>
            </a:pPr>
            <a:r>
              <a:rPr lang="en-US" dirty="0" smtClean="0"/>
              <a:t>Approximate Query Processing</a:t>
            </a:r>
          </a:p>
          <a:p>
            <a:pPr marL="514350" indent="-514350">
              <a:buFont typeface="+mj-lt"/>
              <a:buAutoNum type="arabicPeriod"/>
            </a:pPr>
            <a:r>
              <a:rPr lang="en-US" dirty="0" smtClean="0"/>
              <a:t>The Next Effort Assistant</a:t>
            </a:r>
          </a:p>
          <a:p>
            <a:pPr marL="514350" indent="-514350">
              <a:buFont typeface="+mj-lt"/>
              <a:buAutoNum type="arabicPeriod"/>
            </a:pPr>
            <a:r>
              <a:rPr lang="en-US" dirty="0" smtClean="0"/>
              <a:t>Empirical Evaluation</a:t>
            </a:r>
          </a:p>
          <a:p>
            <a:pPr marL="514350" indent="-514350">
              <a:buFont typeface="+mj-lt"/>
              <a:buAutoNum type="arabicPeriod"/>
            </a:pPr>
            <a:r>
              <a:rPr lang="en-US" dirty="0" smtClean="0"/>
              <a:t>Conclusion </a:t>
            </a:r>
          </a:p>
          <a:p>
            <a:pPr marL="514350" indent="-514350">
              <a:buFont typeface="+mj-lt"/>
              <a:buAutoNum type="arabicPeriod"/>
            </a:pPr>
            <a:r>
              <a:rPr lang="en-US" dirty="0" smtClean="0"/>
              <a:t>Future Work</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3"/>
          <a:srcRect/>
          <a:stretch>
            <a:fillRect/>
          </a:stretch>
        </p:blipFill>
        <p:spPr bwMode="auto">
          <a:xfrm>
            <a:off x="1211240" y="1524000"/>
            <a:ext cx="6942160" cy="2133600"/>
          </a:xfrm>
          <a:prstGeom prst="rect">
            <a:avLst/>
          </a:prstGeom>
          <a:noFill/>
          <a:ln w="9525">
            <a:noFill/>
            <a:miter lim="800000"/>
            <a:headEnd/>
            <a:tailEnd/>
          </a:ln>
          <a:effectLst/>
        </p:spPr>
      </p:pic>
      <p:sp>
        <p:nvSpPr>
          <p:cNvPr id="7" name="Title 6"/>
          <p:cNvSpPr>
            <a:spLocks noGrp="1"/>
          </p:cNvSpPr>
          <p:nvPr>
            <p:ph type="title"/>
          </p:nvPr>
        </p:nvSpPr>
        <p:spPr/>
        <p:txBody>
          <a:bodyPr/>
          <a:lstStyle/>
          <a:p>
            <a:r>
              <a:rPr lang="en-US" dirty="0" smtClean="0"/>
              <a:t>Example (cont’d)</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Vocabulary</a:t>
            </a:r>
            <a:endParaRPr lang="en-US" dirty="0"/>
          </a:p>
        </p:txBody>
      </p:sp>
      <p:sp>
        <p:nvSpPr>
          <p:cNvPr id="3" name="Content Placeholder 2"/>
          <p:cNvSpPr>
            <a:spLocks noGrp="1"/>
          </p:cNvSpPr>
          <p:nvPr>
            <p:ph idx="1"/>
          </p:nvPr>
        </p:nvSpPr>
        <p:spPr>
          <a:xfrm>
            <a:off x="457200" y="1600200"/>
            <a:ext cx="8305800" cy="4525963"/>
          </a:xfrm>
        </p:spPr>
        <p:txBody>
          <a:bodyPr>
            <a:normAutofit/>
          </a:bodyPr>
          <a:lstStyle/>
          <a:p>
            <a:r>
              <a:rPr lang="en-US" sz="2800" b="1" dirty="0" smtClean="0"/>
              <a:t>Description rules (r): </a:t>
            </a:r>
            <a:r>
              <a:rPr lang="en-US" sz="2800" dirty="0" smtClean="0"/>
              <a:t>Declare </a:t>
            </a:r>
            <a:r>
              <a:rPr lang="en-US" sz="2800" dirty="0" smtClean="0"/>
              <a:t>a set of </a:t>
            </a:r>
            <a:r>
              <a:rPr lang="en-US" sz="2800" i="1" dirty="0" smtClean="0"/>
              <a:t>domain constraints </a:t>
            </a:r>
            <a:r>
              <a:rPr lang="en-US" sz="2800" dirty="0" smtClean="0"/>
              <a:t>about the textual features of the attributes </a:t>
            </a:r>
            <a:r>
              <a:rPr lang="en-US" sz="2800" dirty="0" smtClean="0"/>
              <a:t>extracted.</a:t>
            </a:r>
            <a:endParaRPr lang="en-US" sz="2800" dirty="0" smtClean="0"/>
          </a:p>
          <a:p>
            <a:pPr>
              <a:buNone/>
            </a:pPr>
            <a:r>
              <a:rPr lang="en-US" sz="2800" i="1" dirty="0" smtClean="0"/>
              <a:t>		q</a:t>
            </a:r>
            <a:r>
              <a:rPr lang="en-US" sz="2800" i="1" dirty="0" smtClean="0"/>
              <a:t>:- q1 , …. , </a:t>
            </a:r>
            <a:r>
              <a:rPr lang="en-US" sz="2800" i="1" dirty="0" err="1" smtClean="0"/>
              <a:t>qn</a:t>
            </a:r>
            <a:r>
              <a:rPr lang="en-US" sz="2800" i="1" dirty="0" smtClean="0"/>
              <a:t>	</a:t>
            </a:r>
            <a:r>
              <a:rPr lang="en-US" sz="2800" i="1" dirty="0" smtClean="0"/>
              <a:t>(</a:t>
            </a:r>
            <a:r>
              <a:rPr lang="en-US" sz="2800" i="1" dirty="0" err="1" smtClean="0"/>
              <a:t>similiarity</a:t>
            </a:r>
            <a:r>
              <a:rPr lang="en-US" sz="2800" i="1" dirty="0" smtClean="0"/>
              <a:t> to </a:t>
            </a:r>
            <a:r>
              <a:rPr lang="en-US" sz="2800" i="1" dirty="0" err="1" smtClean="0"/>
              <a:t>Xlog</a:t>
            </a:r>
            <a:r>
              <a:rPr lang="en-US" sz="2800" i="1" dirty="0" smtClean="0"/>
              <a:t> rule)</a:t>
            </a:r>
          </a:p>
          <a:p>
            <a:r>
              <a:rPr lang="en-US" sz="2800" dirty="0" smtClean="0"/>
              <a:t>q is an IE </a:t>
            </a:r>
            <a:r>
              <a:rPr lang="en-US" sz="2800" dirty="0" smtClean="0"/>
              <a:t>predicate </a:t>
            </a:r>
            <a:r>
              <a:rPr lang="en-US" sz="2800" dirty="0" smtClean="0"/>
              <a:t>and </a:t>
            </a:r>
            <a:r>
              <a:rPr lang="en-US" sz="2800" dirty="0" smtClean="0"/>
              <a:t>defines a relation</a:t>
            </a:r>
          </a:p>
          <a:p>
            <a:endParaRPr lang="en-US" sz="2800" dirty="0" smtClean="0"/>
          </a:p>
          <a:p>
            <a:r>
              <a:rPr lang="en-US" sz="2800" b="1" dirty="0" smtClean="0"/>
              <a:t>Domain Constraints:</a:t>
            </a:r>
            <a:r>
              <a:rPr lang="en-US" sz="2800" dirty="0" smtClean="0"/>
              <a:t> A domain constraint f(a) = v </a:t>
            </a:r>
            <a:r>
              <a:rPr lang="en-US" sz="2800" dirty="0" smtClean="0"/>
              <a:t>: </a:t>
            </a:r>
            <a:r>
              <a:rPr lang="en-US" sz="2800" i="1" dirty="0" smtClean="0"/>
              <a:t>feature f</a:t>
            </a:r>
            <a:r>
              <a:rPr lang="en-US" sz="2800" dirty="0" smtClean="0"/>
              <a:t> of any text span that is a value for </a:t>
            </a:r>
            <a:r>
              <a:rPr lang="en-US" sz="2800" i="1" dirty="0" smtClean="0"/>
              <a:t>attribute a </a:t>
            </a:r>
            <a:r>
              <a:rPr lang="en-US" sz="2800" dirty="0" smtClean="0"/>
              <a:t>must take </a:t>
            </a:r>
            <a:r>
              <a:rPr lang="en-US" sz="2800" i="1" dirty="0" smtClean="0"/>
              <a:t>value v.</a:t>
            </a:r>
            <a:endParaRPr lang="en-US" sz="2800"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58200" cy="4525963"/>
          </a:xfrm>
        </p:spPr>
        <p:txBody>
          <a:bodyPr>
            <a:noAutofit/>
          </a:bodyPr>
          <a:lstStyle/>
          <a:p>
            <a:r>
              <a:rPr lang="en-US" sz="2800" dirty="0" smtClean="0"/>
              <a:t>A description rule is safe if each non-input variable in the head also appears in the body (either in intentional or extensional predicate or as in </a:t>
            </a:r>
            <a:r>
              <a:rPr lang="en-US" sz="2800" dirty="0" smtClean="0"/>
              <a:t>output </a:t>
            </a:r>
            <a:r>
              <a:rPr lang="en-US" sz="2800" dirty="0" smtClean="0"/>
              <a:t>variable in an IE predicate)</a:t>
            </a:r>
          </a:p>
          <a:p>
            <a:r>
              <a:rPr lang="en-US" sz="2800" dirty="0" smtClean="0"/>
              <a:t>For example:</a:t>
            </a:r>
            <a:endParaRPr lang="en-US" sz="2800" dirty="0" smtClean="0"/>
          </a:p>
          <a:p>
            <a:pPr>
              <a:buNone/>
            </a:pPr>
            <a:r>
              <a:rPr lang="en-US" sz="2800" dirty="0" smtClean="0"/>
              <a:t>	S1: </a:t>
            </a:r>
            <a:r>
              <a:rPr lang="en-US" sz="2800" dirty="0" err="1" smtClean="0"/>
              <a:t>extractHouses</a:t>
            </a:r>
            <a:r>
              <a:rPr lang="en-US" sz="2800" dirty="0" smtClean="0"/>
              <a:t>(</a:t>
            </a:r>
            <a:r>
              <a:rPr lang="en-US" sz="2800" dirty="0" err="1" smtClean="0"/>
              <a:t>x,p,a,h</a:t>
            </a:r>
            <a:r>
              <a:rPr lang="en-US" sz="2800" dirty="0" smtClean="0"/>
              <a:t>) :-  </a:t>
            </a:r>
            <a:r>
              <a:rPr lang="en-US" sz="2800" i="1" dirty="0" smtClean="0"/>
              <a:t>numeric</a:t>
            </a:r>
            <a:r>
              <a:rPr lang="en-US" sz="2800" dirty="0" smtClean="0"/>
              <a:t>(p) = yes, </a:t>
            </a:r>
            <a:r>
              <a:rPr lang="en-US" sz="2800" i="1" dirty="0" smtClean="0"/>
              <a:t>numeric</a:t>
            </a:r>
            <a:r>
              <a:rPr lang="en-US" sz="2800" dirty="0" smtClean="0"/>
              <a:t>(a</a:t>
            </a:r>
            <a:r>
              <a:rPr lang="en-US" sz="2800" dirty="0" smtClean="0"/>
              <a:t>) = yes</a:t>
            </a:r>
          </a:p>
          <a:p>
            <a:pPr marL="342900" lvl="8" indent="-342900">
              <a:buNone/>
            </a:pPr>
            <a:r>
              <a:rPr lang="en-US" sz="2800" dirty="0" smtClean="0"/>
              <a:t>	p, a: no </a:t>
            </a:r>
            <a:r>
              <a:rPr lang="en-US" sz="2800" dirty="0" smtClean="0"/>
              <a:t>indication where they are extracted </a:t>
            </a:r>
            <a:r>
              <a:rPr lang="en-US" sz="2800" dirty="0" smtClean="0"/>
              <a:t>from</a:t>
            </a:r>
            <a:endParaRPr lang="en-US" sz="2800" dirty="0" smtClean="0"/>
          </a:p>
          <a:p>
            <a:r>
              <a:rPr lang="en-US" sz="2800" b="1" dirty="0" err="1" smtClean="0"/>
              <a:t>iFlex</a:t>
            </a:r>
            <a:r>
              <a:rPr lang="en-US" sz="2800" b="1" dirty="0" smtClean="0"/>
              <a:t> </a:t>
            </a:r>
            <a:r>
              <a:rPr lang="en-US" sz="2800" dirty="0" smtClean="0"/>
              <a:t>provides a built in </a:t>
            </a:r>
            <a:r>
              <a:rPr lang="en-US" sz="2800" b="1" i="1" dirty="0" smtClean="0"/>
              <a:t>from(</a:t>
            </a:r>
            <a:r>
              <a:rPr lang="en-US" sz="2800" b="1" i="1" dirty="0" err="1" smtClean="0"/>
              <a:t>x,y</a:t>
            </a:r>
            <a:r>
              <a:rPr lang="en-US" sz="2800" b="1" i="1" dirty="0" smtClean="0"/>
              <a:t>)</a:t>
            </a:r>
            <a:endParaRPr lang="en-US" sz="2800" b="1" i="1" dirty="0" smtClean="0"/>
          </a:p>
        </p:txBody>
      </p:sp>
      <p:sp>
        <p:nvSpPr>
          <p:cNvPr id="4" name="Title 3"/>
          <p:cNvSpPr>
            <a:spLocks noGrp="1"/>
          </p:cNvSpPr>
          <p:nvPr>
            <p:ph type="title"/>
          </p:nvPr>
        </p:nvSpPr>
        <p:spPr/>
        <p:txBody>
          <a:bodyPr/>
          <a:lstStyle/>
          <a:p>
            <a:r>
              <a:rPr lang="en-US" dirty="0" smtClean="0"/>
              <a:t>Writing Safe Description Rules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dirty="0" smtClean="0"/>
              <a:t>Safe Description Rule</a:t>
            </a:r>
            <a:endParaRPr lang="en-US" sz="2800" dirty="0"/>
          </a:p>
        </p:txBody>
      </p:sp>
      <p:sp>
        <p:nvSpPr>
          <p:cNvPr id="3" name="Content Placeholder 2"/>
          <p:cNvSpPr>
            <a:spLocks noGrp="1"/>
          </p:cNvSpPr>
          <p:nvPr>
            <p:ph idx="1"/>
          </p:nvPr>
        </p:nvSpPr>
        <p:spPr/>
        <p:txBody>
          <a:bodyPr>
            <a:normAutofit/>
          </a:bodyPr>
          <a:lstStyle/>
          <a:p>
            <a:pPr>
              <a:buNone/>
            </a:pPr>
            <a:r>
              <a:rPr lang="en-US" sz="2800" i="1" dirty="0" smtClean="0"/>
              <a:t>from(</a:t>
            </a:r>
            <a:r>
              <a:rPr lang="en-US" sz="2800" i="1" dirty="0" err="1" smtClean="0"/>
              <a:t>x,y</a:t>
            </a:r>
            <a:r>
              <a:rPr lang="en-US" sz="2800" i="1" dirty="0" smtClean="0"/>
              <a:t>) :    extract all </a:t>
            </a:r>
            <a:r>
              <a:rPr lang="en-US" sz="2800" i="1" dirty="0" err="1" smtClean="0"/>
              <a:t>subspans</a:t>
            </a:r>
            <a:r>
              <a:rPr lang="en-US" sz="2800" i="1" dirty="0" smtClean="0"/>
              <a:t> of y from doc x.</a:t>
            </a:r>
          </a:p>
          <a:p>
            <a:endParaRPr lang="en-US" sz="2800" i="1" dirty="0" smtClean="0"/>
          </a:p>
          <a:p>
            <a:pPr>
              <a:buNone/>
            </a:pPr>
            <a:r>
              <a:rPr lang="en-US" sz="2800" i="1" dirty="0" smtClean="0"/>
              <a:t>e.g.</a:t>
            </a:r>
            <a:r>
              <a:rPr lang="en-US" sz="2800" b="1" i="1" dirty="0" smtClean="0"/>
              <a:t> </a:t>
            </a:r>
          </a:p>
          <a:p>
            <a:endParaRPr lang="en-US" sz="2800" b="1" i="1" dirty="0" smtClean="0"/>
          </a:p>
          <a:p>
            <a:pPr>
              <a:buNone/>
            </a:pPr>
            <a:r>
              <a:rPr lang="en-US" sz="2800" dirty="0" smtClean="0"/>
              <a:t>	S2 : </a:t>
            </a:r>
            <a:r>
              <a:rPr lang="en-US" sz="2800" i="1" dirty="0" err="1" smtClean="0"/>
              <a:t>extractHouses</a:t>
            </a:r>
            <a:r>
              <a:rPr lang="en-US" sz="2800" dirty="0" smtClean="0"/>
              <a:t>(</a:t>
            </a:r>
            <a:r>
              <a:rPr lang="en-US" sz="2800" dirty="0" err="1" smtClean="0"/>
              <a:t>x,p,a,h</a:t>
            </a:r>
            <a:r>
              <a:rPr lang="en-US" sz="2800" dirty="0" smtClean="0"/>
              <a:t>) :-  from(</a:t>
            </a:r>
            <a:r>
              <a:rPr lang="en-US" sz="2800" dirty="0" err="1" smtClean="0"/>
              <a:t>x,p</a:t>
            </a:r>
            <a:r>
              <a:rPr lang="en-US" sz="2800" dirty="0" smtClean="0"/>
              <a:t>),  from(</a:t>
            </a:r>
            <a:r>
              <a:rPr lang="en-US" sz="2800" dirty="0" err="1" smtClean="0"/>
              <a:t>x,h</a:t>
            </a:r>
            <a:r>
              <a:rPr lang="en-US" sz="2800" dirty="0" smtClean="0"/>
              <a:t>),	 from(</a:t>
            </a:r>
            <a:r>
              <a:rPr lang="en-US" sz="2800" dirty="0" err="1" smtClean="0"/>
              <a:t>x,a</a:t>
            </a:r>
            <a:r>
              <a:rPr lang="en-US" sz="2800" dirty="0" smtClean="0"/>
              <a:t>), </a:t>
            </a:r>
            <a:r>
              <a:rPr lang="en-US" sz="2800" i="1" dirty="0" smtClean="0"/>
              <a:t>	numeric</a:t>
            </a:r>
            <a:r>
              <a:rPr lang="en-US" sz="2800" dirty="0" smtClean="0"/>
              <a:t>(p) = yes,	numeric(a)= yes</a:t>
            </a:r>
          </a:p>
          <a:p>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Providing </a:t>
            </a:r>
            <a:r>
              <a:rPr lang="en-US" dirty="0" smtClean="0"/>
              <a:t>Ways </a:t>
            </a:r>
            <a:r>
              <a:rPr lang="en-US" dirty="0" smtClean="0"/>
              <a:t>to </a:t>
            </a:r>
            <a:r>
              <a:rPr lang="en-US" dirty="0" smtClean="0"/>
              <a:t>Declare </a:t>
            </a:r>
            <a:r>
              <a:rPr lang="en-US" dirty="0" smtClean="0"/>
              <a:t>the </a:t>
            </a:r>
            <a:r>
              <a:rPr lang="en-US" dirty="0" smtClean="0"/>
              <a:t>Approximation Types</a:t>
            </a:r>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t>Two </a:t>
            </a:r>
            <a:r>
              <a:rPr lang="en-US" dirty="0" smtClean="0"/>
              <a:t>common types of approximation </a:t>
            </a:r>
            <a:r>
              <a:rPr lang="en-US" dirty="0" smtClean="0"/>
              <a:t>supported</a:t>
            </a:r>
            <a:r>
              <a:rPr lang="en-US" dirty="0" smtClean="0"/>
              <a:t>:</a:t>
            </a:r>
            <a:endParaRPr lang="en-US" dirty="0" smtClean="0"/>
          </a:p>
          <a:p>
            <a:pPr marL="914400" lvl="1" indent="-514350">
              <a:buFont typeface="+mj-lt"/>
              <a:buAutoNum type="arabicPeriod"/>
            </a:pPr>
            <a:r>
              <a:rPr lang="en-US" dirty="0" smtClean="0"/>
              <a:t>Existence of a </a:t>
            </a:r>
            <a:r>
              <a:rPr lang="en-US" dirty="0" err="1" smtClean="0"/>
              <a:t>tuple</a:t>
            </a:r>
            <a:r>
              <a:rPr lang="en-US" dirty="0" smtClean="0"/>
              <a:t> (Existence annotation – this indicates that each </a:t>
            </a:r>
            <a:r>
              <a:rPr lang="en-US" dirty="0" err="1" smtClean="0"/>
              <a:t>tuple</a:t>
            </a:r>
            <a:r>
              <a:rPr lang="en-US" dirty="0" smtClean="0"/>
              <a:t> in the relation R produced by a rule r may or may not exist.)</a:t>
            </a:r>
          </a:p>
          <a:p>
            <a:pPr marL="914400" lvl="1" indent="-514350">
              <a:buFont typeface="+mj-lt"/>
              <a:buAutoNum type="arabicPeriod"/>
            </a:pPr>
            <a:r>
              <a:rPr lang="en-US" dirty="0" smtClean="0"/>
              <a:t>Value of an attribute of a </a:t>
            </a:r>
            <a:r>
              <a:rPr lang="en-US" dirty="0" err="1" smtClean="0"/>
              <a:t>tuple</a:t>
            </a:r>
            <a:r>
              <a:rPr lang="en-US" dirty="0" smtClean="0"/>
              <a:t> (Attribute annotation – this indicates that an attribute takes a value from a given set, but we do not know which value.)</a:t>
            </a:r>
          </a:p>
          <a:p>
            <a:pPr marL="914400" lvl="1" indent="-514350">
              <a:buNone/>
            </a:pPr>
            <a:endParaRPr lang="en-US" dirty="0" smtClean="0"/>
          </a:p>
          <a:p>
            <a:pPr marL="914400" lvl="1" indent="-514350">
              <a:buNone/>
            </a:pPr>
            <a:r>
              <a:rPr lang="en-US" dirty="0" smtClean="0"/>
              <a:t>U annotates an </a:t>
            </a:r>
            <a:r>
              <a:rPr lang="en-US" dirty="0" err="1" smtClean="0"/>
              <a:t>Alog</a:t>
            </a:r>
            <a:r>
              <a:rPr lang="en-US" dirty="0" smtClean="0"/>
              <a:t> rule to indicate these approx. types.</a:t>
            </a:r>
          </a:p>
          <a:p>
            <a:pPr marL="914400" lvl="1" indent="-514350">
              <a:buNone/>
            </a:pPr>
            <a:endParaRPr lang="en-US" dirty="0" smtClean="0"/>
          </a:p>
          <a:p>
            <a:pPr marL="914400" lvl="1" indent="-514350">
              <a:buFont typeface="+mj-lt"/>
              <a:buAutoNum type="arabicPeriod"/>
            </a:pP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9144000" cy="4830763"/>
          </a:xfrm>
        </p:spPr>
        <p:txBody>
          <a:bodyPr>
            <a:noAutofit/>
          </a:bodyPr>
          <a:lstStyle/>
          <a:p>
            <a:pPr lvl="1">
              <a:buNone/>
            </a:pPr>
            <a:r>
              <a:rPr lang="en-US" sz="2200" dirty="0" smtClean="0"/>
              <a:t>S1: houses(</a:t>
            </a:r>
            <a:r>
              <a:rPr lang="en-US" sz="2200" dirty="0" err="1" smtClean="0"/>
              <a:t>x,p,a,h</a:t>
            </a:r>
            <a:r>
              <a:rPr lang="en-US" sz="2200" dirty="0" smtClean="0"/>
              <a:t>) :- </a:t>
            </a:r>
            <a:r>
              <a:rPr lang="en-US" sz="2200" dirty="0" err="1" smtClean="0"/>
              <a:t>housePages</a:t>
            </a:r>
            <a:r>
              <a:rPr lang="en-US" sz="2200" dirty="0" smtClean="0"/>
              <a:t>(x), </a:t>
            </a:r>
            <a:r>
              <a:rPr lang="en-US" sz="2200" dirty="0" err="1" smtClean="0"/>
              <a:t>extractHouses</a:t>
            </a:r>
            <a:r>
              <a:rPr lang="en-US" sz="2200" dirty="0" smtClean="0"/>
              <a:t>(</a:t>
            </a:r>
            <a:r>
              <a:rPr lang="en-US" sz="2200" dirty="0" err="1" smtClean="0"/>
              <a:t>x,p,a,h</a:t>
            </a:r>
            <a:r>
              <a:rPr lang="en-US" sz="2200" dirty="0" smtClean="0"/>
              <a:t>)</a:t>
            </a:r>
          </a:p>
          <a:p>
            <a:pPr lvl="1">
              <a:buNone/>
            </a:pPr>
            <a:r>
              <a:rPr lang="en-US" sz="2200" dirty="0" smtClean="0"/>
              <a:t>S2: schools(s) :- </a:t>
            </a:r>
            <a:r>
              <a:rPr lang="en-US" sz="2200" dirty="0" err="1" smtClean="0"/>
              <a:t>schoolPages</a:t>
            </a:r>
            <a:r>
              <a:rPr lang="en-US" sz="2200" dirty="0" smtClean="0"/>
              <a:t>(y), </a:t>
            </a:r>
            <a:r>
              <a:rPr lang="en-US" sz="2200" dirty="0" err="1" smtClean="0"/>
              <a:t>extractSchools</a:t>
            </a:r>
            <a:r>
              <a:rPr lang="en-US" sz="2200" dirty="0" smtClean="0"/>
              <a:t>(</a:t>
            </a:r>
            <a:r>
              <a:rPr lang="en-US" sz="2200" dirty="0" err="1" smtClean="0"/>
              <a:t>y,s</a:t>
            </a:r>
            <a:r>
              <a:rPr lang="en-US" sz="2200" dirty="0" smtClean="0"/>
              <a:t>)</a:t>
            </a:r>
          </a:p>
          <a:p>
            <a:pPr lvl="1">
              <a:spcAft>
                <a:spcPts val="1200"/>
              </a:spcAft>
              <a:buNone/>
            </a:pPr>
            <a:r>
              <a:rPr lang="en-US" sz="2200" dirty="0" smtClean="0"/>
              <a:t>S3: Q(</a:t>
            </a:r>
            <a:r>
              <a:rPr lang="en-US" sz="2200" dirty="0" err="1" smtClean="0"/>
              <a:t>x,p,a,h</a:t>
            </a:r>
            <a:r>
              <a:rPr lang="en-US" sz="2200" dirty="0" smtClean="0"/>
              <a:t>) :- houses(</a:t>
            </a:r>
            <a:r>
              <a:rPr lang="en-US" sz="2200" dirty="0" err="1" smtClean="0"/>
              <a:t>x,p,a,h</a:t>
            </a:r>
            <a:r>
              <a:rPr lang="en-US" sz="2200" dirty="0" smtClean="0"/>
              <a:t>), schools(s), p&gt;500000, a&gt;4500, 								</a:t>
            </a:r>
            <a:r>
              <a:rPr lang="en-US" sz="2200" dirty="0" err="1" smtClean="0"/>
              <a:t>approxMatch</a:t>
            </a:r>
            <a:r>
              <a:rPr lang="en-US" sz="2200" dirty="0" smtClean="0"/>
              <a:t>(</a:t>
            </a:r>
            <a:r>
              <a:rPr lang="en-US" sz="2200" dirty="0" err="1" smtClean="0"/>
              <a:t>h,s</a:t>
            </a:r>
            <a:r>
              <a:rPr lang="en-US" sz="2200" dirty="0" smtClean="0"/>
              <a:t>)</a:t>
            </a:r>
          </a:p>
          <a:p>
            <a:pPr lvl="1">
              <a:buNone/>
            </a:pPr>
            <a:r>
              <a:rPr lang="en-US" sz="2200" dirty="0" smtClean="0">
                <a:solidFill>
                  <a:schemeClr val="accent2"/>
                </a:solidFill>
              </a:rPr>
              <a:t>S4</a:t>
            </a:r>
            <a:r>
              <a:rPr lang="en-US" sz="2200" dirty="0" smtClean="0">
                <a:solidFill>
                  <a:schemeClr val="accent2"/>
                </a:solidFill>
              </a:rPr>
              <a:t>: </a:t>
            </a:r>
            <a:r>
              <a:rPr lang="en-US" sz="2200" dirty="0" err="1" smtClean="0">
                <a:solidFill>
                  <a:schemeClr val="accent2"/>
                </a:solidFill>
              </a:rPr>
              <a:t>extractHouses</a:t>
            </a:r>
            <a:r>
              <a:rPr lang="en-US" sz="2200" dirty="0" smtClean="0">
                <a:solidFill>
                  <a:schemeClr val="accent2"/>
                </a:solidFill>
              </a:rPr>
              <a:t>(</a:t>
            </a:r>
            <a:r>
              <a:rPr lang="en-US" sz="2200" dirty="0" err="1" smtClean="0">
                <a:solidFill>
                  <a:schemeClr val="accent2"/>
                </a:solidFill>
              </a:rPr>
              <a:t>x,p,a,h</a:t>
            </a:r>
            <a:r>
              <a:rPr lang="en-US" sz="2200" dirty="0" smtClean="0">
                <a:solidFill>
                  <a:schemeClr val="accent2"/>
                </a:solidFill>
              </a:rPr>
              <a:t>) :-  from(</a:t>
            </a:r>
            <a:r>
              <a:rPr lang="en-US" sz="2200" dirty="0" err="1" smtClean="0">
                <a:solidFill>
                  <a:schemeClr val="accent2"/>
                </a:solidFill>
              </a:rPr>
              <a:t>x,p</a:t>
            </a:r>
            <a:r>
              <a:rPr lang="en-US" sz="2200" dirty="0" smtClean="0">
                <a:solidFill>
                  <a:schemeClr val="accent2"/>
                </a:solidFill>
              </a:rPr>
              <a:t>), from(</a:t>
            </a:r>
            <a:r>
              <a:rPr lang="en-US" sz="2200" dirty="0" err="1" smtClean="0">
                <a:solidFill>
                  <a:schemeClr val="accent2"/>
                </a:solidFill>
              </a:rPr>
              <a:t>x,a</a:t>
            </a:r>
            <a:r>
              <a:rPr lang="en-US" sz="2200" dirty="0" smtClean="0">
                <a:solidFill>
                  <a:schemeClr val="accent2"/>
                </a:solidFill>
              </a:rPr>
              <a:t>), from(</a:t>
            </a:r>
            <a:r>
              <a:rPr lang="en-US" sz="2200" dirty="0" err="1" smtClean="0">
                <a:solidFill>
                  <a:schemeClr val="accent2"/>
                </a:solidFill>
              </a:rPr>
              <a:t>x,h</a:t>
            </a:r>
            <a:r>
              <a:rPr lang="en-US" sz="2200" dirty="0" smtClean="0">
                <a:solidFill>
                  <a:schemeClr val="accent2"/>
                </a:solidFill>
              </a:rPr>
              <a:t>),							numeric(p)=yes, numeric(a)=yes</a:t>
            </a:r>
          </a:p>
          <a:p>
            <a:pPr lvl="1">
              <a:spcAft>
                <a:spcPts val="1200"/>
              </a:spcAft>
              <a:buNone/>
            </a:pPr>
            <a:r>
              <a:rPr lang="en-US" sz="2200" dirty="0" smtClean="0">
                <a:solidFill>
                  <a:schemeClr val="accent2"/>
                </a:solidFill>
              </a:rPr>
              <a:t>S5: </a:t>
            </a:r>
            <a:r>
              <a:rPr lang="en-US" sz="2200" dirty="0" err="1" smtClean="0">
                <a:solidFill>
                  <a:schemeClr val="accent2"/>
                </a:solidFill>
              </a:rPr>
              <a:t>extractSchools</a:t>
            </a:r>
            <a:r>
              <a:rPr lang="en-US" sz="2200" dirty="0" smtClean="0">
                <a:solidFill>
                  <a:schemeClr val="accent2"/>
                </a:solidFill>
              </a:rPr>
              <a:t>(</a:t>
            </a:r>
            <a:r>
              <a:rPr lang="en-US" sz="2200" dirty="0" err="1" smtClean="0">
                <a:solidFill>
                  <a:schemeClr val="accent2"/>
                </a:solidFill>
              </a:rPr>
              <a:t>y,s</a:t>
            </a:r>
            <a:r>
              <a:rPr lang="en-US" sz="2200" dirty="0" smtClean="0">
                <a:solidFill>
                  <a:schemeClr val="accent2"/>
                </a:solidFill>
              </a:rPr>
              <a:t>) :- from(</a:t>
            </a:r>
            <a:r>
              <a:rPr lang="en-US" sz="2200" dirty="0" err="1" smtClean="0">
                <a:solidFill>
                  <a:schemeClr val="accent2"/>
                </a:solidFill>
              </a:rPr>
              <a:t>y,s</a:t>
            </a:r>
            <a:r>
              <a:rPr lang="en-US" sz="2200" dirty="0" smtClean="0">
                <a:solidFill>
                  <a:schemeClr val="accent2"/>
                </a:solidFill>
              </a:rPr>
              <a:t>), bold-font(s)=yes</a:t>
            </a:r>
          </a:p>
          <a:p>
            <a:pPr lvl="1">
              <a:buNone/>
            </a:pPr>
            <a:r>
              <a:rPr lang="en-US" sz="2200" dirty="0" smtClean="0"/>
              <a:t>S’1</a:t>
            </a:r>
            <a:r>
              <a:rPr lang="en-US" sz="2200" dirty="0" smtClean="0"/>
              <a:t>: houses(x,&lt;p&gt;,&lt;a&gt;,&lt;h&gt;) :- </a:t>
            </a:r>
            <a:r>
              <a:rPr lang="en-US" sz="2200" dirty="0" err="1" smtClean="0"/>
              <a:t>housePages</a:t>
            </a:r>
            <a:r>
              <a:rPr lang="en-US" sz="2200" dirty="0" smtClean="0"/>
              <a:t>(x), </a:t>
            </a:r>
            <a:r>
              <a:rPr lang="en-US" sz="2200" dirty="0" err="1" smtClean="0"/>
              <a:t>extractHouses</a:t>
            </a:r>
            <a:r>
              <a:rPr lang="en-US" sz="2200" dirty="0" smtClean="0"/>
              <a:t>(</a:t>
            </a:r>
            <a:r>
              <a:rPr lang="en-US" sz="2200" dirty="0" err="1" smtClean="0"/>
              <a:t>x,p,a,h</a:t>
            </a:r>
            <a:r>
              <a:rPr lang="en-US" sz="2200" dirty="0" smtClean="0"/>
              <a:t>)</a:t>
            </a:r>
          </a:p>
          <a:p>
            <a:pPr lvl="1">
              <a:buNone/>
            </a:pPr>
            <a:r>
              <a:rPr lang="en-US" sz="2200" dirty="0" smtClean="0">
                <a:solidFill>
                  <a:schemeClr val="tx2"/>
                </a:solidFill>
              </a:rPr>
              <a:t>S’2: schools(s)? :- </a:t>
            </a:r>
            <a:r>
              <a:rPr lang="en-US" sz="2200" dirty="0" err="1" smtClean="0">
                <a:solidFill>
                  <a:schemeClr val="tx2"/>
                </a:solidFill>
              </a:rPr>
              <a:t>schoolPages</a:t>
            </a:r>
            <a:r>
              <a:rPr lang="en-US" sz="2200" dirty="0" smtClean="0">
                <a:solidFill>
                  <a:schemeClr val="tx2"/>
                </a:solidFill>
              </a:rPr>
              <a:t>(y), </a:t>
            </a:r>
            <a:r>
              <a:rPr lang="en-US" sz="2200" dirty="0" err="1" smtClean="0">
                <a:solidFill>
                  <a:schemeClr val="tx2"/>
                </a:solidFill>
              </a:rPr>
              <a:t>extractSchools</a:t>
            </a:r>
            <a:r>
              <a:rPr lang="en-US" sz="2200" dirty="0" smtClean="0">
                <a:solidFill>
                  <a:schemeClr val="tx2"/>
                </a:solidFill>
              </a:rPr>
              <a:t>(</a:t>
            </a:r>
            <a:r>
              <a:rPr lang="en-US" sz="2200" dirty="0" err="1" smtClean="0">
                <a:solidFill>
                  <a:schemeClr val="tx2"/>
                </a:solidFill>
              </a:rPr>
              <a:t>y,s</a:t>
            </a:r>
            <a:r>
              <a:rPr lang="en-US" sz="2200" dirty="0" smtClean="0">
                <a:solidFill>
                  <a:schemeClr val="tx2"/>
                </a:solidFill>
              </a:rPr>
              <a:t>)</a:t>
            </a:r>
          </a:p>
          <a:p>
            <a:pPr lvl="1">
              <a:buNone/>
            </a:pPr>
            <a:r>
              <a:rPr lang="en-US" sz="2200" dirty="0" smtClean="0"/>
              <a:t>S’3: Q(</a:t>
            </a:r>
            <a:r>
              <a:rPr lang="en-US" sz="2200" dirty="0" err="1" smtClean="0"/>
              <a:t>x,p,a,h</a:t>
            </a:r>
            <a:r>
              <a:rPr lang="en-US" sz="2200" dirty="0" smtClean="0"/>
              <a:t>) :- houses(</a:t>
            </a:r>
            <a:r>
              <a:rPr lang="en-US" sz="2200" dirty="0" err="1" smtClean="0"/>
              <a:t>x,p,a,h</a:t>
            </a:r>
            <a:r>
              <a:rPr lang="en-US" sz="2200" dirty="0" smtClean="0"/>
              <a:t>), schools(s), p&gt;500000,a&gt;4500, 								</a:t>
            </a:r>
            <a:r>
              <a:rPr lang="en-US" sz="2200" dirty="0" err="1" smtClean="0"/>
              <a:t>approxMatch</a:t>
            </a:r>
            <a:r>
              <a:rPr lang="en-US" sz="2200" dirty="0" smtClean="0"/>
              <a:t>(</a:t>
            </a:r>
            <a:r>
              <a:rPr lang="en-US" sz="2200" dirty="0" err="1" smtClean="0"/>
              <a:t>h,s</a:t>
            </a:r>
            <a:r>
              <a:rPr lang="en-US" sz="2200" dirty="0" smtClean="0"/>
              <a:t>)</a:t>
            </a:r>
            <a:endParaRPr lang="en-US" sz="2200" dirty="0" smtClean="0"/>
          </a:p>
        </p:txBody>
      </p:sp>
      <p:sp>
        <p:nvSpPr>
          <p:cNvPr id="5" name="Title 4"/>
          <p:cNvSpPr>
            <a:spLocks noGrp="1"/>
          </p:cNvSpPr>
          <p:nvPr>
            <p:ph type="title"/>
          </p:nvPr>
        </p:nvSpPr>
        <p:spPr/>
        <p:txBody>
          <a:bodyPr/>
          <a:lstStyle/>
          <a:p>
            <a:r>
              <a:rPr lang="en-US" dirty="0" smtClean="0"/>
              <a:t>Example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3"/>
          <a:srcRect/>
          <a:stretch>
            <a:fillRect/>
          </a:stretch>
        </p:blipFill>
        <p:spPr bwMode="auto">
          <a:xfrm>
            <a:off x="1211240" y="1524000"/>
            <a:ext cx="6942160" cy="2133600"/>
          </a:xfrm>
          <a:prstGeom prst="rect">
            <a:avLst/>
          </a:prstGeom>
          <a:noFill/>
          <a:ln w="9525">
            <a:noFill/>
            <a:miter lim="800000"/>
            <a:headEnd/>
            <a:tailEnd/>
          </a:ln>
          <a:effectLst/>
        </p:spPr>
      </p:pic>
      <p:pic>
        <p:nvPicPr>
          <p:cNvPr id="19459" name="Picture 3"/>
          <p:cNvPicPr>
            <a:picLocks noChangeAspect="1" noChangeArrowheads="1"/>
          </p:cNvPicPr>
          <p:nvPr/>
        </p:nvPicPr>
        <p:blipFill>
          <a:blip r:embed="rId4"/>
          <a:srcRect/>
          <a:stretch>
            <a:fillRect/>
          </a:stretch>
        </p:blipFill>
        <p:spPr bwMode="auto">
          <a:xfrm>
            <a:off x="1452093" y="4191000"/>
            <a:ext cx="6320307" cy="1981200"/>
          </a:xfrm>
          <a:prstGeom prst="rect">
            <a:avLst/>
          </a:prstGeom>
          <a:noFill/>
          <a:ln w="9525">
            <a:noFill/>
            <a:miter lim="800000"/>
            <a:headEnd/>
            <a:tailEnd/>
          </a:ln>
          <a:effectLst/>
        </p:spPr>
      </p:pic>
      <p:sp>
        <p:nvSpPr>
          <p:cNvPr id="7" name="Title 6"/>
          <p:cNvSpPr>
            <a:spLocks noGrp="1"/>
          </p:cNvSpPr>
          <p:nvPr>
            <p:ph type="title"/>
          </p:nvPr>
        </p:nvSpPr>
        <p:spPr/>
        <p:txBody>
          <a:bodyPr/>
          <a:lstStyle/>
          <a:p>
            <a:r>
              <a:rPr lang="en-US" dirty="0" smtClean="0"/>
              <a:t>Example (cont’d)</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Definitions</a:t>
            </a:r>
            <a:endParaRPr lang="en-US" dirty="0"/>
          </a:p>
        </p:txBody>
      </p:sp>
      <p:sp>
        <p:nvSpPr>
          <p:cNvPr id="3" name="Content Placeholder 2"/>
          <p:cNvSpPr>
            <a:spLocks noGrp="1"/>
          </p:cNvSpPr>
          <p:nvPr>
            <p:ph idx="1"/>
          </p:nvPr>
        </p:nvSpPr>
        <p:spPr>
          <a:xfrm>
            <a:off x="533400" y="1600200"/>
            <a:ext cx="8229600" cy="4525963"/>
          </a:xfrm>
        </p:spPr>
        <p:txBody>
          <a:bodyPr>
            <a:normAutofit fontScale="70000" lnSpcReduction="20000"/>
          </a:bodyPr>
          <a:lstStyle/>
          <a:p>
            <a:pPr>
              <a:lnSpc>
                <a:spcPct val="120000"/>
              </a:lnSpc>
            </a:pPr>
            <a:r>
              <a:rPr lang="en-US" i="1" u="sng" dirty="0" smtClean="0"/>
              <a:t>Definition 1 (Existence Annotation). </a:t>
            </a:r>
            <a:r>
              <a:rPr lang="en-US" dirty="0" smtClean="0"/>
              <a:t>Let p be the head of a rule r that produces relation R under the normal </a:t>
            </a:r>
            <a:r>
              <a:rPr lang="en-US" dirty="0" err="1" smtClean="0"/>
              <a:t>Xlog</a:t>
            </a:r>
            <a:r>
              <a:rPr lang="en-US" dirty="0" smtClean="0"/>
              <a:t> semantics. Then adding an existence annotation to r means replacing p with “p?”. This produces a rule r′ that defines a set of possible relations R, which is the </a:t>
            </a:r>
            <a:r>
              <a:rPr lang="en-US" dirty="0" err="1" smtClean="0"/>
              <a:t>powerset</a:t>
            </a:r>
            <a:r>
              <a:rPr lang="en-US" dirty="0" smtClean="0"/>
              <a:t> of the tuples in R</a:t>
            </a:r>
            <a:r>
              <a:rPr lang="en-US" dirty="0" smtClean="0"/>
              <a:t>.</a:t>
            </a:r>
            <a:endParaRPr lang="en-US" dirty="0" smtClean="0"/>
          </a:p>
          <a:p>
            <a:pPr>
              <a:lnSpc>
                <a:spcPct val="120000"/>
              </a:lnSpc>
            </a:pPr>
            <a:r>
              <a:rPr lang="en-US" i="1" u="sng" dirty="0" smtClean="0"/>
              <a:t>Definition </a:t>
            </a:r>
            <a:r>
              <a:rPr lang="en-US" i="1" u="sng" dirty="0" smtClean="0"/>
              <a:t>2 (Attribute Annotation). </a:t>
            </a:r>
            <a:r>
              <a:rPr lang="en-US" dirty="0" smtClean="0"/>
              <a:t>Suppose the head of rule r is p(a1, . . . , </a:t>
            </a:r>
            <a:r>
              <a:rPr lang="en-US" dirty="0" err="1" smtClean="0"/>
              <a:t>ai</a:t>
            </a:r>
            <a:r>
              <a:rPr lang="en-US" dirty="0" smtClean="0"/>
              <a:t>, . . . , an). Then annotating attribute </a:t>
            </a:r>
            <a:r>
              <a:rPr lang="en-US" dirty="0" err="1" smtClean="0"/>
              <a:t>ai</a:t>
            </a:r>
            <a:r>
              <a:rPr lang="en-US" dirty="0" smtClean="0"/>
              <a:t> means replacing the head with p(a1, . . . , </a:t>
            </a:r>
            <a:r>
              <a:rPr lang="en-US" dirty="0" smtClean="0"/>
              <a:t>&lt;</a:t>
            </a:r>
            <a:r>
              <a:rPr lang="en-US" dirty="0" err="1" smtClean="0"/>
              <a:t>ai</a:t>
            </a:r>
            <a:r>
              <a:rPr lang="en-US" dirty="0" smtClean="0"/>
              <a:t>&gt;, </a:t>
            </a:r>
            <a:r>
              <a:rPr lang="en-US" dirty="0" smtClean="0"/>
              <a:t>. . . , an) to produce rule r′. Suppose that r defines relation R under the normal </a:t>
            </a:r>
            <a:r>
              <a:rPr lang="en-US" dirty="0" err="1" smtClean="0"/>
              <a:t>Xlog</a:t>
            </a:r>
            <a:r>
              <a:rPr lang="en-US" dirty="0" smtClean="0"/>
              <a:t> semantics. Then r′ defines the set R of all possible relations that can be constructed by grouping R by a1, . . . , ai−1, ai+1, . . . , an and selecting one value for </a:t>
            </a:r>
            <a:r>
              <a:rPr lang="en-US" dirty="0" err="1" smtClean="0"/>
              <a:t>ai</a:t>
            </a:r>
            <a:r>
              <a:rPr lang="en-US" dirty="0" smtClean="0"/>
              <a:t> in each group</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illustrating the 2 annotations:</a:t>
            </a:r>
            <a:endParaRPr lang="en-US" dirty="0"/>
          </a:p>
        </p:txBody>
      </p:sp>
      <p:sp>
        <p:nvSpPr>
          <p:cNvPr id="3" name="Content Placeholder 2"/>
          <p:cNvSpPr>
            <a:spLocks noGrp="1"/>
          </p:cNvSpPr>
          <p:nvPr>
            <p:ph idx="1"/>
          </p:nvPr>
        </p:nvSpPr>
        <p:spPr/>
        <p:txBody>
          <a:bodyPr>
            <a:normAutofit fontScale="47500" lnSpcReduction="20000"/>
          </a:bodyPr>
          <a:lstStyle/>
          <a:p>
            <a:pPr>
              <a:buNone/>
            </a:pPr>
            <a:r>
              <a:rPr lang="en-US" dirty="0" smtClean="0"/>
              <a:t>Example. Evaluating rule S1 together with rule S4 would produce the houses table , which contains all </a:t>
            </a:r>
          </a:p>
          <a:p>
            <a:pPr>
              <a:buNone/>
            </a:pPr>
            <a:r>
              <a:rPr lang="en-US" dirty="0" err="1" smtClean="0"/>
              <a:t>tuples</a:t>
            </a:r>
            <a:r>
              <a:rPr lang="en-US" dirty="0" smtClean="0"/>
              <a:t> (x, p, a, h) .</a:t>
            </a:r>
          </a:p>
          <a:p>
            <a:pPr algn="ctr">
              <a:buNone/>
            </a:pPr>
            <a:r>
              <a:rPr lang="en-US" sz="4600" b="1" i="1" dirty="0" smtClean="0"/>
              <a:t>This is a rough slide. Will be altered or removed!</a:t>
            </a:r>
          </a:p>
          <a:p>
            <a:pPr algn="ctr">
              <a:buNone/>
            </a:pPr>
            <a:r>
              <a:rPr lang="en-US" sz="4600" b="1" i="1" dirty="0" smtClean="0"/>
              <a:t>Use: For explanation</a:t>
            </a:r>
          </a:p>
          <a:p>
            <a:pPr>
              <a:buNone/>
            </a:pPr>
            <a:r>
              <a:rPr lang="en-US" dirty="0" smtClean="0"/>
              <a:t> Now suppose we know that each document x in </a:t>
            </a:r>
            <a:r>
              <a:rPr lang="en-US" dirty="0" err="1" smtClean="0"/>
              <a:t>housePages</a:t>
            </a:r>
            <a:r>
              <a:rPr lang="en-US" dirty="0" smtClean="0"/>
              <a:t> contains information about exactly one </a:t>
            </a:r>
          </a:p>
          <a:p>
            <a:pPr>
              <a:buNone/>
            </a:pPr>
            <a:r>
              <a:rPr lang="en-US" dirty="0" smtClean="0"/>
              <a:t>house (i.e., x forms a key in the true houses relation). Then we can annotate attributes p, a, and h to </a:t>
            </a:r>
          </a:p>
          <a:p>
            <a:pPr>
              <a:buNone/>
            </a:pPr>
            <a:r>
              <a:rPr lang="en-US" dirty="0" smtClean="0"/>
              <a:t>produce rule S′1 in Figure (down). Evaluating rule S′1 would produce the set of possible houses relations </a:t>
            </a:r>
          </a:p>
          <a:p>
            <a:pPr>
              <a:buNone/>
            </a:pPr>
            <a:r>
              <a:rPr lang="en-US" dirty="0" smtClean="0"/>
              <a:t>as represented in Figure 2.e, where each possible relation is constructed by selecting just one value </a:t>
            </a:r>
          </a:p>
          <a:p>
            <a:pPr>
              <a:buNone/>
            </a:pPr>
            <a:r>
              <a:rPr lang="en-US" dirty="0" smtClean="0"/>
              <a:t>(from the corresponding set of values) for each table cell . This way, each possible houses relation contains exactly one </a:t>
            </a:r>
            <a:r>
              <a:rPr lang="en-US" dirty="0" err="1" smtClean="0"/>
              <a:t>tuple</a:t>
            </a:r>
            <a:r>
              <a:rPr lang="en-US" dirty="0" smtClean="0"/>
              <a:t> for each document x, thus accurately reflecting our knowledge of the </a:t>
            </a:r>
            <a:r>
              <a:rPr lang="en-US" dirty="0" err="1" smtClean="0"/>
              <a:t>domain.Similarly</a:t>
            </a:r>
            <a:r>
              <a:rPr lang="en-US" dirty="0" smtClean="0"/>
              <a:t>, evaluating rules S2 in Figure 2.a together with rule S5 in Figure 2.b would produce the schools table in Figure 2.d, which contains all </a:t>
            </a:r>
            <a:r>
              <a:rPr lang="en-US" dirty="0" err="1" smtClean="0"/>
              <a:t>tuples</a:t>
            </a:r>
            <a:r>
              <a:rPr lang="en-US" dirty="0" smtClean="0"/>
              <a:t> (s) where s is a bold span coming from</a:t>
            </a:r>
          </a:p>
          <a:p>
            <a:pPr>
              <a:buNone/>
            </a:pPr>
            <a:r>
              <a:rPr lang="en-US" dirty="0" smtClean="0"/>
              <a:t>a document y in </a:t>
            </a:r>
            <a:r>
              <a:rPr lang="en-US" dirty="0" err="1" smtClean="0"/>
              <a:t>schoolPages</a:t>
            </a:r>
            <a:r>
              <a:rPr lang="en-US" dirty="0" smtClean="0"/>
              <a:t>.</a:t>
            </a:r>
          </a:p>
          <a:p>
            <a:pPr>
              <a:buNone/>
            </a:pPr>
            <a:endParaRPr lang="en-US" dirty="0" smtClean="0"/>
          </a:p>
          <a:p>
            <a:pPr>
              <a:buNone/>
            </a:pPr>
            <a:r>
              <a:rPr lang="en-US" dirty="0" smtClean="0"/>
              <a:t>Clearly, not all bold spans in each document y are </a:t>
            </a:r>
            <a:r>
              <a:rPr lang="en-US" dirty="0" err="1" smtClean="0"/>
              <a:t>schools.Thus</a:t>
            </a:r>
            <a:r>
              <a:rPr lang="en-US" dirty="0" smtClean="0"/>
              <a:t>, we can add an existence annotation to rule S2 to produce rule S′2 in Figure 2.c. Evaluating S′ 2 would produce the set of</a:t>
            </a:r>
          </a:p>
          <a:p>
            <a:pPr>
              <a:buNone/>
            </a:pPr>
            <a:r>
              <a:rPr lang="en-US" dirty="0" smtClean="0"/>
              <a:t>possible schools relations represented in Figure 2.e, where each</a:t>
            </a:r>
          </a:p>
          <a:p>
            <a:pPr>
              <a:buNone/>
            </a:pPr>
            <a:r>
              <a:rPr lang="en-US" dirty="0" smtClean="0"/>
              <a:t>possible relation consists of a subset of the extracted </a:t>
            </a:r>
            <a:r>
              <a:rPr lang="en-US" dirty="0" err="1" smtClean="0"/>
              <a:t>tuples</a:t>
            </a:r>
            <a:r>
              <a:rPr lang="en-US" dirty="0" smtClean="0"/>
              <a:t>.</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Executing Revising and Cleanup</a:t>
            </a:r>
            <a:endParaRPr lang="en-US" dirty="0"/>
          </a:p>
        </p:txBody>
      </p:sp>
      <p:sp>
        <p:nvSpPr>
          <p:cNvPr id="3" name="Content Placeholder 2"/>
          <p:cNvSpPr>
            <a:spLocks noGrp="1"/>
          </p:cNvSpPr>
          <p:nvPr>
            <p:ph idx="1"/>
          </p:nvPr>
        </p:nvSpPr>
        <p:spPr>
          <a:xfrm>
            <a:off x="457200" y="1600200"/>
            <a:ext cx="8458200" cy="4525963"/>
          </a:xfrm>
        </p:spPr>
        <p:txBody>
          <a:bodyPr>
            <a:noAutofit/>
          </a:bodyPr>
          <a:lstStyle/>
          <a:p>
            <a:r>
              <a:rPr lang="en-US" sz="2400" dirty="0" smtClean="0"/>
              <a:t>Once U has written an initial </a:t>
            </a:r>
            <a:r>
              <a:rPr lang="en-US" sz="2400" dirty="0" err="1" smtClean="0"/>
              <a:t>Alog</a:t>
            </a:r>
            <a:r>
              <a:rPr lang="en-US" sz="2400" dirty="0" smtClean="0"/>
              <a:t> program P, he can  </a:t>
            </a:r>
            <a:r>
              <a:rPr lang="en-US" sz="2400" b="1" i="1" dirty="0" smtClean="0"/>
              <a:t>execute </a:t>
            </a:r>
            <a:r>
              <a:rPr lang="en-US" sz="2400" dirty="0" smtClean="0"/>
              <a:t>P to obtain an approximate extraction results. </a:t>
            </a:r>
          </a:p>
          <a:p>
            <a:r>
              <a:rPr lang="en-US" sz="2400" dirty="0" smtClean="0"/>
              <a:t>Then, U can revise P - add more domain constraints to the rules.</a:t>
            </a:r>
          </a:p>
          <a:p>
            <a:pPr lvl="1"/>
            <a:r>
              <a:rPr lang="en-US" sz="2400" dirty="0" smtClean="0"/>
              <a:t>Eventually, either P has been revised to the point where it produces precise IE results </a:t>
            </a:r>
            <a:r>
              <a:rPr lang="en-US" sz="2400" dirty="0" smtClean="0"/>
              <a:t>- U </a:t>
            </a:r>
            <a:r>
              <a:rPr lang="en-US" sz="2400" dirty="0" smtClean="0"/>
              <a:t>stops.</a:t>
            </a:r>
          </a:p>
          <a:p>
            <a:pPr lvl="1"/>
            <a:r>
              <a:rPr lang="en-US" sz="2400" dirty="0" smtClean="0"/>
              <a:t>OR to the point where U feels that adding more domain constraints will not help improve the extraction result. </a:t>
            </a:r>
          </a:p>
          <a:p>
            <a:pPr>
              <a:buNone/>
            </a:pPr>
            <a:r>
              <a:rPr lang="en-US" sz="2400" dirty="0" smtClean="0"/>
              <a:t>	In </a:t>
            </a:r>
            <a:r>
              <a:rPr lang="en-US" sz="2400" dirty="0" smtClean="0"/>
              <a:t>this latter scenario, U can write a “cleanup procedure (g) “ in a procedural language (e.g., Perl) rather than continue to revise P declaratively.</a:t>
            </a:r>
          </a:p>
          <a:p>
            <a:pPr>
              <a:buNone/>
            </a:pPr>
            <a:r>
              <a:rPr lang="en-US" sz="2400" dirty="0" smtClean="0"/>
              <a:t>	U </a:t>
            </a:r>
            <a:r>
              <a:rPr lang="en-US" sz="2400" dirty="0" smtClean="0"/>
              <a:t>declares a new </a:t>
            </a:r>
            <a:r>
              <a:rPr lang="en-US" sz="2400" i="1" dirty="0" smtClean="0"/>
              <a:t>p-predicate p</a:t>
            </a:r>
            <a:r>
              <a:rPr lang="en-US" sz="2400" dirty="0" smtClean="0"/>
              <a:t> and associate </a:t>
            </a:r>
            <a:r>
              <a:rPr lang="en-US" sz="2400" i="1" dirty="0" smtClean="0"/>
              <a:t>‘g’</a:t>
            </a:r>
            <a:r>
              <a:rPr lang="en-US" sz="2400" dirty="0" smtClean="0"/>
              <a:t> with it.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4">
              <a:buNone/>
            </a:pPr>
            <a:endParaRPr lang="en-US" sz="3400" b="1" dirty="0" smtClean="0"/>
          </a:p>
          <a:p>
            <a:pPr lvl="4">
              <a:buNone/>
            </a:pPr>
            <a:r>
              <a:rPr lang="en-US" sz="4800" b="1" dirty="0" smtClean="0"/>
              <a:t>   1 . Introduction</a:t>
            </a:r>
            <a:endParaRPr lang="en-US" sz="4800" b="1"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4800" b="1" dirty="0" smtClean="0"/>
              <a:t>3</a:t>
            </a:r>
          </a:p>
          <a:p>
            <a:pPr algn="ctr">
              <a:buNone/>
            </a:pPr>
            <a:r>
              <a:rPr lang="en-US" sz="4800" b="1" dirty="0" smtClean="0"/>
              <a:t>Representing Approximate Data</a:t>
            </a:r>
            <a:endParaRPr lang="en-US" sz="4800" b="1"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smtClean="0"/>
              <a:t>Representing 2 types of approximation using tables:</a:t>
            </a:r>
          </a:p>
          <a:p>
            <a:pPr lvl="5"/>
            <a:r>
              <a:rPr lang="en-US" sz="3200" b="1" i="1" dirty="0" smtClean="0"/>
              <a:t>	a-tables</a:t>
            </a:r>
          </a:p>
          <a:p>
            <a:pPr lvl="5"/>
            <a:r>
              <a:rPr lang="en-US" sz="3200" b="1" i="1" dirty="0" smtClean="0"/>
              <a:t>	compact Tables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a-tables</a:t>
            </a:r>
            <a:endParaRPr lang="en-US" b="1" dirty="0"/>
          </a:p>
        </p:txBody>
      </p:sp>
      <p:sp>
        <p:nvSpPr>
          <p:cNvPr id="3" name="Content Placeholder 2"/>
          <p:cNvSpPr>
            <a:spLocks noGrp="1"/>
          </p:cNvSpPr>
          <p:nvPr>
            <p:ph idx="1"/>
          </p:nvPr>
        </p:nvSpPr>
        <p:spPr>
          <a:xfrm>
            <a:off x="381000" y="1447800"/>
            <a:ext cx="8610600" cy="4525963"/>
          </a:xfrm>
        </p:spPr>
        <p:txBody>
          <a:bodyPr>
            <a:noAutofit/>
          </a:bodyPr>
          <a:lstStyle/>
          <a:p>
            <a:pPr>
              <a:buNone/>
            </a:pPr>
            <a:r>
              <a:rPr lang="en-US" sz="2200" dirty="0" smtClean="0"/>
              <a:t>Extend relational model  -  </a:t>
            </a:r>
            <a:r>
              <a:rPr lang="en-US" sz="2200" b="1" i="1" dirty="0" smtClean="0"/>
              <a:t>approximate tables </a:t>
            </a:r>
            <a:r>
              <a:rPr lang="en-US" sz="2200" i="1" dirty="0" smtClean="0"/>
              <a:t>or</a:t>
            </a:r>
            <a:r>
              <a:rPr lang="en-US" sz="2200" dirty="0" smtClean="0"/>
              <a:t> </a:t>
            </a:r>
            <a:r>
              <a:rPr lang="en-US" sz="2200" b="1" i="1" dirty="0" smtClean="0"/>
              <a:t>a-tables.</a:t>
            </a:r>
          </a:p>
          <a:p>
            <a:pPr>
              <a:buNone/>
            </a:pPr>
            <a:r>
              <a:rPr lang="en-US" sz="2200" dirty="0" smtClean="0"/>
              <a:t>An a-table is a </a:t>
            </a:r>
            <a:r>
              <a:rPr lang="en-US" sz="2200" dirty="0" err="1" smtClean="0"/>
              <a:t>multiset</a:t>
            </a:r>
            <a:r>
              <a:rPr lang="en-US" sz="2200" dirty="0" smtClean="0"/>
              <a:t> of a-</a:t>
            </a:r>
            <a:r>
              <a:rPr lang="en-US" sz="2200" dirty="0" err="1" smtClean="0"/>
              <a:t>tuples</a:t>
            </a:r>
            <a:r>
              <a:rPr lang="en-US" sz="2200" dirty="0" smtClean="0"/>
              <a:t> that represents set of all poss. relations</a:t>
            </a:r>
          </a:p>
          <a:p>
            <a:pPr>
              <a:buNone/>
            </a:pPr>
            <a:r>
              <a:rPr lang="en-US" sz="2200" dirty="0" smtClean="0"/>
              <a:t>An a-</a:t>
            </a:r>
            <a:r>
              <a:rPr lang="en-US" sz="2200" dirty="0" err="1" smtClean="0"/>
              <a:t>tuple</a:t>
            </a:r>
            <a:r>
              <a:rPr lang="en-US" sz="2200" dirty="0" smtClean="0"/>
              <a:t> is a </a:t>
            </a:r>
            <a:r>
              <a:rPr lang="en-US" sz="2200" dirty="0" err="1" smtClean="0"/>
              <a:t>tuple</a:t>
            </a:r>
            <a:r>
              <a:rPr lang="en-US" sz="2200" dirty="0" smtClean="0"/>
              <a:t>  (V1, . . . , </a:t>
            </a:r>
            <a:r>
              <a:rPr lang="en-US" sz="2200" dirty="0" err="1" smtClean="0"/>
              <a:t>Vn</a:t>
            </a:r>
            <a:r>
              <a:rPr lang="en-US" sz="2200" dirty="0" smtClean="0"/>
              <a:t>), </a:t>
            </a:r>
          </a:p>
          <a:p>
            <a:pPr lvl="2">
              <a:buNone/>
            </a:pPr>
            <a:r>
              <a:rPr lang="en-US" sz="2200" dirty="0" smtClean="0"/>
              <a:t>	where each Vi is a </a:t>
            </a:r>
            <a:r>
              <a:rPr lang="en-US" sz="2200" dirty="0" err="1" smtClean="0"/>
              <a:t>multiset</a:t>
            </a:r>
            <a:r>
              <a:rPr lang="en-US" sz="2200" dirty="0" smtClean="0"/>
              <a:t> of possible values.</a:t>
            </a:r>
          </a:p>
          <a:p>
            <a:r>
              <a:rPr lang="en-US" sz="2200" b="1" i="1" dirty="0" smtClean="0"/>
              <a:t>maybe a-</a:t>
            </a:r>
            <a:r>
              <a:rPr lang="en-US" sz="2200" b="1" i="1" dirty="0" err="1" smtClean="0"/>
              <a:t>tuple</a:t>
            </a:r>
            <a:r>
              <a:rPr lang="en-US" sz="2200" b="1" i="1" dirty="0" smtClean="0"/>
              <a:t>.</a:t>
            </a:r>
          </a:p>
          <a:p>
            <a:endParaRPr lang="en-US" sz="2200" b="1" i="1" dirty="0" smtClean="0"/>
          </a:p>
          <a:p>
            <a:r>
              <a:rPr lang="en-US" sz="2200" dirty="0" smtClean="0"/>
              <a:t>An a-table can be constructed by </a:t>
            </a:r>
          </a:p>
          <a:p>
            <a:pPr marL="914400" lvl="1" indent="-514350">
              <a:buNone/>
            </a:pPr>
            <a:r>
              <a:rPr lang="en-US" sz="2200" dirty="0" smtClean="0"/>
              <a:t>1. selecting a subset of the maybe &amp; all non maybe a-</a:t>
            </a:r>
            <a:r>
              <a:rPr lang="en-US" sz="2200" dirty="0" err="1" smtClean="0"/>
              <a:t>tuples</a:t>
            </a:r>
            <a:r>
              <a:rPr lang="en-US" sz="2200" dirty="0" smtClean="0"/>
              <a:t> in T, then </a:t>
            </a:r>
          </a:p>
          <a:p>
            <a:pPr marL="914400" lvl="1" indent="-514350">
              <a:buNone/>
            </a:pPr>
            <a:r>
              <a:rPr lang="en-US" sz="2200" dirty="0" smtClean="0"/>
              <a:t>2. selecting 1 possible value  ∀ attribute in each a-</a:t>
            </a:r>
            <a:r>
              <a:rPr lang="en-US" sz="2200" dirty="0" err="1" smtClean="0"/>
              <a:t>tuple</a:t>
            </a:r>
            <a:r>
              <a:rPr lang="en-US" sz="2200" dirty="0" smtClean="0"/>
              <a:t> selected in 1.</a:t>
            </a:r>
          </a:p>
          <a:p>
            <a:endParaRPr lang="en-US" sz="2200" b="1" i="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i="1" dirty="0" smtClean="0"/>
              <a:t>example</a:t>
            </a:r>
            <a:endParaRPr lang="en-US" i="1" dirty="0"/>
          </a:p>
        </p:txBody>
      </p:sp>
      <p:sp>
        <p:nvSpPr>
          <p:cNvPr id="3" name="Content Placeholder 2"/>
          <p:cNvSpPr>
            <a:spLocks noGrp="1"/>
          </p:cNvSpPr>
          <p:nvPr>
            <p:ph idx="1"/>
          </p:nvPr>
        </p:nvSpPr>
        <p:spPr/>
        <p:txBody>
          <a:bodyPr/>
          <a:lstStyle/>
          <a:p>
            <a:pPr>
              <a:buNone/>
            </a:pPr>
            <a:r>
              <a:rPr lang="en-US" sz="2800" dirty="0" smtClean="0"/>
              <a:t>a-tables for the houses &amp; schools relations</a:t>
            </a:r>
          </a:p>
          <a:p>
            <a:pPr>
              <a:buNone/>
            </a:pPr>
            <a:r>
              <a:rPr lang="en-US" sz="2800" dirty="0" smtClean="0"/>
              <a:t> (set notation for the x attribute </a:t>
            </a:r>
            <a:r>
              <a:rPr lang="en-US" sz="2800" dirty="0" err="1" smtClean="0"/>
              <a:t>ommited</a:t>
            </a:r>
            <a:r>
              <a:rPr lang="en-US" sz="2800" dirty="0" smtClean="0"/>
              <a:t> for clarity)</a:t>
            </a:r>
          </a:p>
          <a:p>
            <a:endParaRPr lang="en-US" dirty="0"/>
          </a:p>
        </p:txBody>
      </p:sp>
      <p:pic>
        <p:nvPicPr>
          <p:cNvPr id="3074" name="Picture 2"/>
          <p:cNvPicPr>
            <a:picLocks noChangeAspect="1" noChangeArrowheads="1"/>
          </p:cNvPicPr>
          <p:nvPr/>
        </p:nvPicPr>
        <p:blipFill>
          <a:blip r:embed="rId3"/>
          <a:srcRect/>
          <a:stretch>
            <a:fillRect/>
          </a:stretch>
        </p:blipFill>
        <p:spPr bwMode="auto">
          <a:xfrm>
            <a:off x="533400" y="3200400"/>
            <a:ext cx="8001000" cy="2447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400" b="1" dirty="0" smtClean="0"/>
              <a:t>The </a:t>
            </a:r>
            <a:r>
              <a:rPr lang="en-US" sz="3400" b="1" dirty="0" err="1" smtClean="0"/>
              <a:t>iFlex</a:t>
            </a:r>
            <a:r>
              <a:rPr lang="en-US" sz="3400" b="1" dirty="0" smtClean="0"/>
              <a:t> approach: Compact Tables</a:t>
            </a:r>
            <a:endParaRPr lang="en-US" sz="3400" b="1" dirty="0"/>
          </a:p>
        </p:txBody>
      </p:sp>
      <p:sp>
        <p:nvSpPr>
          <p:cNvPr id="3" name="Content Placeholder 2"/>
          <p:cNvSpPr>
            <a:spLocks noGrp="1"/>
          </p:cNvSpPr>
          <p:nvPr>
            <p:ph idx="1"/>
          </p:nvPr>
        </p:nvSpPr>
        <p:spPr/>
        <p:txBody>
          <a:bodyPr>
            <a:normAutofit/>
          </a:bodyPr>
          <a:lstStyle/>
          <a:p>
            <a:r>
              <a:rPr lang="en-US" sz="2200" dirty="0" smtClean="0"/>
              <a:t>Compact version of a-tables specifically designed for </a:t>
            </a:r>
            <a:r>
              <a:rPr lang="en-US" sz="2200" i="1" dirty="0" smtClean="0"/>
              <a:t>approximate extracted text</a:t>
            </a:r>
            <a:r>
              <a:rPr lang="en-US" sz="2200" dirty="0" smtClean="0"/>
              <a:t>. The sequential nature of text is exploited to “pack” the set of values of each cell into a much smaller set of so-called assignments, when possible.</a:t>
            </a:r>
          </a:p>
          <a:p>
            <a:r>
              <a:rPr lang="en-US" sz="2200" dirty="0" smtClean="0"/>
              <a:t>2 types of assignment :</a:t>
            </a:r>
          </a:p>
          <a:p>
            <a:pPr lvl="1"/>
            <a:r>
              <a:rPr lang="en-US" sz="2200" b="1" i="1" dirty="0" smtClean="0"/>
              <a:t>exact(s) </a:t>
            </a:r>
            <a:r>
              <a:rPr lang="en-US" sz="2200" dirty="0" smtClean="0"/>
              <a:t>encodes a value that is exactly span s (modulo an optional cast from string to numeric). For </a:t>
            </a:r>
            <a:r>
              <a:rPr lang="en-US" sz="2200" dirty="0" err="1" smtClean="0"/>
              <a:t>e.g</a:t>
            </a:r>
            <a:r>
              <a:rPr lang="en-US" sz="2200" dirty="0" smtClean="0"/>
              <a:t>, exact(“92”) encodes value 92.</a:t>
            </a:r>
          </a:p>
          <a:p>
            <a:pPr lvl="1"/>
            <a:r>
              <a:rPr lang="en-US" sz="2200" b="1" i="1" dirty="0" smtClean="0"/>
              <a:t>contain(s)</a:t>
            </a:r>
            <a:r>
              <a:rPr lang="en-US" sz="2200" dirty="0" smtClean="0"/>
              <a:t>  encodes all values that are s itself or sub-spans of s. For e.g., the assignment contain(“Cherry Hills”) encodes all values that are spans inside “Cherry Hills” (e.g., “Ch”, “Cherry”, etc.).</a:t>
            </a:r>
          </a:p>
          <a:p>
            <a:endParaRPr lang="en-US" sz="2200" dirty="0" smtClean="0"/>
          </a:p>
          <a:p>
            <a:endParaRPr lang="en-US" sz="2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pPr algn="l"/>
            <a:r>
              <a:rPr lang="en-US" sz="2200" dirty="0" smtClean="0"/>
              <a:t>each cell c contains a </a:t>
            </a:r>
            <a:r>
              <a:rPr lang="en-US" sz="2200" dirty="0" err="1" smtClean="0"/>
              <a:t>multiset</a:t>
            </a:r>
            <a:r>
              <a:rPr lang="en-US" sz="2200" dirty="0" smtClean="0"/>
              <a:t> of assignments: </a:t>
            </a:r>
            <a:br>
              <a:rPr lang="en-US" sz="2200" dirty="0" smtClean="0"/>
            </a:br>
            <a:r>
              <a:rPr lang="en-US" sz="2200" dirty="0" smtClean="0"/>
              <a:t>	c = {m1(s1), . . . ,</a:t>
            </a:r>
            <a:r>
              <a:rPr lang="en-US" sz="2200" dirty="0" err="1" smtClean="0"/>
              <a:t>mn</a:t>
            </a:r>
            <a:r>
              <a:rPr lang="en-US" sz="2200" dirty="0" smtClean="0"/>
              <a:t>(</a:t>
            </a:r>
            <a:r>
              <a:rPr lang="en-US" sz="2200" dirty="0" err="1" smtClean="0"/>
              <a:t>sn</a:t>
            </a:r>
            <a:r>
              <a:rPr lang="en-US" sz="2200" dirty="0" smtClean="0"/>
              <a:t>)}</a:t>
            </a:r>
            <a:br>
              <a:rPr lang="en-US" sz="2200" dirty="0" smtClean="0"/>
            </a:br>
            <a:r>
              <a:rPr lang="en-US" sz="2200" dirty="0" smtClean="0"/>
              <a:t> where each</a:t>
            </a:r>
            <a:br>
              <a:rPr lang="en-US" sz="2200" dirty="0" smtClean="0"/>
            </a:br>
            <a:r>
              <a:rPr lang="en-US" sz="2200" dirty="0" smtClean="0"/>
              <a:t>	mi is either exact or contain and each </a:t>
            </a:r>
            <a:r>
              <a:rPr lang="en-US" sz="2200" dirty="0" err="1" smtClean="0"/>
              <a:t>si</a:t>
            </a:r>
            <a:r>
              <a:rPr lang="en-US" sz="2200" dirty="0" smtClean="0"/>
              <a:t> is a span</a:t>
            </a:r>
            <a:br>
              <a:rPr lang="en-US" sz="2200" dirty="0" smtClean="0"/>
            </a:br>
            <a:endParaRPr lang="en-US" sz="2200" dirty="0"/>
          </a:p>
        </p:txBody>
      </p:sp>
      <p:pic>
        <p:nvPicPr>
          <p:cNvPr id="4098" name="Picture 2"/>
          <p:cNvPicPr>
            <a:picLocks noGrp="1" noChangeAspect="1" noChangeArrowheads="1"/>
          </p:cNvPicPr>
          <p:nvPr>
            <p:ph idx="1"/>
          </p:nvPr>
        </p:nvPicPr>
        <p:blipFill>
          <a:blip r:embed="rId3"/>
          <a:srcRect/>
          <a:stretch>
            <a:fillRect/>
          </a:stretch>
        </p:blipFill>
        <p:spPr bwMode="auto">
          <a:xfrm>
            <a:off x="609600" y="1905000"/>
            <a:ext cx="7848601" cy="383422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2800" b="1" dirty="0" smtClean="0"/>
              <a:t>Pros &amp; Cons: Compact Tables</a:t>
            </a:r>
            <a:endParaRPr lang="en-US" sz="2800" b="1"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Disadvantages:</a:t>
            </a:r>
          </a:p>
          <a:p>
            <a:r>
              <a:rPr lang="en-US" dirty="0" smtClean="0"/>
              <a:t>compact tables cannot represent mutual exclusion among </a:t>
            </a:r>
            <a:r>
              <a:rPr lang="en-US" dirty="0" err="1" smtClean="0"/>
              <a:t>tuples</a:t>
            </a:r>
            <a:r>
              <a:rPr lang="en-US" dirty="0" smtClean="0"/>
              <a:t> (e.g., a relation contains either </a:t>
            </a:r>
            <a:r>
              <a:rPr lang="en-US" dirty="0" err="1" smtClean="0"/>
              <a:t>tuple</a:t>
            </a:r>
            <a:r>
              <a:rPr lang="en-US" dirty="0" smtClean="0"/>
              <a:t> t1 or </a:t>
            </a:r>
            <a:r>
              <a:rPr lang="en-US" dirty="0" err="1" smtClean="0"/>
              <a:t>tuple</a:t>
            </a:r>
            <a:r>
              <a:rPr lang="en-US" dirty="0" smtClean="0"/>
              <a:t> t2, but not both).</a:t>
            </a:r>
          </a:p>
          <a:p>
            <a:endParaRPr lang="en-US" dirty="0" smtClean="0"/>
          </a:p>
          <a:p>
            <a:pPr>
              <a:buNone/>
            </a:pPr>
            <a:r>
              <a:rPr lang="en-US" b="1" dirty="0" smtClean="0"/>
              <a:t>Advantages:</a:t>
            </a:r>
          </a:p>
          <a:p>
            <a:r>
              <a:rPr lang="en-US" dirty="0" smtClean="0"/>
              <a:t>they can express two common types of extraction approximation (the existence of a </a:t>
            </a:r>
            <a:r>
              <a:rPr lang="en-US" dirty="0" err="1" smtClean="0"/>
              <a:t>tuple</a:t>
            </a:r>
            <a:r>
              <a:rPr lang="en-US" dirty="0" smtClean="0"/>
              <a:t> and the value of an attribute), and thus can accommodate a broad variety of IE scenarios. </a:t>
            </a:r>
          </a:p>
          <a:p>
            <a:r>
              <a:rPr lang="en-US" dirty="0" smtClean="0"/>
              <a:t>they exploit text properties, and hence enable efficient IE processing</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buNone/>
            </a:pPr>
            <a:r>
              <a:rPr lang="en-US" sz="4800" b="1" dirty="0" smtClean="0"/>
              <a:t>4. </a:t>
            </a:r>
          </a:p>
          <a:p>
            <a:pPr algn="ctr">
              <a:buNone/>
            </a:pPr>
            <a:r>
              <a:rPr lang="en-US" sz="4600" b="1" dirty="0" smtClean="0"/>
              <a:t>Approximate Query Processing</a:t>
            </a:r>
            <a:endParaRPr lang="en-US" sz="4600"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400" dirty="0" smtClean="0"/>
              <a:t>To generate and execute and execution  plan for P (</a:t>
            </a:r>
            <a:r>
              <a:rPr lang="en-US" sz="3400" dirty="0" err="1" smtClean="0"/>
              <a:t>Alog</a:t>
            </a:r>
            <a:r>
              <a:rPr lang="en-US" sz="3400" dirty="0" smtClean="0"/>
              <a:t> </a:t>
            </a:r>
            <a:r>
              <a:rPr lang="en-US" sz="3400" dirty="0" err="1" smtClean="0"/>
              <a:t>pgm</a:t>
            </a:r>
            <a:r>
              <a:rPr lang="en-US" sz="3400" dirty="0" smtClean="0"/>
              <a:t>)</a:t>
            </a:r>
            <a:endParaRPr lang="en-US" sz="3400" dirty="0"/>
          </a:p>
        </p:txBody>
      </p:sp>
      <p:sp>
        <p:nvSpPr>
          <p:cNvPr id="3" name="Content Placeholder 2"/>
          <p:cNvSpPr>
            <a:spLocks noGrp="1"/>
          </p:cNvSpPr>
          <p:nvPr>
            <p:ph idx="1"/>
          </p:nvPr>
        </p:nvSpPr>
        <p:spPr>
          <a:xfrm>
            <a:off x="152400" y="1600200"/>
            <a:ext cx="8763000" cy="5486400"/>
          </a:xfrm>
        </p:spPr>
        <p:txBody>
          <a:bodyPr>
            <a:noAutofit/>
          </a:bodyPr>
          <a:lstStyle/>
          <a:p>
            <a:pPr>
              <a:buNone/>
            </a:pPr>
            <a:r>
              <a:rPr lang="en-US" sz="1800" b="1" dirty="0" smtClean="0">
                <a:latin typeface="Verdana" pitchFamily="34" charset="0"/>
                <a:ea typeface="Verdana" pitchFamily="34" charset="0"/>
                <a:cs typeface="Verdana" pitchFamily="34" charset="0"/>
              </a:rPr>
              <a:t>Step 1:</a:t>
            </a:r>
            <a:r>
              <a:rPr lang="en-US" sz="1800" dirty="0" smtClean="0">
                <a:latin typeface="Verdana" pitchFamily="34" charset="0"/>
                <a:ea typeface="Verdana" pitchFamily="34" charset="0"/>
                <a:cs typeface="Verdana" pitchFamily="34" charset="0"/>
              </a:rPr>
              <a:t>  </a:t>
            </a:r>
            <a:r>
              <a:rPr lang="en-US" sz="1800" b="1" dirty="0" smtClean="0">
                <a:latin typeface="Verdana" pitchFamily="34" charset="0"/>
                <a:ea typeface="Verdana" pitchFamily="34" charset="0"/>
                <a:cs typeface="Verdana" pitchFamily="34" charset="0"/>
              </a:rPr>
              <a:t>Unfold the non-description rules </a:t>
            </a:r>
            <a:r>
              <a:rPr lang="en-US" sz="1800" dirty="0" smtClean="0">
                <a:latin typeface="Verdana" pitchFamily="34" charset="0"/>
                <a:ea typeface="Verdana" pitchFamily="34" charset="0"/>
                <a:cs typeface="Verdana" pitchFamily="34" charset="0"/>
              </a:rPr>
              <a:t>in P to produce a P′. </a:t>
            </a:r>
          </a:p>
          <a:p>
            <a:pPr>
              <a:buNone/>
            </a:pP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 1. If the body of a r1 in P has an IE predicate q, &amp; q appears in the head of r2. Then we unfold r1 by replacing q in r1 with its body in r2.</a:t>
            </a:r>
          </a:p>
          <a:p>
            <a:pPr>
              <a:buNone/>
            </a:pPr>
            <a:r>
              <a:rPr lang="en-US" sz="1800" dirty="0" smtClean="0">
                <a:latin typeface="Verdana" pitchFamily="34" charset="0"/>
                <a:ea typeface="Verdana" pitchFamily="34" charset="0"/>
                <a:cs typeface="Verdana" pitchFamily="34" charset="0"/>
              </a:rPr>
              <a:t> 2. Repeat 1 till only IE predicates with associated procedures remain in P.</a:t>
            </a:r>
          </a:p>
          <a:p>
            <a:pPr>
              <a:buNone/>
            </a:pPr>
            <a:r>
              <a:rPr lang="en-US" sz="1800" dirty="0" smtClean="0">
                <a:latin typeface="Verdana" pitchFamily="34" charset="0"/>
                <a:ea typeface="Verdana" pitchFamily="34" charset="0"/>
                <a:cs typeface="Verdana" pitchFamily="34" charset="0"/>
              </a:rPr>
              <a:t> </a:t>
            </a:r>
          </a:p>
          <a:p>
            <a:pPr>
              <a:buNone/>
            </a:pPr>
            <a:r>
              <a:rPr lang="en-US" sz="1800" dirty="0" smtClean="0">
                <a:latin typeface="Verdana" pitchFamily="34" charset="0"/>
                <a:ea typeface="Verdana" pitchFamily="34" charset="0"/>
                <a:cs typeface="Verdana" pitchFamily="34" charset="0"/>
              </a:rPr>
              <a:t>for e.g., </a:t>
            </a:r>
          </a:p>
          <a:p>
            <a:pPr>
              <a:buNone/>
            </a:pPr>
            <a:r>
              <a:rPr lang="en-US" sz="1800" dirty="0" smtClean="0">
                <a:latin typeface="Verdana" pitchFamily="34" charset="0"/>
                <a:ea typeface="Verdana" pitchFamily="34" charset="0"/>
                <a:cs typeface="Verdana" pitchFamily="34" charset="0"/>
              </a:rPr>
              <a:t> S1: houses(x,&lt;p&gt;,&lt;a&gt;,&lt;h&gt;) :- </a:t>
            </a:r>
            <a:r>
              <a:rPr lang="en-US" sz="1800" dirty="0" err="1" smtClean="0">
                <a:latin typeface="Verdana" pitchFamily="34" charset="0"/>
                <a:ea typeface="Verdana" pitchFamily="34" charset="0"/>
                <a:cs typeface="Verdana" pitchFamily="34" charset="0"/>
              </a:rPr>
              <a:t>housePages</a:t>
            </a:r>
            <a:r>
              <a:rPr lang="en-US" sz="1800" dirty="0" smtClean="0">
                <a:latin typeface="Verdana" pitchFamily="34" charset="0"/>
                <a:ea typeface="Verdana" pitchFamily="34" charset="0"/>
                <a:cs typeface="Verdana" pitchFamily="34" charset="0"/>
              </a:rPr>
              <a:t>(x), </a:t>
            </a:r>
            <a:r>
              <a:rPr lang="en-US" sz="1800" dirty="0" err="1" smtClean="0">
                <a:latin typeface="Verdana" pitchFamily="34" charset="0"/>
                <a:ea typeface="Verdana" pitchFamily="34" charset="0"/>
                <a:cs typeface="Verdana" pitchFamily="34" charset="0"/>
              </a:rPr>
              <a:t>extractHouses</a:t>
            </a:r>
            <a:r>
              <a:rPr lang="en-US" sz="1800" dirty="0" smtClean="0">
                <a:latin typeface="Verdana" pitchFamily="34" charset="0"/>
                <a:ea typeface="Verdana" pitchFamily="34" charset="0"/>
                <a:cs typeface="Verdana" pitchFamily="34" charset="0"/>
              </a:rPr>
              <a:t>(</a:t>
            </a:r>
            <a:r>
              <a:rPr lang="en-US" sz="1800" dirty="0" err="1" smtClean="0">
                <a:latin typeface="Verdana" pitchFamily="34" charset="0"/>
                <a:ea typeface="Verdana" pitchFamily="34" charset="0"/>
                <a:cs typeface="Verdana" pitchFamily="34" charset="0"/>
              </a:rPr>
              <a:t>x,p,a,h</a:t>
            </a:r>
            <a:r>
              <a:rPr lang="en-US" sz="1800" dirty="0" smtClean="0">
                <a:latin typeface="Verdana" pitchFamily="34" charset="0"/>
                <a:ea typeface="Verdana" pitchFamily="34" charset="0"/>
                <a:cs typeface="Verdana" pitchFamily="34" charset="0"/>
              </a:rPr>
              <a:t>)</a:t>
            </a:r>
          </a:p>
          <a:p>
            <a:pPr>
              <a:buNone/>
            </a:pPr>
            <a:r>
              <a:rPr lang="en-US" sz="1800" dirty="0" smtClean="0">
                <a:latin typeface="Verdana" pitchFamily="34" charset="0"/>
                <a:ea typeface="Verdana" pitchFamily="34" charset="0"/>
                <a:cs typeface="Verdana" pitchFamily="34" charset="0"/>
              </a:rPr>
              <a:t> S2: schools(s)? :- </a:t>
            </a:r>
            <a:r>
              <a:rPr lang="en-US" sz="1800" dirty="0" err="1" smtClean="0">
                <a:latin typeface="Verdana" pitchFamily="34" charset="0"/>
                <a:ea typeface="Verdana" pitchFamily="34" charset="0"/>
                <a:cs typeface="Verdana" pitchFamily="34" charset="0"/>
              </a:rPr>
              <a:t>schoolPages</a:t>
            </a:r>
            <a:r>
              <a:rPr lang="en-US" sz="1800" dirty="0" smtClean="0">
                <a:latin typeface="Verdana" pitchFamily="34" charset="0"/>
                <a:ea typeface="Verdana" pitchFamily="34" charset="0"/>
                <a:cs typeface="Verdana" pitchFamily="34" charset="0"/>
              </a:rPr>
              <a:t>(y), </a:t>
            </a:r>
            <a:r>
              <a:rPr lang="en-US" sz="1800" dirty="0" err="1" smtClean="0">
                <a:latin typeface="Verdana" pitchFamily="34" charset="0"/>
                <a:ea typeface="Verdana" pitchFamily="34" charset="0"/>
                <a:cs typeface="Verdana" pitchFamily="34" charset="0"/>
              </a:rPr>
              <a:t>extractSchools</a:t>
            </a:r>
            <a:r>
              <a:rPr lang="en-US" sz="1800" dirty="0" smtClean="0">
                <a:latin typeface="Verdana" pitchFamily="34" charset="0"/>
                <a:ea typeface="Verdana" pitchFamily="34" charset="0"/>
                <a:cs typeface="Verdana" pitchFamily="34" charset="0"/>
              </a:rPr>
              <a:t>(</a:t>
            </a:r>
            <a:r>
              <a:rPr lang="en-US" sz="1800" dirty="0" err="1" smtClean="0">
                <a:latin typeface="Verdana" pitchFamily="34" charset="0"/>
                <a:ea typeface="Verdana" pitchFamily="34" charset="0"/>
                <a:cs typeface="Verdana" pitchFamily="34" charset="0"/>
              </a:rPr>
              <a:t>y,s</a:t>
            </a:r>
            <a:r>
              <a:rPr lang="en-US" sz="1800" dirty="0" smtClean="0">
                <a:latin typeface="Verdana" pitchFamily="34" charset="0"/>
                <a:ea typeface="Verdana" pitchFamily="34" charset="0"/>
                <a:cs typeface="Verdana" pitchFamily="34" charset="0"/>
              </a:rPr>
              <a:t>)</a:t>
            </a:r>
          </a:p>
          <a:p>
            <a:pPr>
              <a:buNone/>
            </a:pPr>
            <a:r>
              <a:rPr lang="en-US" sz="1800" dirty="0" smtClean="0">
                <a:latin typeface="Verdana" pitchFamily="34" charset="0"/>
                <a:ea typeface="Verdana" pitchFamily="34" charset="0"/>
                <a:cs typeface="Verdana" pitchFamily="34" charset="0"/>
              </a:rPr>
              <a:t> S3: Q(</a:t>
            </a:r>
            <a:r>
              <a:rPr lang="en-US" sz="1800" dirty="0" err="1" smtClean="0">
                <a:latin typeface="Verdana" pitchFamily="34" charset="0"/>
                <a:ea typeface="Verdana" pitchFamily="34" charset="0"/>
                <a:cs typeface="Verdana" pitchFamily="34" charset="0"/>
              </a:rPr>
              <a:t>x,p,a,h</a:t>
            </a:r>
            <a:r>
              <a:rPr lang="en-US" sz="1800" dirty="0" smtClean="0">
                <a:latin typeface="Verdana" pitchFamily="34" charset="0"/>
                <a:ea typeface="Verdana" pitchFamily="34" charset="0"/>
                <a:cs typeface="Verdana" pitchFamily="34" charset="0"/>
              </a:rPr>
              <a:t>) :- houses(</a:t>
            </a:r>
            <a:r>
              <a:rPr lang="en-US" sz="1800" dirty="0" err="1" smtClean="0">
                <a:latin typeface="Verdana" pitchFamily="34" charset="0"/>
                <a:ea typeface="Verdana" pitchFamily="34" charset="0"/>
                <a:cs typeface="Verdana" pitchFamily="34" charset="0"/>
              </a:rPr>
              <a:t>x,p,a,h</a:t>
            </a:r>
            <a:r>
              <a:rPr lang="en-US" sz="1800" dirty="0" smtClean="0">
                <a:latin typeface="Verdana" pitchFamily="34" charset="0"/>
                <a:ea typeface="Verdana" pitchFamily="34" charset="0"/>
                <a:cs typeface="Verdana" pitchFamily="34" charset="0"/>
              </a:rPr>
              <a:t>), schools(s), p&gt;500000,a&gt;4500, 							</a:t>
            </a:r>
            <a:r>
              <a:rPr lang="en-US" sz="1800" dirty="0" err="1" smtClean="0">
                <a:latin typeface="Verdana" pitchFamily="34" charset="0"/>
                <a:ea typeface="Verdana" pitchFamily="34" charset="0"/>
                <a:cs typeface="Verdana" pitchFamily="34" charset="0"/>
              </a:rPr>
              <a:t>approxMatch</a:t>
            </a:r>
            <a:r>
              <a:rPr lang="en-US" sz="1800" dirty="0" smtClean="0">
                <a:latin typeface="Verdana" pitchFamily="34" charset="0"/>
                <a:ea typeface="Verdana" pitchFamily="34" charset="0"/>
                <a:cs typeface="Verdana" pitchFamily="34" charset="0"/>
              </a:rPr>
              <a:t>(</a:t>
            </a:r>
            <a:r>
              <a:rPr lang="en-US" sz="1800" dirty="0" err="1" smtClean="0">
                <a:latin typeface="Verdana" pitchFamily="34" charset="0"/>
                <a:ea typeface="Verdana" pitchFamily="34" charset="0"/>
                <a:cs typeface="Verdana" pitchFamily="34" charset="0"/>
              </a:rPr>
              <a:t>h,s</a:t>
            </a:r>
            <a:r>
              <a:rPr lang="en-US" sz="1800" dirty="0" smtClean="0">
                <a:latin typeface="Verdana" pitchFamily="34" charset="0"/>
                <a:ea typeface="Verdana" pitchFamily="34" charset="0"/>
                <a:cs typeface="Verdana" pitchFamily="34" charset="0"/>
              </a:rPr>
              <a:t>)</a:t>
            </a:r>
          </a:p>
          <a:p>
            <a:pPr>
              <a:buNone/>
            </a:pP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 S4: </a:t>
            </a:r>
            <a:r>
              <a:rPr lang="en-US" sz="1800" dirty="0" err="1" smtClean="0">
                <a:latin typeface="Verdana" pitchFamily="34" charset="0"/>
                <a:ea typeface="Verdana" pitchFamily="34" charset="0"/>
                <a:cs typeface="Verdana" pitchFamily="34" charset="0"/>
              </a:rPr>
              <a:t>extractHouses</a:t>
            </a:r>
            <a:r>
              <a:rPr lang="en-US" sz="1800" dirty="0" smtClean="0">
                <a:latin typeface="Verdana" pitchFamily="34" charset="0"/>
                <a:ea typeface="Verdana" pitchFamily="34" charset="0"/>
                <a:cs typeface="Verdana" pitchFamily="34" charset="0"/>
              </a:rPr>
              <a:t>(</a:t>
            </a:r>
            <a:r>
              <a:rPr lang="en-US" sz="1800" dirty="0" err="1" smtClean="0">
                <a:latin typeface="Verdana" pitchFamily="34" charset="0"/>
                <a:ea typeface="Verdana" pitchFamily="34" charset="0"/>
                <a:cs typeface="Verdana" pitchFamily="34" charset="0"/>
              </a:rPr>
              <a:t>x,p,a,h</a:t>
            </a:r>
            <a:r>
              <a:rPr lang="en-US" sz="1800" dirty="0" smtClean="0">
                <a:latin typeface="Verdana" pitchFamily="34" charset="0"/>
                <a:ea typeface="Verdana" pitchFamily="34" charset="0"/>
                <a:cs typeface="Verdana" pitchFamily="34" charset="0"/>
              </a:rPr>
              <a:t>) :- from(</a:t>
            </a:r>
            <a:r>
              <a:rPr lang="en-US" sz="1800" dirty="0" err="1" smtClean="0">
                <a:latin typeface="Verdana" pitchFamily="34" charset="0"/>
                <a:ea typeface="Verdana" pitchFamily="34" charset="0"/>
                <a:cs typeface="Verdana" pitchFamily="34" charset="0"/>
              </a:rPr>
              <a:t>x,p</a:t>
            </a:r>
            <a:r>
              <a:rPr lang="en-US" sz="1800" dirty="0" smtClean="0">
                <a:latin typeface="Verdana" pitchFamily="34" charset="0"/>
                <a:ea typeface="Verdana" pitchFamily="34" charset="0"/>
                <a:cs typeface="Verdana" pitchFamily="34" charset="0"/>
              </a:rPr>
              <a:t>), from(</a:t>
            </a:r>
            <a:r>
              <a:rPr lang="en-US" sz="1800" dirty="0" err="1" smtClean="0">
                <a:latin typeface="Verdana" pitchFamily="34" charset="0"/>
                <a:ea typeface="Verdana" pitchFamily="34" charset="0"/>
                <a:cs typeface="Verdana" pitchFamily="34" charset="0"/>
              </a:rPr>
              <a:t>x,a</a:t>
            </a:r>
            <a:r>
              <a:rPr lang="en-US" sz="1800" dirty="0" smtClean="0">
                <a:latin typeface="Verdana" pitchFamily="34" charset="0"/>
                <a:ea typeface="Verdana" pitchFamily="34" charset="0"/>
                <a:cs typeface="Verdana" pitchFamily="34" charset="0"/>
              </a:rPr>
              <a:t>), from(</a:t>
            </a:r>
            <a:r>
              <a:rPr lang="en-US" sz="1800" dirty="0" err="1" smtClean="0">
                <a:latin typeface="Verdana" pitchFamily="34" charset="0"/>
                <a:ea typeface="Verdana" pitchFamily="34" charset="0"/>
                <a:cs typeface="Verdana" pitchFamily="34" charset="0"/>
              </a:rPr>
              <a:t>x,h</a:t>
            </a:r>
            <a:r>
              <a:rPr lang="en-US" sz="1800" dirty="0" smtClean="0">
                <a:latin typeface="Verdana" pitchFamily="34" charset="0"/>
                <a:ea typeface="Verdana" pitchFamily="34" charset="0"/>
                <a:cs typeface="Verdana" pitchFamily="34" charset="0"/>
              </a:rPr>
              <a:t>)</a:t>
            </a:r>
          </a:p>
          <a:p>
            <a:pPr>
              <a:buNone/>
            </a:pPr>
            <a:r>
              <a:rPr lang="en-US" sz="1800" dirty="0" smtClean="0">
                <a:latin typeface="Verdana" pitchFamily="34" charset="0"/>
                <a:ea typeface="Verdana" pitchFamily="34" charset="0"/>
                <a:cs typeface="Verdana" pitchFamily="34" charset="0"/>
              </a:rPr>
              <a:t>						numeric(p)=yes, numeric(a)=yes</a:t>
            </a:r>
          </a:p>
          <a:p>
            <a:pPr>
              <a:buNone/>
            </a:pPr>
            <a:r>
              <a:rPr lang="en-US" sz="1800" dirty="0" smtClean="0">
                <a:latin typeface="Verdana" pitchFamily="34" charset="0"/>
                <a:ea typeface="Verdana" pitchFamily="34" charset="0"/>
                <a:cs typeface="Verdana" pitchFamily="34" charset="0"/>
              </a:rPr>
              <a:t>S5: </a:t>
            </a:r>
            <a:r>
              <a:rPr lang="en-US" sz="1800" dirty="0" err="1" smtClean="0">
                <a:latin typeface="Verdana" pitchFamily="34" charset="0"/>
                <a:ea typeface="Verdana" pitchFamily="34" charset="0"/>
                <a:cs typeface="Verdana" pitchFamily="34" charset="0"/>
              </a:rPr>
              <a:t>extractSchools</a:t>
            </a:r>
            <a:r>
              <a:rPr lang="en-US" sz="1800" dirty="0" smtClean="0">
                <a:latin typeface="Verdana" pitchFamily="34" charset="0"/>
                <a:ea typeface="Verdana" pitchFamily="34" charset="0"/>
                <a:cs typeface="Verdana" pitchFamily="34" charset="0"/>
              </a:rPr>
              <a:t>(</a:t>
            </a:r>
            <a:r>
              <a:rPr lang="en-US" sz="1800" dirty="0" err="1" smtClean="0">
                <a:latin typeface="Verdana" pitchFamily="34" charset="0"/>
                <a:ea typeface="Verdana" pitchFamily="34" charset="0"/>
                <a:cs typeface="Verdana" pitchFamily="34" charset="0"/>
              </a:rPr>
              <a:t>y,s</a:t>
            </a:r>
            <a:r>
              <a:rPr lang="en-US" sz="1800" dirty="0" smtClean="0">
                <a:latin typeface="Verdana" pitchFamily="34" charset="0"/>
                <a:ea typeface="Verdana" pitchFamily="34" charset="0"/>
                <a:cs typeface="Verdana" pitchFamily="34" charset="0"/>
              </a:rPr>
              <a:t>) :- from(</a:t>
            </a:r>
            <a:r>
              <a:rPr lang="en-US" sz="1800" dirty="0" err="1" smtClean="0">
                <a:latin typeface="Verdana" pitchFamily="34" charset="0"/>
                <a:ea typeface="Verdana" pitchFamily="34" charset="0"/>
                <a:cs typeface="Verdana" pitchFamily="34" charset="0"/>
              </a:rPr>
              <a:t>y,s</a:t>
            </a:r>
            <a:r>
              <a:rPr lang="en-US" sz="1800" dirty="0" smtClean="0">
                <a:latin typeface="Verdana" pitchFamily="34" charset="0"/>
                <a:ea typeface="Verdana" pitchFamily="34" charset="0"/>
                <a:cs typeface="Verdana" pitchFamily="34" charset="0"/>
              </a:rPr>
              <a:t>), bold-font(s)=yes</a:t>
            </a:r>
          </a:p>
          <a:p>
            <a:pPr>
              <a:buNone/>
            </a:pPr>
            <a:endParaRPr lang="en-US" sz="1700" dirty="0" smtClean="0">
              <a:latin typeface="Verdana" pitchFamily="34" charset="0"/>
              <a:ea typeface="Verdana" pitchFamily="34" charset="0"/>
              <a:cs typeface="Verdana" pitchFamily="34" charset="0"/>
            </a:endParaRPr>
          </a:p>
          <a:p>
            <a:endParaRPr lang="en-US" sz="1800" dirty="0" smtClean="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dirty="0" smtClean="0"/>
              <a:t>Example contd.</a:t>
            </a:r>
            <a:endParaRPr lang="en-US" sz="2600" dirty="0"/>
          </a:p>
        </p:txBody>
      </p:sp>
      <p:sp>
        <p:nvSpPr>
          <p:cNvPr id="3" name="Content Placeholder 2"/>
          <p:cNvSpPr>
            <a:spLocks noGrp="1"/>
          </p:cNvSpPr>
          <p:nvPr>
            <p:ph idx="1"/>
          </p:nvPr>
        </p:nvSpPr>
        <p:spPr>
          <a:xfrm>
            <a:off x="457200" y="1676400"/>
            <a:ext cx="8229600" cy="4525963"/>
          </a:xfrm>
        </p:spPr>
        <p:txBody>
          <a:bodyPr>
            <a:normAutofit/>
          </a:bodyPr>
          <a:lstStyle/>
          <a:p>
            <a:pPr>
              <a:buNone/>
            </a:pPr>
            <a:r>
              <a:rPr lang="en-US" sz="1800" dirty="0" smtClean="0">
                <a:latin typeface="Verdana" pitchFamily="34" charset="0"/>
                <a:ea typeface="Verdana" pitchFamily="34" charset="0"/>
                <a:cs typeface="Verdana" pitchFamily="34" charset="0"/>
              </a:rPr>
              <a:t>After unfolding rules S′1, S′2, and S′3 (using the description rules </a:t>
            </a:r>
          </a:p>
          <a:p>
            <a:pPr>
              <a:buNone/>
            </a:pPr>
            <a:r>
              <a:rPr lang="en-US" sz="1800" dirty="0" smtClean="0">
                <a:latin typeface="Verdana" pitchFamily="34" charset="0"/>
                <a:ea typeface="Verdana" pitchFamily="34" charset="0"/>
                <a:cs typeface="Verdana" pitchFamily="34" charset="0"/>
              </a:rPr>
              <a:t>S4 and S5):</a:t>
            </a: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	S’1: houses(x,&lt;p&gt;,&lt;a&gt;,&lt;h&gt;) :- </a:t>
            </a:r>
            <a:r>
              <a:rPr lang="en-US" sz="1800" dirty="0" err="1" smtClean="0">
                <a:latin typeface="Verdana" pitchFamily="34" charset="0"/>
                <a:ea typeface="Verdana" pitchFamily="34" charset="0"/>
                <a:cs typeface="Verdana" pitchFamily="34" charset="0"/>
              </a:rPr>
              <a:t>housePages</a:t>
            </a:r>
            <a:r>
              <a:rPr lang="en-US" sz="1800" dirty="0" smtClean="0">
                <a:latin typeface="Verdana" pitchFamily="34" charset="0"/>
                <a:ea typeface="Verdana" pitchFamily="34" charset="0"/>
                <a:cs typeface="Verdana" pitchFamily="34" charset="0"/>
              </a:rPr>
              <a:t>(x), from(</a:t>
            </a:r>
            <a:r>
              <a:rPr lang="en-US" sz="1800" dirty="0" err="1" smtClean="0">
                <a:latin typeface="Verdana" pitchFamily="34" charset="0"/>
                <a:ea typeface="Verdana" pitchFamily="34" charset="0"/>
                <a:cs typeface="Verdana" pitchFamily="34" charset="0"/>
              </a:rPr>
              <a:t>x,p</a:t>
            </a:r>
            <a:r>
              <a:rPr lang="en-US" sz="1800" dirty="0" smtClean="0">
                <a:latin typeface="Verdana" pitchFamily="34" charset="0"/>
                <a:ea typeface="Verdana" pitchFamily="34" charset="0"/>
                <a:cs typeface="Verdana" pitchFamily="34" charset="0"/>
              </a:rPr>
              <a:t>), </a:t>
            </a:r>
          </a:p>
          <a:p>
            <a:pPr>
              <a:buNone/>
            </a:pPr>
            <a:r>
              <a:rPr lang="en-US" sz="1800" dirty="0" smtClean="0">
                <a:latin typeface="Verdana" pitchFamily="34" charset="0"/>
                <a:ea typeface="Verdana" pitchFamily="34" charset="0"/>
                <a:cs typeface="Verdana" pitchFamily="34" charset="0"/>
              </a:rPr>
              <a:t>				from(</a:t>
            </a:r>
            <a:r>
              <a:rPr lang="en-US" sz="1800" dirty="0" err="1" smtClean="0">
                <a:latin typeface="Verdana" pitchFamily="34" charset="0"/>
                <a:ea typeface="Verdana" pitchFamily="34" charset="0"/>
                <a:cs typeface="Verdana" pitchFamily="34" charset="0"/>
              </a:rPr>
              <a:t>x,a</a:t>
            </a:r>
            <a:r>
              <a:rPr lang="en-US" sz="1800" dirty="0" smtClean="0">
                <a:latin typeface="Verdana" pitchFamily="34" charset="0"/>
                <a:ea typeface="Verdana" pitchFamily="34" charset="0"/>
                <a:cs typeface="Verdana" pitchFamily="34" charset="0"/>
              </a:rPr>
              <a:t>), from(</a:t>
            </a:r>
            <a:r>
              <a:rPr lang="en-US" sz="1800" dirty="0" err="1" smtClean="0">
                <a:latin typeface="Verdana" pitchFamily="34" charset="0"/>
                <a:ea typeface="Verdana" pitchFamily="34" charset="0"/>
                <a:cs typeface="Verdana" pitchFamily="34" charset="0"/>
              </a:rPr>
              <a:t>x,h</a:t>
            </a:r>
            <a:r>
              <a:rPr lang="en-US" sz="1800" dirty="0" smtClean="0">
                <a:latin typeface="Verdana" pitchFamily="34" charset="0"/>
                <a:ea typeface="Verdana" pitchFamily="34" charset="0"/>
                <a:cs typeface="Verdana" pitchFamily="34" charset="0"/>
              </a:rPr>
              <a:t>), numeric(p)=yes, 				numeric(a)=yes</a:t>
            </a:r>
          </a:p>
          <a:p>
            <a:pPr>
              <a:buNone/>
            </a:pP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	S’2: schools(s)? :- </a:t>
            </a:r>
            <a:r>
              <a:rPr lang="en-US" sz="1800" dirty="0" err="1" smtClean="0">
                <a:latin typeface="Verdana" pitchFamily="34" charset="0"/>
                <a:ea typeface="Verdana" pitchFamily="34" charset="0"/>
                <a:cs typeface="Verdana" pitchFamily="34" charset="0"/>
              </a:rPr>
              <a:t>schoolPages</a:t>
            </a:r>
            <a:r>
              <a:rPr lang="en-US" sz="1800" dirty="0" smtClean="0">
                <a:latin typeface="Verdana" pitchFamily="34" charset="0"/>
                <a:ea typeface="Verdana" pitchFamily="34" charset="0"/>
                <a:cs typeface="Verdana" pitchFamily="34" charset="0"/>
              </a:rPr>
              <a:t>(y), from(</a:t>
            </a:r>
            <a:r>
              <a:rPr lang="en-US" sz="1800" dirty="0" err="1" smtClean="0">
                <a:latin typeface="Verdana" pitchFamily="34" charset="0"/>
                <a:ea typeface="Verdana" pitchFamily="34" charset="0"/>
                <a:cs typeface="Verdana" pitchFamily="34" charset="0"/>
              </a:rPr>
              <a:t>y,s</a:t>
            </a:r>
            <a:r>
              <a:rPr lang="en-US" sz="1800" dirty="0" smtClean="0">
                <a:latin typeface="Verdana" pitchFamily="34" charset="0"/>
                <a:ea typeface="Verdana" pitchFamily="34" charset="0"/>
                <a:cs typeface="Verdana" pitchFamily="34" charset="0"/>
              </a:rPr>
              <a:t>), bold-font(s)=yes</a:t>
            </a:r>
          </a:p>
          <a:p>
            <a:pPr>
              <a:buNone/>
            </a:pP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	S’3: Q(</a:t>
            </a:r>
            <a:r>
              <a:rPr lang="en-US" sz="1800" dirty="0" err="1" smtClean="0">
                <a:latin typeface="Verdana" pitchFamily="34" charset="0"/>
                <a:ea typeface="Verdana" pitchFamily="34" charset="0"/>
                <a:cs typeface="Verdana" pitchFamily="34" charset="0"/>
              </a:rPr>
              <a:t>x,p,a,h</a:t>
            </a:r>
            <a:r>
              <a:rPr lang="en-US" sz="1800" dirty="0" smtClean="0">
                <a:latin typeface="Verdana" pitchFamily="34" charset="0"/>
                <a:ea typeface="Verdana" pitchFamily="34" charset="0"/>
                <a:cs typeface="Verdana" pitchFamily="34" charset="0"/>
              </a:rPr>
              <a:t>) :- houses(</a:t>
            </a:r>
            <a:r>
              <a:rPr lang="en-US" sz="1800" dirty="0" err="1" smtClean="0">
                <a:latin typeface="Verdana" pitchFamily="34" charset="0"/>
                <a:ea typeface="Verdana" pitchFamily="34" charset="0"/>
                <a:cs typeface="Verdana" pitchFamily="34" charset="0"/>
              </a:rPr>
              <a:t>x,p,a,h</a:t>
            </a:r>
            <a:r>
              <a:rPr lang="en-US" sz="1800" dirty="0" smtClean="0">
                <a:latin typeface="Verdana" pitchFamily="34" charset="0"/>
                <a:ea typeface="Verdana" pitchFamily="34" charset="0"/>
                <a:cs typeface="Verdana" pitchFamily="34" charset="0"/>
              </a:rPr>
              <a:t>), schools(s), p&gt;500000, 				a&gt;4500, </a:t>
            </a:r>
            <a:r>
              <a:rPr lang="en-US" sz="1800" dirty="0" err="1" smtClean="0">
                <a:latin typeface="Verdana" pitchFamily="34" charset="0"/>
                <a:ea typeface="Verdana" pitchFamily="34" charset="0"/>
                <a:cs typeface="Verdana" pitchFamily="34" charset="0"/>
              </a:rPr>
              <a:t>approxMatch</a:t>
            </a:r>
            <a:r>
              <a:rPr lang="en-US" sz="1800" dirty="0" smtClean="0">
                <a:latin typeface="Verdana" pitchFamily="34" charset="0"/>
                <a:ea typeface="Verdana" pitchFamily="34" charset="0"/>
                <a:cs typeface="Verdana" pitchFamily="34" charset="0"/>
              </a:rPr>
              <a:t>(</a:t>
            </a:r>
            <a:r>
              <a:rPr lang="en-US" sz="1800" dirty="0" err="1" smtClean="0">
                <a:latin typeface="Verdana" pitchFamily="34" charset="0"/>
                <a:ea typeface="Verdana" pitchFamily="34" charset="0"/>
                <a:cs typeface="Verdana" pitchFamily="34" charset="0"/>
              </a:rPr>
              <a:t>h,s</a:t>
            </a:r>
            <a:r>
              <a:rPr lang="en-US" sz="1800" dirty="0" smtClean="0">
                <a:latin typeface="Verdana" pitchFamily="34" charset="0"/>
                <a:ea typeface="Verdana" pitchFamily="34" charset="0"/>
                <a:cs typeface="Verdana" pitchFamily="34"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Idea</a:t>
            </a:r>
            <a:endParaRPr lang="en-US" dirty="0"/>
          </a:p>
        </p:txBody>
      </p:sp>
      <p:sp>
        <p:nvSpPr>
          <p:cNvPr id="3" name="Content Placeholder 2"/>
          <p:cNvSpPr>
            <a:spLocks noGrp="1"/>
          </p:cNvSpPr>
          <p:nvPr>
            <p:ph idx="1"/>
          </p:nvPr>
        </p:nvSpPr>
        <p:spPr/>
        <p:txBody>
          <a:bodyPr/>
          <a:lstStyle/>
          <a:p>
            <a:r>
              <a:rPr lang="en-US" dirty="0" smtClean="0"/>
              <a:t>User ‘U’ uses a declarative language and writes and initial  approximate IE program ‘P’ using an approximate Query Processor that may fetch an approximate result. ‘U’ then examines that result and figures out if further refinement is required.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a:bodyPr>
          <a:lstStyle/>
          <a:p>
            <a:pPr>
              <a:buNone/>
            </a:pPr>
            <a:r>
              <a:rPr lang="en-US" sz="1800" b="1" dirty="0" smtClean="0">
                <a:latin typeface="Verdana" pitchFamily="34" charset="0"/>
                <a:ea typeface="Verdana" pitchFamily="34" charset="0"/>
                <a:cs typeface="Verdana" pitchFamily="34" charset="0"/>
              </a:rPr>
              <a:t>Step 2: </a:t>
            </a:r>
            <a:r>
              <a:rPr lang="en-US" sz="1800" dirty="0" smtClean="0">
                <a:latin typeface="Verdana" pitchFamily="34" charset="0"/>
                <a:ea typeface="Verdana" pitchFamily="34" charset="0"/>
                <a:cs typeface="Verdana" pitchFamily="34" charset="0"/>
              </a:rPr>
              <a:t>Construct logical plan fragment  </a:t>
            </a:r>
            <a:r>
              <a:rPr lang="en-US" sz="1800" i="1" dirty="0" smtClean="0">
                <a:latin typeface="Verdana" pitchFamily="34" charset="0"/>
                <a:ea typeface="Verdana" pitchFamily="34" charset="0"/>
                <a:cs typeface="Verdana" pitchFamily="34" charset="0"/>
              </a:rPr>
              <a:t>h</a:t>
            </a:r>
            <a:r>
              <a:rPr lang="en-US" sz="1800" dirty="0" smtClean="0">
                <a:latin typeface="Verdana" pitchFamily="34" charset="0"/>
                <a:ea typeface="Verdana" pitchFamily="34" charset="0"/>
                <a:cs typeface="Verdana" pitchFamily="34" charset="0"/>
              </a:rPr>
              <a:t> for each </a:t>
            </a:r>
            <a:r>
              <a:rPr lang="en-US" sz="1800" i="1" dirty="0" smtClean="0">
                <a:latin typeface="Verdana" pitchFamily="34" charset="0"/>
                <a:ea typeface="Verdana" pitchFamily="34" charset="0"/>
                <a:cs typeface="Verdana" pitchFamily="34" charset="0"/>
              </a:rPr>
              <a:t>r</a:t>
            </a:r>
            <a:r>
              <a:rPr lang="en-US" sz="1800" dirty="0" smtClean="0">
                <a:latin typeface="Verdana" pitchFamily="34" charset="0"/>
                <a:ea typeface="Verdana" pitchFamily="34" charset="0"/>
                <a:cs typeface="Verdana" pitchFamily="34" charset="0"/>
              </a:rPr>
              <a:t> in P’</a:t>
            </a: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endParaRPr lang="en-US" sz="1800" dirty="0" smtClean="0">
              <a:latin typeface="Verdana" pitchFamily="34" charset="0"/>
              <a:ea typeface="Verdana" pitchFamily="34" charset="0"/>
              <a:cs typeface="Verdana" pitchFamily="34" charset="0"/>
            </a:endParaRPr>
          </a:p>
          <a:p>
            <a:pPr>
              <a:buNone/>
            </a:pPr>
            <a:r>
              <a:rPr lang="en-US" sz="1400" dirty="0" smtClean="0">
                <a:latin typeface="Verdana" pitchFamily="34" charset="0"/>
                <a:ea typeface="Verdana" pitchFamily="34" charset="0"/>
                <a:cs typeface="Verdana" pitchFamily="34" charset="0"/>
              </a:rPr>
              <a:t>[annotations ignored for simplicity] </a:t>
            </a:r>
            <a:r>
              <a:rPr lang="en-US" sz="1400" dirty="0" smtClean="0"/>
              <a:t>plan fragments we compile for the rules</a:t>
            </a:r>
          </a:p>
          <a:p>
            <a:pPr>
              <a:buNone/>
            </a:pPr>
            <a:endParaRPr lang="en-US" sz="1400" dirty="0" smtClean="0">
              <a:latin typeface="Verdana" pitchFamily="34" charset="0"/>
              <a:ea typeface="Verdana" pitchFamily="34" charset="0"/>
              <a:cs typeface="Verdana" pitchFamily="34" charset="0"/>
            </a:endParaRPr>
          </a:p>
          <a:p>
            <a:pPr>
              <a:buNone/>
            </a:pPr>
            <a:endParaRPr lang="en-US" sz="1800" dirty="0">
              <a:latin typeface="Verdana" pitchFamily="34" charset="0"/>
              <a:ea typeface="Verdana" pitchFamily="34" charset="0"/>
              <a:cs typeface="Verdana" pitchFamily="34" charset="0"/>
            </a:endParaRPr>
          </a:p>
        </p:txBody>
      </p:sp>
      <p:pic>
        <p:nvPicPr>
          <p:cNvPr id="5124" name="Picture 4"/>
          <p:cNvPicPr>
            <a:picLocks noChangeAspect="1" noChangeArrowheads="1"/>
          </p:cNvPicPr>
          <p:nvPr/>
        </p:nvPicPr>
        <p:blipFill>
          <a:blip r:embed="rId3"/>
          <a:srcRect/>
          <a:stretch>
            <a:fillRect/>
          </a:stretch>
        </p:blipFill>
        <p:spPr bwMode="auto">
          <a:xfrm>
            <a:off x="685800" y="2286000"/>
            <a:ext cx="7640392" cy="3200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Autofit/>
          </a:bodyPr>
          <a:lstStyle/>
          <a:p>
            <a:pPr>
              <a:buNone/>
            </a:pPr>
            <a:r>
              <a:rPr lang="en-US" sz="2000" b="1" dirty="0" smtClean="0">
                <a:latin typeface="Verdana" pitchFamily="34" charset="0"/>
                <a:ea typeface="Verdana" pitchFamily="34" charset="0"/>
                <a:cs typeface="Verdana" pitchFamily="34" charset="0"/>
              </a:rPr>
              <a:t>Step 3: </a:t>
            </a:r>
            <a:r>
              <a:rPr lang="en-US" sz="2000" dirty="0" smtClean="0">
                <a:latin typeface="Verdana" pitchFamily="34" charset="0"/>
                <a:ea typeface="Verdana" pitchFamily="34" charset="0"/>
                <a:cs typeface="Verdana" pitchFamily="34" charset="0"/>
              </a:rPr>
              <a:t>Change each plan fragment h to work over compact tables instead of ordinary relations (in three steps.)</a:t>
            </a:r>
          </a:p>
          <a:p>
            <a:pPr marL="914400" lvl="1" indent="-514350">
              <a:buFont typeface="+mj-lt"/>
              <a:buAutoNum type="arabicPeriod"/>
            </a:pPr>
            <a:r>
              <a:rPr lang="en-US" sz="2000" dirty="0" smtClean="0">
                <a:latin typeface="Verdana" pitchFamily="34" charset="0"/>
                <a:ea typeface="Verdana" pitchFamily="34" charset="0"/>
                <a:cs typeface="Verdana" pitchFamily="34" charset="0"/>
              </a:rPr>
              <a:t>Convert each extensional relation into a compact table by changing the contents of each cell that has a document or span value v to instead have the value {exact(v)}.</a:t>
            </a:r>
          </a:p>
          <a:p>
            <a:pPr marL="914400" lvl="1" indent="-514350">
              <a:buAutoNum type="arabicPeriod"/>
            </a:pPr>
            <a:r>
              <a:rPr lang="en-US" sz="2000" dirty="0" smtClean="0">
                <a:latin typeface="Verdana" pitchFamily="34" charset="0"/>
                <a:ea typeface="Verdana" pitchFamily="34" charset="0"/>
                <a:cs typeface="Verdana" pitchFamily="34" charset="0"/>
              </a:rPr>
              <a:t>modify each operator in h to take compact tables as input and produce a compact table as output. </a:t>
            </a:r>
          </a:p>
          <a:p>
            <a:pPr marL="914400" lvl="1" indent="-514350">
              <a:buAutoNum type="arabicPeriod"/>
            </a:pPr>
            <a:r>
              <a:rPr lang="en-US" sz="2000" dirty="0" smtClean="0">
                <a:latin typeface="Verdana" pitchFamily="34" charset="0"/>
                <a:ea typeface="Verdana" pitchFamily="34" charset="0"/>
                <a:cs typeface="Verdana" pitchFamily="34" charset="0"/>
              </a:rPr>
              <a:t>append an </a:t>
            </a:r>
            <a:r>
              <a:rPr lang="en-US" sz="2000" i="1" dirty="0" smtClean="0">
                <a:latin typeface="Verdana" pitchFamily="34" charset="0"/>
                <a:ea typeface="Verdana" pitchFamily="34" charset="0"/>
                <a:cs typeface="Verdana" pitchFamily="34" charset="0"/>
              </a:rPr>
              <a:t>annotation operator</a:t>
            </a:r>
            <a:r>
              <a:rPr lang="en-US" sz="2000" dirty="0" smtClean="0">
                <a:latin typeface="Verdana" pitchFamily="34" charset="0"/>
                <a:ea typeface="Verdana" pitchFamily="34" charset="0"/>
                <a:cs typeface="Verdana" pitchFamily="34" charset="0"/>
              </a:rPr>
              <a:t>      to the root of h, where converts the set of relations O/P by h into another set of possible relations, taking into account the annotations of the rule r that h corresponds to.</a:t>
            </a:r>
          </a:p>
          <a:p>
            <a:pPr>
              <a:buNone/>
            </a:pPr>
            <a:endParaRPr lang="en-US" sz="2000" dirty="0" smtClean="0">
              <a:latin typeface="Verdana" pitchFamily="34" charset="0"/>
              <a:ea typeface="Verdana" pitchFamily="34" charset="0"/>
              <a:cs typeface="Verdana" pitchFamily="34" charset="0"/>
            </a:endParaRPr>
          </a:p>
          <a:p>
            <a:pPr>
              <a:buNone/>
            </a:pPr>
            <a:r>
              <a:rPr lang="en-US" sz="2000" dirty="0" smtClean="0">
                <a:latin typeface="Verdana" pitchFamily="34" charset="0"/>
                <a:ea typeface="Verdana" pitchFamily="34" charset="0"/>
                <a:cs typeface="Verdana" pitchFamily="34" charset="0"/>
              </a:rPr>
              <a:t>Finally, form a final execution plan g by “stitching” together the plan fragments, unifying variables if necessary.    </a:t>
            </a:r>
            <a:endParaRPr lang="en-US" sz="2000" dirty="0">
              <a:latin typeface="Verdana" pitchFamily="34" charset="0"/>
              <a:ea typeface="Verdana" pitchFamily="34" charset="0"/>
              <a:cs typeface="Verdana" pitchFamily="34" charset="0"/>
            </a:endParaRPr>
          </a:p>
        </p:txBody>
      </p:sp>
      <p:sp>
        <p:nvSpPr>
          <p:cNvPr id="4" name="Title 3"/>
          <p:cNvSpPr>
            <a:spLocks noGrp="1"/>
          </p:cNvSpPr>
          <p:nvPr>
            <p:ph type="title"/>
          </p:nvPr>
        </p:nvSpPr>
        <p:spPr>
          <a:xfrm flipV="1">
            <a:off x="457200" y="0"/>
            <a:ext cx="8229600" cy="274638"/>
          </a:xfrm>
        </p:spPr>
        <p:txBody>
          <a:bodyPr>
            <a:normAutofit fontScale="90000"/>
          </a:bodyPr>
          <a:lstStyle/>
          <a:p>
            <a:endParaRPr lang="en-US" dirty="0"/>
          </a:p>
        </p:txBody>
      </p:sp>
      <p:pic>
        <p:nvPicPr>
          <p:cNvPr id="8" name="Picture 2"/>
          <p:cNvPicPr>
            <a:picLocks noChangeAspect="1" noChangeArrowheads="1"/>
          </p:cNvPicPr>
          <p:nvPr/>
        </p:nvPicPr>
        <p:blipFill>
          <a:blip r:embed="rId3"/>
          <a:srcRect/>
          <a:stretch>
            <a:fillRect/>
          </a:stretch>
        </p:blipFill>
        <p:spPr bwMode="auto">
          <a:xfrm>
            <a:off x="5486400" y="3200400"/>
            <a:ext cx="304800" cy="304800"/>
          </a:xfrm>
          <a:prstGeom prst="rect">
            <a:avLst/>
          </a:prstGeom>
          <a:noFill/>
          <a:ln w="9525">
            <a:noFill/>
            <a:miter lim="800000"/>
            <a:headEnd/>
            <a:tailEnd/>
          </a:ln>
          <a:effectLst/>
        </p:spPr>
      </p:pic>
      <p:pic>
        <p:nvPicPr>
          <p:cNvPr id="9" name="Picture 2"/>
          <p:cNvPicPr>
            <a:picLocks noChangeAspect="1" noChangeArrowheads="1"/>
          </p:cNvPicPr>
          <p:nvPr/>
        </p:nvPicPr>
        <p:blipFill>
          <a:blip r:embed="rId3"/>
          <a:srcRect/>
          <a:stretch>
            <a:fillRect/>
          </a:stretch>
        </p:blipFill>
        <p:spPr bwMode="auto">
          <a:xfrm>
            <a:off x="8001000" y="3200400"/>
            <a:ext cx="304800" cy="304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sz="2000" dirty="0" smtClean="0"/>
              <a:t>The result of stitching together the plan fragments</a:t>
            </a:r>
            <a:endParaRPr lang="en-US" sz="2000" dirty="0"/>
          </a:p>
        </p:txBody>
      </p:sp>
      <p:pic>
        <p:nvPicPr>
          <p:cNvPr id="6146" name="Picture 2"/>
          <p:cNvPicPr>
            <a:picLocks noChangeAspect="1" noChangeArrowheads="1"/>
          </p:cNvPicPr>
          <p:nvPr/>
        </p:nvPicPr>
        <p:blipFill>
          <a:blip r:embed="rId3"/>
          <a:srcRect/>
          <a:stretch>
            <a:fillRect/>
          </a:stretch>
        </p:blipFill>
        <p:spPr bwMode="auto">
          <a:xfrm>
            <a:off x="1066800" y="2209800"/>
            <a:ext cx="6739055" cy="3733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l"/>
            <a:r>
              <a:rPr lang="en-US" sz="2800" b="1" dirty="0" smtClean="0"/>
              <a:t>Challenges during compilation</a:t>
            </a:r>
            <a:endParaRPr lang="en-US" sz="2800" b="1" dirty="0"/>
          </a:p>
        </p:txBody>
      </p:sp>
      <p:sp>
        <p:nvSpPr>
          <p:cNvPr id="3" name="Content Placeholder 2"/>
          <p:cNvSpPr>
            <a:spLocks noGrp="1"/>
          </p:cNvSpPr>
          <p:nvPr>
            <p:ph idx="1"/>
          </p:nvPr>
        </p:nvSpPr>
        <p:spPr/>
        <p:txBody>
          <a:bodyPr>
            <a:normAutofit/>
          </a:bodyPr>
          <a:lstStyle/>
          <a:p>
            <a:r>
              <a:rPr lang="en-US" sz="2000" dirty="0" smtClean="0">
                <a:latin typeface="Verdana" pitchFamily="34" charset="0"/>
                <a:ea typeface="Verdana" pitchFamily="34" charset="0"/>
                <a:cs typeface="Verdana" pitchFamily="34" charset="0"/>
              </a:rPr>
              <a:t>Compact tables are not closed under relational operators (not complete model)</a:t>
            </a:r>
          </a:p>
          <a:p>
            <a:r>
              <a:rPr lang="en-US" sz="2000" dirty="0" smtClean="0">
                <a:latin typeface="Verdana" pitchFamily="34" charset="0"/>
                <a:ea typeface="Verdana" pitchFamily="34" charset="0"/>
                <a:cs typeface="Verdana" pitchFamily="34" charset="0"/>
              </a:rPr>
              <a:t>=&gt; we </a:t>
            </a:r>
            <a:r>
              <a:rPr lang="en-US" sz="2000" dirty="0" smtClean="0"/>
              <a:t>develop operators such that the execution plan produces an </a:t>
            </a:r>
            <a:r>
              <a:rPr lang="en-US" sz="2000" b="1" i="1" dirty="0" smtClean="0"/>
              <a:t>approximate approximation </a:t>
            </a:r>
            <a:r>
              <a:rPr lang="en-US" sz="2000" dirty="0" smtClean="0"/>
              <a:t>for a program P. Specifically, we adopt</a:t>
            </a:r>
          </a:p>
          <a:p>
            <a:r>
              <a:rPr lang="en-US" sz="2000" dirty="0" smtClean="0"/>
              <a:t>a superset semantics for query execution,</a:t>
            </a:r>
          </a:p>
          <a:p>
            <a:endParaRPr lang="en-US" sz="2000" dirty="0" smtClean="0"/>
          </a:p>
          <a:p>
            <a:endParaRPr lang="en-US" sz="20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Modifying Relational Operators and</a:t>
            </a:r>
            <a:br>
              <a:rPr lang="en-US" b="1" dirty="0" smtClean="0"/>
            </a:br>
            <a:r>
              <a:rPr lang="en-US" b="1" dirty="0" smtClean="0"/>
              <a:t>P-Predicates</a:t>
            </a:r>
            <a:br>
              <a:rPr lang="en-US" b="1" dirty="0" smtClean="0"/>
            </a:b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sz="2200" dirty="0" smtClean="0">
                <a:latin typeface="Verdana" pitchFamily="34" charset="0"/>
                <a:ea typeface="Verdana" pitchFamily="34" charset="0"/>
                <a:cs typeface="Verdana" pitchFamily="34" charset="0"/>
              </a:rPr>
              <a:t>Relational operators (i.e., select, join, project)  &amp; p-predicates in execution plans to work over compact tables. </a:t>
            </a:r>
          </a:p>
          <a:p>
            <a:pPr>
              <a:buNone/>
            </a:pPr>
            <a:r>
              <a:rPr lang="en-US" sz="2200" dirty="0" smtClean="0">
                <a:latin typeface="Verdana" pitchFamily="34" charset="0"/>
                <a:ea typeface="Verdana" pitchFamily="34" charset="0"/>
                <a:cs typeface="Verdana" pitchFamily="34" charset="0"/>
              </a:rPr>
              <a:t>Projection is straightforward since we ignore duplicate detection. Thus, we focus on selections and -joins.</a:t>
            </a:r>
          </a:p>
          <a:p>
            <a:pPr>
              <a:buNone/>
            </a:pPr>
            <a:endParaRPr lang="en-US" sz="2200" dirty="0" smtClean="0">
              <a:latin typeface="Verdana" pitchFamily="34" charset="0"/>
              <a:ea typeface="Verdana" pitchFamily="34" charset="0"/>
              <a:cs typeface="Verdana" pitchFamily="34" charset="0"/>
            </a:endParaRPr>
          </a:p>
          <a:p>
            <a:pPr>
              <a:buNone/>
            </a:pPr>
            <a:r>
              <a:rPr lang="en-US" sz="2200" dirty="0" smtClean="0">
                <a:latin typeface="Verdana" pitchFamily="34" charset="0"/>
                <a:ea typeface="Verdana" pitchFamily="34" charset="0"/>
                <a:cs typeface="Verdana" pitchFamily="34" charset="0"/>
              </a:rPr>
              <a:t>for e.g. </a:t>
            </a:r>
            <a:r>
              <a:rPr lang="en-US" sz="2400" dirty="0" smtClean="0"/>
              <a:t>Consider evaluating a selection on a compact table. To ensure superset semantics we want the results to contain all compact </a:t>
            </a:r>
            <a:r>
              <a:rPr lang="en-US" sz="2400" dirty="0" err="1" smtClean="0"/>
              <a:t>tuples</a:t>
            </a:r>
            <a:r>
              <a:rPr lang="en-US" sz="2400" dirty="0" smtClean="0"/>
              <a:t> that may satisfy the selection condition. </a:t>
            </a:r>
          </a:p>
          <a:p>
            <a:r>
              <a:rPr lang="en-US" sz="2400" dirty="0" smtClean="0"/>
              <a:t>we evaluate a selection f with selection condition f over a compact table T as follows. For each compact </a:t>
            </a:r>
            <a:r>
              <a:rPr lang="en-US" sz="2400" dirty="0" err="1" smtClean="0"/>
              <a:t>tuple</a:t>
            </a:r>
            <a:r>
              <a:rPr lang="en-US" sz="2400" dirty="0" smtClean="0"/>
              <a:t> t ∈ T with cells (c1, . . . , </a:t>
            </a:r>
            <a:r>
              <a:rPr lang="en-US" sz="2400" dirty="0" err="1" smtClean="0"/>
              <a:t>cn</a:t>
            </a:r>
            <a:r>
              <a:rPr lang="en-US" sz="2400" dirty="0" smtClean="0"/>
              <a:t>), we evaluate the selection condition f over every possible </a:t>
            </a:r>
            <a:r>
              <a:rPr lang="en-US" sz="2400" dirty="0" err="1" smtClean="0"/>
              <a:t>tuple</a:t>
            </a:r>
            <a:r>
              <a:rPr lang="en-US" sz="2400" dirty="0" smtClean="0"/>
              <a:t> (v1, . . . , </a:t>
            </a:r>
            <a:r>
              <a:rPr lang="en-US" sz="2400" dirty="0" err="1" smtClean="0"/>
              <a:t>vn</a:t>
            </a:r>
            <a:r>
              <a:rPr lang="en-US" sz="2400" dirty="0" smtClean="0"/>
              <a:t>),</a:t>
            </a:r>
          </a:p>
          <a:p>
            <a:pPr>
              <a:buNone/>
            </a:pPr>
            <a:r>
              <a:rPr lang="en-US" sz="2400" dirty="0" smtClean="0"/>
              <a:t>	where vi ∈ V(</a:t>
            </a:r>
            <a:r>
              <a:rPr lang="en-US" sz="2400" dirty="0" err="1" smtClean="0"/>
              <a:t>ci</a:t>
            </a:r>
            <a:r>
              <a:rPr lang="en-US" sz="2400" dirty="0" smtClean="0"/>
              <a:t>) for 1 ≤ </a:t>
            </a:r>
            <a:r>
              <a:rPr lang="en-US" sz="2400" dirty="0" err="1" smtClean="0"/>
              <a:t>i</a:t>
            </a:r>
            <a:r>
              <a:rPr lang="en-US" sz="2400" dirty="0" smtClean="0"/>
              <a:t> ≤ n. </a:t>
            </a:r>
          </a:p>
          <a:p>
            <a:r>
              <a:rPr lang="en-US" sz="2400" dirty="0" smtClean="0"/>
              <a:t>If f is satisfied for any possible </a:t>
            </a:r>
            <a:r>
              <a:rPr lang="en-US" sz="2400" dirty="0" err="1" smtClean="0"/>
              <a:t>tuple</a:t>
            </a:r>
            <a:r>
              <a:rPr lang="en-US" sz="2400" dirty="0" smtClean="0"/>
              <a:t>, then we add t to T′. Also, if f is satisfied for some but not all of the possible </a:t>
            </a:r>
            <a:r>
              <a:rPr lang="en-US" sz="2400" dirty="0" err="1" smtClean="0"/>
              <a:t>tuples</a:t>
            </a:r>
            <a:r>
              <a:rPr lang="en-US" sz="2400" dirty="0" smtClean="0"/>
              <a:t>, we set t to be a maybe compact </a:t>
            </a:r>
            <a:r>
              <a:rPr lang="en-US" sz="2400" dirty="0" err="1" smtClean="0"/>
              <a:t>tuple</a:t>
            </a:r>
            <a:r>
              <a:rPr lang="en-US" sz="2400" dirty="0" smtClean="0"/>
              <a:t>.</a:t>
            </a:r>
          </a:p>
          <a:p>
            <a:pPr>
              <a:buNone/>
            </a:pPr>
            <a:endParaRPr lang="en-US" sz="2400" dirty="0" smtClean="0"/>
          </a:p>
          <a:p>
            <a:pPr>
              <a:buNone/>
            </a:pPr>
            <a:endParaRPr lang="en-US" sz="2200" dirty="0" smtClean="0">
              <a:latin typeface="Verdana" pitchFamily="34" charset="0"/>
              <a:ea typeface="Verdana" pitchFamily="34" charset="0"/>
              <a:cs typeface="Verdana" pitchFamily="34" charset="0"/>
            </a:endParaRPr>
          </a:p>
          <a:p>
            <a:endParaRPr lang="en-US" sz="2200" dirty="0">
              <a:latin typeface="Verdana" pitchFamily="34" charset="0"/>
              <a:ea typeface="Verdana" pitchFamily="34" charset="0"/>
              <a:cs typeface="Verdana" pitchFamily="34" charset="0"/>
            </a:endParaRPr>
          </a:p>
        </p:txBody>
      </p:sp>
      <p:pic>
        <p:nvPicPr>
          <p:cNvPr id="9220" name="Picture 4"/>
          <p:cNvPicPr>
            <a:picLocks noChangeAspect="1" noChangeArrowheads="1"/>
          </p:cNvPicPr>
          <p:nvPr/>
        </p:nvPicPr>
        <p:blipFill>
          <a:blip r:embed="rId3"/>
          <a:srcRect/>
          <a:stretch>
            <a:fillRect/>
          </a:stretch>
        </p:blipFill>
        <p:spPr bwMode="auto">
          <a:xfrm>
            <a:off x="7010400" y="3124200"/>
            <a:ext cx="264583" cy="2381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000" b="1" i="1" dirty="0" smtClean="0">
                <a:latin typeface="Verdana" pitchFamily="34" charset="0"/>
                <a:ea typeface="Verdana" pitchFamily="34" charset="0"/>
                <a:cs typeface="Verdana" pitchFamily="34" charset="0"/>
              </a:rPr>
              <a:t>Example </a:t>
            </a:r>
            <a:r>
              <a:rPr lang="en-US" sz="2000" b="1" i="1" dirty="0" err="1" smtClean="0">
                <a:latin typeface="Verdana" pitchFamily="34" charset="0"/>
                <a:ea typeface="Verdana" pitchFamily="34" charset="0"/>
                <a:cs typeface="Verdana" pitchFamily="34" charset="0"/>
              </a:rPr>
              <a:t>contd</a:t>
            </a:r>
            <a:r>
              <a:rPr lang="en-US" sz="2000" b="1" i="1" dirty="0" smtClean="0">
                <a:latin typeface="Verdana" pitchFamily="34" charset="0"/>
                <a:ea typeface="Verdana" pitchFamily="34" charset="0"/>
                <a:cs typeface="Verdana" pitchFamily="34" charset="0"/>
              </a:rPr>
              <a:t>:</a:t>
            </a:r>
            <a:endParaRPr lang="en-US" sz="2000" b="1" i="1"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buNone/>
            </a:pPr>
            <a:r>
              <a:rPr lang="en-US" sz="2000" dirty="0" smtClean="0">
                <a:latin typeface="Verdana" pitchFamily="34" charset="0"/>
                <a:ea typeface="Verdana" pitchFamily="34" charset="0"/>
                <a:cs typeface="Verdana" pitchFamily="34" charset="0"/>
              </a:rPr>
              <a:t>To illustrate, consider applying a selection condition p &gt; 500000 to the first compact </a:t>
            </a:r>
            <a:r>
              <a:rPr lang="en-US" sz="2000" dirty="0" err="1" smtClean="0">
                <a:latin typeface="Verdana" pitchFamily="34" charset="0"/>
                <a:ea typeface="Verdana" pitchFamily="34" charset="0"/>
                <a:cs typeface="Verdana" pitchFamily="34" charset="0"/>
              </a:rPr>
              <a:t>tuple</a:t>
            </a:r>
            <a:r>
              <a:rPr lang="en-US" sz="2000" dirty="0" smtClean="0">
                <a:latin typeface="Verdana" pitchFamily="34" charset="0"/>
                <a:ea typeface="Verdana" pitchFamily="34" charset="0"/>
                <a:cs typeface="Verdana" pitchFamily="34" charset="0"/>
              </a:rPr>
              <a:t> in the houses table </a:t>
            </a: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endParaRPr lang="en-US" sz="2000" dirty="0" smtClean="0">
              <a:latin typeface="Verdana" pitchFamily="34" charset="0"/>
              <a:ea typeface="Verdana" pitchFamily="34" charset="0"/>
              <a:cs typeface="Verdana" pitchFamily="34" charset="0"/>
            </a:endParaRPr>
          </a:p>
          <a:p>
            <a:pPr>
              <a:buNone/>
            </a:pPr>
            <a:r>
              <a:rPr lang="en-US" sz="2000" dirty="0" smtClean="0">
                <a:latin typeface="Verdana" pitchFamily="34" charset="0"/>
                <a:ea typeface="Verdana" pitchFamily="34" charset="0"/>
                <a:cs typeface="Verdana" pitchFamily="34" charset="0"/>
              </a:rPr>
              <a:t>Since x1 contains no possible price &gt; 500000, we can safely drop this </a:t>
            </a:r>
            <a:r>
              <a:rPr lang="en-US" sz="2000" dirty="0" err="1" smtClean="0">
                <a:latin typeface="Verdana" pitchFamily="34" charset="0"/>
                <a:ea typeface="Verdana" pitchFamily="34" charset="0"/>
                <a:cs typeface="Verdana" pitchFamily="34" charset="0"/>
              </a:rPr>
              <a:t>tuple</a:t>
            </a:r>
            <a:r>
              <a:rPr lang="en-US" sz="2000" dirty="0" smtClean="0">
                <a:latin typeface="Verdana" pitchFamily="34" charset="0"/>
                <a:ea typeface="Verdana" pitchFamily="34" charset="0"/>
                <a:cs typeface="Verdana" pitchFamily="34" charset="0"/>
              </a:rPr>
              <a:t>. </a:t>
            </a:r>
          </a:p>
          <a:p>
            <a:endParaRPr lang="en-US" sz="2000" dirty="0">
              <a:latin typeface="Verdana" pitchFamily="34" charset="0"/>
              <a:ea typeface="Verdana" pitchFamily="34" charset="0"/>
              <a:cs typeface="Verdana" pitchFamily="34" charset="0"/>
            </a:endParaRPr>
          </a:p>
        </p:txBody>
      </p:sp>
      <p:pic>
        <p:nvPicPr>
          <p:cNvPr id="10242" name="Picture 2"/>
          <p:cNvPicPr>
            <a:picLocks noChangeAspect="1" noChangeArrowheads="1"/>
          </p:cNvPicPr>
          <p:nvPr/>
        </p:nvPicPr>
        <p:blipFill>
          <a:blip r:embed="rId3"/>
          <a:srcRect/>
          <a:stretch>
            <a:fillRect/>
          </a:stretch>
        </p:blipFill>
        <p:spPr bwMode="auto">
          <a:xfrm>
            <a:off x="914400" y="2438400"/>
            <a:ext cx="6324600" cy="21100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22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normAutofit/>
          </a:bodyPr>
          <a:lstStyle/>
          <a:p>
            <a:pPr>
              <a:buNone/>
            </a:pPr>
            <a:r>
              <a:rPr lang="en-US" sz="2200" dirty="0" smtClean="0">
                <a:latin typeface="Verdana" pitchFamily="34" charset="0"/>
                <a:ea typeface="Verdana" pitchFamily="34" charset="0"/>
                <a:cs typeface="Verdana" pitchFamily="34" charset="0"/>
              </a:rPr>
              <a:t>We adapt   -joins over compact tables T1, . . . , </a:t>
            </a:r>
            <a:r>
              <a:rPr lang="en-US" sz="2200" dirty="0" err="1" smtClean="0">
                <a:latin typeface="Verdana" pitchFamily="34" charset="0"/>
                <a:ea typeface="Verdana" pitchFamily="34" charset="0"/>
                <a:cs typeface="Verdana" pitchFamily="34" charset="0"/>
              </a:rPr>
              <a:t>Tn</a:t>
            </a:r>
            <a:r>
              <a:rPr lang="en-US" sz="2200" dirty="0" smtClean="0">
                <a:latin typeface="Verdana" pitchFamily="34" charset="0"/>
                <a:ea typeface="Verdana" pitchFamily="34" charset="0"/>
                <a:cs typeface="Verdana" pitchFamily="34" charset="0"/>
              </a:rPr>
              <a:t> in a </a:t>
            </a:r>
          </a:p>
          <a:p>
            <a:pPr>
              <a:buNone/>
            </a:pPr>
            <a:r>
              <a:rPr lang="en-US" sz="2200" dirty="0" smtClean="0">
                <a:latin typeface="Verdana" pitchFamily="34" charset="0"/>
                <a:ea typeface="Verdana" pitchFamily="34" charset="0"/>
                <a:cs typeface="Verdana" pitchFamily="34" charset="0"/>
              </a:rPr>
              <a:t>similar fashion except that we evaluate the  condition on </a:t>
            </a:r>
          </a:p>
          <a:p>
            <a:pPr>
              <a:buNone/>
            </a:pPr>
            <a:r>
              <a:rPr lang="en-US" sz="2200" dirty="0" smtClean="0">
                <a:latin typeface="Verdana" pitchFamily="34" charset="0"/>
                <a:ea typeface="Verdana" pitchFamily="34" charset="0"/>
                <a:cs typeface="Verdana" pitchFamily="34" charset="0"/>
              </a:rPr>
              <a:t>all compact </a:t>
            </a:r>
            <a:r>
              <a:rPr lang="en-US" sz="2200" dirty="0" err="1" smtClean="0">
                <a:latin typeface="Verdana" pitchFamily="34" charset="0"/>
                <a:ea typeface="Verdana" pitchFamily="34" charset="0"/>
                <a:cs typeface="Verdana" pitchFamily="34" charset="0"/>
              </a:rPr>
              <a:t>tuples</a:t>
            </a:r>
            <a:r>
              <a:rPr lang="en-US" sz="2200" dirty="0" smtClean="0">
                <a:latin typeface="Verdana" pitchFamily="34" charset="0"/>
                <a:ea typeface="Verdana" pitchFamily="34" charset="0"/>
                <a:cs typeface="Verdana" pitchFamily="34" charset="0"/>
              </a:rPr>
              <a:t> in the Cartesian product </a:t>
            </a:r>
          </a:p>
          <a:p>
            <a:pPr>
              <a:buNone/>
            </a:pPr>
            <a:r>
              <a:rPr lang="en-US" sz="2200" dirty="0" smtClean="0">
                <a:latin typeface="Verdana" pitchFamily="34" charset="0"/>
                <a:ea typeface="Verdana" pitchFamily="34" charset="0"/>
                <a:cs typeface="Verdana" pitchFamily="34" charset="0"/>
              </a:rPr>
              <a:t>			T1×. . .×Tn. </a:t>
            </a:r>
          </a:p>
          <a:p>
            <a:pPr>
              <a:buNone/>
            </a:pPr>
            <a:endParaRPr lang="en-US" sz="2200" dirty="0" smtClean="0">
              <a:latin typeface="Verdana" pitchFamily="34" charset="0"/>
              <a:ea typeface="Verdana" pitchFamily="34" charset="0"/>
              <a:cs typeface="Verdana" pitchFamily="34" charset="0"/>
            </a:endParaRPr>
          </a:p>
          <a:p>
            <a:pPr>
              <a:buNone/>
            </a:pPr>
            <a:r>
              <a:rPr lang="en-US" sz="2200" dirty="0" smtClean="0">
                <a:latin typeface="Verdana" pitchFamily="34" charset="0"/>
                <a:ea typeface="Verdana" pitchFamily="34" charset="0"/>
                <a:cs typeface="Verdana" pitchFamily="34" charset="0"/>
              </a:rPr>
              <a:t>approximate string joins over compact tables is</a:t>
            </a:r>
          </a:p>
          <a:p>
            <a:pPr>
              <a:buNone/>
            </a:pPr>
            <a:r>
              <a:rPr lang="en-US" sz="2200" dirty="0" smtClean="0">
                <a:latin typeface="Verdana" pitchFamily="34" charset="0"/>
                <a:ea typeface="Verdana" pitchFamily="34" charset="0"/>
                <a:cs typeface="Verdana" pitchFamily="34" charset="0"/>
              </a:rPr>
              <a:t>significantly more involved.</a:t>
            </a:r>
          </a:p>
          <a:p>
            <a:pPr>
              <a:buNone/>
            </a:pPr>
            <a:endParaRPr lang="en-US" sz="2200" dirty="0">
              <a:latin typeface="Verdana" pitchFamily="34" charset="0"/>
              <a:ea typeface="Verdana" pitchFamily="34" charset="0"/>
              <a:cs typeface="Verdana" pitchFamily="34" charset="0"/>
            </a:endParaRPr>
          </a:p>
        </p:txBody>
      </p:sp>
      <p:pic>
        <p:nvPicPr>
          <p:cNvPr id="11268" name="Picture 4"/>
          <p:cNvPicPr>
            <a:picLocks noChangeAspect="1" noChangeArrowheads="1"/>
          </p:cNvPicPr>
          <p:nvPr/>
        </p:nvPicPr>
        <p:blipFill>
          <a:blip r:embed="rId3"/>
          <a:srcRect/>
          <a:stretch>
            <a:fillRect/>
          </a:stretch>
        </p:blipFill>
        <p:spPr bwMode="auto">
          <a:xfrm>
            <a:off x="1905000" y="1676400"/>
            <a:ext cx="338667" cy="304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dirty="0" smtClean="0"/>
              <a:t>Evaluating a p-predicate over compact table:	</a:t>
            </a:r>
            <a:br>
              <a:rPr lang="en-US" sz="2800" dirty="0" smtClean="0"/>
            </a:br>
            <a:endParaRPr lang="en-US" sz="2800" dirty="0"/>
          </a:p>
        </p:txBody>
      </p:sp>
      <p:sp>
        <p:nvSpPr>
          <p:cNvPr id="3" name="Content Placeholder 2"/>
          <p:cNvSpPr>
            <a:spLocks noGrp="1"/>
          </p:cNvSpPr>
          <p:nvPr>
            <p:ph idx="1"/>
          </p:nvPr>
        </p:nvSpPr>
        <p:spPr/>
        <p:txBody>
          <a:bodyPr>
            <a:normAutofit fontScale="70000" lnSpcReduction="20000"/>
          </a:bodyPr>
          <a:lstStyle/>
          <a:p>
            <a:r>
              <a:rPr lang="en-US" dirty="0" smtClean="0"/>
              <a:t>take the union of the results of evaluating p over each compact </a:t>
            </a:r>
            <a:r>
              <a:rPr lang="en-US" dirty="0" err="1" smtClean="0"/>
              <a:t>tuple</a:t>
            </a:r>
            <a:r>
              <a:rPr lang="en-US" dirty="0" smtClean="0"/>
              <a:t> t ∈ T. </a:t>
            </a:r>
          </a:p>
          <a:p>
            <a:pPr marL="514350" indent="-514350">
              <a:buFont typeface="+mj-lt"/>
              <a:buAutoNum type="arabicPeriod"/>
            </a:pPr>
            <a:r>
              <a:rPr lang="en-US" dirty="0" smtClean="0"/>
              <a:t>To evaluate p over a compact </a:t>
            </a:r>
            <a:r>
              <a:rPr lang="en-US" dirty="0" err="1" smtClean="0"/>
              <a:t>tuple</a:t>
            </a:r>
            <a:r>
              <a:rPr lang="en-US" dirty="0" smtClean="0"/>
              <a:t> t, we first convert t into an equivalent set of compact </a:t>
            </a:r>
            <a:r>
              <a:rPr lang="en-US" dirty="0" err="1" smtClean="0"/>
              <a:t>tuples</a:t>
            </a:r>
            <a:r>
              <a:rPr lang="en-US" dirty="0" smtClean="0"/>
              <a:t> U that have no expansion cells by repeatedly replacing each expansion cell c in t with T. </a:t>
            </a:r>
          </a:p>
          <a:p>
            <a:pPr marL="514350" indent="-514350">
              <a:buFont typeface="+mj-lt"/>
              <a:buAutoNum type="arabicPeriod"/>
            </a:pPr>
            <a:r>
              <a:rPr lang="en-US" dirty="0" smtClean="0"/>
              <a:t>Then for each compact </a:t>
            </a:r>
            <a:r>
              <a:rPr lang="en-US" dirty="0" err="1" smtClean="0"/>
              <a:t>tuple</a:t>
            </a:r>
            <a:r>
              <a:rPr lang="en-US" dirty="0" smtClean="0"/>
              <a:t> u ∈ U, we enumerate the possible </a:t>
            </a:r>
            <a:r>
              <a:rPr lang="en-US" dirty="0" err="1" smtClean="0"/>
              <a:t>tuples</a:t>
            </a:r>
            <a:r>
              <a:rPr lang="en-US" dirty="0" smtClean="0"/>
              <a:t> V that u represents, and invoke p for each v ∈ V . </a:t>
            </a:r>
          </a:p>
          <a:p>
            <a:pPr marL="514350" indent="-514350">
              <a:buFont typeface="+mj-lt"/>
              <a:buAutoNum type="arabicPeriod"/>
            </a:pPr>
            <a:r>
              <a:rPr lang="en-US" dirty="0" smtClean="0"/>
              <a:t>If p[v] be the </a:t>
            </a:r>
            <a:r>
              <a:rPr lang="en-US" dirty="0" err="1" smtClean="0"/>
              <a:t>tuples</a:t>
            </a:r>
            <a:r>
              <a:rPr lang="en-US" dirty="0" smtClean="0"/>
              <a:t> produced by p with input </a:t>
            </a:r>
            <a:r>
              <a:rPr lang="en-US" dirty="0" err="1" smtClean="0"/>
              <a:t>tuple</a:t>
            </a:r>
            <a:r>
              <a:rPr lang="en-US" dirty="0" smtClean="0"/>
              <a:t> v. We convert p[v] into a set of compact </a:t>
            </a:r>
            <a:r>
              <a:rPr lang="en-US" dirty="0" err="1" smtClean="0"/>
              <a:t>tuples</a:t>
            </a:r>
            <a:r>
              <a:rPr lang="en-US" dirty="0" smtClean="0"/>
              <a:t> by making each cell a set of assignments (i.e., by changing any cell with span value s to be {exact(s)}). </a:t>
            </a:r>
          </a:p>
          <a:p>
            <a:pPr marL="514350" indent="-514350">
              <a:buFont typeface="+mj-lt"/>
              <a:buAutoNum type="arabicPeriod"/>
            </a:pPr>
            <a:r>
              <a:rPr lang="en-US" dirty="0" smtClean="0"/>
              <a:t>Finally,  set each </a:t>
            </a:r>
            <a:r>
              <a:rPr lang="en-US" dirty="0" err="1" smtClean="0"/>
              <a:t>tuple</a:t>
            </a:r>
            <a:r>
              <a:rPr lang="en-US" dirty="0" smtClean="0"/>
              <a:t> in p[v] to be a maybe compact </a:t>
            </a:r>
            <a:r>
              <a:rPr lang="en-US" dirty="0" err="1" smtClean="0"/>
              <a:t>tuple</a:t>
            </a:r>
            <a:r>
              <a:rPr lang="en-US" dirty="0" smtClean="0"/>
              <a:t> if u represents more than one possible </a:t>
            </a:r>
            <a:r>
              <a:rPr lang="en-US" dirty="0" err="1" smtClean="0"/>
              <a:t>tuple</a:t>
            </a:r>
            <a:r>
              <a:rPr lang="en-US" dirty="0" smtClean="0"/>
              <a:t> (i.e., if |V | &gt; 1).</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4800" b="1" dirty="0" smtClean="0"/>
              <a:t>5.</a:t>
            </a:r>
          </a:p>
          <a:p>
            <a:pPr algn="ctr">
              <a:buNone/>
            </a:pPr>
            <a:r>
              <a:rPr lang="en-US" sz="4800" b="1" dirty="0" smtClean="0"/>
              <a:t>The Next Effort Assistant</a:t>
            </a:r>
            <a:endParaRPr lang="en-US" sz="4800"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a:bodyPr>
          <a:lstStyle/>
          <a:p>
            <a:pPr>
              <a:buNone/>
            </a:pPr>
            <a:r>
              <a:rPr lang="en-US" sz="2200" dirty="0" smtClean="0">
                <a:latin typeface="Verdana" pitchFamily="34" charset="0"/>
                <a:ea typeface="Verdana" pitchFamily="34" charset="0"/>
                <a:cs typeface="Verdana" pitchFamily="34" charset="0"/>
              </a:rPr>
              <a:t>Task is to suggest ways to refine the current IE program </a:t>
            </a:r>
          </a:p>
          <a:p>
            <a:pPr>
              <a:buNone/>
            </a:pPr>
            <a:r>
              <a:rPr lang="en-US" sz="2200" dirty="0" smtClean="0">
                <a:latin typeface="Verdana" pitchFamily="34" charset="0"/>
                <a:ea typeface="Verdana" pitchFamily="34" charset="0"/>
                <a:cs typeface="Verdana" pitchFamily="34" charset="0"/>
              </a:rPr>
              <a:t>by asking the developer U questions such as “is price in </a:t>
            </a:r>
          </a:p>
          <a:p>
            <a:pPr>
              <a:buNone/>
            </a:pPr>
            <a:r>
              <a:rPr lang="en-US" sz="2200" dirty="0" smtClean="0">
                <a:latin typeface="Verdana" pitchFamily="34" charset="0"/>
                <a:ea typeface="Verdana" pitchFamily="34" charset="0"/>
                <a:cs typeface="Verdana" pitchFamily="34" charset="0"/>
              </a:rPr>
              <a:t>bold font?”. </a:t>
            </a:r>
          </a:p>
          <a:p>
            <a:pPr lvl="1">
              <a:buNone/>
            </a:pPr>
            <a:r>
              <a:rPr lang="en-US" sz="1800" dirty="0" smtClean="0">
                <a:latin typeface="Verdana" pitchFamily="34" charset="0"/>
                <a:ea typeface="Verdana" pitchFamily="34" charset="0"/>
                <a:cs typeface="Verdana" pitchFamily="34" charset="0"/>
              </a:rPr>
              <a:t>If U chooses to answer the question, </a:t>
            </a:r>
            <a:r>
              <a:rPr lang="en-US" sz="1800" dirty="0" err="1" smtClean="0">
                <a:latin typeface="Verdana" pitchFamily="34" charset="0"/>
                <a:ea typeface="Verdana" pitchFamily="34" charset="0"/>
                <a:cs typeface="Verdana" pitchFamily="34" charset="0"/>
              </a:rPr>
              <a:t>iFlex</a:t>
            </a:r>
            <a:r>
              <a:rPr lang="en-US" sz="1800" dirty="0" smtClean="0">
                <a:latin typeface="Verdana" pitchFamily="34" charset="0"/>
                <a:ea typeface="Verdana" pitchFamily="34" charset="0"/>
                <a:cs typeface="Verdana" pitchFamily="34" charset="0"/>
              </a:rPr>
              <a:t> forms a new </a:t>
            </a:r>
          </a:p>
          <a:p>
            <a:pPr lvl="1">
              <a:buNone/>
            </a:pPr>
            <a:r>
              <a:rPr lang="en-US" sz="1800" dirty="0" smtClean="0">
                <a:latin typeface="Verdana" pitchFamily="34" charset="0"/>
                <a:ea typeface="Verdana" pitchFamily="34" charset="0"/>
                <a:cs typeface="Verdana" pitchFamily="34" charset="0"/>
              </a:rPr>
              <a:t>constraint from the answer and incorporates the </a:t>
            </a:r>
          </a:p>
          <a:p>
            <a:pPr lvl="1">
              <a:buNone/>
            </a:pPr>
            <a:r>
              <a:rPr lang="en-US" sz="1800" dirty="0" smtClean="0">
                <a:latin typeface="Verdana" pitchFamily="34" charset="0"/>
                <a:ea typeface="Verdana" pitchFamily="34" charset="0"/>
                <a:cs typeface="Verdana" pitchFamily="34" charset="0"/>
              </a:rPr>
              <a:t>constraint into the IE program. </a:t>
            </a:r>
          </a:p>
          <a:p>
            <a:pPr lvl="1">
              <a:buNone/>
            </a:pPr>
            <a:endParaRPr lang="en-US" sz="1800" dirty="0" smtClean="0">
              <a:latin typeface="Verdana" pitchFamily="34" charset="0"/>
              <a:ea typeface="Verdana" pitchFamily="34" charset="0"/>
              <a:cs typeface="Verdana" pitchFamily="34" charset="0"/>
            </a:endParaRPr>
          </a:p>
          <a:p>
            <a:pPr lvl="1">
              <a:buNone/>
            </a:pPr>
            <a:r>
              <a:rPr lang="en-US" sz="1800" dirty="0" smtClean="0">
                <a:latin typeface="Verdana" pitchFamily="34" charset="0"/>
                <a:ea typeface="Verdana" pitchFamily="34" charset="0"/>
                <a:cs typeface="Verdana" pitchFamily="34" charset="0"/>
              </a:rPr>
              <a:t>Ease of Answering Questions: </a:t>
            </a:r>
            <a:r>
              <a:rPr lang="en-US" sz="1800" dirty="0" err="1" smtClean="0">
                <a:latin typeface="Verdana" pitchFamily="34" charset="0"/>
                <a:ea typeface="Verdana" pitchFamily="34" charset="0"/>
                <a:cs typeface="Verdana" pitchFamily="34" charset="0"/>
              </a:rPr>
              <a:t>iFlex</a:t>
            </a:r>
            <a:r>
              <a:rPr lang="en-US" sz="1800" dirty="0" smtClean="0">
                <a:latin typeface="Verdana" pitchFamily="34" charset="0"/>
                <a:ea typeface="Verdana" pitchFamily="34" charset="0"/>
                <a:cs typeface="Verdana" pitchFamily="34" charset="0"/>
              </a:rPr>
              <a:t> so far focuses on </a:t>
            </a:r>
            <a:r>
              <a:rPr lang="en-US" sz="1800" i="1" dirty="0" smtClean="0">
                <a:latin typeface="Verdana" pitchFamily="34" charset="0"/>
                <a:ea typeface="Verdana" pitchFamily="34" charset="0"/>
                <a:cs typeface="Verdana" pitchFamily="34" charset="0"/>
              </a:rPr>
              <a:t>appearance(bold, etc)</a:t>
            </a:r>
            <a:r>
              <a:rPr lang="en-US" sz="1800" dirty="0" smtClean="0">
                <a:latin typeface="Verdana" pitchFamily="34" charset="0"/>
                <a:ea typeface="Verdana" pitchFamily="34" charset="0"/>
                <a:cs typeface="Verdana" pitchFamily="34" charset="0"/>
              </a:rPr>
              <a:t>, </a:t>
            </a:r>
            <a:r>
              <a:rPr lang="en-US" sz="1800" i="1" dirty="0" smtClean="0">
                <a:latin typeface="Verdana" pitchFamily="34" charset="0"/>
                <a:ea typeface="Verdana" pitchFamily="34" charset="0"/>
                <a:cs typeface="Verdana" pitchFamily="34" charset="0"/>
              </a:rPr>
              <a:t>location</a:t>
            </a:r>
            <a:r>
              <a:rPr lang="en-US" sz="1800" dirty="0" smtClean="0">
                <a:latin typeface="Verdana" pitchFamily="34" charset="0"/>
                <a:ea typeface="Verdana" pitchFamily="34" charset="0"/>
                <a:cs typeface="Verdana" pitchFamily="34" charset="0"/>
              </a:rPr>
              <a:t> &amp; </a:t>
            </a:r>
            <a:r>
              <a:rPr lang="en-US" sz="1800" i="1" dirty="0" smtClean="0">
                <a:latin typeface="Verdana" pitchFamily="34" charset="0"/>
                <a:ea typeface="Verdana" pitchFamily="34" charset="0"/>
                <a:cs typeface="Verdana" pitchFamily="34" charset="0"/>
              </a:rPr>
              <a:t>semantics.</a:t>
            </a:r>
            <a:r>
              <a:rPr lang="en-US" sz="1800" dirty="0" smtClean="0">
                <a:latin typeface="Verdana" pitchFamily="34" charset="0"/>
                <a:ea typeface="Verdana" pitchFamily="34" charset="0"/>
                <a:cs typeface="Verdana" pitchFamily="34" charset="0"/>
              </a:rPr>
              <a:t> </a:t>
            </a:r>
          </a:p>
          <a:p>
            <a:pPr>
              <a:buNone/>
            </a:pPr>
            <a:endParaRPr lang="en-US" sz="22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rrowheads="1"/>
          </p:cNvPicPr>
          <p:nvPr/>
        </p:nvPicPr>
        <p:blipFill>
          <a:blip r:embed="rId3"/>
          <a:srcRect/>
          <a:stretch>
            <a:fillRect/>
          </a:stretch>
        </p:blipFill>
        <p:spPr bwMode="auto">
          <a:xfrm>
            <a:off x="838200" y="1905000"/>
            <a:ext cx="7543800" cy="3070860"/>
          </a:xfrm>
          <a:prstGeom prst="rect">
            <a:avLst/>
          </a:prstGeom>
          <a:noFill/>
          <a:ln w="9525">
            <a:noFill/>
            <a:miter lim="800000"/>
            <a:headEnd/>
            <a:tailEnd/>
          </a:ln>
          <a:effectLst/>
        </p:spPr>
      </p:pic>
      <p:sp>
        <p:nvSpPr>
          <p:cNvPr id="4" name="Title 1"/>
          <p:cNvSpPr>
            <a:spLocks noGrp="1"/>
          </p:cNvSpPr>
          <p:nvPr>
            <p:ph type="title"/>
          </p:nvPr>
        </p:nvSpPr>
        <p:spPr>
          <a:xfrm>
            <a:off x="457200" y="274638"/>
            <a:ext cx="8229600" cy="1143000"/>
          </a:xfrm>
        </p:spPr>
        <p:txBody>
          <a:bodyPr/>
          <a:lstStyle/>
          <a:p>
            <a:r>
              <a:rPr lang="en-US" dirty="0" err="1" smtClean="0"/>
              <a:t>iFlex</a:t>
            </a:r>
            <a:r>
              <a:rPr lang="en-US" dirty="0" smtClean="0"/>
              <a:t> Approach</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200" b="1" dirty="0" smtClean="0">
                <a:latin typeface="Verdana" pitchFamily="34" charset="0"/>
                <a:ea typeface="Verdana" pitchFamily="34" charset="0"/>
                <a:cs typeface="Verdana" pitchFamily="34" charset="0"/>
              </a:rPr>
              <a:t>Question Selection Strategies</a:t>
            </a:r>
            <a:endParaRPr lang="en-US" sz="22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533400" y="1600200"/>
            <a:ext cx="8229600" cy="4525963"/>
          </a:xfrm>
        </p:spPr>
        <p:txBody>
          <a:bodyPr>
            <a:noAutofit/>
          </a:bodyPr>
          <a:lstStyle/>
          <a:p>
            <a:pPr>
              <a:buNone/>
            </a:pPr>
            <a:r>
              <a:rPr lang="en-US" sz="2000" b="1" i="1" dirty="0" smtClean="0">
                <a:latin typeface="Verdana" pitchFamily="34" charset="0"/>
                <a:ea typeface="Verdana" pitchFamily="34" charset="0"/>
                <a:cs typeface="Verdana" pitchFamily="34" charset="0"/>
              </a:rPr>
              <a:t>The Space of Questions:</a:t>
            </a:r>
            <a:r>
              <a:rPr lang="en-US" sz="2000" dirty="0" smtClean="0">
                <a:latin typeface="Verdana" pitchFamily="34" charset="0"/>
                <a:ea typeface="Verdana" pitchFamily="34" charset="0"/>
                <a:cs typeface="Verdana" pitchFamily="34" charset="0"/>
              </a:rPr>
              <a:t> questions of the form </a:t>
            </a:r>
          </a:p>
          <a:p>
            <a:pPr>
              <a:buNone/>
            </a:pPr>
            <a:r>
              <a:rPr lang="en-US" sz="2000" dirty="0" smtClean="0">
                <a:latin typeface="Verdana" pitchFamily="34" charset="0"/>
                <a:ea typeface="Verdana" pitchFamily="34" charset="0"/>
                <a:cs typeface="Verdana" pitchFamily="34" charset="0"/>
              </a:rPr>
              <a:t>  </a:t>
            </a:r>
          </a:p>
          <a:p>
            <a:pPr>
              <a:buNone/>
            </a:pPr>
            <a:r>
              <a:rPr lang="en-US" sz="2000" i="1" dirty="0" smtClean="0">
                <a:latin typeface="Verdana" pitchFamily="34" charset="0"/>
                <a:ea typeface="Verdana" pitchFamily="34" charset="0"/>
                <a:cs typeface="Verdana" pitchFamily="34" charset="0"/>
              </a:rPr>
              <a:t>	“what is the value of (text span) feature f for attribute a?”</a:t>
            </a:r>
            <a:r>
              <a:rPr lang="en-US" sz="2000" dirty="0" smtClean="0">
                <a:latin typeface="Verdana" pitchFamily="34" charset="0"/>
                <a:ea typeface="Verdana" pitchFamily="34" charset="0"/>
                <a:cs typeface="Verdana" pitchFamily="34" charset="0"/>
              </a:rPr>
              <a:t> </a:t>
            </a:r>
          </a:p>
          <a:p>
            <a:pPr>
              <a:buNone/>
            </a:pPr>
            <a:endParaRPr lang="en-US" sz="2000" dirty="0" smtClean="0">
              <a:latin typeface="Verdana" pitchFamily="34" charset="0"/>
              <a:ea typeface="Verdana" pitchFamily="34" charset="0"/>
              <a:cs typeface="Verdana" pitchFamily="34" charset="0"/>
            </a:endParaRPr>
          </a:p>
          <a:p>
            <a:pPr>
              <a:buNone/>
            </a:pPr>
            <a:r>
              <a:rPr lang="en-US" sz="2000" dirty="0" smtClean="0">
                <a:latin typeface="Verdana" pitchFamily="34" charset="0"/>
                <a:ea typeface="Verdana" pitchFamily="34" charset="0"/>
                <a:cs typeface="Verdana" pitchFamily="34" charset="0"/>
              </a:rPr>
              <a:t>E.g. features:  bold, italic, hyperlinked, preceded-by, followed-by, min-value, and max-value.</a:t>
            </a:r>
            <a:br>
              <a:rPr lang="en-US" sz="2000" dirty="0" smtClean="0">
                <a:latin typeface="Verdana" pitchFamily="34" charset="0"/>
                <a:ea typeface="Verdana" pitchFamily="34" charset="0"/>
                <a:cs typeface="Verdana" pitchFamily="34" charset="0"/>
              </a:rPr>
            </a:br>
            <a:endParaRPr lang="en-US" sz="2000" dirty="0" smtClean="0">
              <a:latin typeface="Verdana" pitchFamily="34" charset="0"/>
              <a:ea typeface="Verdana" pitchFamily="34" charset="0"/>
              <a:cs typeface="Verdana" pitchFamily="34" charset="0"/>
            </a:endParaRPr>
          </a:p>
          <a:p>
            <a:pPr>
              <a:buNone/>
            </a:pPr>
            <a:r>
              <a:rPr lang="en-US" sz="2000" dirty="0" smtClean="0">
                <a:latin typeface="Verdana" pitchFamily="34" charset="0"/>
                <a:ea typeface="Verdana" pitchFamily="34" charset="0"/>
                <a:cs typeface="Verdana" pitchFamily="34" charset="0"/>
              </a:rPr>
              <a:t>If U answers v for the above Question. Then </a:t>
            </a:r>
            <a:r>
              <a:rPr lang="en-US" sz="2000" dirty="0" err="1" smtClean="0">
                <a:latin typeface="Verdana" pitchFamily="34" charset="0"/>
                <a:ea typeface="Verdana" pitchFamily="34" charset="0"/>
                <a:cs typeface="Verdana" pitchFamily="34" charset="0"/>
              </a:rPr>
              <a:t>iFlex</a:t>
            </a:r>
            <a:r>
              <a:rPr lang="en-US" sz="2000" dirty="0" smtClean="0">
                <a:latin typeface="Verdana" pitchFamily="34" charset="0"/>
                <a:ea typeface="Verdana" pitchFamily="34" charset="0"/>
                <a:cs typeface="Verdana" pitchFamily="34" charset="0"/>
              </a:rPr>
              <a:t> adds </a:t>
            </a:r>
          </a:p>
          <a:p>
            <a:pPr>
              <a:buNone/>
            </a:pPr>
            <a:r>
              <a:rPr lang="en-US" sz="2000" dirty="0" smtClean="0">
                <a:latin typeface="Verdana" pitchFamily="34" charset="0"/>
                <a:ea typeface="Verdana" pitchFamily="34" charset="0"/>
                <a:cs typeface="Verdana" pitchFamily="34" charset="0"/>
              </a:rPr>
              <a:t>the predicate </a:t>
            </a:r>
          </a:p>
          <a:p>
            <a:pPr>
              <a:buNone/>
            </a:pPr>
            <a:r>
              <a:rPr lang="en-US" sz="2000" dirty="0" smtClean="0">
                <a:latin typeface="Verdana" pitchFamily="34" charset="0"/>
                <a:ea typeface="Verdana" pitchFamily="34" charset="0"/>
                <a:cs typeface="Verdana" pitchFamily="34" charset="0"/>
              </a:rPr>
              <a:t> 			f(a) = v 		to the description rule.</a:t>
            </a:r>
          </a:p>
          <a:p>
            <a:pPr>
              <a:buNone/>
            </a:pPr>
            <a:endParaRPr lang="en-US" sz="2000" dirty="0" smtClean="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Verdana" pitchFamily="34" charset="0"/>
                <a:ea typeface="Verdana" pitchFamily="34" charset="0"/>
                <a:cs typeface="Verdana" pitchFamily="34" charset="0"/>
              </a:rPr>
              <a:t>Strategies to select the next best question from the question Space:</a:t>
            </a:r>
            <a:endParaRPr lang="en-US" sz="24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1600200"/>
            <a:ext cx="8458200" cy="5029200"/>
          </a:xfrm>
        </p:spPr>
        <p:txBody>
          <a:bodyPr>
            <a:normAutofit fontScale="92500" lnSpcReduction="20000"/>
          </a:bodyPr>
          <a:lstStyle/>
          <a:p>
            <a:pPr marL="457200" indent="-457200">
              <a:buAutoNum type="arabicPeriod"/>
            </a:pPr>
            <a:r>
              <a:rPr lang="en-US" sz="2000" b="1" dirty="0" smtClean="0">
                <a:latin typeface="Verdana" pitchFamily="34" charset="0"/>
                <a:ea typeface="Verdana" pitchFamily="34" charset="0"/>
                <a:cs typeface="Verdana" pitchFamily="34" charset="0"/>
              </a:rPr>
              <a:t>Sequential Strategy:  </a:t>
            </a:r>
            <a:r>
              <a:rPr lang="en-US" sz="1800" dirty="0" smtClean="0">
                <a:latin typeface="Verdana" pitchFamily="34" charset="0"/>
                <a:ea typeface="Verdana" pitchFamily="34" charset="0"/>
                <a:cs typeface="Verdana" pitchFamily="34" charset="0"/>
              </a:rPr>
              <a:t>Questions selected based on a predefined order over the question space. </a:t>
            </a:r>
          </a:p>
          <a:p>
            <a:pPr marL="857250" lvl="1" indent="-457200">
              <a:buNone/>
            </a:pPr>
            <a:r>
              <a:rPr lang="en-US" sz="1800" dirty="0" smtClean="0">
                <a:latin typeface="Verdana" pitchFamily="34" charset="0"/>
                <a:ea typeface="Verdana" pitchFamily="34" charset="0"/>
                <a:cs typeface="Verdana" pitchFamily="34" charset="0"/>
              </a:rPr>
              <a:t>	Rank the attributes in decreasing “importance”, in a domain-independent fashion. Ranked list a1, . . . , an.</a:t>
            </a:r>
          </a:p>
          <a:p>
            <a:pPr marL="457200" indent="-457200">
              <a:buAutoNum type="arabicPeriod"/>
            </a:pPr>
            <a:endParaRPr lang="en-US" sz="2000" dirty="0" smtClean="0">
              <a:latin typeface="Verdana" pitchFamily="34" charset="0"/>
              <a:ea typeface="Verdana" pitchFamily="34" charset="0"/>
              <a:cs typeface="Verdana" pitchFamily="34" charset="0"/>
            </a:endParaRPr>
          </a:p>
          <a:p>
            <a:pPr marL="457200" indent="-457200">
              <a:buAutoNum type="arabicPeriod"/>
            </a:pPr>
            <a:r>
              <a:rPr lang="en-US" sz="2000" b="1" dirty="0" smtClean="0">
                <a:latin typeface="Verdana" pitchFamily="34" charset="0"/>
                <a:ea typeface="Verdana" pitchFamily="34" charset="0"/>
                <a:cs typeface="Verdana" pitchFamily="34" charset="0"/>
              </a:rPr>
              <a:t>Simulation Strategy: </a:t>
            </a:r>
            <a:r>
              <a:rPr lang="en-US" sz="1800" dirty="0" smtClean="0">
                <a:latin typeface="Verdana" pitchFamily="34" charset="0"/>
                <a:ea typeface="Verdana" pitchFamily="34" charset="0"/>
                <a:cs typeface="Verdana" pitchFamily="34" charset="0"/>
              </a:rPr>
              <a:t>selects the question that is expected to reduce by the largest amount the size of the current result. Expected number of results after asking d is</a:t>
            </a:r>
          </a:p>
          <a:p>
            <a:pPr>
              <a:buNone/>
            </a:pPr>
            <a:r>
              <a:rPr lang="en-US" sz="2000" dirty="0" smtClean="0"/>
              <a:t>			</a:t>
            </a:r>
          </a:p>
          <a:p>
            <a:pPr>
              <a:buNone/>
            </a:pPr>
            <a:r>
              <a:rPr lang="en-US" sz="2000" dirty="0" smtClean="0"/>
              <a:t>			Pr[X answers </a:t>
            </a:r>
            <a:r>
              <a:rPr lang="en-US" sz="2000" dirty="0" err="1" smtClean="0"/>
              <a:t>v|asks</a:t>
            </a:r>
            <a:r>
              <a:rPr lang="en-US" sz="2000" dirty="0" smtClean="0"/>
              <a:t> d] ・ |exec(g(P, (a, f, v)))|</a:t>
            </a:r>
          </a:p>
          <a:p>
            <a:pPr>
              <a:buNone/>
            </a:pPr>
            <a:endParaRPr lang="en-US" sz="2000" dirty="0" smtClean="0"/>
          </a:p>
          <a:p>
            <a:pPr>
              <a:buNone/>
            </a:pPr>
            <a:r>
              <a:rPr lang="en-US" sz="2000" dirty="0" smtClean="0"/>
              <a:t>	where,</a:t>
            </a:r>
          </a:p>
          <a:p>
            <a:pPr>
              <a:buNone/>
            </a:pPr>
            <a:r>
              <a:rPr lang="en-US" sz="2000" dirty="0" smtClean="0"/>
              <a:t>	    V		:  set of possible values for f,</a:t>
            </a:r>
          </a:p>
          <a:p>
            <a:pPr>
              <a:buNone/>
            </a:pPr>
            <a:r>
              <a:rPr lang="en-US" sz="2000" dirty="0" smtClean="0"/>
              <a:t> 	    P 		: current </a:t>
            </a:r>
            <a:r>
              <a:rPr lang="en-US" sz="2000" dirty="0" err="1" smtClean="0"/>
              <a:t>Alog</a:t>
            </a:r>
            <a:r>
              <a:rPr lang="en-US" sz="2000" dirty="0" smtClean="0"/>
              <a:t> program being developed. </a:t>
            </a:r>
          </a:p>
          <a:p>
            <a:pPr>
              <a:buNone/>
            </a:pPr>
            <a:r>
              <a:rPr lang="en-US" sz="2000" dirty="0" smtClean="0"/>
              <a:t>	    g(P, (a, f, v))   :  new </a:t>
            </a:r>
            <a:r>
              <a:rPr lang="en-US" sz="2000" dirty="0" err="1" smtClean="0"/>
              <a:t>Alog</a:t>
            </a:r>
            <a:r>
              <a:rPr lang="en-US" sz="2000" dirty="0" smtClean="0"/>
              <a:t> program after adding f(a) = v to the rule in P</a:t>
            </a:r>
          </a:p>
          <a:p>
            <a:pPr>
              <a:buNone/>
            </a:pPr>
            <a:r>
              <a:rPr lang="en-US" sz="2000" dirty="0" smtClean="0"/>
              <a:t>	    exec(g(P, (a, f, v)))| :- result size [if </a:t>
            </a:r>
            <a:r>
              <a:rPr lang="en-US" sz="2000" dirty="0" err="1" smtClean="0"/>
              <a:t>iFlex</a:t>
            </a:r>
            <a:r>
              <a:rPr lang="en-US" sz="2000" dirty="0" smtClean="0"/>
              <a:t> executes the modified P’]</a:t>
            </a:r>
          </a:p>
          <a:p>
            <a:pPr>
              <a:buNone/>
            </a:pPr>
            <a:r>
              <a:rPr lang="en-US" sz="2000" dirty="0" smtClean="0"/>
              <a:t>			costly for every f/</a:t>
            </a:r>
            <a:r>
              <a:rPr lang="en-US" sz="2000" dirty="0" err="1" smtClean="0"/>
              <a:t>val</a:t>
            </a:r>
            <a:r>
              <a:rPr lang="en-US" sz="2000" dirty="0" smtClean="0"/>
              <a:t> pair </a:t>
            </a:r>
            <a:r>
              <a:rPr lang="en-US" sz="2000" dirty="0" err="1" smtClean="0"/>
              <a:t>Optimised</a:t>
            </a:r>
            <a:r>
              <a:rPr lang="en-US" sz="2000" dirty="0" smtClean="0"/>
              <a:t> by subset evaluation &amp; reuse</a:t>
            </a:r>
          </a:p>
          <a:p>
            <a:pPr>
              <a:buNone/>
            </a:pPr>
            <a:endParaRPr lang="en-US" sz="2000" dirty="0" smtClean="0"/>
          </a:p>
        </p:txBody>
      </p:sp>
      <p:pic>
        <p:nvPicPr>
          <p:cNvPr id="12291" name="Picture 3"/>
          <p:cNvPicPr>
            <a:picLocks noChangeAspect="1" noChangeArrowheads="1"/>
          </p:cNvPicPr>
          <p:nvPr/>
        </p:nvPicPr>
        <p:blipFill>
          <a:blip r:embed="rId3"/>
          <a:srcRect/>
          <a:stretch>
            <a:fillRect/>
          </a:stretch>
        </p:blipFill>
        <p:spPr bwMode="auto">
          <a:xfrm>
            <a:off x="1752600" y="3733800"/>
            <a:ext cx="542925" cy="571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smtClean="0"/>
              <a:t>Convergence:</a:t>
            </a:r>
            <a:endParaRPr lang="en-US" sz="4000" b="1" dirty="0"/>
          </a:p>
        </p:txBody>
      </p:sp>
      <p:sp>
        <p:nvSpPr>
          <p:cNvPr id="3" name="Content Placeholder 2"/>
          <p:cNvSpPr>
            <a:spLocks noGrp="1"/>
          </p:cNvSpPr>
          <p:nvPr>
            <p:ph idx="1"/>
          </p:nvPr>
        </p:nvSpPr>
        <p:spPr/>
        <p:txBody>
          <a:bodyPr>
            <a:normAutofit/>
          </a:bodyPr>
          <a:lstStyle/>
          <a:p>
            <a:pPr>
              <a:buNone/>
            </a:pPr>
            <a:r>
              <a:rPr lang="en-US" sz="2200" dirty="0" smtClean="0">
                <a:latin typeface="Verdana" pitchFamily="34" charset="0"/>
                <a:ea typeface="Verdana" pitchFamily="34" charset="0"/>
                <a:cs typeface="Verdana" pitchFamily="34" charset="0"/>
              </a:rPr>
              <a:t>The Next effort assistant(A) also keeps a check on the </a:t>
            </a:r>
          </a:p>
          <a:p>
            <a:pPr>
              <a:buNone/>
            </a:pPr>
            <a:endParaRPr lang="en-US" sz="2200" dirty="0" smtClean="0">
              <a:latin typeface="Verdana" pitchFamily="34" charset="0"/>
              <a:ea typeface="Verdana" pitchFamily="34" charset="0"/>
              <a:cs typeface="Verdana" pitchFamily="34" charset="0"/>
            </a:endParaRPr>
          </a:p>
          <a:p>
            <a:pPr lvl="1"/>
            <a:r>
              <a:rPr lang="en-US" sz="1800" dirty="0" smtClean="0">
                <a:latin typeface="Verdana" pitchFamily="34" charset="0"/>
                <a:ea typeface="Verdana" pitchFamily="34" charset="0"/>
                <a:cs typeface="Verdana" pitchFamily="34" charset="0"/>
              </a:rPr>
              <a:t>The number of </a:t>
            </a:r>
            <a:r>
              <a:rPr lang="en-US" sz="1800" dirty="0" err="1" smtClean="0">
                <a:latin typeface="Verdana" pitchFamily="34" charset="0"/>
                <a:ea typeface="Verdana" pitchFamily="34" charset="0"/>
                <a:cs typeface="Verdana" pitchFamily="34" charset="0"/>
              </a:rPr>
              <a:t>tuples</a:t>
            </a:r>
            <a:r>
              <a:rPr lang="en-US" sz="1800" dirty="0" smtClean="0">
                <a:latin typeface="Verdana" pitchFamily="34" charset="0"/>
                <a:ea typeface="Verdana" pitchFamily="34" charset="0"/>
                <a:cs typeface="Verdana" pitchFamily="34" charset="0"/>
              </a:rPr>
              <a:t> generated after each iteration &amp; </a:t>
            </a:r>
          </a:p>
          <a:p>
            <a:pPr lvl="1"/>
            <a:r>
              <a:rPr lang="en-US" sz="1800" dirty="0" smtClean="0">
                <a:latin typeface="Verdana" pitchFamily="34" charset="0"/>
                <a:ea typeface="Verdana" pitchFamily="34" charset="0"/>
                <a:cs typeface="Verdana" pitchFamily="34" charset="0"/>
              </a:rPr>
              <a:t>The number of assignments  produced by extraction process.</a:t>
            </a:r>
          </a:p>
          <a:p>
            <a:pPr lvl="1">
              <a:buNone/>
            </a:pPr>
            <a:endParaRPr lang="en-US" sz="1800" dirty="0" smtClean="0">
              <a:latin typeface="Verdana" pitchFamily="34" charset="0"/>
              <a:ea typeface="Verdana" pitchFamily="34" charset="0"/>
              <a:cs typeface="Verdana" pitchFamily="34" charset="0"/>
            </a:endParaRPr>
          </a:p>
          <a:p>
            <a:pPr lvl="1">
              <a:buNone/>
            </a:pPr>
            <a:r>
              <a:rPr lang="en-US" sz="1800" dirty="0" smtClean="0">
                <a:latin typeface="Verdana" pitchFamily="34" charset="0"/>
                <a:ea typeface="Verdana" pitchFamily="34" charset="0"/>
                <a:cs typeface="Verdana" pitchFamily="34" charset="0"/>
              </a:rPr>
              <a:t>If the 2 remain constant for say k iterations, A informs user that the convergence has reached.</a:t>
            </a:r>
          </a:p>
          <a:p>
            <a:endParaRPr lang="en-US" sz="22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Multi-Iteration Optimization</a:t>
            </a:r>
            <a:endParaRPr lang="en-US" sz="4000" b="1" dirty="0"/>
          </a:p>
        </p:txBody>
      </p:sp>
      <p:sp>
        <p:nvSpPr>
          <p:cNvPr id="3" name="Content Placeholder 2"/>
          <p:cNvSpPr>
            <a:spLocks noGrp="1"/>
          </p:cNvSpPr>
          <p:nvPr>
            <p:ph idx="1"/>
          </p:nvPr>
        </p:nvSpPr>
        <p:spPr/>
        <p:txBody>
          <a:bodyPr>
            <a:normAutofit/>
          </a:bodyPr>
          <a:lstStyle/>
          <a:p>
            <a:pPr>
              <a:buNone/>
            </a:pPr>
            <a:r>
              <a:rPr lang="en-US" sz="2200" dirty="0" smtClean="0">
                <a:latin typeface="Verdana" pitchFamily="34" charset="0"/>
                <a:ea typeface="Verdana" pitchFamily="34" charset="0"/>
                <a:cs typeface="Verdana" pitchFamily="34" charset="0"/>
              </a:rPr>
              <a:t>Optimizing program execution across iterations is</a:t>
            </a:r>
          </a:p>
          <a:p>
            <a:pPr>
              <a:buNone/>
            </a:pPr>
            <a:r>
              <a:rPr lang="en-US" sz="2200" i="1" dirty="0" smtClean="0">
                <a:latin typeface="Verdana" pitchFamily="34" charset="0"/>
                <a:ea typeface="Verdana" pitchFamily="34" charset="0"/>
                <a:cs typeface="Verdana" pitchFamily="34" charset="0"/>
              </a:rPr>
              <a:t>critical</a:t>
            </a:r>
            <a:r>
              <a:rPr lang="en-US" sz="2200" dirty="0" smtClean="0">
                <a:latin typeface="Verdana" pitchFamily="34" charset="0"/>
                <a:ea typeface="Verdana" pitchFamily="34" charset="0"/>
                <a:cs typeface="Verdana" pitchFamily="34" charset="0"/>
              </a:rPr>
              <a:t> to </a:t>
            </a:r>
            <a:r>
              <a:rPr lang="en-US" sz="2200" i="1" u="sng" dirty="0" smtClean="0">
                <a:latin typeface="Verdana" pitchFamily="34" charset="0"/>
                <a:ea typeface="Verdana" pitchFamily="34" charset="0"/>
                <a:cs typeface="Verdana" pitchFamily="34" charset="0"/>
              </a:rPr>
              <a:t>reduce development time</a:t>
            </a:r>
            <a:r>
              <a:rPr lang="en-US" sz="2200" i="1" dirty="0" smtClean="0">
                <a:latin typeface="Verdana" pitchFamily="34" charset="0"/>
                <a:ea typeface="Verdana" pitchFamily="34" charset="0"/>
                <a:cs typeface="Verdana" pitchFamily="34" charset="0"/>
              </a:rPr>
              <a:t> </a:t>
            </a:r>
            <a:r>
              <a:rPr lang="en-US" sz="2200" dirty="0" smtClean="0">
                <a:latin typeface="Verdana" pitchFamily="34" charset="0"/>
                <a:ea typeface="Verdana" pitchFamily="34" charset="0"/>
                <a:cs typeface="Verdana" pitchFamily="34" charset="0"/>
              </a:rPr>
              <a:t>as well as to </a:t>
            </a:r>
          </a:p>
          <a:p>
            <a:pPr>
              <a:buNone/>
            </a:pPr>
            <a:r>
              <a:rPr lang="en-US" sz="2200" i="1" u="sng" dirty="0" smtClean="0">
                <a:latin typeface="Verdana" pitchFamily="34" charset="0"/>
                <a:ea typeface="Verdana" pitchFamily="34" charset="0"/>
                <a:cs typeface="Verdana" pitchFamily="34" charset="0"/>
              </a:rPr>
              <a:t>maximize the utility </a:t>
            </a:r>
            <a:r>
              <a:rPr lang="en-US" sz="2200" dirty="0" smtClean="0">
                <a:latin typeface="Verdana" pitchFamily="34" charset="0"/>
                <a:ea typeface="Verdana" pitchFamily="34" charset="0"/>
                <a:cs typeface="Verdana" pitchFamily="34" charset="0"/>
              </a:rPr>
              <a:t>of the assistant. </a:t>
            </a:r>
          </a:p>
          <a:p>
            <a:pPr>
              <a:buNone/>
            </a:pPr>
            <a:endParaRPr lang="en-US" sz="2200" dirty="0" smtClean="0">
              <a:latin typeface="Verdana" pitchFamily="34" charset="0"/>
              <a:ea typeface="Verdana" pitchFamily="34" charset="0"/>
              <a:cs typeface="Verdana" pitchFamily="34" charset="0"/>
            </a:endParaRPr>
          </a:p>
          <a:p>
            <a:pPr>
              <a:buNone/>
            </a:pPr>
            <a:r>
              <a:rPr lang="en-US" sz="2200" dirty="0" smtClean="0">
                <a:latin typeface="Verdana" pitchFamily="34" charset="0"/>
                <a:ea typeface="Verdana" pitchFamily="34" charset="0"/>
                <a:cs typeface="Verdana" pitchFamily="34" charset="0"/>
              </a:rPr>
              <a:t>Two Complementary solutions: </a:t>
            </a:r>
          </a:p>
          <a:p>
            <a:pPr>
              <a:buNone/>
            </a:pPr>
            <a:r>
              <a:rPr lang="en-US" sz="2200" dirty="0" smtClean="0">
                <a:latin typeface="Verdana" pitchFamily="34" charset="0"/>
                <a:ea typeface="Verdana" pitchFamily="34" charset="0"/>
                <a:cs typeface="Verdana" pitchFamily="34" charset="0"/>
              </a:rPr>
              <a:t>			</a:t>
            </a:r>
            <a:r>
              <a:rPr lang="en-US" sz="2000" i="1" dirty="0" smtClean="0">
                <a:latin typeface="Verdana" pitchFamily="34" charset="0"/>
                <a:ea typeface="Verdana" pitchFamily="34" charset="0"/>
                <a:cs typeface="Verdana" pitchFamily="34" charset="0"/>
              </a:rPr>
              <a:t>reuse &amp; </a:t>
            </a:r>
          </a:p>
          <a:p>
            <a:pPr>
              <a:buNone/>
            </a:pPr>
            <a:r>
              <a:rPr lang="en-US" sz="2000" i="1" dirty="0" smtClean="0">
                <a:latin typeface="Verdana" pitchFamily="34" charset="0"/>
                <a:ea typeface="Verdana" pitchFamily="34" charset="0"/>
                <a:cs typeface="Verdana" pitchFamily="34" charset="0"/>
              </a:rPr>
              <a:t>			subset evaluation.</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	</a:t>
            </a:r>
            <a:endParaRPr lang="en-US" dirty="0"/>
          </a:p>
        </p:txBody>
      </p:sp>
      <p:sp>
        <p:nvSpPr>
          <p:cNvPr id="3" name="Content Placeholder 2"/>
          <p:cNvSpPr>
            <a:spLocks noGrp="1"/>
          </p:cNvSpPr>
          <p:nvPr>
            <p:ph idx="1"/>
          </p:nvPr>
        </p:nvSpPr>
        <p:spPr/>
        <p:txBody>
          <a:bodyPr>
            <a:normAutofit/>
          </a:bodyPr>
          <a:lstStyle/>
          <a:p>
            <a:pPr>
              <a:buNone/>
            </a:pPr>
            <a:r>
              <a:rPr lang="en-US" sz="2000" dirty="0" smtClean="0">
                <a:latin typeface="Verdana" pitchFamily="34" charset="0"/>
                <a:ea typeface="Verdana" pitchFamily="34" charset="0"/>
                <a:cs typeface="Verdana" pitchFamily="34" charset="0"/>
              </a:rPr>
              <a:t>Reusing the intermediate results generated in the previous iteration to avoid the re-computation saving time and efforts.</a:t>
            </a:r>
          </a:p>
          <a:p>
            <a:pPr>
              <a:buNone/>
            </a:pPr>
            <a:endParaRPr lang="en-US" sz="2000" dirty="0" smtClean="0">
              <a:latin typeface="Verdana" pitchFamily="34" charset="0"/>
              <a:ea typeface="Verdana" pitchFamily="34" charset="0"/>
              <a:cs typeface="Verdana" pitchFamily="34" charset="0"/>
            </a:endParaRPr>
          </a:p>
          <a:p>
            <a:pPr>
              <a:buNone/>
            </a:pPr>
            <a:r>
              <a:rPr lang="en-US" sz="2000" dirty="0" smtClean="0">
                <a:latin typeface="Verdana" pitchFamily="34" charset="0"/>
                <a:ea typeface="Verdana" pitchFamily="34" charset="0"/>
                <a:cs typeface="Verdana" pitchFamily="34" charset="0"/>
              </a:rPr>
              <a:t>e.g. Let </a:t>
            </a:r>
            <a:r>
              <a:rPr lang="en-US" sz="2000" dirty="0" err="1" smtClean="0">
                <a:latin typeface="Verdana" pitchFamily="34" charset="0"/>
                <a:ea typeface="Verdana" pitchFamily="34" charset="0"/>
                <a:cs typeface="Verdana" pitchFamily="34" charset="0"/>
              </a:rPr>
              <a:t>Cn</a:t>
            </a:r>
            <a:r>
              <a:rPr lang="en-US" sz="2000" dirty="0" smtClean="0">
                <a:latin typeface="Verdana" pitchFamily="34" charset="0"/>
                <a:ea typeface="Verdana" pitchFamily="34" charset="0"/>
                <a:cs typeface="Verdana" pitchFamily="34" charset="0"/>
              </a:rPr>
              <a:t> be the set of the intermediate results generated while executing plan p in iteration n. So when executing p in iteration (n + 1), we reuse </a:t>
            </a:r>
            <a:r>
              <a:rPr lang="en-US" sz="2000" dirty="0" err="1" smtClean="0">
                <a:latin typeface="Verdana" pitchFamily="34" charset="0"/>
                <a:ea typeface="Verdana" pitchFamily="34" charset="0"/>
                <a:cs typeface="Verdana" pitchFamily="34" charset="0"/>
              </a:rPr>
              <a:t>Cn</a:t>
            </a:r>
            <a:r>
              <a:rPr lang="en-US" sz="2000" dirty="0" smtClean="0">
                <a:latin typeface="Verdana" pitchFamily="34" charset="0"/>
                <a:ea typeface="Verdana" pitchFamily="34" charset="0"/>
                <a:cs typeface="Verdana" pitchFamily="34" charset="0"/>
              </a:rPr>
              <a:t>. To do so, we </a:t>
            </a:r>
          </a:p>
          <a:p>
            <a:pPr marL="857250" lvl="1" indent="-457200">
              <a:buAutoNum type="alphaLcParenBoth"/>
            </a:pPr>
            <a:r>
              <a:rPr lang="en-US" sz="1800" dirty="0" smtClean="0">
                <a:latin typeface="Verdana" pitchFamily="34" charset="0"/>
                <a:ea typeface="Verdana" pitchFamily="34" charset="0"/>
                <a:cs typeface="Verdana" pitchFamily="34" charset="0"/>
              </a:rPr>
              <a:t>examine the developer’s feedback in iteration (n+1) to find new attributes that this feedback “touches”, </a:t>
            </a:r>
          </a:p>
          <a:p>
            <a:pPr marL="857250" lvl="1" indent="-457200">
              <a:buAutoNum type="alphaLcParenBoth"/>
            </a:pPr>
            <a:r>
              <a:rPr lang="en-US" sz="1800" dirty="0" smtClean="0">
                <a:latin typeface="Verdana" pitchFamily="34" charset="0"/>
                <a:ea typeface="Verdana" pitchFamily="34" charset="0"/>
                <a:cs typeface="Verdana" pitchFamily="34" charset="0"/>
              </a:rPr>
              <a:t> re-extract values for these attributes using </a:t>
            </a:r>
            <a:r>
              <a:rPr lang="en-US" sz="1800" dirty="0" err="1" smtClean="0">
                <a:latin typeface="Verdana" pitchFamily="34" charset="0"/>
                <a:ea typeface="Verdana" pitchFamily="34" charset="0"/>
                <a:cs typeface="Verdana" pitchFamily="34" charset="0"/>
              </a:rPr>
              <a:t>Cn</a:t>
            </a:r>
            <a:r>
              <a:rPr lang="en-US" sz="1800" dirty="0" smtClean="0">
                <a:latin typeface="Verdana" pitchFamily="34" charset="0"/>
                <a:ea typeface="Verdana" pitchFamily="34" charset="0"/>
                <a:cs typeface="Verdana" pitchFamily="34" charset="0"/>
              </a:rPr>
              <a:t>,</a:t>
            </a:r>
          </a:p>
          <a:p>
            <a:pPr marL="857250" lvl="1" indent="-457200">
              <a:buAutoNum type="alphaLcParenBoth"/>
            </a:pPr>
            <a:r>
              <a:rPr lang="en-US" sz="1800" dirty="0" smtClean="0">
                <a:latin typeface="Verdana" pitchFamily="34" charset="0"/>
                <a:ea typeface="Verdana" pitchFamily="34" charset="0"/>
                <a:cs typeface="Verdana" pitchFamily="34" charset="0"/>
              </a:rPr>
              <a:t> re-execute the parts of plan p that may possibly</a:t>
            </a:r>
          </a:p>
          <a:p>
            <a:pPr lvl="1">
              <a:buNone/>
            </a:pPr>
            <a:r>
              <a:rPr lang="en-US" sz="1800" dirty="0" smtClean="0">
                <a:latin typeface="Verdana" pitchFamily="34" charset="0"/>
                <a:ea typeface="Verdana" pitchFamily="34" charset="0"/>
                <a:cs typeface="Verdana" pitchFamily="34" charset="0"/>
              </a:rPr>
              <a:t>have changed, again using </a:t>
            </a:r>
            <a:r>
              <a:rPr lang="en-US" sz="1800" dirty="0" err="1" smtClean="0">
                <a:latin typeface="Verdana" pitchFamily="34" charset="0"/>
                <a:ea typeface="Verdana" pitchFamily="34" charset="0"/>
                <a:cs typeface="Verdana" pitchFamily="34" charset="0"/>
              </a:rPr>
              <a:t>Cn</a:t>
            </a:r>
            <a:r>
              <a:rPr lang="en-US" sz="1800" dirty="0" smtClean="0">
                <a:latin typeface="Verdana" pitchFamily="34" charset="0"/>
                <a:ea typeface="Verdana" pitchFamily="34" charset="0"/>
                <a:cs typeface="Verdana" pitchFamily="34" charset="0"/>
              </a:rPr>
              <a:t>.</a:t>
            </a:r>
          </a:p>
          <a:p>
            <a:pPr>
              <a:buNone/>
            </a:pPr>
            <a:endParaRPr lang="en-US" sz="20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300" b="1" dirty="0" smtClean="0"/>
              <a:t>Subset Evaluation:</a:t>
            </a:r>
            <a:endParaRPr lang="en-US" sz="3300" b="1" dirty="0"/>
          </a:p>
        </p:txBody>
      </p:sp>
      <p:sp>
        <p:nvSpPr>
          <p:cNvPr id="3" name="Content Placeholder 2"/>
          <p:cNvSpPr>
            <a:spLocks noGrp="1"/>
          </p:cNvSpPr>
          <p:nvPr>
            <p:ph idx="1"/>
          </p:nvPr>
        </p:nvSpPr>
        <p:spPr/>
        <p:txBody>
          <a:bodyPr>
            <a:normAutofit/>
          </a:bodyPr>
          <a:lstStyle/>
          <a:p>
            <a:r>
              <a:rPr lang="en-US" sz="2200" dirty="0" smtClean="0">
                <a:latin typeface="Verdana" pitchFamily="34" charset="0"/>
                <a:ea typeface="Verdana" pitchFamily="34" charset="0"/>
                <a:cs typeface="Verdana" pitchFamily="34" charset="0"/>
              </a:rPr>
              <a:t>Execute plan p over only a subset of the input documents, thus </a:t>
            </a:r>
            <a:r>
              <a:rPr lang="en-US" sz="2200" dirty="0" err="1" smtClean="0">
                <a:latin typeface="Verdana" pitchFamily="34" charset="0"/>
                <a:ea typeface="Verdana" pitchFamily="34" charset="0"/>
                <a:cs typeface="Verdana" pitchFamily="34" charset="0"/>
              </a:rPr>
              <a:t>dra</a:t>
            </a:r>
            <a:r>
              <a:rPr lang="en-US" sz="2200" dirty="0" smtClean="0">
                <a:latin typeface="Verdana" pitchFamily="34" charset="0"/>
                <a:ea typeface="Verdana" pitchFamily="34" charset="0"/>
                <a:cs typeface="Verdana" pitchFamily="34" charset="0"/>
              </a:rPr>
              <a:t> </a:t>
            </a:r>
            <a:r>
              <a:rPr lang="en-US" sz="2200" dirty="0" err="1" smtClean="0">
                <a:latin typeface="Verdana" pitchFamily="34" charset="0"/>
                <a:ea typeface="Verdana" pitchFamily="34" charset="0"/>
                <a:cs typeface="Verdana" pitchFamily="34" charset="0"/>
              </a:rPr>
              <a:t>matically</a:t>
            </a:r>
            <a:r>
              <a:rPr lang="en-US" sz="2200" dirty="0" smtClean="0">
                <a:latin typeface="Verdana" pitchFamily="34" charset="0"/>
                <a:ea typeface="Verdana" pitchFamily="34" charset="0"/>
                <a:cs typeface="Verdana" pitchFamily="34" charset="0"/>
              </a:rPr>
              <a:t> reducing execution time. </a:t>
            </a:r>
          </a:p>
          <a:p>
            <a:r>
              <a:rPr lang="en-US" sz="2200" dirty="0" smtClean="0">
                <a:latin typeface="Verdana" pitchFamily="34" charset="0"/>
                <a:ea typeface="Verdana" pitchFamily="34" charset="0"/>
                <a:cs typeface="Verdana" pitchFamily="34" charset="0"/>
              </a:rPr>
              <a:t>The subset is created via random sampling with size set to 30% of the original set, depending on how large this original set is. </a:t>
            </a:r>
          </a:p>
          <a:p>
            <a:r>
              <a:rPr lang="en-US" sz="2200" dirty="0" err="1" smtClean="0">
                <a:latin typeface="Verdana" pitchFamily="34" charset="0"/>
                <a:ea typeface="Verdana" pitchFamily="34" charset="0"/>
                <a:cs typeface="Verdana" pitchFamily="34" charset="0"/>
              </a:rPr>
              <a:t>iFlex</a:t>
            </a:r>
            <a:r>
              <a:rPr lang="en-US" sz="2200" dirty="0" smtClean="0">
                <a:latin typeface="Verdana" pitchFamily="34" charset="0"/>
                <a:ea typeface="Verdana" pitchFamily="34" charset="0"/>
                <a:cs typeface="Verdana" pitchFamily="34" charset="0"/>
              </a:rPr>
              <a:t> employs reuse as discussed above for both subset evaluation and full execution.</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4800" b="1" dirty="0" smtClean="0"/>
              <a:t>6.</a:t>
            </a:r>
          </a:p>
          <a:p>
            <a:pPr algn="ctr">
              <a:buNone/>
            </a:pPr>
            <a:r>
              <a:rPr lang="en-US" sz="4800" b="1" dirty="0" smtClean="0"/>
              <a:t>Empirical Evaluation</a:t>
            </a:r>
            <a:endParaRPr lang="en-US" sz="4800" b="1"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Evaluating effectiveness of </a:t>
            </a:r>
            <a:r>
              <a:rPr lang="en-US" sz="3600" b="1" dirty="0" err="1" smtClean="0"/>
              <a:t>iFlex</a:t>
            </a:r>
            <a:r>
              <a:rPr lang="en-US" sz="3600" b="1" dirty="0" smtClean="0"/>
              <a:t>:</a:t>
            </a:r>
            <a:endParaRPr lang="en-US" sz="3600" b="1" dirty="0"/>
          </a:p>
        </p:txBody>
      </p:sp>
      <p:sp>
        <p:nvSpPr>
          <p:cNvPr id="3" name="Content Placeholder 2"/>
          <p:cNvSpPr>
            <a:spLocks noGrp="1"/>
          </p:cNvSpPr>
          <p:nvPr>
            <p:ph idx="1"/>
          </p:nvPr>
        </p:nvSpPr>
        <p:spPr/>
        <p:txBody>
          <a:bodyPr>
            <a:noAutofit/>
          </a:bodyPr>
          <a:lstStyle/>
          <a:p>
            <a:pPr>
              <a:buNone/>
            </a:pPr>
            <a:r>
              <a:rPr lang="en-US" sz="1800" dirty="0" smtClean="0">
                <a:latin typeface="Verdana" pitchFamily="34" charset="0"/>
                <a:ea typeface="Verdana" pitchFamily="34" charset="0"/>
                <a:cs typeface="Verdana" pitchFamily="34" charset="0"/>
              </a:rPr>
              <a:t>To establish the effectiveness of </a:t>
            </a:r>
            <a:r>
              <a:rPr lang="en-US" sz="1800" dirty="0" err="1" smtClean="0">
                <a:latin typeface="Verdana" pitchFamily="34" charset="0"/>
                <a:ea typeface="Verdana" pitchFamily="34" charset="0"/>
                <a:cs typeface="Verdana" pitchFamily="34" charset="0"/>
              </a:rPr>
              <a:t>iFlex</a:t>
            </a:r>
            <a:r>
              <a:rPr lang="en-US" sz="1800" dirty="0" smtClean="0">
                <a:latin typeface="Verdana" pitchFamily="34" charset="0"/>
                <a:ea typeface="Verdana" pitchFamily="34" charset="0"/>
                <a:cs typeface="Verdana" pitchFamily="34" charset="0"/>
              </a:rPr>
              <a:t>, we consider three real-</a:t>
            </a:r>
          </a:p>
          <a:p>
            <a:pPr>
              <a:buNone/>
            </a:pPr>
            <a:r>
              <a:rPr lang="en-US" sz="1800" dirty="0" smtClean="0">
                <a:latin typeface="Verdana" pitchFamily="34" charset="0"/>
                <a:ea typeface="Verdana" pitchFamily="34" charset="0"/>
                <a:cs typeface="Verdana" pitchFamily="34" charset="0"/>
              </a:rPr>
              <a:t>world domains for the experiments: </a:t>
            </a:r>
          </a:p>
          <a:p>
            <a:pPr lvl="6"/>
            <a:r>
              <a:rPr lang="en-US" sz="1800" dirty="0" smtClean="0">
                <a:latin typeface="Verdana" pitchFamily="34" charset="0"/>
                <a:ea typeface="Verdana" pitchFamily="34" charset="0"/>
                <a:cs typeface="Verdana" pitchFamily="34" charset="0"/>
              </a:rPr>
              <a:t>Movies</a:t>
            </a:r>
          </a:p>
          <a:p>
            <a:pPr lvl="6"/>
            <a:r>
              <a:rPr lang="en-US" sz="1800" dirty="0" smtClean="0">
                <a:latin typeface="Verdana" pitchFamily="34" charset="0"/>
                <a:ea typeface="Verdana" pitchFamily="34" charset="0"/>
                <a:cs typeface="Verdana" pitchFamily="34" charset="0"/>
              </a:rPr>
              <a:t>DBLP, &amp;</a:t>
            </a:r>
          </a:p>
          <a:p>
            <a:pPr lvl="6"/>
            <a:r>
              <a:rPr lang="en-US" sz="1800" dirty="0" smtClean="0">
                <a:latin typeface="Verdana" pitchFamily="34" charset="0"/>
                <a:ea typeface="Verdana" pitchFamily="34" charset="0"/>
                <a:cs typeface="Verdana" pitchFamily="34" charset="0"/>
              </a:rPr>
              <a:t>Books.</a:t>
            </a:r>
          </a:p>
          <a:p>
            <a:pPr>
              <a:buNone/>
            </a:pPr>
            <a:r>
              <a:rPr lang="en-US" sz="1800" dirty="0" smtClean="0">
                <a:latin typeface="Verdana" pitchFamily="34" charset="0"/>
                <a:ea typeface="Verdana" pitchFamily="34" charset="0"/>
                <a:cs typeface="Verdana" pitchFamily="34" charset="0"/>
              </a:rPr>
              <a:t>For each domain we :</a:t>
            </a:r>
          </a:p>
          <a:p>
            <a:pPr>
              <a:buNone/>
            </a:pPr>
            <a:r>
              <a:rPr lang="en-US" sz="1800" dirty="0" smtClean="0">
                <a:latin typeface="Verdana" pitchFamily="34" charset="0"/>
                <a:ea typeface="Verdana" pitchFamily="34" charset="0"/>
                <a:cs typeface="Verdana" pitchFamily="34" charset="0"/>
              </a:rPr>
              <a:t>	a) downloaded a set of Web pages (3-749). </a:t>
            </a:r>
          </a:p>
          <a:p>
            <a:pPr>
              <a:buNone/>
            </a:pPr>
            <a:r>
              <a:rPr lang="en-US" sz="1800" dirty="0" smtClean="0">
                <a:latin typeface="Verdana" pitchFamily="34" charset="0"/>
                <a:ea typeface="Verdana" pitchFamily="34" charset="0"/>
                <a:cs typeface="Verdana" pitchFamily="34" charset="0"/>
              </a:rPr>
              <a:t>	b) partitioned the pages into groups based on the related content.</a:t>
            </a:r>
          </a:p>
          <a:p>
            <a:pPr>
              <a:buNone/>
            </a:pPr>
            <a:r>
              <a:rPr lang="en-US" sz="1800" dirty="0" smtClean="0">
                <a:latin typeface="Verdana" pitchFamily="34" charset="0"/>
                <a:ea typeface="Verdana" pitchFamily="34" charset="0"/>
                <a:cs typeface="Verdana" pitchFamily="34" charset="0"/>
              </a:rPr>
              <a:t>	c) for each group we divided each page into a set of records  &amp; 	stored the records as </a:t>
            </a:r>
            <a:r>
              <a:rPr lang="en-US" sz="1800" dirty="0" err="1" smtClean="0">
                <a:latin typeface="Verdana" pitchFamily="34" charset="0"/>
                <a:ea typeface="Verdana" pitchFamily="34" charset="0"/>
                <a:cs typeface="Verdana" pitchFamily="34" charset="0"/>
              </a:rPr>
              <a:t>tuples</a:t>
            </a:r>
            <a:r>
              <a:rPr lang="en-US" sz="1800" dirty="0" smtClean="0">
                <a:latin typeface="Verdana" pitchFamily="34" charset="0"/>
                <a:ea typeface="Verdana" pitchFamily="34" charset="0"/>
                <a:cs typeface="Verdana" pitchFamily="34" charset="0"/>
              </a:rPr>
              <a:t> in a table. 	</a:t>
            </a:r>
          </a:p>
          <a:p>
            <a:pPr>
              <a:buNone/>
            </a:pPr>
            <a:endParaRPr lang="en-US" sz="1800" dirty="0" smtClean="0">
              <a:latin typeface="Verdana" pitchFamily="34" charset="0"/>
              <a:ea typeface="Verdana" pitchFamily="34" charset="0"/>
              <a:cs typeface="Verdana" pitchFamily="34" charset="0"/>
            </a:endParaRPr>
          </a:p>
          <a:p>
            <a:pPr>
              <a:buNone/>
            </a:pPr>
            <a:r>
              <a:rPr lang="en-US" sz="1800" dirty="0" smtClean="0">
                <a:latin typeface="Verdana" pitchFamily="34" charset="0"/>
                <a:ea typeface="Verdana" pitchFamily="34" charset="0"/>
                <a:cs typeface="Verdana" pitchFamily="34" charset="0"/>
              </a:rPr>
              <a:t>(e.g., a fragment of an Amazon page describing info about 1 book)</a:t>
            </a:r>
          </a:p>
          <a:p>
            <a:pPr>
              <a:buNone/>
            </a:pPr>
            <a:r>
              <a:rPr lang="en-US" sz="1800" dirty="0" smtClean="0">
                <a:latin typeface="Verdana" pitchFamily="34" charset="0"/>
                <a:ea typeface="Verdana" pitchFamily="34" charset="0"/>
                <a:cs typeface="Verdana" pitchFamily="34" charset="0"/>
              </a:rPr>
              <a:t>Such a generated table is as shown in the next slide:</a:t>
            </a:r>
            <a:endParaRPr lang="en-US" sz="18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90600"/>
          </a:xfrm>
        </p:spPr>
        <p:txBody>
          <a:bodyPr>
            <a:normAutofit fontScale="90000"/>
          </a:bodyPr>
          <a:lstStyle/>
          <a:p>
            <a:pPr algn="l"/>
            <a:r>
              <a:rPr lang="en-US" sz="3000" dirty="0" smtClean="0"/>
              <a:t>Depiction below describes characteristics of these tables:</a:t>
            </a:r>
            <a:endParaRPr lang="en-US" sz="3000" dirty="0"/>
          </a:p>
        </p:txBody>
      </p:sp>
      <p:pic>
        <p:nvPicPr>
          <p:cNvPr id="13314" name="Picture 2"/>
          <p:cNvPicPr>
            <a:picLocks noGrp="1" noChangeAspect="1" noChangeArrowheads="1"/>
          </p:cNvPicPr>
          <p:nvPr>
            <p:ph idx="1"/>
          </p:nvPr>
        </p:nvPicPr>
        <p:blipFill>
          <a:blip r:embed="rId3"/>
          <a:srcRect/>
          <a:stretch>
            <a:fillRect/>
          </a:stretch>
        </p:blipFill>
        <p:spPr bwMode="auto">
          <a:xfrm>
            <a:off x="838200" y="2286000"/>
            <a:ext cx="7635131" cy="36568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200" dirty="0" smtClean="0">
                <a:latin typeface="Verdana" pitchFamily="34" charset="0"/>
                <a:ea typeface="Verdana" pitchFamily="34" charset="0"/>
                <a:cs typeface="Verdana" pitchFamily="34" charset="0"/>
              </a:rPr>
              <a:t>We perform 9 IE tasks over </a:t>
            </a:r>
          </a:p>
          <a:p>
            <a:pPr>
              <a:buNone/>
            </a:pPr>
            <a:endParaRPr lang="en-US" sz="2200" dirty="0" smtClean="0">
              <a:latin typeface="Verdana" pitchFamily="34" charset="0"/>
              <a:ea typeface="Verdana" pitchFamily="34" charset="0"/>
              <a:cs typeface="Verdana" pitchFamily="34" charset="0"/>
            </a:endParaRPr>
          </a:p>
          <a:p>
            <a:pPr lvl="2"/>
            <a:r>
              <a:rPr lang="en-US" sz="2200" dirty="0" smtClean="0">
                <a:latin typeface="Verdana" pitchFamily="34" charset="0"/>
                <a:ea typeface="Verdana" pitchFamily="34" charset="0"/>
                <a:cs typeface="Verdana" pitchFamily="34" charset="0"/>
              </a:rPr>
              <a:t>the tables &amp;</a:t>
            </a:r>
          </a:p>
          <a:p>
            <a:pPr lvl="2"/>
            <a:r>
              <a:rPr lang="en-US" sz="2200" dirty="0" smtClean="0">
                <a:latin typeface="Verdana" pitchFamily="34" charset="0"/>
                <a:ea typeface="Verdana" pitchFamily="34" charset="0"/>
                <a:cs typeface="Verdana" pitchFamily="34" charset="0"/>
              </a:rPr>
              <a:t>their initial </a:t>
            </a:r>
            <a:r>
              <a:rPr lang="en-US" sz="2200" dirty="0" err="1" smtClean="0">
                <a:latin typeface="Verdana" pitchFamily="34" charset="0"/>
                <a:ea typeface="Verdana" pitchFamily="34" charset="0"/>
                <a:cs typeface="Verdana" pitchFamily="34" charset="0"/>
              </a:rPr>
              <a:t>Xlog</a:t>
            </a:r>
            <a:r>
              <a:rPr lang="en-US" sz="2200" dirty="0" smtClean="0">
                <a:latin typeface="Verdana" pitchFamily="34" charset="0"/>
                <a:ea typeface="Verdana" pitchFamily="34" charset="0"/>
                <a:cs typeface="Verdana" pitchFamily="34" charset="0"/>
              </a:rPr>
              <a:t> program (before adding predicate description rules, annotations, and cleanup procedures). </a:t>
            </a:r>
          </a:p>
          <a:p>
            <a:pPr>
              <a:buNone/>
            </a:pPr>
            <a:endParaRPr lang="en-US" sz="2200" dirty="0" smtClean="0">
              <a:latin typeface="Verdana" pitchFamily="34" charset="0"/>
              <a:ea typeface="Verdana" pitchFamily="34" charset="0"/>
              <a:cs typeface="Verdana" pitchFamily="34" charset="0"/>
            </a:endParaRPr>
          </a:p>
          <a:p>
            <a:pPr>
              <a:buNone/>
            </a:pPr>
            <a:r>
              <a:rPr lang="en-US" sz="2200" dirty="0" smtClean="0">
                <a:latin typeface="Verdana" pitchFamily="34" charset="0"/>
                <a:ea typeface="Verdana" pitchFamily="34" charset="0"/>
                <a:cs typeface="Verdana" pitchFamily="34" charset="0"/>
              </a:rPr>
              <a:t>These tasks require extracting a variety of attributes, for </a:t>
            </a:r>
          </a:p>
          <a:p>
            <a:pPr>
              <a:buNone/>
            </a:pPr>
            <a:r>
              <a:rPr lang="en-US" sz="2200" dirty="0" smtClean="0">
                <a:latin typeface="Verdana" pitchFamily="34" charset="0"/>
                <a:ea typeface="Verdana" pitchFamily="34" charset="0"/>
                <a:cs typeface="Verdana" pitchFamily="34" charset="0"/>
              </a:rPr>
              <a:t>e.g. the title and year of movies from IMBD, etc</a:t>
            </a:r>
            <a:endParaRPr lang="en-US" sz="22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Approaches </a:t>
            </a:r>
            <a:endParaRPr lang="en-US" dirty="0"/>
          </a:p>
        </p:txBody>
      </p:sp>
      <p:sp>
        <p:nvSpPr>
          <p:cNvPr id="3" name="Content Placeholder 2"/>
          <p:cNvSpPr>
            <a:spLocks noGrp="1"/>
          </p:cNvSpPr>
          <p:nvPr>
            <p:ph idx="1"/>
          </p:nvPr>
        </p:nvSpPr>
        <p:spPr/>
        <p:txBody>
          <a:bodyPr/>
          <a:lstStyle/>
          <a:p>
            <a:endParaRPr lang="en-US" dirty="0" smtClean="0"/>
          </a:p>
          <a:p>
            <a:r>
              <a:rPr lang="en-US" dirty="0" smtClean="0"/>
              <a:t>Precise IE (Information Extraction) programs</a:t>
            </a:r>
          </a:p>
          <a:p>
            <a:r>
              <a:rPr lang="en-US" dirty="0" smtClean="0"/>
              <a:t>Precise IE </a:t>
            </a:r>
            <a:r>
              <a:rPr lang="en-US" dirty="0" smtClean="0"/>
              <a:t>results</a:t>
            </a: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4338" name="Picture 2"/>
          <p:cNvPicPr>
            <a:picLocks noGrp="1" noChangeAspect="1" noChangeArrowheads="1"/>
          </p:cNvPicPr>
          <p:nvPr>
            <p:ph idx="1"/>
          </p:nvPr>
        </p:nvPicPr>
        <p:blipFill>
          <a:blip r:embed="rId3"/>
          <a:srcRect/>
          <a:stretch>
            <a:fillRect/>
          </a:stretch>
        </p:blipFill>
        <p:spPr bwMode="auto">
          <a:xfrm>
            <a:off x="-225727" y="1676400"/>
            <a:ext cx="9903127" cy="4267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Methods:</a:t>
            </a:r>
            <a:endParaRPr lang="en-US" sz="3600" b="1" dirty="0"/>
          </a:p>
        </p:txBody>
      </p:sp>
      <p:sp>
        <p:nvSpPr>
          <p:cNvPr id="3" name="Content Placeholder 2"/>
          <p:cNvSpPr>
            <a:spLocks noGrp="1"/>
          </p:cNvSpPr>
          <p:nvPr>
            <p:ph idx="1"/>
          </p:nvPr>
        </p:nvSpPr>
        <p:spPr/>
        <p:txBody>
          <a:bodyPr/>
          <a:lstStyle/>
          <a:p>
            <a:pPr>
              <a:buNone/>
            </a:pPr>
            <a:r>
              <a:rPr lang="en-US" dirty="0" smtClean="0"/>
              <a:t>Compare </a:t>
            </a:r>
            <a:r>
              <a:rPr lang="en-US" dirty="0" err="1" smtClean="0"/>
              <a:t>iFlex</a:t>
            </a:r>
            <a:r>
              <a:rPr lang="en-US" dirty="0" smtClean="0"/>
              <a:t> results with </a:t>
            </a:r>
          </a:p>
          <a:p>
            <a:r>
              <a:rPr lang="en-US" dirty="0" err="1" smtClean="0"/>
              <a:t>Xlog</a:t>
            </a:r>
            <a:r>
              <a:rPr lang="en-US" dirty="0" smtClean="0"/>
              <a:t> (precise </a:t>
            </a:r>
            <a:r>
              <a:rPr lang="en-US" dirty="0" err="1" smtClean="0"/>
              <a:t>Xlog</a:t>
            </a:r>
            <a:r>
              <a:rPr lang="en-US" dirty="0" smtClean="0"/>
              <a:t> </a:t>
            </a:r>
            <a:r>
              <a:rPr lang="en-US" dirty="0" err="1" smtClean="0"/>
              <a:t>pgm</a:t>
            </a:r>
            <a:r>
              <a:rPr lang="en-US" dirty="0" smtClean="0"/>
              <a:t> and implement IE predicate using Perl, etc)</a:t>
            </a:r>
          </a:p>
          <a:p>
            <a:r>
              <a:rPr lang="en-US" dirty="0" smtClean="0"/>
              <a:t>Manual  ( manually inspect and collect answers from raw data)</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000" b="1" dirty="0" smtClean="0"/>
              <a:t>Comparison table:</a:t>
            </a:r>
            <a:r>
              <a:rPr lang="en-US" sz="3600" b="1" dirty="0" smtClean="0"/>
              <a:t/>
            </a:r>
            <a:br>
              <a:rPr lang="en-US" sz="3600" b="1" dirty="0" smtClean="0"/>
            </a:br>
            <a:r>
              <a:rPr lang="en-US" sz="3600" b="1" dirty="0" smtClean="0"/>
              <a:t/>
            </a:r>
            <a:br>
              <a:rPr lang="en-US" sz="3600" b="1" dirty="0" smtClean="0"/>
            </a:br>
            <a:endParaRPr lang="en-US" sz="3600" b="1" dirty="0"/>
          </a:p>
        </p:txBody>
      </p:sp>
      <p:sp>
        <p:nvSpPr>
          <p:cNvPr id="3" name="Content Placeholder 2"/>
          <p:cNvSpPr>
            <a:spLocks noGrp="1"/>
          </p:cNvSpPr>
          <p:nvPr>
            <p:ph idx="1"/>
          </p:nvPr>
        </p:nvSpPr>
        <p:spPr/>
        <p:txBody>
          <a:bodyPr/>
          <a:lstStyle/>
          <a:p>
            <a:endParaRPr lang="en-US"/>
          </a:p>
        </p:txBody>
      </p:sp>
      <p:pic>
        <p:nvPicPr>
          <p:cNvPr id="15362" name="Picture 2"/>
          <p:cNvPicPr>
            <a:picLocks noChangeAspect="1" noChangeArrowheads="1"/>
          </p:cNvPicPr>
          <p:nvPr/>
        </p:nvPicPr>
        <p:blipFill>
          <a:blip r:embed="rId3"/>
          <a:srcRect/>
          <a:stretch>
            <a:fillRect/>
          </a:stretch>
        </p:blipFill>
        <p:spPr bwMode="auto">
          <a:xfrm>
            <a:off x="2133600" y="533400"/>
            <a:ext cx="5639640" cy="60102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t>Result Observations:	</a:t>
            </a:r>
            <a:endParaRPr lang="en-US" sz="3600" b="1" dirty="0"/>
          </a:p>
        </p:txBody>
      </p:sp>
      <p:sp>
        <p:nvSpPr>
          <p:cNvPr id="3" name="Content Placeholder 2"/>
          <p:cNvSpPr>
            <a:spLocks noGrp="1"/>
          </p:cNvSpPr>
          <p:nvPr>
            <p:ph idx="1"/>
          </p:nvPr>
        </p:nvSpPr>
        <p:spPr>
          <a:xfrm>
            <a:off x="228600" y="1371600"/>
            <a:ext cx="9067800" cy="4754563"/>
          </a:xfrm>
        </p:spPr>
        <p:txBody>
          <a:bodyPr>
            <a:noAutofit/>
          </a:bodyPr>
          <a:lstStyle/>
          <a:p>
            <a:r>
              <a:rPr lang="en-US" sz="2000" dirty="0" smtClean="0">
                <a:latin typeface="Verdana" pitchFamily="34" charset="0"/>
                <a:ea typeface="Verdana" pitchFamily="34" charset="0"/>
                <a:cs typeface="Verdana" pitchFamily="34" charset="0"/>
              </a:rPr>
              <a:t>Manual does not scale well to large datasets</a:t>
            </a:r>
          </a:p>
          <a:p>
            <a:r>
              <a:rPr lang="en-US" sz="2000" dirty="0" err="1" smtClean="0">
                <a:latin typeface="Verdana" pitchFamily="34" charset="0"/>
                <a:ea typeface="Verdana" pitchFamily="34" charset="0"/>
                <a:cs typeface="Verdana" pitchFamily="34" charset="0"/>
              </a:rPr>
              <a:t>Xlog</a:t>
            </a:r>
            <a:r>
              <a:rPr lang="en-US" sz="2000" dirty="0" smtClean="0">
                <a:latin typeface="Verdana" pitchFamily="34" charset="0"/>
                <a:ea typeface="Verdana" pitchFamily="34" charset="0"/>
                <a:cs typeface="Verdana" pitchFamily="34" charset="0"/>
              </a:rPr>
              <a:t> scales better; (mostly time spent in writing and debugging the Perl code </a:t>
            </a:r>
            <a:r>
              <a:rPr lang="en-US" sz="2000" dirty="0" err="1" smtClean="0">
                <a:latin typeface="Verdana" pitchFamily="34" charset="0"/>
                <a:ea typeface="Verdana" pitchFamily="34" charset="0"/>
                <a:cs typeface="Verdana" pitchFamily="34" charset="0"/>
              </a:rPr>
              <a:t>corres</a:t>
            </a:r>
            <a:r>
              <a:rPr lang="en-US" sz="2000" dirty="0" smtClean="0">
                <a:latin typeface="Verdana" pitchFamily="34" charset="0"/>
                <a:ea typeface="Verdana" pitchFamily="34" charset="0"/>
                <a:cs typeface="Verdana" pitchFamily="34" charset="0"/>
              </a:rPr>
              <a:t>. to various IE predicates. ) </a:t>
            </a:r>
          </a:p>
          <a:p>
            <a:r>
              <a:rPr lang="en-US" sz="2000" dirty="0" smtClean="0">
                <a:latin typeface="Verdana" pitchFamily="34" charset="0"/>
                <a:ea typeface="Verdana" pitchFamily="34" charset="0"/>
                <a:cs typeface="Verdana" pitchFamily="34" charset="0"/>
              </a:rPr>
              <a:t>However, </a:t>
            </a:r>
            <a:r>
              <a:rPr lang="en-US" sz="2000" dirty="0" err="1" smtClean="0">
                <a:latin typeface="Verdana" pitchFamily="34" charset="0"/>
                <a:ea typeface="Verdana" pitchFamily="34" charset="0"/>
                <a:cs typeface="Verdana" pitchFamily="34" charset="0"/>
              </a:rPr>
              <a:t>iFlex</a:t>
            </a:r>
            <a:r>
              <a:rPr lang="en-US" sz="2000" dirty="0" smtClean="0">
                <a:latin typeface="Verdana" pitchFamily="34" charset="0"/>
                <a:ea typeface="Verdana" pitchFamily="34" charset="0"/>
                <a:cs typeface="Verdana" pitchFamily="34" charset="0"/>
              </a:rPr>
              <a:t> achieves significantly better performance than </a:t>
            </a:r>
            <a:r>
              <a:rPr lang="en-US" sz="2000" dirty="0" err="1" smtClean="0">
                <a:latin typeface="Verdana" pitchFamily="34" charset="0"/>
                <a:ea typeface="Verdana" pitchFamily="34" charset="0"/>
                <a:cs typeface="Verdana" pitchFamily="34" charset="0"/>
              </a:rPr>
              <a:t>Xlog</a:t>
            </a:r>
            <a:r>
              <a:rPr lang="en-US" sz="2000" dirty="0" smtClean="0">
                <a:latin typeface="Verdana" pitchFamily="34" charset="0"/>
                <a:ea typeface="Verdana" pitchFamily="34" charset="0"/>
                <a:cs typeface="Verdana" pitchFamily="34" charset="0"/>
              </a:rPr>
              <a:t>, reducing run time by 25-98% in all 27 scenarios.</a:t>
            </a:r>
          </a:p>
          <a:p>
            <a:endParaRPr lang="en-US" sz="2000" dirty="0" smtClean="0">
              <a:latin typeface="Verdana" pitchFamily="34" charset="0"/>
              <a:ea typeface="Verdana" pitchFamily="34" charset="0"/>
              <a:cs typeface="Verdana" pitchFamily="34" charset="0"/>
            </a:endParaRPr>
          </a:p>
          <a:p>
            <a:pPr>
              <a:buNone/>
            </a:pPr>
            <a:r>
              <a:rPr lang="en-US" sz="2000" dirty="0" smtClean="0">
                <a:latin typeface="Verdana" pitchFamily="34" charset="0"/>
                <a:ea typeface="Verdana" pitchFamily="34" charset="0"/>
                <a:cs typeface="Verdana" pitchFamily="34" charset="0"/>
              </a:rPr>
              <a:t>The run-time results </a:t>
            </a:r>
            <a:r>
              <a:rPr lang="en-US" sz="2000" i="1" dirty="0" smtClean="0">
                <a:latin typeface="Verdana" pitchFamily="34" charset="0"/>
                <a:ea typeface="Verdana" pitchFamily="34" charset="0"/>
                <a:cs typeface="Verdana" pitchFamily="34" charset="0"/>
              </a:rPr>
              <a:t>without the cleanup time</a:t>
            </a:r>
            <a:r>
              <a:rPr lang="en-US" sz="2000" dirty="0" smtClean="0">
                <a:latin typeface="Verdana" pitchFamily="34" charset="0"/>
                <a:ea typeface="Verdana" pitchFamily="34" charset="0"/>
                <a:cs typeface="Verdana" pitchFamily="34" charset="0"/>
              </a:rPr>
              <a:t> </a:t>
            </a:r>
          </a:p>
          <a:p>
            <a:r>
              <a:rPr lang="en-US" sz="2000" dirty="0" err="1" smtClean="0">
                <a:latin typeface="Verdana" pitchFamily="34" charset="0"/>
                <a:ea typeface="Verdana" pitchFamily="34" charset="0"/>
                <a:cs typeface="Verdana" pitchFamily="34" charset="0"/>
              </a:rPr>
              <a:t>iFlex</a:t>
            </a:r>
            <a:r>
              <a:rPr lang="en-US" sz="2000" dirty="0" smtClean="0">
                <a:latin typeface="Verdana" pitchFamily="34" charset="0"/>
                <a:ea typeface="Verdana" pitchFamily="34" charset="0"/>
                <a:cs typeface="Verdana" pitchFamily="34" charset="0"/>
              </a:rPr>
              <a:t> produces meaningful IE results quickly (x precise-IE method </a:t>
            </a:r>
            <a:r>
              <a:rPr lang="en-US" sz="2000" dirty="0" err="1" smtClean="0">
                <a:latin typeface="Verdana" pitchFamily="34" charset="0"/>
                <a:ea typeface="Verdana" pitchFamily="34" charset="0"/>
                <a:cs typeface="Verdana" pitchFamily="34" charset="0"/>
              </a:rPr>
              <a:t>Xlog</a:t>
            </a:r>
            <a:r>
              <a:rPr lang="en-US" sz="2000" dirty="0" smtClean="0">
                <a:latin typeface="Verdana" pitchFamily="34" charset="0"/>
                <a:ea typeface="Verdana" pitchFamily="34" charset="0"/>
                <a:cs typeface="Verdana" pitchFamily="34" charset="0"/>
              </a:rPr>
              <a:t>)</a:t>
            </a:r>
          </a:p>
          <a:p>
            <a:pPr>
              <a:buNone/>
            </a:pPr>
            <a:r>
              <a:rPr lang="en-US" sz="2000" i="1" dirty="0" smtClean="0">
                <a:latin typeface="Verdana" pitchFamily="34" charset="0"/>
                <a:ea typeface="Verdana" pitchFamily="34" charset="0"/>
                <a:cs typeface="Verdana" pitchFamily="34" charset="0"/>
              </a:rPr>
              <a:t>with the cleanup time</a:t>
            </a:r>
          </a:p>
          <a:p>
            <a:r>
              <a:rPr lang="en-US" sz="2000" dirty="0" err="1" smtClean="0">
                <a:latin typeface="Verdana" pitchFamily="34" charset="0"/>
                <a:ea typeface="Verdana" pitchFamily="34" charset="0"/>
                <a:cs typeface="Verdana" pitchFamily="34" charset="0"/>
              </a:rPr>
              <a:t>iFlex</a:t>
            </a:r>
            <a:r>
              <a:rPr lang="en-US" sz="2000" dirty="0" smtClean="0">
                <a:latin typeface="Verdana" pitchFamily="34" charset="0"/>
                <a:ea typeface="Verdana" pitchFamily="34" charset="0"/>
                <a:cs typeface="Verdana" pitchFamily="34" charset="0"/>
              </a:rPr>
              <a:t> also produces precise IE results much faster than </a:t>
            </a:r>
            <a:r>
              <a:rPr lang="en-US" sz="2000" dirty="0" err="1" smtClean="0">
                <a:latin typeface="Verdana" pitchFamily="34" charset="0"/>
                <a:ea typeface="Verdana" pitchFamily="34" charset="0"/>
                <a:cs typeface="Verdana" pitchFamily="34" charset="0"/>
              </a:rPr>
              <a:t>Xlog</a:t>
            </a:r>
            <a:r>
              <a:rPr lang="en-US" sz="2000" dirty="0" smtClean="0">
                <a:latin typeface="Verdana" pitchFamily="34" charset="0"/>
                <a:ea typeface="Verdana" pitchFamily="34" charset="0"/>
                <a:cs typeface="Verdana" pitchFamily="34" charset="0"/>
              </a:rPr>
              <a:t>. Coz: </a:t>
            </a:r>
          </a:p>
          <a:p>
            <a:pPr lvl="1"/>
            <a:r>
              <a:rPr lang="en-US" sz="2000" dirty="0" smtClean="0">
                <a:latin typeface="Verdana" pitchFamily="34" charset="0"/>
                <a:ea typeface="Verdana" pitchFamily="34" charset="0"/>
                <a:cs typeface="Verdana" pitchFamily="34" charset="0"/>
              </a:rPr>
              <a:t>U writes domain constraints declaratively in </a:t>
            </a:r>
            <a:r>
              <a:rPr lang="en-US" sz="2000" dirty="0" err="1" smtClean="0">
                <a:latin typeface="Verdana" pitchFamily="34" charset="0"/>
                <a:ea typeface="Verdana" pitchFamily="34" charset="0"/>
                <a:cs typeface="Verdana" pitchFamily="34" charset="0"/>
              </a:rPr>
              <a:t>iFlex</a:t>
            </a:r>
            <a:endParaRPr lang="en-US" sz="2000" dirty="0" smtClean="0">
              <a:latin typeface="Verdana" pitchFamily="34" charset="0"/>
              <a:ea typeface="Verdana" pitchFamily="34" charset="0"/>
              <a:cs typeface="Verdana" pitchFamily="34" charset="0"/>
            </a:endParaRPr>
          </a:p>
          <a:p>
            <a:pPr lvl="1"/>
            <a:r>
              <a:rPr lang="en-US" sz="2000" dirty="0" smtClean="0">
                <a:latin typeface="Verdana" pitchFamily="34" charset="0"/>
                <a:ea typeface="Verdana" pitchFamily="34" charset="0"/>
                <a:cs typeface="Verdana" pitchFamily="34" charset="0"/>
              </a:rPr>
              <a:t>next-effort assistant</a:t>
            </a:r>
          </a:p>
          <a:p>
            <a:endParaRPr lang="en-US" sz="2000" dirty="0" smtClean="0">
              <a:latin typeface="Verdana" pitchFamily="34" charset="0"/>
              <a:ea typeface="Verdana" pitchFamily="34" charset="0"/>
              <a:cs typeface="Verdana" pitchFamily="34" charset="0"/>
            </a:endParaRPr>
          </a:p>
          <a:p>
            <a:endParaRPr lang="en-US" sz="2000"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Effectiveness of Next Effort Assistant </a:t>
            </a:r>
            <a:endParaRPr lang="en-US" dirty="0"/>
          </a:p>
        </p:txBody>
      </p:sp>
      <p:sp>
        <p:nvSpPr>
          <p:cNvPr id="3" name="Content Placeholder 2"/>
          <p:cNvSpPr>
            <a:spLocks noGrp="1"/>
          </p:cNvSpPr>
          <p:nvPr>
            <p:ph idx="1"/>
          </p:nvPr>
        </p:nvSpPr>
        <p:spPr/>
        <p:txBody>
          <a:bodyPr>
            <a:normAutofit/>
          </a:bodyPr>
          <a:lstStyle/>
          <a:p>
            <a:r>
              <a:rPr lang="en-US" sz="2200" dirty="0" smtClean="0">
                <a:latin typeface="Verdana" pitchFamily="34" charset="0"/>
                <a:ea typeface="Verdana" pitchFamily="34" charset="0"/>
                <a:cs typeface="Verdana" pitchFamily="34" charset="0"/>
              </a:rPr>
              <a:t>Next effort assistant notifies developer when IE </a:t>
            </a:r>
            <a:r>
              <a:rPr lang="en-US" sz="2200" dirty="0" err="1" smtClean="0">
                <a:latin typeface="Verdana" pitchFamily="34" charset="0"/>
                <a:ea typeface="Verdana" pitchFamily="34" charset="0"/>
                <a:cs typeface="Verdana" pitchFamily="34" charset="0"/>
              </a:rPr>
              <a:t>pgm</a:t>
            </a:r>
            <a:r>
              <a:rPr lang="en-US" sz="2200" dirty="0" smtClean="0">
                <a:latin typeface="Verdana" pitchFamily="34" charset="0"/>
                <a:ea typeface="Verdana" pitchFamily="34" charset="0"/>
                <a:cs typeface="Verdana" pitchFamily="34" charset="0"/>
              </a:rPr>
              <a:t> has converged. It helped </a:t>
            </a:r>
            <a:r>
              <a:rPr lang="en-US" sz="2200" dirty="0" err="1" smtClean="0">
                <a:latin typeface="Verdana" pitchFamily="34" charset="0"/>
                <a:ea typeface="Verdana" pitchFamily="34" charset="0"/>
                <a:cs typeface="Verdana" pitchFamily="34" charset="0"/>
              </a:rPr>
              <a:t>iFlex</a:t>
            </a:r>
            <a:r>
              <a:rPr lang="en-US" sz="2200" dirty="0" smtClean="0">
                <a:latin typeface="Verdana" pitchFamily="34" charset="0"/>
                <a:ea typeface="Verdana" pitchFamily="34" charset="0"/>
                <a:cs typeface="Verdana" pitchFamily="34" charset="0"/>
              </a:rPr>
              <a:t> converge to correct results in 23 out of 27 cases.</a:t>
            </a:r>
          </a:p>
          <a:p>
            <a:r>
              <a:rPr lang="en-US" sz="2200" dirty="0" smtClean="0">
                <a:latin typeface="Verdana" pitchFamily="34" charset="0"/>
                <a:ea typeface="Verdana" pitchFamily="34" charset="0"/>
                <a:cs typeface="Verdana" pitchFamily="34" charset="0"/>
              </a:rPr>
              <a:t>Table  shows </a:t>
            </a:r>
            <a:r>
              <a:rPr lang="en-US" sz="2200" dirty="0" err="1" smtClean="0">
                <a:latin typeface="Verdana" pitchFamily="34" charset="0"/>
                <a:ea typeface="Verdana" pitchFamily="34" charset="0"/>
                <a:cs typeface="Verdana" pitchFamily="34" charset="0"/>
              </a:rPr>
              <a:t>iFlex’s</a:t>
            </a:r>
            <a:r>
              <a:rPr lang="en-US" sz="2200" dirty="0" smtClean="0">
                <a:latin typeface="Verdana" pitchFamily="34" charset="0"/>
                <a:ea typeface="Verdana" pitchFamily="34" charset="0"/>
                <a:cs typeface="Verdana" pitchFamily="34" charset="0"/>
              </a:rPr>
              <a:t> performance per iteration, in nine randomly selected IE scenarios.</a:t>
            </a:r>
          </a:p>
        </p:txBody>
      </p:sp>
      <p:pic>
        <p:nvPicPr>
          <p:cNvPr id="4" name="Picture 2"/>
          <p:cNvPicPr>
            <a:picLocks noChangeAspect="1" noChangeArrowheads="1"/>
          </p:cNvPicPr>
          <p:nvPr/>
        </p:nvPicPr>
        <p:blipFill>
          <a:blip r:embed="rId3"/>
          <a:srcRect/>
          <a:stretch>
            <a:fillRect/>
          </a:stretch>
        </p:blipFill>
        <p:spPr bwMode="auto">
          <a:xfrm>
            <a:off x="0" y="3429000"/>
            <a:ext cx="9145588" cy="3429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p:spPr>
        <p:txBody>
          <a:bodyPr>
            <a:normAutofit fontScale="90000"/>
          </a:bodyPr>
          <a:lstStyle/>
          <a:p>
            <a:r>
              <a:rPr lang="en-US" sz="3000" b="1" dirty="0" smtClean="0"/>
              <a:t>Evaluating question selection schemes:</a:t>
            </a:r>
            <a:br>
              <a:rPr lang="en-US" sz="3000" b="1" dirty="0" smtClean="0"/>
            </a:br>
            <a:r>
              <a:rPr lang="en-US" sz="3000" b="1" dirty="0" smtClean="0"/>
              <a:t/>
            </a:r>
            <a:br>
              <a:rPr lang="en-US" sz="3000" b="1" dirty="0" smtClean="0"/>
            </a:br>
            <a:r>
              <a:rPr lang="en-US" sz="2200" dirty="0" smtClean="0"/>
              <a:t>Observation table:</a:t>
            </a:r>
            <a:endParaRPr lang="en-US" sz="2200" dirty="0"/>
          </a:p>
        </p:txBody>
      </p:sp>
      <p:pic>
        <p:nvPicPr>
          <p:cNvPr id="17410" name="Picture 2"/>
          <p:cNvPicPr>
            <a:picLocks noGrp="1" noChangeAspect="1" noChangeArrowheads="1"/>
          </p:cNvPicPr>
          <p:nvPr>
            <p:ph idx="1"/>
          </p:nvPr>
        </p:nvPicPr>
        <p:blipFill>
          <a:blip r:embed="rId3"/>
          <a:srcRect/>
          <a:stretch>
            <a:fillRect/>
          </a:stretch>
        </p:blipFill>
        <p:spPr bwMode="auto">
          <a:xfrm>
            <a:off x="685800" y="1447800"/>
            <a:ext cx="7924800" cy="51015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000" b="1" dirty="0" smtClean="0"/>
              <a:t>Evaluating question selection schemes (contd.):</a:t>
            </a:r>
            <a:endParaRPr lang="en-US" sz="3000" b="1"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Compared sequential and simulation schemes for question selection </a:t>
            </a:r>
          </a:p>
          <a:p>
            <a:pPr>
              <a:buNone/>
            </a:pPr>
            <a:r>
              <a:rPr lang="en-US" dirty="0" smtClean="0"/>
              <a:t>for each of the 9 IE scenarios in Table 5.</a:t>
            </a:r>
          </a:p>
          <a:p>
            <a:pPr>
              <a:buNone/>
            </a:pPr>
            <a:endParaRPr lang="en-US" dirty="0" smtClean="0"/>
          </a:p>
          <a:p>
            <a:r>
              <a:rPr lang="en-US" dirty="0" smtClean="0"/>
              <a:t>In all cases sequential was faster, because question selection was very efficient (i.e., no simulation required).</a:t>
            </a:r>
          </a:p>
          <a:p>
            <a:r>
              <a:rPr lang="en-US" dirty="0" smtClean="0"/>
              <a:t>However, in 4/9 cases the questions asked via sequential selection were not nearly as useful for zooming in on the correct results as those asked via simulation. </a:t>
            </a:r>
          </a:p>
          <a:p>
            <a:endParaRPr lang="en-US" dirty="0" smtClean="0"/>
          </a:p>
          <a:p>
            <a:r>
              <a:rPr lang="en-US" dirty="0" smtClean="0"/>
              <a:t>The extracted results were as much as 433 times larger than the correct results, suggesting that the better results obtained via simulation are worth the additional cost when selecting questions.</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3000" b="1" dirty="0" smtClean="0"/>
              <a:t>Evaluation on real world System</a:t>
            </a:r>
            <a:endParaRPr lang="en-US" sz="3000" b="1" dirty="0"/>
          </a:p>
        </p:txBody>
      </p:sp>
      <p:sp>
        <p:nvSpPr>
          <p:cNvPr id="3" name="Content Placeholder 2"/>
          <p:cNvSpPr>
            <a:spLocks noGrp="1"/>
          </p:cNvSpPr>
          <p:nvPr>
            <p:ph idx="1"/>
          </p:nvPr>
        </p:nvSpPr>
        <p:spPr>
          <a:xfrm>
            <a:off x="457200" y="838200"/>
            <a:ext cx="8229600" cy="5668963"/>
          </a:xfrm>
        </p:spPr>
        <p:txBody>
          <a:bodyPr>
            <a:normAutofit/>
          </a:bodyPr>
          <a:lstStyle/>
          <a:p>
            <a:r>
              <a:rPr lang="en-US" sz="2000" dirty="0" err="1" smtClean="0"/>
              <a:t>iFlex</a:t>
            </a:r>
            <a:r>
              <a:rPr lang="en-US" sz="2000" dirty="0" smtClean="0"/>
              <a:t> was made to run on over one day’s snapshot of the crawled data of </a:t>
            </a:r>
            <a:r>
              <a:rPr lang="en-US" sz="2000" dirty="0" err="1" smtClean="0"/>
              <a:t>DBLife</a:t>
            </a:r>
            <a:r>
              <a:rPr lang="en-US" sz="2000" dirty="0" smtClean="0"/>
              <a:t>, a structured Web portal(10007 Web pages, 198MB) </a:t>
            </a:r>
          </a:p>
          <a:p>
            <a:r>
              <a:rPr lang="en-US" sz="2000" dirty="0" smtClean="0"/>
              <a:t>heterogeneous data set (incl. variety of Web pages -personal homepages, conference homepages, and the DB-World mailing list.)</a:t>
            </a:r>
          </a:p>
          <a:p>
            <a:r>
              <a:rPr lang="en-US" sz="2000" dirty="0" err="1" smtClean="0"/>
              <a:t>iFlex</a:t>
            </a:r>
            <a:r>
              <a:rPr lang="en-US" sz="2000" dirty="0" smtClean="0"/>
              <a:t> was employed to write three IE programs (</a:t>
            </a:r>
            <a:r>
              <a:rPr lang="en-US" sz="2000" dirty="0" err="1" smtClean="0"/>
              <a:t>descbd</a:t>
            </a:r>
            <a:r>
              <a:rPr lang="en-US" sz="2000" dirty="0" smtClean="0"/>
              <a:t> in Fig 6) that correspond to similar programs in </a:t>
            </a:r>
            <a:r>
              <a:rPr lang="en-US" sz="2000" dirty="0" err="1" smtClean="0"/>
              <a:t>DBLife</a:t>
            </a:r>
            <a:r>
              <a:rPr lang="en-US" sz="2000" dirty="0" smtClean="0"/>
              <a:t>.</a:t>
            </a:r>
          </a:p>
          <a:p>
            <a:r>
              <a:rPr lang="en-US" sz="2000" u="sng" dirty="0" smtClean="0"/>
              <a:t>Result suggest that it proves quite efficient even on large data sets.</a:t>
            </a:r>
          </a:p>
          <a:p>
            <a:endParaRPr lang="en-US" sz="2000" dirty="0"/>
          </a:p>
        </p:txBody>
      </p:sp>
      <p:pic>
        <p:nvPicPr>
          <p:cNvPr id="18435" name="Picture 3"/>
          <p:cNvPicPr>
            <a:picLocks noChangeAspect="1" noChangeArrowheads="1"/>
          </p:cNvPicPr>
          <p:nvPr/>
        </p:nvPicPr>
        <p:blipFill>
          <a:blip r:embed="rId3"/>
          <a:srcRect/>
          <a:stretch>
            <a:fillRect/>
          </a:stretch>
        </p:blipFill>
        <p:spPr bwMode="auto">
          <a:xfrm>
            <a:off x="1066800" y="3176588"/>
            <a:ext cx="6835158" cy="34528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0">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4800" b="1" dirty="0" smtClean="0"/>
              <a:t>					7.</a:t>
            </a:r>
          </a:p>
          <a:p>
            <a:pPr>
              <a:buNone/>
            </a:pPr>
            <a:r>
              <a:rPr lang="en-US" sz="4800" b="1" dirty="0" smtClean="0"/>
              <a:t>			    Conclusion </a:t>
            </a:r>
            <a:endParaRPr lang="en-US" sz="4800" b="1" dirty="0"/>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l"/>
            <a:r>
              <a:rPr lang="en-US" sz="3400" b="1" dirty="0" smtClean="0"/>
              <a:t>Conclusion</a:t>
            </a:r>
            <a:endParaRPr lang="en-US" sz="3400" b="1" dirty="0"/>
          </a:p>
        </p:txBody>
      </p:sp>
      <p:sp>
        <p:nvSpPr>
          <p:cNvPr id="3" name="Content Placeholder 2"/>
          <p:cNvSpPr>
            <a:spLocks noGrp="1"/>
          </p:cNvSpPr>
          <p:nvPr>
            <p:ph idx="1"/>
          </p:nvPr>
        </p:nvSpPr>
        <p:spPr/>
        <p:txBody>
          <a:bodyPr>
            <a:normAutofit/>
          </a:bodyPr>
          <a:lstStyle/>
          <a:p>
            <a:r>
              <a:rPr lang="en-US" dirty="0" err="1" smtClean="0"/>
              <a:t>iFlex</a:t>
            </a:r>
            <a:r>
              <a:rPr lang="en-US" dirty="0" smtClean="0"/>
              <a:t> relaxes the precise IE requirement to enable best effort IE.</a:t>
            </a:r>
          </a:p>
          <a:p>
            <a:r>
              <a:rPr lang="en-US" dirty="0" smtClean="0"/>
              <a:t>Developers write an initial approx program P to obtain approx results quickly then refine P to obtain increasingly precise results.</a:t>
            </a:r>
          </a:p>
          <a:p>
            <a:r>
              <a:rPr lang="en-US" dirty="0" smtClean="0"/>
              <a:t>Runs faster than precise IE </a:t>
            </a:r>
            <a:r>
              <a:rPr lang="en-US" dirty="0" err="1" smtClean="0"/>
              <a:t>stategy</a:t>
            </a:r>
            <a:r>
              <a:rPr lang="en-US" dirty="0" smtClean="0"/>
              <a:t>.</a:t>
            </a:r>
          </a:p>
          <a:p>
            <a:r>
              <a:rPr lang="en-US" dirty="0" smtClean="0"/>
              <a:t>Saves effort when an approximate result can suffice users needs.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Traditional Approaches (Drawbacks)</a:t>
            </a:r>
            <a:endParaRPr lang="en-US" dirty="0"/>
          </a:p>
        </p:txBody>
      </p:sp>
      <p:sp>
        <p:nvSpPr>
          <p:cNvPr id="3" name="Content Placeholder 2"/>
          <p:cNvSpPr>
            <a:spLocks noGrp="1"/>
          </p:cNvSpPr>
          <p:nvPr>
            <p:ph idx="1"/>
          </p:nvPr>
        </p:nvSpPr>
        <p:spPr/>
        <p:txBody>
          <a:bodyPr>
            <a:normAutofit lnSpcReduction="10000"/>
          </a:bodyPr>
          <a:lstStyle/>
          <a:p>
            <a:r>
              <a:rPr lang="en-US" dirty="0" smtClean="0"/>
              <a:t>Difficult to execute partially specified IE programs and obtain meaningful </a:t>
            </a:r>
            <a:r>
              <a:rPr lang="en-US" dirty="0" smtClean="0"/>
              <a:t>results, which produces a </a:t>
            </a:r>
            <a:r>
              <a:rPr lang="en-US" i="1" dirty="0" smtClean="0"/>
              <a:t>long debug </a:t>
            </a:r>
            <a:r>
              <a:rPr lang="en-US" i="1" dirty="0" smtClean="0"/>
              <a:t>loop</a:t>
            </a:r>
            <a:r>
              <a:rPr lang="en-US" i="1" dirty="0" smtClean="0"/>
              <a:t>.</a:t>
            </a:r>
            <a:endParaRPr lang="en-US" i="1" dirty="0" smtClean="0"/>
          </a:p>
          <a:p>
            <a:r>
              <a:rPr lang="en-US" dirty="0" smtClean="0"/>
              <a:t>Long time before first meaningful results are obtained. (impractical for time sensitive operation)</a:t>
            </a:r>
          </a:p>
          <a:p>
            <a:r>
              <a:rPr lang="en-US" dirty="0" smtClean="0"/>
              <a:t>May be </a:t>
            </a:r>
            <a:r>
              <a:rPr lang="en-US" dirty="0" smtClean="0"/>
              <a:t>waste </a:t>
            </a:r>
            <a:r>
              <a:rPr lang="en-US" dirty="0" smtClean="0"/>
              <a:t>of effort as in most cases approximate results suffice and </a:t>
            </a:r>
            <a:r>
              <a:rPr lang="en-US" dirty="0" smtClean="0"/>
              <a:t>can </a:t>
            </a:r>
            <a:r>
              <a:rPr lang="en-US" dirty="0" smtClean="0"/>
              <a:t>be produced </a:t>
            </a:r>
            <a:r>
              <a:rPr lang="en-US" dirty="0" smtClean="0"/>
              <a:t>quickly.</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r>
              <a:rPr lang="en-US" sz="4800" b="1" dirty="0" smtClean="0"/>
              <a:t>8.</a:t>
            </a:r>
          </a:p>
          <a:p>
            <a:pPr algn="ctr">
              <a:buNone/>
            </a:pPr>
            <a:r>
              <a:rPr lang="en-US" sz="4800" b="1" dirty="0" smtClean="0"/>
              <a:t>Future Work</a:t>
            </a:r>
          </a:p>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l"/>
            <a:r>
              <a:rPr lang="en-US" sz="3400" b="1" dirty="0" smtClean="0"/>
              <a:t>Future Work</a:t>
            </a:r>
            <a:endParaRPr lang="en-US" sz="3400" b="1" dirty="0"/>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r>
              <a:rPr lang="en-US" dirty="0" smtClean="0"/>
              <a:t>Can possible consider </a:t>
            </a:r>
            <a:r>
              <a:rPr lang="en-US" sz="2900" i="1" dirty="0" smtClean="0"/>
              <a:t>more expressive languages</a:t>
            </a:r>
            <a:r>
              <a:rPr lang="en-US" i="1" dirty="0" smtClean="0"/>
              <a:t> </a:t>
            </a:r>
            <a:r>
              <a:rPr lang="en-US" dirty="0" smtClean="0"/>
              <a:t>and data models for approximate IE.</a:t>
            </a:r>
          </a:p>
          <a:p>
            <a:r>
              <a:rPr lang="en-US" dirty="0" err="1" smtClean="0"/>
              <a:t>iFlex</a:t>
            </a:r>
            <a:r>
              <a:rPr lang="en-US" dirty="0" smtClean="0"/>
              <a:t> can be extended to explore the </a:t>
            </a:r>
            <a:r>
              <a:rPr lang="en-US" sz="2900" i="1" dirty="0" smtClean="0"/>
              <a:t>non-text specific </a:t>
            </a:r>
            <a:r>
              <a:rPr lang="en-US" dirty="0" smtClean="0"/>
              <a:t>requirements.</a:t>
            </a:r>
          </a:p>
          <a:p>
            <a:r>
              <a:rPr lang="en-US" dirty="0" smtClean="0"/>
              <a:t>Exploring </a:t>
            </a:r>
            <a:r>
              <a:rPr lang="en-US" sz="2900" i="1" dirty="0" smtClean="0"/>
              <a:t>other execution semantics </a:t>
            </a:r>
            <a:r>
              <a:rPr lang="en-US" dirty="0" smtClean="0"/>
              <a:t>than superset semantics for query execution.</a:t>
            </a:r>
          </a:p>
          <a:p>
            <a:r>
              <a:rPr lang="en-US" sz="2900" i="1" u="sng" dirty="0" smtClean="0"/>
              <a:t>Next effort Assistant </a:t>
            </a:r>
            <a:r>
              <a:rPr lang="en-US" dirty="0" smtClean="0"/>
              <a:t>can be extended to address more types of feedback than just Question/Answering</a:t>
            </a:r>
          </a:p>
          <a:p>
            <a:r>
              <a:rPr lang="en-US" dirty="0" err="1" smtClean="0"/>
              <a:t>iFlex</a:t>
            </a:r>
            <a:r>
              <a:rPr lang="en-US" dirty="0" smtClean="0"/>
              <a:t> can be applied to </a:t>
            </a:r>
            <a:r>
              <a:rPr lang="en-US" sz="2900" i="1" dirty="0" smtClean="0"/>
              <a:t>other</a:t>
            </a:r>
            <a:r>
              <a:rPr lang="en-US" dirty="0" smtClean="0"/>
              <a:t> </a:t>
            </a:r>
            <a:r>
              <a:rPr lang="en-US" sz="2900" i="1" dirty="0" smtClean="0"/>
              <a:t>contexts</a:t>
            </a:r>
            <a:r>
              <a:rPr lang="en-US" dirty="0" smtClean="0"/>
              <a:t> like</a:t>
            </a:r>
          </a:p>
          <a:p>
            <a:pPr lvl="1"/>
            <a:r>
              <a:rPr lang="en-US" dirty="0" smtClean="0"/>
              <a:t>Best effort data integration that seeks to provide approx answers over a set of data sources.</a:t>
            </a:r>
          </a:p>
          <a:p>
            <a:pPr lvl="1">
              <a:buNone/>
            </a:pP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4800" dirty="0" smtClean="0"/>
              <a:t>			</a:t>
            </a:r>
          </a:p>
          <a:p>
            <a:pPr>
              <a:buNone/>
            </a:pPr>
            <a:r>
              <a:rPr lang="en-US" sz="4800" dirty="0" smtClean="0"/>
              <a:t>				 </a:t>
            </a:r>
            <a:r>
              <a:rPr lang="en-US" sz="4800" b="1" dirty="0" smtClean="0"/>
              <a:t>Questions?</a:t>
            </a:r>
            <a:endParaRPr lang="en-US" sz="4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a:t>
            </a:r>
            <a:r>
              <a:rPr lang="en-US" dirty="0" err="1" smtClean="0"/>
              <a:t>iFlex</a:t>
            </a:r>
            <a:r>
              <a:rPr lang="en-US" dirty="0" smtClean="0"/>
              <a:t> Addresses the </a:t>
            </a:r>
            <a:r>
              <a:rPr lang="en-US" dirty="0" smtClean="0"/>
              <a:t>drawbacks?</a:t>
            </a:r>
            <a:endParaRPr lang="en-US" dirty="0"/>
          </a:p>
        </p:txBody>
      </p:sp>
      <p:sp>
        <p:nvSpPr>
          <p:cNvPr id="3" name="Content Placeholder 2"/>
          <p:cNvSpPr>
            <a:spLocks noGrp="1"/>
          </p:cNvSpPr>
          <p:nvPr>
            <p:ph idx="1"/>
          </p:nvPr>
        </p:nvSpPr>
        <p:spPr/>
        <p:txBody>
          <a:bodyPr/>
          <a:lstStyle/>
          <a:p>
            <a:r>
              <a:rPr lang="en-US" dirty="0" smtClean="0"/>
              <a:t>Relaxes precise IE requirement in an effort to have a best effort Information extraction. </a:t>
            </a:r>
          </a:p>
          <a:p>
            <a:r>
              <a:rPr lang="en-US" dirty="0" smtClean="0"/>
              <a:t>User writes a quick </a:t>
            </a:r>
            <a:r>
              <a:rPr lang="en-US" sz="3000" i="1" dirty="0" smtClean="0"/>
              <a:t>initial approximate IE program </a:t>
            </a:r>
            <a:r>
              <a:rPr lang="en-US" dirty="0" smtClean="0"/>
              <a:t>P with possible real world semantics and evaluates it using </a:t>
            </a:r>
            <a:r>
              <a:rPr lang="en-US" sz="3000" i="1" dirty="0" smtClean="0"/>
              <a:t>approximate query processor </a:t>
            </a:r>
            <a:r>
              <a:rPr lang="en-US" dirty="0" smtClean="0"/>
              <a:t>to quickly arrive at </a:t>
            </a:r>
            <a:r>
              <a:rPr lang="en-US" sz="3000" i="1" dirty="0" smtClean="0"/>
              <a:t>approximate results.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a:bodyPr>
          <a:lstStyle/>
          <a:p>
            <a:r>
              <a:rPr lang="en-US" sz="2400" i="1" dirty="0" smtClean="0"/>
              <a:t>Problem: </a:t>
            </a:r>
            <a:r>
              <a:rPr lang="en-US" sz="2400" dirty="0" smtClean="0"/>
              <a:t>For a given 500 </a:t>
            </a:r>
            <a:r>
              <a:rPr lang="en-US" sz="2400" dirty="0" smtClean="0"/>
              <a:t>web pages </a:t>
            </a:r>
            <a:r>
              <a:rPr lang="en-US" sz="2400" dirty="0" smtClean="0"/>
              <a:t>with 1 house per page, user U wants to find out all house with price exceeding $</a:t>
            </a:r>
            <a:r>
              <a:rPr lang="en-US" sz="2400" dirty="0" smtClean="0"/>
              <a:t>500,000 </a:t>
            </a:r>
            <a:r>
              <a:rPr lang="en-US" sz="2400" dirty="0" smtClean="0"/>
              <a:t>and whose high school is </a:t>
            </a:r>
            <a:r>
              <a:rPr lang="en-US" sz="2400" dirty="0" smtClean="0"/>
              <a:t>Lincoln</a:t>
            </a:r>
            <a:r>
              <a:rPr lang="en-US" sz="2400" dirty="0" smtClean="0"/>
              <a:t>.</a:t>
            </a:r>
          </a:p>
          <a:p>
            <a:pPr>
              <a:buNone/>
            </a:pPr>
            <a:r>
              <a:rPr lang="en-US" sz="2400" b="1" i="1" dirty="0" smtClean="0"/>
              <a:t>Using </a:t>
            </a:r>
            <a:r>
              <a:rPr lang="en-US" sz="2400" b="1" i="1" dirty="0" err="1" smtClean="0"/>
              <a:t>iFlex</a:t>
            </a:r>
            <a:r>
              <a:rPr lang="en-US" sz="2400" b="1" dirty="0" smtClean="0"/>
              <a:t>:</a:t>
            </a:r>
          </a:p>
          <a:p>
            <a:r>
              <a:rPr lang="en-US" sz="2400" dirty="0" smtClean="0"/>
              <a:t>The </a:t>
            </a:r>
            <a:r>
              <a:rPr lang="en-US" sz="2400" dirty="0" smtClean="0"/>
              <a:t>user </a:t>
            </a:r>
            <a:r>
              <a:rPr lang="en-US" sz="2400" dirty="0" smtClean="0"/>
              <a:t>‘U’ </a:t>
            </a:r>
            <a:r>
              <a:rPr lang="en-US" sz="2400" dirty="0" smtClean="0"/>
              <a:t>writes ‘P’ (initial  </a:t>
            </a:r>
            <a:r>
              <a:rPr lang="en-US" sz="2400" dirty="0" smtClean="0"/>
              <a:t>approximate IE program</a:t>
            </a:r>
            <a:r>
              <a:rPr lang="en-US" sz="2400" dirty="0" smtClean="0"/>
              <a:t>) specifying </a:t>
            </a:r>
            <a:r>
              <a:rPr lang="en-US" sz="2400" dirty="0" smtClean="0"/>
              <a:t>constraints like price </a:t>
            </a:r>
            <a:r>
              <a:rPr lang="en-US" sz="2400" dirty="0" smtClean="0"/>
              <a:t>should be numeric and maybe just one number greater than $</a:t>
            </a:r>
            <a:r>
              <a:rPr lang="en-US" sz="2400" dirty="0" smtClean="0"/>
              <a:t>500,000 </a:t>
            </a:r>
            <a:r>
              <a:rPr lang="en-US" sz="2400" dirty="0" smtClean="0"/>
              <a:t>with high school as </a:t>
            </a:r>
            <a:r>
              <a:rPr lang="en-US" sz="2400" dirty="0" smtClean="0"/>
              <a:t>Lincoln</a:t>
            </a:r>
            <a:r>
              <a:rPr lang="en-US" sz="2400" dirty="0" smtClean="0"/>
              <a:t>. </a:t>
            </a:r>
          </a:p>
          <a:p>
            <a:pPr>
              <a:buFont typeface="Symbol"/>
              <a:buChar char="Þ"/>
            </a:pPr>
            <a:r>
              <a:rPr lang="en-US" sz="2400" dirty="0" smtClean="0"/>
              <a:t>9 </a:t>
            </a:r>
            <a:r>
              <a:rPr lang="en-US" sz="2400" dirty="0" smtClean="0"/>
              <a:t>search results. </a:t>
            </a:r>
            <a:r>
              <a:rPr lang="en-US" sz="2400" dirty="0" smtClean="0"/>
              <a:t>‘U’ </a:t>
            </a:r>
            <a:r>
              <a:rPr lang="en-US" sz="2400" dirty="0" smtClean="0"/>
              <a:t>stops!</a:t>
            </a:r>
          </a:p>
          <a:p>
            <a:pPr>
              <a:buFont typeface="Symbol"/>
              <a:buChar char="Þ"/>
            </a:pPr>
            <a:r>
              <a:rPr lang="en-US" sz="2400" dirty="0" smtClean="0"/>
              <a:t>200 result pages. </a:t>
            </a:r>
            <a:r>
              <a:rPr lang="en-US" sz="2400" dirty="0" smtClean="0"/>
              <a:t>‘U’ </a:t>
            </a:r>
            <a:r>
              <a:rPr lang="en-US" sz="2400" dirty="0" smtClean="0"/>
              <a:t>redefines ‘P’ for further </a:t>
            </a:r>
            <a:r>
              <a:rPr lang="en-US" sz="2400" dirty="0" smtClean="0"/>
              <a:t>refinement.</a:t>
            </a: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3256</TotalTime>
  <Words>3721</Words>
  <Application>Microsoft Office PowerPoint</Application>
  <PresentationFormat>On-screen Show (4:3)</PresentationFormat>
  <Paragraphs>501</Paragraphs>
  <Slides>72</Slides>
  <Notes>70</Notes>
  <HiddenSlides>7</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Office Theme</vt:lpstr>
      <vt:lpstr>Towards Best Effort Information Extraction: iFlex</vt:lpstr>
      <vt:lpstr>Topics</vt:lpstr>
      <vt:lpstr>Slide 3</vt:lpstr>
      <vt:lpstr>The Idea</vt:lpstr>
      <vt:lpstr>iFlex Approach</vt:lpstr>
      <vt:lpstr>Traditional Approaches </vt:lpstr>
      <vt:lpstr>Traditional Approaches (Drawbacks)</vt:lpstr>
      <vt:lpstr>How iFlex Addresses the drawbacks?</vt:lpstr>
      <vt:lpstr>Example</vt:lpstr>
      <vt:lpstr>The Flexible Approach</vt:lpstr>
      <vt:lpstr> Challenge: Language for writing approximate IE programs?? </vt:lpstr>
      <vt:lpstr>Slide 12</vt:lpstr>
      <vt:lpstr>Topics (Program writing languages):</vt:lpstr>
      <vt:lpstr>Xlog</vt:lpstr>
      <vt:lpstr>Example</vt:lpstr>
      <vt:lpstr>Example (cont’d)</vt:lpstr>
      <vt:lpstr>Xlog: Usage &amp; Limitations </vt:lpstr>
      <vt:lpstr>Best effort IE with Alog  </vt:lpstr>
      <vt:lpstr>Example</vt:lpstr>
      <vt:lpstr>Example (cont’d)</vt:lpstr>
      <vt:lpstr>Vocabulary</vt:lpstr>
      <vt:lpstr>Writing Safe Description Rules</vt:lpstr>
      <vt:lpstr>Safe Description Rule</vt:lpstr>
      <vt:lpstr>Providing Ways to Declare the Approximation Types</vt:lpstr>
      <vt:lpstr>Example</vt:lpstr>
      <vt:lpstr>Example (cont’d)</vt:lpstr>
      <vt:lpstr>Formal Definitions</vt:lpstr>
      <vt:lpstr>Example illustrating the 2 annotations:</vt:lpstr>
      <vt:lpstr>Executing Revising and Cleanup</vt:lpstr>
      <vt:lpstr>Slide 30</vt:lpstr>
      <vt:lpstr>Slide 31</vt:lpstr>
      <vt:lpstr>a-tables</vt:lpstr>
      <vt:lpstr>example</vt:lpstr>
      <vt:lpstr>The iFlex approach: Compact Tables</vt:lpstr>
      <vt:lpstr>each cell c contains a multiset of assignments:   c = {m1(s1), . . . ,mn(sn)}  where each  mi is either exact or contain and each si is a span </vt:lpstr>
      <vt:lpstr>Pros &amp; Cons: Compact Tables</vt:lpstr>
      <vt:lpstr>Slide 37</vt:lpstr>
      <vt:lpstr>To generate and execute and execution  plan for P (Alog pgm)</vt:lpstr>
      <vt:lpstr>Example contd.</vt:lpstr>
      <vt:lpstr>Slide 40</vt:lpstr>
      <vt:lpstr>Slide 41</vt:lpstr>
      <vt:lpstr>Slide 42</vt:lpstr>
      <vt:lpstr>Challenges during compilation</vt:lpstr>
      <vt:lpstr>Modifying Relational Operators and P-Predicates </vt:lpstr>
      <vt:lpstr>Example contd:</vt:lpstr>
      <vt:lpstr>Slide 46</vt:lpstr>
      <vt:lpstr>Evaluating a p-predicate over compact table:  </vt:lpstr>
      <vt:lpstr>Slide 48</vt:lpstr>
      <vt:lpstr>Overview:</vt:lpstr>
      <vt:lpstr>Question Selection Strategies</vt:lpstr>
      <vt:lpstr>Strategies to select the next best question from the question Space:</vt:lpstr>
      <vt:lpstr>Convergence:</vt:lpstr>
      <vt:lpstr>Multi-Iteration Optimization</vt:lpstr>
      <vt:lpstr>Reuse: </vt:lpstr>
      <vt:lpstr>Subset Evaluation:</vt:lpstr>
      <vt:lpstr>Slide 56</vt:lpstr>
      <vt:lpstr>Evaluating effectiveness of iFlex:</vt:lpstr>
      <vt:lpstr>Depiction below describes characteristics of these tables:</vt:lpstr>
      <vt:lpstr>Slide 59</vt:lpstr>
      <vt:lpstr>Slide 60</vt:lpstr>
      <vt:lpstr>Methods:</vt:lpstr>
      <vt:lpstr>Comparison table:  </vt:lpstr>
      <vt:lpstr>Result Observations: </vt:lpstr>
      <vt:lpstr>Effectiveness of Next Effort Assistant </vt:lpstr>
      <vt:lpstr>Evaluating question selection schemes:  Observation table:</vt:lpstr>
      <vt:lpstr>Evaluating question selection schemes (contd.):</vt:lpstr>
      <vt:lpstr>Evaluation on real world System</vt:lpstr>
      <vt:lpstr>Slide 68</vt:lpstr>
      <vt:lpstr>Conclusion</vt:lpstr>
      <vt:lpstr>Slide 70</vt:lpstr>
      <vt:lpstr>Future Work</vt:lpstr>
      <vt:lpstr>Slide 72</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Best Effort Information Extraction: iFlex</dc:title>
  <dc:creator>akanksha</dc:creator>
  <cp:lastModifiedBy>Michalis Petropoulos</cp:lastModifiedBy>
  <cp:revision>147</cp:revision>
  <dcterms:created xsi:type="dcterms:W3CDTF">2008-11-24T18:26:48Z</dcterms:created>
  <dcterms:modified xsi:type="dcterms:W3CDTF">2008-11-28T21:35:26Z</dcterms:modified>
</cp:coreProperties>
</file>