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97" r:id="rId17"/>
    <p:sldId id="273" r:id="rId18"/>
    <p:sldId id="274" r:id="rId19"/>
    <p:sldId id="275" r:id="rId20"/>
    <p:sldId id="293" r:id="rId21"/>
    <p:sldId id="276" r:id="rId22"/>
    <p:sldId id="277" r:id="rId23"/>
    <p:sldId id="295" r:id="rId24"/>
    <p:sldId id="278" r:id="rId25"/>
    <p:sldId id="279" r:id="rId26"/>
    <p:sldId id="294" r:id="rId27"/>
    <p:sldId id="296" r:id="rId28"/>
    <p:sldId id="280" r:id="rId29"/>
    <p:sldId id="298" r:id="rId30"/>
    <p:sldId id="281" r:id="rId31"/>
    <p:sldId id="282" r:id="rId32"/>
    <p:sldId id="283" r:id="rId33"/>
    <p:sldId id="284" r:id="rId34"/>
    <p:sldId id="299" r:id="rId35"/>
    <p:sldId id="300" r:id="rId36"/>
    <p:sldId id="285" r:id="rId37"/>
    <p:sldId id="286" r:id="rId38"/>
    <p:sldId id="287" r:id="rId39"/>
    <p:sldId id="288" r:id="rId40"/>
    <p:sldId id="289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9" autoAdjust="0"/>
    <p:restoredTop sz="94660"/>
  </p:normalViewPr>
  <p:slideViewPr>
    <p:cSldViewPr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7BA1F-005B-4F29-A412-C4142F6351F6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EDF9E-91F1-444A-A5DE-0BACA95B0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</a:t>
            </a:r>
            <a:r>
              <a:rPr lang="en-US" smtClean="0"/>
              <a:t>an example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8EDF9E-91F1-444A-A5DE-0BACA95B022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8EDF9E-91F1-444A-A5DE-0BACA95B022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71737-9059-4289-9C0B-441F22008909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CAD62-9156-4A3A-982E-52C46395C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Unifying Data and Domain Knowledge Using Virtual Views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err="1" smtClean="0"/>
              <a:t>Lipyeow</a:t>
            </a:r>
            <a:r>
              <a:rPr lang="en-US" b="1" dirty="0" smtClean="0"/>
              <a:t> Lim</a:t>
            </a:r>
          </a:p>
          <a:p>
            <a:r>
              <a:rPr lang="en-US" b="1" dirty="0" smtClean="0"/>
              <a:t>IBM T.J. Watson Research </a:t>
            </a:r>
            <a:r>
              <a:rPr lang="en-US" b="1" dirty="0" err="1" smtClean="0"/>
              <a:t>Ctr</a:t>
            </a:r>
            <a:endParaRPr lang="en-US" b="1" dirty="0" smtClean="0"/>
          </a:p>
          <a:p>
            <a:r>
              <a:rPr lang="en-US" b="1" dirty="0" err="1" smtClean="0"/>
              <a:t>Haixun</a:t>
            </a:r>
            <a:r>
              <a:rPr lang="en-US" b="1" dirty="0" smtClean="0"/>
              <a:t> Wang</a:t>
            </a:r>
          </a:p>
          <a:p>
            <a:r>
              <a:rPr lang="en-US" b="1" dirty="0" smtClean="0"/>
              <a:t>IBM T.J. Watson Research Ctr.</a:t>
            </a:r>
          </a:p>
          <a:p>
            <a:r>
              <a:rPr lang="en-US" b="1" dirty="0" smtClean="0"/>
              <a:t>Min Wang</a:t>
            </a:r>
          </a:p>
          <a:p>
            <a:r>
              <a:rPr lang="en-US" b="1" dirty="0" smtClean="0"/>
              <a:t>IBM T.J. Watson Research Ctr.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Querying the Virtual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To find wines that originate from the US, we issue the following SQL query against the virtual view:</a:t>
            </a:r>
          </a:p>
          <a:p>
            <a:pPr>
              <a:buNone/>
            </a:pPr>
            <a:r>
              <a:rPr lang="en-US" sz="2400" b="1" dirty="0" smtClean="0"/>
              <a:t>		SELECT </a:t>
            </a:r>
            <a:r>
              <a:rPr lang="en-US" sz="2400" b="1" dirty="0" err="1" smtClean="0"/>
              <a:t>W.Id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		FROM </a:t>
            </a:r>
            <a:r>
              <a:rPr lang="en-US" sz="2400" b="1" dirty="0" err="1" smtClean="0"/>
              <a:t>WineView</a:t>
            </a:r>
            <a:r>
              <a:rPr lang="en-US" sz="2400" b="1" dirty="0" smtClean="0"/>
              <a:t> AS W</a:t>
            </a:r>
          </a:p>
          <a:p>
            <a:pPr>
              <a:buNone/>
            </a:pPr>
            <a:r>
              <a:rPr lang="en-US" sz="2400" b="1" dirty="0" smtClean="0"/>
              <a:t>		WHERE ‘US’ IN </a:t>
            </a:r>
            <a:r>
              <a:rPr lang="en-US" sz="2400" b="1" dirty="0" err="1" smtClean="0"/>
              <a:t>W.LocatedIn</a:t>
            </a:r>
            <a:r>
              <a:rPr lang="en-US" sz="2400" b="1" dirty="0" smtClean="0"/>
              <a:t>;</a:t>
            </a:r>
          </a:p>
          <a:p>
            <a:r>
              <a:rPr lang="en-US" sz="3500" i="1" dirty="0" smtClean="0"/>
              <a:t>To find red wines, we issue the following SQL query against the virtual view:</a:t>
            </a:r>
          </a:p>
          <a:p>
            <a:pPr>
              <a:buNone/>
            </a:pPr>
            <a:r>
              <a:rPr lang="en-US" sz="2400" b="1" dirty="0" smtClean="0"/>
              <a:t>		SELECT </a:t>
            </a:r>
            <a:r>
              <a:rPr lang="en-US" sz="2400" b="1" dirty="0" err="1" smtClean="0"/>
              <a:t>W.Id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		FROM </a:t>
            </a:r>
            <a:r>
              <a:rPr lang="en-US" sz="2400" b="1" dirty="0" err="1" smtClean="0"/>
              <a:t>WineView</a:t>
            </a:r>
            <a:r>
              <a:rPr lang="en-US" sz="2400" b="1" dirty="0" smtClean="0"/>
              <a:t> AS W</a:t>
            </a:r>
          </a:p>
          <a:p>
            <a:pPr>
              <a:buNone/>
            </a:pPr>
            <a:r>
              <a:rPr lang="en-US" sz="2400" b="1" dirty="0" smtClean="0"/>
              <a:t>		WHERE </a:t>
            </a:r>
            <a:r>
              <a:rPr lang="en-US" sz="2400" b="1" dirty="0" err="1" smtClean="0"/>
              <a:t>W.HasColor</a:t>
            </a:r>
            <a:r>
              <a:rPr lang="en-US" sz="2400" b="1" dirty="0" smtClean="0"/>
              <a:t>= ‘red’;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view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Definition 1 </a:t>
            </a:r>
            <a:r>
              <a:rPr lang="en-US" b="1" i="1" dirty="0" smtClean="0"/>
              <a:t>Create a Virtual View</a:t>
            </a:r>
          </a:p>
          <a:p>
            <a:pPr>
              <a:buNone/>
            </a:pPr>
            <a:r>
              <a:rPr lang="en-US" sz="2000" b="1" i="1" dirty="0" smtClean="0"/>
              <a:t>	CREATE VIRTUAL VIEW </a:t>
            </a:r>
            <a:r>
              <a:rPr lang="en-US" sz="2000" b="1" i="1" dirty="0" err="1" smtClean="0"/>
              <a:t>View</a:t>
            </a:r>
            <a:r>
              <a:rPr lang="en-US" sz="2000" b="1" i="1" dirty="0" smtClean="0"/>
              <a:t>(Column1, · · · , </a:t>
            </a:r>
            <a:r>
              <a:rPr lang="en-US" sz="2000" b="1" i="1" dirty="0" err="1" smtClean="0"/>
              <a:t>ColumnN</a:t>
            </a:r>
            <a:r>
              <a:rPr lang="en-US" sz="2000" b="1" i="1" dirty="0" smtClean="0"/>
              <a:t>) AS</a:t>
            </a:r>
          </a:p>
          <a:p>
            <a:pPr>
              <a:buNone/>
            </a:pPr>
            <a:r>
              <a:rPr lang="en-US" sz="2000" b="1" i="1" dirty="0" smtClean="0"/>
              <a:t>	SELECT head1, · · · , </a:t>
            </a:r>
            <a:r>
              <a:rPr lang="en-US" sz="2000" b="1" i="1" dirty="0" err="1" smtClean="0"/>
              <a:t>headN</a:t>
            </a:r>
            <a:endParaRPr lang="en-US" sz="2000" b="1" i="1" dirty="0" smtClean="0"/>
          </a:p>
          <a:p>
            <a:pPr>
              <a:buNone/>
            </a:pPr>
            <a:r>
              <a:rPr lang="en-US" sz="2000" b="1" i="1" dirty="0" smtClean="0"/>
              <a:t>	FROM </a:t>
            </a:r>
            <a:r>
              <a:rPr lang="en-US" sz="2000" b="1" i="1" dirty="0" err="1" smtClean="0"/>
              <a:t>BaseTable</a:t>
            </a:r>
            <a:r>
              <a:rPr lang="en-US" sz="2000" b="1" i="1" dirty="0" smtClean="0"/>
              <a:t> AS T, Ontology AS O</a:t>
            </a:r>
          </a:p>
          <a:p>
            <a:pPr>
              <a:buNone/>
            </a:pPr>
            <a:r>
              <a:rPr lang="en-US" sz="2000" b="1" i="1" dirty="0" smtClean="0"/>
              <a:t>	WHERE constructor</a:t>
            </a:r>
          </a:p>
          <a:p>
            <a:pPr>
              <a:buNone/>
            </a:pPr>
            <a:r>
              <a:rPr lang="en-US" sz="2000" b="1" i="1" dirty="0" smtClean="0"/>
              <a:t>	AND p1 AND · · · AND </a:t>
            </a:r>
            <a:r>
              <a:rPr lang="en-US" sz="2000" b="1" i="1" dirty="0" err="1" smtClean="0"/>
              <a:t>pk</a:t>
            </a:r>
            <a:endParaRPr lang="en-US" sz="2000" b="1" i="1" dirty="0" smtClean="0"/>
          </a:p>
          <a:p>
            <a:pPr>
              <a:buNone/>
            </a:pPr>
            <a:r>
              <a:rPr lang="en-US" sz="2000" b="1" i="1" dirty="0" smtClean="0"/>
              <a:t>	AND m1 AND · · · AND </a:t>
            </a:r>
            <a:r>
              <a:rPr lang="en-US" sz="2000" b="1" i="1" dirty="0" err="1" smtClean="0"/>
              <a:t>mj</a:t>
            </a:r>
            <a:endParaRPr lang="en-US" sz="2000" b="1" i="1" dirty="0" smtClean="0"/>
          </a:p>
          <a:p>
            <a:r>
              <a:rPr lang="en-US" b="1" dirty="0" smtClean="0"/>
              <a:t>Integration between data and domain 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b="1" dirty="0" smtClean="0"/>
              <a:t>Constructor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b="1" dirty="0" smtClean="0"/>
              <a:t>Constraints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b="1" dirty="0" smtClean="0"/>
              <a:t>Mappings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view creation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Constructor: </a:t>
            </a:r>
            <a:r>
              <a:rPr lang="en-US" dirty="0" err="1" smtClean="0"/>
              <a:t>O.type</a:t>
            </a:r>
            <a:r>
              <a:rPr lang="en-US" dirty="0" smtClean="0"/>
              <a:t> = </a:t>
            </a:r>
            <a:r>
              <a:rPr lang="en-US" dirty="0" err="1" smtClean="0"/>
              <a:t>expr</a:t>
            </a:r>
            <a:endParaRPr lang="en-US" dirty="0" smtClean="0"/>
          </a:p>
          <a:p>
            <a:pPr>
              <a:buNone/>
            </a:pPr>
            <a:r>
              <a:rPr lang="en-US" sz="2400" i="1" dirty="0" smtClean="0"/>
              <a:t>	Instantiates ontology object of type </a:t>
            </a:r>
            <a:r>
              <a:rPr lang="en-US" sz="2400" i="1" dirty="0" err="1" smtClean="0"/>
              <a:t>O.type</a:t>
            </a:r>
            <a:r>
              <a:rPr lang="en-US" sz="2400" i="1" dirty="0" smtClean="0"/>
              <a:t> for a record in the relational table.</a:t>
            </a:r>
          </a:p>
          <a:p>
            <a:r>
              <a:rPr lang="en-US" dirty="0" smtClean="0"/>
              <a:t>Constraints: p1,…,</a:t>
            </a:r>
            <a:r>
              <a:rPr lang="en-US" dirty="0" err="1" smtClean="0"/>
              <a:t>pk</a:t>
            </a:r>
            <a:endParaRPr lang="en-US" dirty="0" smtClean="0"/>
          </a:p>
          <a:p>
            <a:pPr>
              <a:buNone/>
            </a:pPr>
            <a:r>
              <a:rPr lang="en-US" sz="2400" i="1" dirty="0" smtClean="0"/>
              <a:t>	Each pi can be a traditional </a:t>
            </a:r>
            <a:r>
              <a:rPr lang="en-US" sz="2400" i="1" dirty="0" err="1" smtClean="0"/>
              <a:t>boolean</a:t>
            </a:r>
            <a:r>
              <a:rPr lang="en-US" sz="2400" i="1" dirty="0" smtClean="0"/>
              <a:t> predicate on the relational table T, for example, </a:t>
            </a:r>
            <a:r>
              <a:rPr lang="en-US" sz="2400" dirty="0" err="1" smtClean="0"/>
              <a:t>T.price</a:t>
            </a:r>
            <a:r>
              <a:rPr lang="en-US" sz="2400" dirty="0" smtClean="0"/>
              <a:t> ≥ 30</a:t>
            </a:r>
          </a:p>
          <a:p>
            <a:pPr>
              <a:buNone/>
            </a:pPr>
            <a:r>
              <a:rPr lang="en-US" sz="2400" i="1" dirty="0" smtClean="0"/>
              <a:t>	Each pi can also be an ontological constraint, which is a triplet in the form of (Object1, Relation, Object2)</a:t>
            </a:r>
          </a:p>
          <a:p>
            <a:r>
              <a:rPr lang="en-US" dirty="0" smtClean="0"/>
              <a:t>Mappings: m1,…,</a:t>
            </a:r>
            <a:r>
              <a:rPr lang="en-US" dirty="0" err="1" smtClean="0"/>
              <a:t>mk</a:t>
            </a:r>
            <a:endParaRPr lang="en-US" dirty="0" smtClean="0"/>
          </a:p>
          <a:p>
            <a:pPr>
              <a:buNone/>
            </a:pPr>
            <a:r>
              <a:rPr lang="en-US" sz="2600" i="1" dirty="0" smtClean="0"/>
              <a:t>	Create a mapping between the schema of the base table and the properties in the ontology.</a:t>
            </a:r>
          </a:p>
          <a:p>
            <a:pPr>
              <a:buNone/>
            </a:pPr>
            <a:r>
              <a:rPr lang="en-US" sz="2600" i="1" dirty="0" smtClean="0"/>
              <a:t>	For example, </a:t>
            </a:r>
            <a:r>
              <a:rPr lang="en-US" sz="2400" dirty="0" err="1" smtClean="0"/>
              <a:t>W.origin</a:t>
            </a:r>
            <a:r>
              <a:rPr lang="en-US" sz="2400" dirty="0" smtClean="0"/>
              <a:t> = </a:t>
            </a:r>
            <a:r>
              <a:rPr lang="en-US" sz="2400" dirty="0" err="1" smtClean="0"/>
              <a:t>O.locatedIn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US" b="1" i="1" dirty="0" smtClean="0"/>
              <a:t>CREATE VIRTUAL VIEW </a:t>
            </a:r>
            <a:r>
              <a:rPr lang="en-US" b="1" i="1" dirty="0" err="1" smtClean="0"/>
              <a:t>WineView</a:t>
            </a:r>
            <a:r>
              <a:rPr lang="en-US" b="1" i="1" dirty="0" smtClean="0"/>
              <a:t>(</a:t>
            </a:r>
          </a:p>
          <a:p>
            <a:pPr lvl="1">
              <a:buNone/>
            </a:pPr>
            <a:r>
              <a:rPr lang="en-US" i="1" dirty="0" smtClean="0"/>
              <a:t>	Id, Type, Origin, Maker, Price,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LocatedIn</a:t>
            </a:r>
            <a:r>
              <a:rPr lang="en-US" i="1" dirty="0" smtClean="0"/>
              <a:t>, </a:t>
            </a:r>
            <a:r>
              <a:rPr lang="en-US" i="1" dirty="0" err="1" smtClean="0"/>
              <a:t>HasColor</a:t>
            </a:r>
            <a:r>
              <a:rPr lang="en-US" i="1" dirty="0" smtClean="0"/>
              <a:t>) </a:t>
            </a:r>
            <a:r>
              <a:rPr lang="en-US" b="1" i="1" dirty="0" smtClean="0"/>
              <a:t>AS</a:t>
            </a:r>
          </a:p>
          <a:p>
            <a:pPr lvl="1">
              <a:buNone/>
            </a:pPr>
            <a:r>
              <a:rPr lang="en-US" b="1" i="1" dirty="0" smtClean="0"/>
              <a:t>SELECT W.*,</a:t>
            </a:r>
          </a:p>
          <a:p>
            <a:pPr lvl="1">
              <a:buNone/>
            </a:pPr>
            <a:r>
              <a:rPr lang="en-US" i="1" dirty="0" smtClean="0"/>
              <a:t>		</a:t>
            </a:r>
            <a:r>
              <a:rPr lang="en-US" i="1" dirty="0" err="1" smtClean="0"/>
              <a:t>O.locatedIn</a:t>
            </a:r>
            <a:r>
              <a:rPr lang="en-US" i="1" dirty="0" smtClean="0"/>
              <a:t>,</a:t>
            </a:r>
          </a:p>
          <a:p>
            <a:pPr lvl="1">
              <a:buNone/>
            </a:pPr>
            <a:r>
              <a:rPr lang="en-US" i="1" dirty="0" smtClean="0"/>
              <a:t>		</a:t>
            </a:r>
            <a:r>
              <a:rPr lang="en-US" i="1" dirty="0" err="1" smtClean="0"/>
              <a:t>O.hasColor</a:t>
            </a:r>
            <a:endParaRPr lang="en-US" i="1" dirty="0" smtClean="0"/>
          </a:p>
          <a:p>
            <a:pPr lvl="1">
              <a:buNone/>
            </a:pPr>
            <a:r>
              <a:rPr lang="en-US" b="1" i="1" dirty="0" smtClean="0"/>
              <a:t>FROM Wine AS W, </a:t>
            </a:r>
            <a:r>
              <a:rPr lang="en-US" b="1" i="1" dirty="0" err="1" smtClean="0"/>
              <a:t>WineOntology</a:t>
            </a:r>
            <a:r>
              <a:rPr lang="en-US" b="1" i="1" dirty="0" smtClean="0"/>
              <a:t> AS O</a:t>
            </a:r>
          </a:p>
          <a:p>
            <a:pPr lvl="1">
              <a:buNone/>
            </a:pPr>
            <a:r>
              <a:rPr lang="en-US" b="1" i="1" dirty="0" smtClean="0"/>
              <a:t>WHERE </a:t>
            </a:r>
            <a:r>
              <a:rPr lang="en-US" b="1" i="1" dirty="0" err="1" smtClean="0"/>
              <a:t>O.type</a:t>
            </a:r>
            <a:r>
              <a:rPr lang="en-US" b="1" i="1" dirty="0" smtClean="0"/>
              <a:t>=</a:t>
            </a:r>
            <a:r>
              <a:rPr lang="en-US" b="1" i="1" dirty="0" err="1" smtClean="0"/>
              <a:t>W.type</a:t>
            </a:r>
            <a:r>
              <a:rPr lang="en-US" b="1" i="1" dirty="0" smtClean="0"/>
              <a:t>	 	/*constructor*/</a:t>
            </a:r>
          </a:p>
          <a:p>
            <a:pPr lvl="1">
              <a:buNone/>
            </a:pPr>
            <a:r>
              <a:rPr lang="en-US" b="1" i="1" dirty="0" smtClean="0"/>
              <a:t>	AND (</a:t>
            </a:r>
            <a:r>
              <a:rPr lang="en-US" b="1" i="1" dirty="0" err="1" smtClean="0"/>
              <a:t>O.type</a:t>
            </a:r>
            <a:r>
              <a:rPr lang="en-US" b="1" i="1" dirty="0" smtClean="0"/>
              <a:t> </a:t>
            </a:r>
            <a:r>
              <a:rPr lang="en-US" b="1" i="1" dirty="0" err="1" smtClean="0"/>
              <a:t>isA</a:t>
            </a:r>
            <a:r>
              <a:rPr lang="en-US" b="1" i="1" dirty="0" smtClean="0"/>
              <a:t> ’Wine’) 		/*constraint*/</a:t>
            </a:r>
          </a:p>
          <a:p>
            <a:pPr lvl="1">
              <a:buNone/>
            </a:pPr>
            <a:r>
              <a:rPr lang="en-US" b="1" i="1" dirty="0" smtClean="0"/>
              <a:t>	AND </a:t>
            </a:r>
            <a:r>
              <a:rPr lang="en-US" b="1" i="1" dirty="0" err="1" smtClean="0"/>
              <a:t>W.origin</a:t>
            </a:r>
            <a:r>
              <a:rPr lang="en-US" b="1" i="1" dirty="0" smtClean="0"/>
              <a:t> = </a:t>
            </a:r>
            <a:r>
              <a:rPr lang="en-US" b="1" i="1" dirty="0" err="1" smtClean="0"/>
              <a:t>O.locatedIn</a:t>
            </a:r>
            <a:r>
              <a:rPr lang="en-US" b="1" i="1" dirty="0" smtClean="0"/>
              <a:t>	 /*mapping*</a:t>
            </a:r>
          </a:p>
          <a:p>
            <a:pPr lvl="1">
              <a:buNone/>
            </a:pPr>
            <a:endParaRPr lang="en-US" b="1" i="1" dirty="0" smtClean="0"/>
          </a:p>
          <a:p>
            <a:pPr lvl="1">
              <a:buNone/>
            </a:pPr>
            <a:endParaRPr lang="en-US" b="1" i="1" dirty="0" smtClean="0"/>
          </a:p>
          <a:p>
            <a:pPr lvl="1">
              <a:buNone/>
            </a:pPr>
            <a:endParaRPr lang="en-US" b="1" i="1" dirty="0" smtClean="0"/>
          </a:p>
          <a:p>
            <a:pPr lvl="1">
              <a:buNone/>
            </a:pPr>
            <a:endParaRPr lang="en-US" b="1" i="1" dirty="0" smtClean="0"/>
          </a:p>
          <a:p>
            <a:pPr lvl="1">
              <a:buNone/>
            </a:pPr>
            <a:r>
              <a:rPr lang="en-US" b="1" i="1" dirty="0" smtClean="0"/>
              <a:t>/</a:t>
            </a:r>
          </a:p>
          <a:p>
            <a:pPr lvl="1">
              <a:buNone/>
            </a:pPr>
            <a:endParaRPr lang="en-US" sz="1300" b="1" i="1" dirty="0" smtClean="0">
              <a:hlinkClick r:id="rId2" action="ppaction://hlinksldjump"/>
            </a:endParaRPr>
          </a:p>
          <a:p>
            <a:pPr lvl="1" algn="r">
              <a:buNone/>
            </a:pPr>
            <a:r>
              <a:rPr lang="en-US" sz="1300" b="1" i="1" dirty="0" smtClean="0">
                <a:hlinkClick r:id="rId2" action="ppaction://hlinksldjump"/>
              </a:rPr>
              <a:t>View Triples</a:t>
            </a:r>
            <a:endParaRPr lang="en-US" sz="1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 b="34783"/>
          <a:stretch>
            <a:fillRect/>
          </a:stretch>
        </p:blipFill>
        <p:spPr bwMode="auto">
          <a:xfrm>
            <a:off x="304800" y="5105400"/>
            <a:ext cx="84637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/>
            <a:r>
              <a:rPr lang="en-US" dirty="0" smtClean="0"/>
              <a:t>HYBRID RELATIONAL-XML 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Hybrid relational-XML DBMSs for </a:t>
            </a:r>
            <a:r>
              <a:rPr lang="en-US" sz="2800" dirty="0" smtClean="0"/>
              <a:t>physical level support. Examples in this paper consider IBM’s DB2.</a:t>
            </a:r>
          </a:p>
          <a:p>
            <a:r>
              <a:rPr lang="en-US" sz="2800" dirty="0" smtClean="0"/>
              <a:t>XML is supported as a basic data type. Users can create a table with one or more XML type columns.</a:t>
            </a:r>
          </a:p>
          <a:p>
            <a:r>
              <a:rPr lang="en-US" sz="2800" dirty="0" smtClean="0"/>
              <a:t>CREATE TABLE </a:t>
            </a:r>
            <a:r>
              <a:rPr lang="en-US" sz="2800" dirty="0" err="1" smtClean="0"/>
              <a:t>ClassHierarchy</a:t>
            </a:r>
            <a:r>
              <a:rPr lang="en-US" sz="2800" dirty="0" smtClean="0"/>
              <a:t> (id integer, name VARCHAR(27), hierarchy XML)</a:t>
            </a:r>
          </a:p>
          <a:p>
            <a:r>
              <a:rPr lang="en-US" sz="2800" dirty="0" smtClean="0"/>
              <a:t>To insert an XML document into a table, it must be parsed, for instance, with SQL/X function or </a:t>
            </a:r>
            <a:r>
              <a:rPr lang="en-US" sz="2800" dirty="0" err="1" smtClean="0"/>
              <a:t>XMLParse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Ontology Repository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0145" b="4348"/>
          <a:stretch>
            <a:fillRect/>
          </a:stretch>
        </p:blipFill>
        <p:spPr bwMode="auto">
          <a:xfrm>
            <a:off x="381000" y="1524000"/>
            <a:ext cx="8001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user registers each ontology file identifier (ID) via </a:t>
            </a:r>
            <a:r>
              <a:rPr lang="en-US" dirty="0" err="1" smtClean="0"/>
              <a:t>registerOntology</a:t>
            </a:r>
            <a:r>
              <a:rPr lang="en-US" dirty="0" smtClean="0"/>
              <a:t>( </a:t>
            </a:r>
            <a:r>
              <a:rPr lang="en-US" dirty="0" err="1" smtClean="0"/>
              <a:t>ontid</a:t>
            </a:r>
            <a:r>
              <a:rPr lang="en-US" dirty="0" smtClean="0"/>
              <a:t>, ontology File )</a:t>
            </a:r>
          </a:p>
          <a:p>
            <a:r>
              <a:rPr lang="en-US" dirty="0" smtClean="0"/>
              <a:t>When an existing logical ontology in the repository needs to be removed, the stored procedure </a:t>
            </a:r>
            <a:r>
              <a:rPr lang="en-US" dirty="0" err="1" smtClean="0"/>
              <a:t>dropOntology</a:t>
            </a:r>
            <a:r>
              <a:rPr lang="en-US" dirty="0" smtClean="0"/>
              <a:t>( </a:t>
            </a:r>
            <a:r>
              <a:rPr lang="en-US" dirty="0" err="1" smtClean="0"/>
              <a:t>ontid</a:t>
            </a:r>
            <a:r>
              <a:rPr lang="en-US" dirty="0" smtClean="0"/>
              <a:t> ) is called with the ontology ID.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Horn rule or clause is a logic expression of the form</a:t>
            </a:r>
          </a:p>
          <a:p>
            <a:pPr>
              <a:buNone/>
            </a:pPr>
            <a:r>
              <a:rPr lang="en-US" i="1" dirty="0" smtClean="0"/>
              <a:t>	H ← A1 ∧ . . . ∧ Am ∧ ∼Am+1 ∧ . . . ∧ ∼An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Tables</a:t>
            </a:r>
            <a:endParaRPr lang="en-US" dirty="0"/>
          </a:p>
        </p:txBody>
      </p:sp>
      <p:sp>
        <p:nvSpPr>
          <p:cNvPr id="10" name="Isosceles Triangle 9"/>
          <p:cNvSpPr/>
          <p:nvPr/>
        </p:nvSpPr>
        <p:spPr>
          <a:xfrm>
            <a:off x="6629400" y="2819400"/>
            <a:ext cx="838200" cy="838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629400" y="2438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XML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524000"/>
            <a:ext cx="8016325" cy="45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Correspond to </a:t>
            </a:r>
            <a:r>
              <a:rPr lang="en-US" dirty="0" err="1" smtClean="0"/>
              <a:t>subsumption</a:t>
            </a:r>
            <a:r>
              <a:rPr lang="en-US" dirty="0" smtClean="0"/>
              <a:t> rules dealing with: </a:t>
            </a:r>
          </a:p>
          <a:p>
            <a:pPr marL="914400" lvl="1" indent="-514350">
              <a:buFont typeface="+mj-lt"/>
              <a:buAutoNum type="alphaLcPeriod"/>
            </a:pP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smtClean="0"/>
              <a:t>the special </a:t>
            </a:r>
            <a:r>
              <a:rPr lang="en-US" sz="3200" i="1" dirty="0" err="1" smtClean="0"/>
              <a:t>subClassOf</a:t>
            </a:r>
            <a:r>
              <a:rPr lang="en-US" sz="3200" i="1" dirty="0" smtClean="0"/>
              <a:t> relationship</a:t>
            </a:r>
            <a:br>
              <a:rPr lang="en-US" sz="3200" i="1" dirty="0" smtClean="0"/>
            </a:br>
            <a:r>
              <a:rPr lang="en-US" sz="2400" i="1" dirty="0" err="1" smtClean="0"/>
              <a:t>subClassOf</a:t>
            </a:r>
            <a:r>
              <a:rPr lang="en-US" sz="2400" i="1" dirty="0" smtClean="0"/>
              <a:t> (A,C) ← </a:t>
            </a:r>
            <a:r>
              <a:rPr lang="en-US" sz="2400" i="1" dirty="0" err="1" smtClean="0"/>
              <a:t>subClassOf</a:t>
            </a:r>
            <a:r>
              <a:rPr lang="en-US" sz="2400" i="1" dirty="0" smtClean="0"/>
              <a:t> (A,B) ∧ </a:t>
            </a:r>
            <a:r>
              <a:rPr lang="en-US" sz="2400" i="1" dirty="0" err="1" smtClean="0"/>
              <a:t>subClassOf</a:t>
            </a:r>
            <a:r>
              <a:rPr lang="en-US" sz="2400" i="1" dirty="0" smtClean="0"/>
              <a:t> (B,C)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and </a:t>
            </a:r>
            <a:r>
              <a:rPr lang="en-US" i="1" dirty="0" err="1" smtClean="0"/>
              <a:t>isA</a:t>
            </a:r>
            <a:r>
              <a:rPr lang="en-US" i="1" dirty="0" smtClean="0"/>
              <a:t> relationship</a:t>
            </a:r>
            <a:br>
              <a:rPr lang="en-US" i="1" dirty="0" smtClean="0"/>
            </a:br>
            <a:r>
              <a:rPr lang="en-US" sz="2400" i="1" dirty="0" err="1" smtClean="0"/>
              <a:t>isA</a:t>
            </a:r>
            <a:r>
              <a:rPr lang="en-US" sz="2400" i="1" dirty="0" smtClean="0"/>
              <a:t>(B,X) ← </a:t>
            </a:r>
            <a:r>
              <a:rPr lang="en-US" sz="2400" i="1" dirty="0" err="1" smtClean="0"/>
              <a:t>isA</a:t>
            </a:r>
            <a:r>
              <a:rPr lang="en-US" sz="2400" i="1" dirty="0" smtClean="0"/>
              <a:t>(A,X) ∧ </a:t>
            </a:r>
            <a:r>
              <a:rPr lang="en-US" sz="2400" i="1" dirty="0" err="1" smtClean="0"/>
              <a:t>subClassOf</a:t>
            </a:r>
            <a:r>
              <a:rPr lang="en-US" sz="2400" i="1" dirty="0" smtClean="0"/>
              <a:t> (A,B).</a:t>
            </a:r>
          </a:p>
          <a:p>
            <a:pPr>
              <a:buNone/>
            </a:pP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81000"/>
            <a:ext cx="5257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owl:Class</a:t>
            </a:r>
            <a:r>
              <a:rPr lang="en-US" dirty="0" smtClean="0"/>
              <a:t> </a:t>
            </a:r>
            <a:r>
              <a:rPr lang="en-US" dirty="0" err="1" smtClean="0"/>
              <a:t>rdf:ID</a:t>
            </a:r>
            <a:r>
              <a:rPr lang="en-US" dirty="0" smtClean="0"/>
              <a:t>="</a:t>
            </a:r>
            <a:r>
              <a:rPr lang="en-US" dirty="0" err="1" smtClean="0"/>
              <a:t>DessertWine</a:t>
            </a:r>
            <a:r>
              <a:rPr lang="en-US" dirty="0" smtClean="0"/>
              <a:t>"&gt;</a:t>
            </a:r>
          </a:p>
          <a:p>
            <a:r>
              <a:rPr lang="en-US" dirty="0" smtClean="0"/>
              <a:t>    &lt;</a:t>
            </a:r>
            <a:r>
              <a:rPr lang="en-US" dirty="0" err="1" smtClean="0"/>
              <a:t>rdfs:subClassOf</a:t>
            </a:r>
            <a:r>
              <a:rPr lang="en-US" dirty="0" smtClean="0"/>
              <a:t> </a:t>
            </a:r>
            <a:r>
              <a:rPr lang="en-US" dirty="0" err="1" smtClean="0"/>
              <a:t>rdf:resource</a:t>
            </a:r>
            <a:r>
              <a:rPr lang="en-US" dirty="0" smtClean="0"/>
              <a:t>="#Wine" /&gt;</a:t>
            </a:r>
          </a:p>
          <a:p>
            <a:r>
              <a:rPr lang="en-US" dirty="0" smtClean="0"/>
              <a:t>    ...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owl:Class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owl:Class</a:t>
            </a:r>
            <a:r>
              <a:rPr lang="en-US" dirty="0" smtClean="0"/>
              <a:t> </a:t>
            </a:r>
            <a:r>
              <a:rPr lang="en-US" dirty="0" err="1" smtClean="0"/>
              <a:t>rdf:ID</a:t>
            </a:r>
            <a:r>
              <a:rPr lang="en-US" dirty="0" smtClean="0"/>
              <a:t>="</a:t>
            </a:r>
            <a:r>
              <a:rPr lang="en-US" dirty="0" err="1" smtClean="0"/>
              <a:t>WhiteWine</a:t>
            </a:r>
            <a:r>
              <a:rPr lang="en-US" dirty="0" smtClean="0"/>
              <a:t>"&gt;</a:t>
            </a:r>
          </a:p>
          <a:p>
            <a:r>
              <a:rPr lang="en-US" dirty="0" smtClean="0"/>
              <a:t>    &lt;</a:t>
            </a:r>
            <a:r>
              <a:rPr lang="en-US" dirty="0" err="1" smtClean="0"/>
              <a:t>owl:intersectionOf</a:t>
            </a:r>
            <a:r>
              <a:rPr lang="en-US" dirty="0" smtClean="0"/>
              <a:t> </a:t>
            </a:r>
            <a:r>
              <a:rPr lang="en-US" dirty="0" err="1" smtClean="0"/>
              <a:t>rdf:parseType</a:t>
            </a:r>
            <a:r>
              <a:rPr lang="en-US" dirty="0" smtClean="0"/>
              <a:t>="Collection"&gt;</a:t>
            </a:r>
          </a:p>
          <a:p>
            <a:r>
              <a:rPr lang="en-US" dirty="0" smtClean="0"/>
              <a:t>        &lt;</a:t>
            </a:r>
            <a:r>
              <a:rPr lang="en-US" dirty="0" err="1" smtClean="0"/>
              <a:t>owl:Class</a:t>
            </a:r>
            <a:r>
              <a:rPr lang="en-US" dirty="0" smtClean="0"/>
              <a:t> </a:t>
            </a:r>
            <a:r>
              <a:rPr lang="en-US" dirty="0" err="1" smtClean="0"/>
              <a:t>rdf:about</a:t>
            </a:r>
            <a:r>
              <a:rPr lang="en-US" dirty="0" smtClean="0"/>
              <a:t>="#Wine" /&gt;</a:t>
            </a:r>
          </a:p>
          <a:p>
            <a:r>
              <a:rPr lang="en-US" dirty="0" smtClean="0"/>
              <a:t>        &lt;</a:t>
            </a:r>
            <a:r>
              <a:rPr lang="en-US" dirty="0" err="1" smtClean="0"/>
              <a:t>owl:Restriction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            &lt;</a:t>
            </a:r>
            <a:r>
              <a:rPr lang="en-US" dirty="0" err="1" smtClean="0"/>
              <a:t>owl:onProperty</a:t>
            </a:r>
            <a:r>
              <a:rPr lang="en-US" dirty="0" smtClean="0"/>
              <a:t> </a:t>
            </a:r>
            <a:r>
              <a:rPr lang="en-US" dirty="0" err="1" smtClean="0"/>
              <a:t>rdf:resource</a:t>
            </a:r>
            <a:r>
              <a:rPr lang="en-US" dirty="0" smtClean="0"/>
              <a:t>="#</a:t>
            </a:r>
            <a:r>
              <a:rPr lang="en-US" dirty="0" err="1" smtClean="0"/>
              <a:t>hasColor</a:t>
            </a:r>
            <a:r>
              <a:rPr lang="en-US" dirty="0" smtClean="0"/>
              <a:t>" /&gt;</a:t>
            </a:r>
          </a:p>
          <a:p>
            <a:r>
              <a:rPr lang="en-US" dirty="0" smtClean="0"/>
              <a:t>            &lt;</a:t>
            </a:r>
            <a:r>
              <a:rPr lang="en-US" dirty="0" err="1" smtClean="0"/>
              <a:t>owl:hasValue</a:t>
            </a:r>
            <a:r>
              <a:rPr lang="en-US" dirty="0" smtClean="0"/>
              <a:t> </a:t>
            </a:r>
            <a:r>
              <a:rPr lang="en-US" dirty="0" err="1" smtClean="0"/>
              <a:t>rdf:resource</a:t>
            </a:r>
            <a:r>
              <a:rPr lang="en-US" dirty="0" smtClean="0"/>
              <a:t>="#White" /&gt;</a:t>
            </a:r>
          </a:p>
          <a:p>
            <a:r>
              <a:rPr lang="en-US" dirty="0" smtClean="0"/>
              <a:t>        &lt;/</a:t>
            </a:r>
            <a:r>
              <a:rPr lang="en-US" dirty="0" err="1" smtClean="0"/>
              <a:t>owl:Restriction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    &lt;/</a:t>
            </a:r>
            <a:r>
              <a:rPr lang="en-US" dirty="0" err="1" smtClean="0"/>
              <a:t>owl:intersectionOf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owl:Class</a:t>
            </a:r>
            <a:r>
              <a:rPr lang="en-US" dirty="0" smtClean="0"/>
              <a:t>&gt;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495800"/>
            <a:ext cx="500809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971800" y="5791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OWL Representation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Better integration of </a:t>
            </a:r>
            <a:r>
              <a:rPr lang="en-US" dirty="0"/>
              <a:t>data management and knowledge </a:t>
            </a:r>
            <a:r>
              <a:rPr lang="en-US" dirty="0" smtClean="0"/>
              <a:t>management.</a:t>
            </a:r>
          </a:p>
          <a:p>
            <a:pPr lvl="1"/>
            <a:r>
              <a:rPr lang="en-US" sz="2000" dirty="0" smtClean="0"/>
              <a:t>Unfortunately, current DBMSs, albeit improved by many extensions over the past years, are not ready to manipulate data in connection with knowledge.</a:t>
            </a:r>
          </a:p>
          <a:p>
            <a:endParaRPr lang="en-US" sz="2200" dirty="0" smtClean="0"/>
          </a:p>
          <a:p>
            <a:r>
              <a:rPr lang="en-US" i="1" dirty="0" smtClean="0"/>
              <a:t>Semantic Data Management</a:t>
            </a:r>
          </a:p>
          <a:p>
            <a:pPr lvl="1"/>
            <a:r>
              <a:rPr lang="en-US" sz="2000" dirty="0" smtClean="0"/>
              <a:t>Domain Knowledge merged with DBMS framework so that users can query both data and domain knowledge as relational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Ontology(Class hierarchy)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6944"/>
          <a:stretch>
            <a:fillRect/>
          </a:stretch>
        </p:blipFill>
        <p:spPr bwMode="auto">
          <a:xfrm>
            <a:off x="956410" y="1447800"/>
            <a:ext cx="757799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Transitive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Corresponds to </a:t>
            </a:r>
            <a:r>
              <a:rPr lang="en-US" dirty="0" err="1" smtClean="0"/>
              <a:t>subsumption</a:t>
            </a:r>
            <a:r>
              <a:rPr lang="en-US" dirty="0" smtClean="0"/>
              <a:t> rules dealing with transitive relationships defined in the ontology by the ontology-author.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sz="2400" i="1" dirty="0" err="1" smtClean="0"/>
              <a:t>locatedIn</a:t>
            </a:r>
            <a:r>
              <a:rPr lang="en-US" sz="2400" i="1" dirty="0" smtClean="0"/>
              <a:t>(A,C) ← </a:t>
            </a:r>
            <a:r>
              <a:rPr lang="en-US" sz="2400" i="1" dirty="0" err="1" smtClean="0"/>
              <a:t>locatedIn</a:t>
            </a:r>
            <a:r>
              <a:rPr lang="en-US" sz="2400" i="1" dirty="0" smtClean="0"/>
              <a:t>(A,B) ∧ </a:t>
            </a:r>
            <a:r>
              <a:rPr lang="en-US" sz="2400" i="1" dirty="0" err="1" smtClean="0"/>
              <a:t>locatedIn</a:t>
            </a:r>
            <a:r>
              <a:rPr lang="en-US" sz="2400" i="1" dirty="0" smtClean="0"/>
              <a:t>(B,C)</a:t>
            </a:r>
          </a:p>
          <a:p>
            <a:r>
              <a:rPr lang="en-US" dirty="0" smtClean="0"/>
              <a:t>The facts can be extracted from the ontology into a tree representation to facilitate query re-writing and processing.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b="1" dirty="0" smtClean="0"/>
              <a:t>&lt;</a:t>
            </a:r>
            <a:r>
              <a:rPr lang="en-US" sz="2400" b="1" dirty="0" err="1" smtClean="0"/>
              <a:t>owl:ObjectProperty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rdf:ID</a:t>
            </a:r>
            <a:r>
              <a:rPr lang="en-US" sz="2400" b="1" dirty="0" smtClean="0"/>
              <a:t>="</a:t>
            </a:r>
            <a:r>
              <a:rPr lang="en-US" sz="2400" b="1" dirty="0" err="1" smtClean="0"/>
              <a:t>locatedIn</a:t>
            </a:r>
            <a:r>
              <a:rPr lang="en-US" sz="2400" b="1" dirty="0" smtClean="0"/>
              <a:t>"&gt;</a:t>
            </a:r>
          </a:p>
          <a:p>
            <a:pPr>
              <a:buNone/>
            </a:pPr>
            <a:r>
              <a:rPr lang="en-US" sz="2400" b="1" dirty="0" smtClean="0"/>
              <a:t>	&lt;</a:t>
            </a:r>
            <a:r>
              <a:rPr lang="en-US" sz="2400" b="1" dirty="0" err="1" smtClean="0"/>
              <a:t>rdf:type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rdf:resource</a:t>
            </a:r>
            <a:r>
              <a:rPr lang="en-US" sz="2400" b="1" dirty="0" smtClean="0"/>
              <a:t> ="&amp;</a:t>
            </a:r>
            <a:r>
              <a:rPr lang="en-US" sz="2400" b="1" dirty="0" err="1" smtClean="0"/>
              <a:t>owl;TransitiveProperty</a:t>
            </a:r>
            <a:r>
              <a:rPr lang="en-US" sz="2400" b="1" dirty="0" smtClean="0"/>
              <a:t>" /&gt;</a:t>
            </a:r>
          </a:p>
          <a:p>
            <a:pPr>
              <a:buNone/>
            </a:pPr>
            <a:r>
              <a:rPr lang="en-US" sz="2400" b="1" dirty="0" smtClean="0"/>
              <a:t>	...</a:t>
            </a:r>
          </a:p>
          <a:p>
            <a:pPr>
              <a:buNone/>
            </a:pPr>
            <a:r>
              <a:rPr lang="en-US" sz="2400" b="1" dirty="0" smtClean="0"/>
              <a:t>&lt;/</a:t>
            </a:r>
            <a:r>
              <a:rPr lang="en-US" sz="2400" b="1" dirty="0" err="1" smtClean="0"/>
              <a:t>owl:ObjectProperty</a:t>
            </a:r>
            <a:r>
              <a:rPr lang="en-US" sz="2400" b="1" dirty="0" smtClean="0"/>
              <a:t>&gt;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Example:	</a:t>
            </a:r>
            <a:r>
              <a:rPr lang="en-US" sz="2400" i="1" dirty="0" smtClean="0"/>
              <a:t>					US</a:t>
            </a:r>
          </a:p>
          <a:p>
            <a:pPr>
              <a:buNone/>
            </a:pPr>
            <a:r>
              <a:rPr lang="en-US" sz="2400" i="1" dirty="0" smtClean="0"/>
              <a:t>&lt;Region </a:t>
            </a:r>
            <a:r>
              <a:rPr lang="en-US" sz="2400" i="1" dirty="0" err="1" smtClean="0"/>
              <a:t>rdf:ID</a:t>
            </a:r>
            <a:r>
              <a:rPr lang="en-US" sz="2400" i="1" dirty="0" smtClean="0"/>
              <a:t>="</a:t>
            </a:r>
            <a:r>
              <a:rPr lang="en-US" sz="2400" i="1" dirty="0" err="1" smtClean="0"/>
              <a:t>USRegion</a:t>
            </a:r>
            <a:r>
              <a:rPr lang="en-US" sz="2400" i="1" dirty="0" smtClean="0"/>
              <a:t>" /&gt;			</a:t>
            </a:r>
          </a:p>
          <a:p>
            <a:pPr>
              <a:buNone/>
            </a:pPr>
            <a:r>
              <a:rPr lang="en-US" sz="2400" i="1" dirty="0" smtClean="0"/>
              <a:t>&lt;Region </a:t>
            </a:r>
            <a:r>
              <a:rPr lang="en-US" sz="2400" i="1" dirty="0" err="1" smtClean="0"/>
              <a:t>rdf:ID</a:t>
            </a:r>
            <a:r>
              <a:rPr lang="en-US" sz="2400" i="1" dirty="0" smtClean="0"/>
              <a:t>="</a:t>
            </a:r>
            <a:r>
              <a:rPr lang="en-US" sz="2400" i="1" dirty="0" err="1" smtClean="0"/>
              <a:t>CaliforniaRegion</a:t>
            </a:r>
            <a:r>
              <a:rPr lang="en-US" sz="2400" i="1" dirty="0" smtClean="0"/>
              <a:t>"&gt;	     California	               Texas</a:t>
            </a:r>
          </a:p>
          <a:p>
            <a:pPr>
              <a:buNone/>
            </a:pPr>
            <a:r>
              <a:rPr lang="en-US" sz="2400" i="1" dirty="0" smtClean="0"/>
              <a:t>	&lt;</a:t>
            </a:r>
            <a:r>
              <a:rPr lang="en-US" sz="2400" i="1" dirty="0" err="1" smtClean="0"/>
              <a:t>locatedIn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rdf:resource</a:t>
            </a:r>
            <a:r>
              <a:rPr lang="en-US" sz="2400" i="1" dirty="0" smtClean="0"/>
              <a:t>="#</a:t>
            </a:r>
            <a:r>
              <a:rPr lang="en-US" sz="2400" i="1" dirty="0" err="1" smtClean="0"/>
              <a:t>USRegion</a:t>
            </a:r>
            <a:r>
              <a:rPr lang="en-US" sz="2400" i="1" dirty="0" smtClean="0"/>
              <a:t>" /&gt;</a:t>
            </a:r>
          </a:p>
          <a:p>
            <a:pPr>
              <a:buNone/>
            </a:pPr>
            <a:r>
              <a:rPr lang="en-US" sz="2400" i="1" dirty="0" smtClean="0"/>
              <a:t>&lt;/Region&gt;</a:t>
            </a:r>
          </a:p>
          <a:p>
            <a:pPr>
              <a:buNone/>
            </a:pPr>
            <a:r>
              <a:rPr lang="en-US" sz="2400" i="1" dirty="0" smtClean="0"/>
              <a:t>&lt;Region </a:t>
            </a:r>
            <a:r>
              <a:rPr lang="en-US" sz="2400" i="1" dirty="0" err="1" smtClean="0"/>
              <a:t>rdf:ID</a:t>
            </a:r>
            <a:r>
              <a:rPr lang="en-US" sz="2400" i="1" dirty="0" smtClean="0"/>
              <a:t>="Texas"&gt;</a:t>
            </a:r>
          </a:p>
          <a:p>
            <a:pPr>
              <a:buNone/>
            </a:pPr>
            <a:r>
              <a:rPr lang="en-US" sz="2400" i="1" dirty="0" smtClean="0"/>
              <a:t>	&lt;</a:t>
            </a:r>
            <a:r>
              <a:rPr lang="en-US" sz="2400" i="1" dirty="0" err="1" smtClean="0"/>
              <a:t>locatedIn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rdf:resource</a:t>
            </a:r>
            <a:r>
              <a:rPr lang="en-US" sz="2400" i="1" dirty="0" smtClean="0"/>
              <a:t>="#</a:t>
            </a:r>
            <a:r>
              <a:rPr lang="en-US" sz="2400" i="1" dirty="0" err="1" smtClean="0"/>
              <a:t>USRegion</a:t>
            </a:r>
            <a:r>
              <a:rPr lang="en-US" sz="2400" i="1" dirty="0" smtClean="0"/>
              <a:t>" /&gt;</a:t>
            </a:r>
          </a:p>
          <a:p>
            <a:pPr>
              <a:buNone/>
            </a:pPr>
            <a:r>
              <a:rPr lang="en-US" sz="2400" i="1" dirty="0" smtClean="0"/>
              <a:t>&lt;/Region&gt;</a:t>
            </a:r>
            <a:endParaRPr lang="en-US" sz="2400" i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162800" y="3505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477000" y="35052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Transitive </a:t>
            </a:r>
            <a:r>
              <a:rPr lang="en-US" dirty="0" err="1" smtClean="0"/>
              <a:t>locatedIn</a:t>
            </a:r>
            <a:r>
              <a:rPr lang="en-US" dirty="0" smtClean="0"/>
              <a:t> Property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81200"/>
            <a:ext cx="7599669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Captures non-recursive rules encoded in the ontology ,represented internally as an </a:t>
            </a:r>
            <a:r>
              <a:rPr lang="en-US" i="1" dirty="0" smtClean="0"/>
              <a:t>implication graph.</a:t>
            </a:r>
          </a:p>
          <a:p>
            <a:r>
              <a:rPr lang="en-US" dirty="0" smtClean="0"/>
              <a:t>An </a:t>
            </a:r>
            <a:r>
              <a:rPr lang="en-US" i="1" dirty="0" smtClean="0"/>
              <a:t>implication graph G </a:t>
            </a:r>
            <a:r>
              <a:rPr lang="en-US" dirty="0" smtClean="0"/>
              <a:t>is a directed acyclic graph consisting of two types of vertices and two types of edges.</a:t>
            </a:r>
          </a:p>
          <a:p>
            <a:r>
              <a:rPr lang="en-US" dirty="0" smtClean="0"/>
              <a:t>Predicate nodes P(G) are associated with atoms in the </a:t>
            </a:r>
            <a:r>
              <a:rPr lang="en-US" dirty="0" smtClean="0"/>
              <a:t>of </a:t>
            </a:r>
            <a:r>
              <a:rPr lang="en-US" dirty="0" smtClean="0"/>
              <a:t>Horn clauses.</a:t>
            </a:r>
          </a:p>
          <a:p>
            <a:r>
              <a:rPr lang="en-US" dirty="0" smtClean="0"/>
              <a:t>Conjunction nodes C(G) represent the conjunction of two or more atoms in the body of a Horn clause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smtClean="0"/>
              <a:t>&lt;</a:t>
            </a:r>
            <a:r>
              <a:rPr lang="en-US" sz="1800" dirty="0" err="1" smtClean="0"/>
              <a:t>owl:Class</a:t>
            </a:r>
            <a:r>
              <a:rPr lang="en-US" sz="1800" dirty="0" smtClean="0"/>
              <a:t> </a:t>
            </a:r>
            <a:r>
              <a:rPr lang="en-US" sz="1800" dirty="0" err="1" smtClean="0"/>
              <a:t>rdf:about</a:t>
            </a:r>
            <a:r>
              <a:rPr lang="en-US" sz="1800" dirty="0" smtClean="0"/>
              <a:t>="#Zinfandel"&gt;</a:t>
            </a:r>
          </a:p>
          <a:p>
            <a:pPr>
              <a:buNone/>
            </a:pPr>
            <a:r>
              <a:rPr lang="en-US" sz="1800" dirty="0" smtClean="0"/>
              <a:t>    &lt;</a:t>
            </a:r>
            <a:r>
              <a:rPr lang="en-US" sz="1800" dirty="0" err="1" smtClean="0"/>
              <a:t>rdfs:subClassOf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    &lt;</a:t>
            </a:r>
            <a:r>
              <a:rPr lang="en-US" sz="1800" dirty="0" err="1" smtClean="0"/>
              <a:t>owl:Restriction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        &lt;</a:t>
            </a:r>
            <a:r>
              <a:rPr lang="en-US" sz="1800" dirty="0" err="1" smtClean="0"/>
              <a:t>owl:onProperty</a:t>
            </a:r>
            <a:r>
              <a:rPr lang="en-US" sz="1800" dirty="0" smtClean="0"/>
              <a:t> </a:t>
            </a:r>
            <a:r>
              <a:rPr lang="en-US" sz="1800" dirty="0" err="1" smtClean="0"/>
              <a:t>rdf:resource</a:t>
            </a:r>
            <a:r>
              <a:rPr lang="en-US" sz="1800" dirty="0" smtClean="0"/>
              <a:t>="#</a:t>
            </a:r>
            <a:r>
              <a:rPr lang="en-US" sz="1800" dirty="0" err="1" smtClean="0"/>
              <a:t>hasColor</a:t>
            </a:r>
            <a:r>
              <a:rPr lang="en-US" sz="1800" dirty="0" smtClean="0"/>
              <a:t>" /&gt;</a:t>
            </a:r>
          </a:p>
          <a:p>
            <a:pPr>
              <a:buNone/>
            </a:pPr>
            <a:r>
              <a:rPr lang="en-US" sz="1800" dirty="0" smtClean="0"/>
              <a:t>            &lt;</a:t>
            </a:r>
            <a:r>
              <a:rPr lang="en-US" sz="1800" dirty="0" err="1" smtClean="0"/>
              <a:t>owl:hasValue</a:t>
            </a:r>
            <a:r>
              <a:rPr lang="en-US" sz="1800" dirty="0" smtClean="0"/>
              <a:t> </a:t>
            </a:r>
            <a:r>
              <a:rPr lang="en-US" sz="1800" dirty="0" err="1" smtClean="0"/>
              <a:t>rdf:resource</a:t>
            </a:r>
            <a:r>
              <a:rPr lang="en-US" sz="1800" dirty="0" smtClean="0"/>
              <a:t>="#Red" /&gt;</a:t>
            </a:r>
          </a:p>
          <a:p>
            <a:pPr>
              <a:buNone/>
            </a:pPr>
            <a:r>
              <a:rPr lang="en-US" sz="1800" dirty="0" smtClean="0"/>
              <a:t>        &lt;/</a:t>
            </a:r>
            <a:r>
              <a:rPr lang="en-US" sz="1800" dirty="0" err="1" smtClean="0"/>
              <a:t>owl:Restriction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&lt;/</a:t>
            </a:r>
            <a:r>
              <a:rPr lang="en-US" sz="1800" dirty="0" err="1" smtClean="0"/>
              <a:t>rdfs:subClassOf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&lt;</a:t>
            </a:r>
            <a:r>
              <a:rPr lang="en-US" sz="1800" dirty="0" err="1" smtClean="0"/>
              <a:t>rdfs:subClassOf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    &lt;</a:t>
            </a:r>
            <a:r>
              <a:rPr lang="en-US" sz="1800" dirty="0" err="1" smtClean="0"/>
              <a:t>owl:Restriction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        &lt;</a:t>
            </a:r>
            <a:r>
              <a:rPr lang="en-US" sz="1800" dirty="0" err="1" smtClean="0"/>
              <a:t>owl:onProperty</a:t>
            </a:r>
            <a:r>
              <a:rPr lang="en-US" sz="1800" dirty="0" smtClean="0"/>
              <a:t> </a:t>
            </a:r>
            <a:r>
              <a:rPr lang="en-US" sz="1800" dirty="0" err="1" smtClean="0"/>
              <a:t>rdf:resource</a:t>
            </a:r>
            <a:r>
              <a:rPr lang="en-US" sz="1800" dirty="0" smtClean="0"/>
              <a:t>="#</a:t>
            </a:r>
            <a:r>
              <a:rPr lang="en-US" sz="1800" dirty="0" err="1" smtClean="0"/>
              <a:t>hasSugar</a:t>
            </a:r>
            <a:r>
              <a:rPr lang="en-US" sz="1800" dirty="0" smtClean="0"/>
              <a:t>" /&gt;</a:t>
            </a:r>
          </a:p>
          <a:p>
            <a:pPr>
              <a:buNone/>
            </a:pPr>
            <a:r>
              <a:rPr lang="en-US" sz="1800" dirty="0" smtClean="0"/>
              <a:t>            &lt;</a:t>
            </a:r>
            <a:r>
              <a:rPr lang="en-US" sz="1800" dirty="0" err="1" smtClean="0"/>
              <a:t>owl:hasValue</a:t>
            </a:r>
            <a:r>
              <a:rPr lang="en-US" sz="1800" dirty="0" smtClean="0"/>
              <a:t> </a:t>
            </a:r>
            <a:r>
              <a:rPr lang="en-US" sz="1800" dirty="0" err="1" smtClean="0"/>
              <a:t>rdf:resource</a:t>
            </a:r>
            <a:r>
              <a:rPr lang="en-US" sz="1800" dirty="0" smtClean="0"/>
              <a:t>="#Dry" /&gt;</a:t>
            </a:r>
          </a:p>
          <a:p>
            <a:pPr>
              <a:buNone/>
            </a:pPr>
            <a:r>
              <a:rPr lang="en-US" sz="1800" dirty="0" smtClean="0"/>
              <a:t>        &lt;/</a:t>
            </a:r>
            <a:r>
              <a:rPr lang="en-US" sz="1800" dirty="0" err="1" smtClean="0"/>
              <a:t>owl:Restriction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&lt;/</a:t>
            </a:r>
            <a:r>
              <a:rPr lang="en-US" sz="1800" dirty="0" err="1" smtClean="0"/>
              <a:t>rdfs:subClassOf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    ...</a:t>
            </a:r>
          </a:p>
          <a:p>
            <a:pPr>
              <a:buNone/>
            </a:pPr>
            <a:r>
              <a:rPr lang="en-US" sz="1800" dirty="0" smtClean="0"/>
              <a:t>&lt;/</a:t>
            </a:r>
            <a:r>
              <a:rPr lang="en-US" sz="1800" dirty="0" err="1" smtClean="0"/>
              <a:t>owl:Class</a:t>
            </a:r>
            <a:r>
              <a:rPr lang="en-US" sz="1800" dirty="0" smtClean="0"/>
              <a:t>&gt;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Can be converted into a conjunction of Horn Rules:</a:t>
            </a:r>
          </a:p>
          <a:p>
            <a:pPr>
              <a:buNone/>
            </a:pPr>
            <a:r>
              <a:rPr lang="en-US" sz="1800" dirty="0" smtClean="0"/>
              <a:t>[</a:t>
            </a:r>
            <a:r>
              <a:rPr lang="en-US" sz="1800" dirty="0" err="1" smtClean="0"/>
              <a:t>isA</a:t>
            </a:r>
            <a:r>
              <a:rPr lang="en-US" sz="1800" dirty="0" smtClean="0"/>
              <a:t>(Zinfandel ,X)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</a:t>
            </a:r>
            <a:r>
              <a:rPr lang="en-US" sz="1800" dirty="0" err="1" smtClean="0"/>
              <a:t>hasColor</a:t>
            </a:r>
            <a:r>
              <a:rPr lang="en-US" sz="1800" dirty="0" smtClean="0"/>
              <a:t>(</a:t>
            </a:r>
            <a:r>
              <a:rPr lang="en-US" sz="1800" dirty="0" err="1" smtClean="0"/>
              <a:t>X,Red</a:t>
            </a:r>
            <a:r>
              <a:rPr lang="en-US" sz="1800" dirty="0" smtClean="0"/>
              <a:t>)]   &amp;  [</a:t>
            </a:r>
            <a:r>
              <a:rPr lang="en-US" sz="1800" dirty="0" err="1" smtClean="0"/>
              <a:t>isA</a:t>
            </a:r>
            <a:r>
              <a:rPr lang="en-US" sz="1800" dirty="0" smtClean="0"/>
              <a:t>(Zinfandel ,X)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</a:t>
            </a:r>
            <a:r>
              <a:rPr lang="en-US" sz="1800" dirty="0" err="1" smtClean="0"/>
              <a:t>hasSugar</a:t>
            </a:r>
            <a:r>
              <a:rPr lang="en-US" sz="1800" dirty="0" smtClean="0"/>
              <a:t>(</a:t>
            </a:r>
            <a:r>
              <a:rPr lang="en-US" sz="1800" dirty="0" err="1" smtClean="0"/>
              <a:t>X,Dry</a:t>
            </a:r>
            <a:r>
              <a:rPr lang="en-US" sz="1800" dirty="0" smtClean="0"/>
              <a:t>)].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Properties (implications)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(type=</a:t>
            </a:r>
            <a:r>
              <a:rPr lang="en-US" sz="2400" dirty="0" err="1" smtClean="0"/>
              <a:t>RedBurgundy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</a:t>
            </a:r>
            <a:r>
              <a:rPr lang="en-US" sz="2400" dirty="0" smtClean="0"/>
              <a:t> (type=Burgundy)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(type=</a:t>
            </a:r>
            <a:r>
              <a:rPr lang="en-US" sz="2400" dirty="0" err="1" smtClean="0"/>
              <a:t>RedWine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(type=</a:t>
            </a:r>
            <a:r>
              <a:rPr lang="en-US" sz="2400" dirty="0" err="1" smtClean="0"/>
              <a:t>RedBurgundy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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madeFromGrape</a:t>
            </a:r>
            <a:r>
              <a:rPr lang="en-US" sz="2400" dirty="0" smtClean="0"/>
              <a:t>=</a:t>
            </a:r>
            <a:r>
              <a:rPr lang="en-US" sz="2400" dirty="0" err="1" smtClean="0"/>
              <a:t>PinotNoirGrape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(type=</a:t>
            </a:r>
            <a:r>
              <a:rPr lang="en-US" sz="2400" dirty="0" err="1" smtClean="0"/>
              <a:t>RedBurgundy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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madeFromGrape.cardinality</a:t>
            </a:r>
            <a:r>
              <a:rPr lang="en-US" sz="2400" dirty="0" smtClean="0"/>
              <a:t>=1)</a:t>
            </a:r>
          </a:p>
          <a:p>
            <a:r>
              <a:rPr lang="en-US" sz="2400" dirty="0" smtClean="0"/>
              <a:t>(type=</a:t>
            </a:r>
            <a:r>
              <a:rPr lang="en-US" sz="2400" dirty="0" err="1" smtClean="0"/>
              <a:t>RedWine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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(type=Wine)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</a:t>
            </a:r>
            <a:r>
              <a:rPr lang="en-US" sz="2400" dirty="0" err="1" smtClean="0"/>
              <a:t>hasColor</a:t>
            </a:r>
            <a:r>
              <a:rPr lang="en-US" sz="2400" dirty="0" smtClean="0"/>
              <a:t>=red)</a:t>
            </a:r>
          </a:p>
          <a:p>
            <a:r>
              <a:rPr lang="en-US" sz="2400" dirty="0" smtClean="0"/>
              <a:t>(type=Zinfandel) </a:t>
            </a:r>
            <a:r>
              <a:rPr lang="en-US" sz="2400" dirty="0" smtClean="0">
                <a:sym typeface="Symbol"/>
              </a:rPr>
              <a:t>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hasColor</a:t>
            </a:r>
            <a:r>
              <a:rPr lang="en-US" sz="2400" dirty="0" smtClean="0"/>
              <a:t>=red)</a:t>
            </a:r>
          </a:p>
          <a:p>
            <a:r>
              <a:rPr lang="en-US" sz="2400" dirty="0" smtClean="0"/>
              <a:t>(type=Zinfandel) </a:t>
            </a:r>
            <a:r>
              <a:rPr lang="en-US" sz="2400" dirty="0" smtClean="0">
                <a:sym typeface="Symbol"/>
              </a:rPr>
              <a:t>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hasSugar</a:t>
            </a:r>
            <a:r>
              <a:rPr lang="en-US" sz="2400" dirty="0" smtClean="0"/>
              <a:t>=dry)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Graph</a:t>
            </a:r>
            <a:endParaRPr 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2"/>
          <a:srcRect r="5898"/>
          <a:stretch>
            <a:fillRect/>
          </a:stretch>
        </p:blipFill>
        <p:spPr bwMode="auto">
          <a:xfrm>
            <a:off x="772510" y="1828801"/>
            <a:ext cx="364709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5586" r="6897"/>
          <a:stretch>
            <a:fillRect/>
          </a:stretch>
        </p:blipFill>
        <p:spPr bwMode="auto">
          <a:xfrm>
            <a:off x="4419600" y="1524000"/>
            <a:ext cx="3581400" cy="42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33400" y="5715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 action="ppaction://hlinksldjump"/>
              </a:rPr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 denotes the set of recursive relations</a:t>
            </a:r>
          </a:p>
          <a:p>
            <a:r>
              <a:rPr lang="en-US" i="1" dirty="0" smtClean="0"/>
              <a:t>View triples </a:t>
            </a:r>
            <a:r>
              <a:rPr lang="en-US" dirty="0" smtClean="0"/>
              <a:t>refer to the mapping between the ontology 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the relation </a:t>
            </a:r>
            <a:r>
              <a:rPr lang="en-US" dirty="0" smtClean="0"/>
              <a:t>database and the virtual view.</a:t>
            </a:r>
            <a:endParaRPr lang="en-US" dirty="0" smtClean="0"/>
          </a:p>
          <a:p>
            <a:r>
              <a:rPr lang="en-US" dirty="0" smtClean="0"/>
              <a:t>A view triple (b, r, v) encodes a binary association between any pair of a base table b, a property or relationship r in the ontology, and a column v in the virtual view.</a:t>
            </a:r>
          </a:p>
          <a:p>
            <a:pPr>
              <a:buNone/>
            </a:pPr>
            <a:r>
              <a:rPr lang="en-US" sz="2600" i="1" dirty="0" smtClean="0"/>
              <a:t>	</a:t>
            </a:r>
            <a:endParaRPr lang="en-US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Triples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relational view triples (W.id, ǫ, </a:t>
            </a:r>
            <a:r>
              <a:rPr lang="en-US" sz="2400" dirty="0" err="1" smtClean="0"/>
              <a:t>V.Id</a:t>
            </a:r>
            <a:r>
              <a:rPr lang="en-US" sz="2400" dirty="0" smtClean="0"/>
              <a:t>),</a:t>
            </a:r>
          </a:p>
          <a:p>
            <a:pPr>
              <a:buNone/>
            </a:pPr>
            <a:r>
              <a:rPr lang="en-US" sz="2400" dirty="0" smtClean="0"/>
              <a:t>			                  (</a:t>
            </a:r>
            <a:r>
              <a:rPr lang="en-US" sz="2400" dirty="0" err="1" smtClean="0"/>
              <a:t>W.type</a:t>
            </a:r>
            <a:r>
              <a:rPr lang="en-US" sz="2400" dirty="0" smtClean="0"/>
              <a:t>, ǫ, </a:t>
            </a:r>
            <a:r>
              <a:rPr lang="en-US" sz="2400" dirty="0" err="1" smtClean="0"/>
              <a:t>V.Type</a:t>
            </a:r>
            <a:r>
              <a:rPr lang="en-US" sz="2400" dirty="0" smtClean="0"/>
              <a:t>),</a:t>
            </a:r>
          </a:p>
          <a:p>
            <a:pPr>
              <a:buNone/>
            </a:pPr>
            <a:r>
              <a:rPr lang="en-US" sz="2400" dirty="0" smtClean="0"/>
              <a:t>		                               (</a:t>
            </a:r>
            <a:r>
              <a:rPr lang="en-US" sz="2400" dirty="0" err="1" smtClean="0"/>
              <a:t>W.origin</a:t>
            </a:r>
            <a:r>
              <a:rPr lang="en-US" sz="2400" dirty="0" smtClean="0"/>
              <a:t>, ǫ, </a:t>
            </a:r>
            <a:r>
              <a:rPr lang="en-US" sz="2400" dirty="0" err="1" smtClean="0"/>
              <a:t>V.Origin</a:t>
            </a:r>
            <a:r>
              <a:rPr lang="en-US" sz="2400" dirty="0" smtClean="0"/>
              <a:t>),</a:t>
            </a:r>
          </a:p>
          <a:p>
            <a:pPr>
              <a:buNone/>
            </a:pPr>
            <a:r>
              <a:rPr lang="en-US" sz="2400" dirty="0" smtClean="0"/>
              <a:t>           		                  (</a:t>
            </a:r>
            <a:r>
              <a:rPr lang="en-US" sz="2400" dirty="0" err="1" smtClean="0"/>
              <a:t>W.maker</a:t>
            </a:r>
            <a:r>
              <a:rPr lang="en-US" sz="2400" dirty="0" smtClean="0"/>
              <a:t> , ǫ, </a:t>
            </a:r>
            <a:r>
              <a:rPr lang="en-US" sz="2400" dirty="0" err="1" smtClean="0"/>
              <a:t>V.Maker</a:t>
            </a:r>
            <a:r>
              <a:rPr lang="en-US" sz="2400" dirty="0" smtClean="0"/>
              <a:t> ),</a:t>
            </a:r>
          </a:p>
          <a:p>
            <a:pPr>
              <a:buNone/>
            </a:pPr>
            <a:r>
              <a:rPr lang="en-US" sz="2400" dirty="0" smtClean="0"/>
              <a:t>                                             (</a:t>
            </a:r>
            <a:r>
              <a:rPr lang="en-US" sz="2400" dirty="0" err="1" smtClean="0"/>
              <a:t>W.price</a:t>
            </a:r>
            <a:r>
              <a:rPr lang="en-US" sz="2400" dirty="0" smtClean="0"/>
              <a:t>, ǫ, </a:t>
            </a:r>
            <a:r>
              <a:rPr lang="en-US" sz="2400" dirty="0" err="1" smtClean="0"/>
              <a:t>V.Price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virtual column triples (ǫ, </a:t>
            </a:r>
            <a:r>
              <a:rPr lang="en-US" sz="2400" dirty="0" err="1" smtClean="0"/>
              <a:t>O.locatedIn</a:t>
            </a:r>
            <a:r>
              <a:rPr lang="en-US" sz="2400" dirty="0" smtClean="0"/>
              <a:t>, </a:t>
            </a:r>
            <a:r>
              <a:rPr lang="en-US" sz="2400" dirty="0" err="1" smtClean="0"/>
              <a:t>V.LocatedIn</a:t>
            </a:r>
            <a:r>
              <a:rPr lang="en-US" sz="2400" dirty="0" smtClean="0"/>
              <a:t>),</a:t>
            </a:r>
          </a:p>
          <a:p>
            <a:pPr>
              <a:buNone/>
            </a:pPr>
            <a:r>
              <a:rPr lang="en-US" sz="2400" dirty="0" smtClean="0"/>
              <a:t>                                             (ǫ, </a:t>
            </a:r>
            <a:r>
              <a:rPr lang="en-US" sz="2400" dirty="0" err="1" smtClean="0"/>
              <a:t>O.hasColor</a:t>
            </a:r>
            <a:r>
              <a:rPr lang="en-US" sz="2400" dirty="0" smtClean="0"/>
              <a:t>, </a:t>
            </a:r>
            <a:r>
              <a:rPr lang="en-US" sz="2400" dirty="0" err="1" smtClean="0"/>
              <a:t>V.HasColor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ontology triples (</a:t>
            </a:r>
            <a:r>
              <a:rPr lang="en-US" sz="2400" dirty="0" err="1" smtClean="0"/>
              <a:t>W.type</a:t>
            </a:r>
            <a:r>
              <a:rPr lang="en-US" sz="2400" dirty="0" smtClean="0"/>
              <a:t>, </a:t>
            </a:r>
            <a:r>
              <a:rPr lang="en-US" sz="2400" dirty="0" err="1" smtClean="0"/>
              <a:t>O.type</a:t>
            </a:r>
            <a:r>
              <a:rPr lang="en-US" sz="2400" dirty="0" smtClean="0"/>
              <a:t>, ǫ),</a:t>
            </a:r>
          </a:p>
          <a:p>
            <a:pPr>
              <a:buNone/>
            </a:pPr>
            <a:r>
              <a:rPr lang="en-US" sz="2400" dirty="0" smtClean="0"/>
              <a:t>                                   (</a:t>
            </a:r>
            <a:r>
              <a:rPr lang="en-US" sz="2400" dirty="0" err="1" smtClean="0"/>
              <a:t>W.origin</a:t>
            </a:r>
            <a:r>
              <a:rPr lang="en-US" sz="2400" dirty="0" smtClean="0"/>
              <a:t>, </a:t>
            </a:r>
            <a:r>
              <a:rPr lang="en-US" sz="2400" dirty="0" err="1" smtClean="0"/>
              <a:t>O.locatedIn</a:t>
            </a:r>
            <a:r>
              <a:rPr lang="en-US" sz="2400" dirty="0" smtClean="0"/>
              <a:t>, ǫ)</a:t>
            </a:r>
          </a:p>
          <a:p>
            <a:pPr>
              <a:buNone/>
            </a:pPr>
            <a:endParaRPr lang="en-US" sz="2400" dirty="0" smtClean="0"/>
          </a:p>
          <a:p>
            <a:pPr algn="r">
              <a:buNone/>
            </a:pPr>
            <a:r>
              <a:rPr lang="en-US" sz="1000" dirty="0" smtClean="0">
                <a:hlinkClick r:id="rId2" action="ppaction://hlinksldjump"/>
              </a:rPr>
              <a:t>Query</a:t>
            </a: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905000"/>
            <a:ext cx="6802461" cy="203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43000" y="4191000"/>
            <a:ext cx="6858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Queries: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Which wine is from the United States?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Which one is red?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 1 REWRITE(Q,G,R, 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pPr lvl="3">
              <a:buNone/>
            </a:pPr>
            <a:r>
              <a:rPr lang="en-US" sz="1400" b="1" dirty="0" smtClean="0"/>
              <a:t>Input: Q is a set of atomic predicates, G is the implication graph, R is the set of recursive implications, V is the view definition</a:t>
            </a:r>
          </a:p>
          <a:p>
            <a:pPr lvl="3">
              <a:buNone/>
            </a:pPr>
            <a:r>
              <a:rPr lang="en-US" sz="1400" b="1" dirty="0" smtClean="0"/>
              <a:t>Output: Q’ is the set of expanded predicate expression</a:t>
            </a:r>
          </a:p>
          <a:p>
            <a:pPr lvl="3">
              <a:buNone/>
            </a:pPr>
            <a:r>
              <a:rPr lang="en-US" sz="1400" dirty="0" smtClean="0"/>
              <a:t>1: Let Q = {A1,A2,A3, . . .}</a:t>
            </a:r>
          </a:p>
          <a:p>
            <a:pPr lvl="3">
              <a:buNone/>
            </a:pPr>
            <a:r>
              <a:rPr lang="en-US" sz="1400" dirty="0" smtClean="0"/>
              <a:t>2: Q′ =null;</a:t>
            </a:r>
          </a:p>
          <a:p>
            <a:pPr lvl="3">
              <a:buNone/>
            </a:pPr>
            <a:r>
              <a:rPr lang="en-US" sz="1400" dirty="0" smtClean="0"/>
              <a:t>3: </a:t>
            </a:r>
            <a:r>
              <a:rPr lang="en-US" sz="1400" b="1" dirty="0" smtClean="0"/>
              <a:t>for all Ai  in Q do</a:t>
            </a:r>
          </a:p>
          <a:p>
            <a:pPr lvl="3">
              <a:buNone/>
            </a:pPr>
            <a:r>
              <a:rPr lang="da-DK" sz="1400" dirty="0" smtClean="0"/>
              <a:t>4:     Let Ai = (vcol , op, value)</a:t>
            </a:r>
          </a:p>
          <a:p>
            <a:pPr lvl="3">
              <a:buNone/>
            </a:pPr>
            <a:r>
              <a:rPr lang="en-US" sz="1400" dirty="0" smtClean="0"/>
              <a:t>5:     (b, r, </a:t>
            </a:r>
            <a:r>
              <a:rPr lang="en-US" sz="1400" dirty="0" err="1" smtClean="0"/>
              <a:t>vcol</a:t>
            </a:r>
            <a:r>
              <a:rPr lang="en-US" sz="1400" dirty="0" smtClean="0"/>
              <a:t>) </a:t>
            </a:r>
            <a:r>
              <a:rPr lang="en-US" sz="1400" dirty="0" smtClean="0">
                <a:sym typeface="Wingdings" pitchFamily="2" charset="2"/>
              </a:rPr>
              <a:t></a:t>
            </a:r>
            <a:r>
              <a:rPr lang="en-US" sz="1400" dirty="0" smtClean="0"/>
              <a:t> </a:t>
            </a:r>
            <a:r>
              <a:rPr lang="en-US" sz="1400" dirty="0" err="1" smtClean="0"/>
              <a:t>getViewTriple</a:t>
            </a:r>
            <a:r>
              <a:rPr lang="en-US" sz="1400" dirty="0" smtClean="0"/>
              <a:t>(V, </a:t>
            </a:r>
            <a:r>
              <a:rPr lang="en-US" sz="1400" dirty="0" err="1" smtClean="0"/>
              <a:t>vcol</a:t>
            </a:r>
            <a:r>
              <a:rPr lang="en-US" sz="1400" dirty="0" smtClean="0"/>
              <a:t> )</a:t>
            </a:r>
          </a:p>
          <a:p>
            <a:pPr lvl="3">
              <a:buNone/>
            </a:pPr>
            <a:r>
              <a:rPr lang="en-US" sz="1400" dirty="0" smtClean="0"/>
              <a:t>6:     </a:t>
            </a:r>
            <a:r>
              <a:rPr lang="en-US" sz="1400" b="1" dirty="0" smtClean="0"/>
              <a:t>if r = ǫ then</a:t>
            </a:r>
          </a:p>
          <a:p>
            <a:pPr lvl="3">
              <a:buNone/>
            </a:pPr>
            <a:r>
              <a:rPr lang="nl-NL" sz="1400" dirty="0" smtClean="0"/>
              <a:t>7:         Q′ </a:t>
            </a:r>
            <a:r>
              <a:rPr lang="nl-NL" sz="1400" dirty="0" smtClean="0">
                <a:sym typeface="Wingdings" pitchFamily="2" charset="2"/>
              </a:rPr>
              <a:t></a:t>
            </a:r>
            <a:r>
              <a:rPr lang="nl-NL" sz="1400" dirty="0" smtClean="0"/>
              <a:t>Q′+ [ {(b, op, value)}</a:t>
            </a:r>
          </a:p>
          <a:p>
            <a:pPr lvl="3">
              <a:buNone/>
            </a:pPr>
            <a:r>
              <a:rPr lang="en-US" sz="1400" dirty="0" smtClean="0"/>
              <a:t>8:     </a:t>
            </a:r>
            <a:r>
              <a:rPr lang="en-US" sz="1400" b="1" dirty="0" smtClean="0"/>
              <a:t>else</a:t>
            </a:r>
          </a:p>
          <a:p>
            <a:pPr lvl="3">
              <a:buNone/>
            </a:pPr>
            <a:r>
              <a:rPr lang="pt-BR" sz="1400" dirty="0" smtClean="0"/>
              <a:t>9:         a </a:t>
            </a:r>
            <a:r>
              <a:rPr lang="pt-BR" sz="1400" dirty="0" smtClean="0">
                <a:sym typeface="Wingdings" pitchFamily="2" charset="2"/>
              </a:rPr>
              <a:t></a:t>
            </a:r>
            <a:r>
              <a:rPr lang="pt-BR" sz="1400" dirty="0" smtClean="0"/>
              <a:t> findRuleNode(G,R, (r, op, value))</a:t>
            </a:r>
          </a:p>
          <a:p>
            <a:pPr lvl="3">
              <a:buNone/>
            </a:pPr>
            <a:r>
              <a:rPr lang="en-US" sz="1400" dirty="0" smtClean="0"/>
              <a:t>10:       </a:t>
            </a:r>
            <a:r>
              <a:rPr lang="en-US" sz="1400" b="1" dirty="0" smtClean="0"/>
              <a:t>if a not found then</a:t>
            </a:r>
          </a:p>
          <a:p>
            <a:pPr lvl="3">
              <a:buNone/>
            </a:pPr>
            <a:r>
              <a:rPr lang="en-US" sz="1400" dirty="0" smtClean="0"/>
              <a:t>11:           Q′</a:t>
            </a:r>
            <a:r>
              <a:rPr lang="en-US" sz="1400" dirty="0" smtClean="0">
                <a:sym typeface="Wingdings" pitchFamily="2" charset="2"/>
              </a:rPr>
              <a:t></a:t>
            </a:r>
            <a:r>
              <a:rPr lang="en-US" sz="1400" dirty="0" smtClean="0"/>
              <a:t> Q′ + {false}</a:t>
            </a:r>
          </a:p>
          <a:p>
            <a:pPr lvl="3">
              <a:buNone/>
            </a:pPr>
            <a:r>
              <a:rPr lang="en-US" sz="1400" dirty="0" smtClean="0"/>
              <a:t>12:       </a:t>
            </a:r>
            <a:r>
              <a:rPr lang="en-US" sz="1400" b="1" dirty="0" smtClean="0"/>
              <a:t>else</a:t>
            </a:r>
          </a:p>
          <a:p>
            <a:pPr lvl="3">
              <a:buNone/>
            </a:pPr>
            <a:r>
              <a:rPr lang="en-US" sz="1400" dirty="0" smtClean="0"/>
              <a:t>13:           A′</a:t>
            </a:r>
            <a:r>
              <a:rPr lang="en-US" sz="1400" dirty="0" smtClean="0">
                <a:sym typeface="Wingdings" pitchFamily="2" charset="2"/>
              </a:rPr>
              <a:t></a:t>
            </a:r>
            <a:r>
              <a:rPr lang="en-US" sz="1400" dirty="0" smtClean="0"/>
              <a:t> EXPAND(a, G, R, V)</a:t>
            </a:r>
          </a:p>
          <a:p>
            <a:pPr lvl="3">
              <a:buNone/>
            </a:pPr>
            <a:r>
              <a:rPr lang="en-US" sz="1400" dirty="0" smtClean="0"/>
              <a:t>14:       </a:t>
            </a:r>
            <a:r>
              <a:rPr lang="en-US" sz="1400" b="1" dirty="0" smtClean="0"/>
              <a:t>if A′</a:t>
            </a:r>
            <a:r>
              <a:rPr lang="en-US" sz="1400" dirty="0" smtClean="0"/>
              <a:t> = null </a:t>
            </a:r>
            <a:r>
              <a:rPr lang="en-US" sz="1400" b="1" dirty="0" smtClean="0"/>
              <a:t>then</a:t>
            </a:r>
          </a:p>
          <a:p>
            <a:pPr lvl="3">
              <a:buNone/>
            </a:pPr>
            <a:r>
              <a:rPr lang="en-US" sz="1400" dirty="0" smtClean="0"/>
              <a:t>15:           Q′  </a:t>
            </a:r>
            <a:r>
              <a:rPr lang="en-US" sz="1400" dirty="0" smtClean="0">
                <a:sym typeface="Wingdings" pitchFamily="2" charset="2"/>
              </a:rPr>
              <a:t></a:t>
            </a:r>
            <a:r>
              <a:rPr lang="en-US" sz="1400" dirty="0" smtClean="0"/>
              <a:t> Q′ + {false}</a:t>
            </a:r>
          </a:p>
          <a:p>
            <a:pPr lvl="3">
              <a:buNone/>
            </a:pPr>
            <a:r>
              <a:rPr lang="en-US" sz="1400" dirty="0" smtClean="0"/>
              <a:t>16:       </a:t>
            </a:r>
            <a:r>
              <a:rPr lang="en-US" sz="1400" b="1" dirty="0" smtClean="0"/>
              <a:t>else</a:t>
            </a:r>
          </a:p>
          <a:p>
            <a:pPr lvl="3">
              <a:buNone/>
            </a:pPr>
            <a:r>
              <a:rPr lang="en-US" sz="1400" dirty="0" smtClean="0"/>
              <a:t>17:           Q′ </a:t>
            </a:r>
            <a:r>
              <a:rPr lang="en-US" sz="1400" dirty="0" smtClean="0">
                <a:sym typeface="Wingdings" pitchFamily="2" charset="2"/>
              </a:rPr>
              <a:t></a:t>
            </a:r>
            <a:r>
              <a:rPr lang="en-US" sz="1400" dirty="0" smtClean="0"/>
              <a:t>  Q′ + Ai’</a:t>
            </a:r>
          </a:p>
          <a:p>
            <a:pPr lvl="3">
              <a:buNone/>
            </a:pPr>
            <a:r>
              <a:rPr lang="en-US" sz="1400" dirty="0" smtClean="0"/>
              <a:t>18: return Q′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 1 REWRITE(Q,G,R, 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Rewriting algorithm for a WHERE-clause Q in a query on a virtual view.</a:t>
            </a:r>
          </a:p>
          <a:p>
            <a:r>
              <a:rPr lang="en-US" dirty="0" smtClean="0"/>
              <a:t>Takes as input the set of atoms from the WHERE-clause Q, the implication graph G, the set of recursive relationships R ,and the virtual view definition V, and outputs a rewritten query expression Q′.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getViewTriple</a:t>
            </a:r>
            <a:r>
              <a:rPr lang="en-US" dirty="0" smtClean="0"/>
              <a:t> procedure retrieves from the DBMS catalog tables the view triple associated with the column in the atom.</a:t>
            </a:r>
          </a:p>
          <a:p>
            <a:r>
              <a:rPr lang="en-US" dirty="0" smtClean="0"/>
              <a:t>If the column is a virtual column, EXPAND is called.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 2 EXPAND(</a:t>
            </a:r>
            <a:r>
              <a:rPr lang="en-US" b="1" dirty="0" err="1" smtClean="0"/>
              <a:t>h,G,R</a:t>
            </a:r>
            <a:r>
              <a:rPr lang="en-US" b="1" dirty="0" smtClean="0"/>
              <a:t>, 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Autofit/>
          </a:bodyPr>
          <a:lstStyle/>
          <a:p>
            <a:pPr lvl="4">
              <a:buNone/>
            </a:pPr>
            <a:r>
              <a:rPr lang="en-US" sz="1200" b="1" dirty="0" smtClean="0"/>
              <a:t>Input: h is the node in implication graph G to be expanded, R is the set of</a:t>
            </a:r>
          </a:p>
          <a:p>
            <a:pPr lvl="4">
              <a:buNone/>
            </a:pPr>
            <a:r>
              <a:rPr lang="en-US" sz="1200" b="1" dirty="0" smtClean="0"/>
              <a:t>	recursive relationships, and V is the virtual view definition</a:t>
            </a:r>
          </a:p>
          <a:p>
            <a:pPr lvl="4">
              <a:buNone/>
            </a:pPr>
            <a:r>
              <a:rPr lang="en-US" sz="1200" b="1" dirty="0" smtClean="0"/>
              <a:t>Output: e is the expanded predicate expression</a:t>
            </a:r>
          </a:p>
          <a:p>
            <a:pPr lvl="4">
              <a:buNone/>
            </a:pPr>
            <a:r>
              <a:rPr lang="en-US" sz="1200" dirty="0" smtClean="0"/>
              <a:t>1: </a:t>
            </a:r>
            <a:r>
              <a:rPr lang="en-US" sz="1200" b="1" dirty="0" smtClean="0"/>
              <a:t>if h is a ground node then</a:t>
            </a:r>
          </a:p>
          <a:p>
            <a:pPr lvl="4">
              <a:buNone/>
            </a:pPr>
            <a:r>
              <a:rPr lang="en-US" sz="1200" dirty="0" smtClean="0"/>
              <a:t>2:     (b, r, v) </a:t>
            </a:r>
            <a:r>
              <a:rPr lang="en-US" sz="1200" dirty="0" smtClean="0">
                <a:sym typeface="Wingdings" pitchFamily="2" charset="2"/>
              </a:rPr>
              <a:t></a:t>
            </a:r>
            <a:r>
              <a:rPr lang="en-US" sz="1200" dirty="0" err="1" smtClean="0"/>
              <a:t>getViewTriple</a:t>
            </a:r>
            <a:r>
              <a:rPr lang="en-US" sz="1200" dirty="0" smtClean="0"/>
              <a:t>(V, </a:t>
            </a:r>
            <a:r>
              <a:rPr lang="en-US" sz="1200" dirty="0" err="1" smtClean="0"/>
              <a:t>pred</a:t>
            </a:r>
            <a:r>
              <a:rPr lang="en-US" sz="1200" dirty="0" smtClean="0"/>
              <a:t>(h))</a:t>
            </a:r>
          </a:p>
          <a:p>
            <a:pPr lvl="4">
              <a:buNone/>
            </a:pPr>
            <a:r>
              <a:rPr lang="pt-BR" sz="1200" dirty="0" smtClean="0"/>
              <a:t>3:     e  </a:t>
            </a:r>
            <a:r>
              <a:rPr lang="pt-BR" sz="1200" dirty="0" smtClean="0">
                <a:sym typeface="Wingdings" pitchFamily="2" charset="2"/>
              </a:rPr>
              <a:t></a:t>
            </a:r>
            <a:r>
              <a:rPr lang="pt-BR" sz="1200" dirty="0" smtClean="0"/>
              <a:t> {(b, op(h), val(h))}</a:t>
            </a:r>
          </a:p>
          <a:p>
            <a:pPr lvl="4">
              <a:buNone/>
            </a:pPr>
            <a:r>
              <a:rPr lang="en-US" sz="1200" dirty="0" smtClean="0"/>
              <a:t>4:     </a:t>
            </a:r>
            <a:r>
              <a:rPr lang="en-US" sz="1200" b="1" dirty="0" smtClean="0"/>
              <a:t>if h is a recursive node then</a:t>
            </a:r>
          </a:p>
          <a:p>
            <a:pPr lvl="4">
              <a:buNone/>
            </a:pPr>
            <a:r>
              <a:rPr lang="pt-BR" sz="1200" dirty="0" smtClean="0"/>
              <a:t>5:         e </a:t>
            </a:r>
            <a:r>
              <a:rPr lang="pt-BR" sz="1200" dirty="0" smtClean="0">
                <a:sym typeface="Wingdings" pitchFamily="2" charset="2"/>
              </a:rPr>
              <a:t></a:t>
            </a:r>
            <a:r>
              <a:rPr lang="pt-BR" sz="1200" dirty="0" smtClean="0"/>
              <a:t>  e +‘ISSUBSUMED( val(h), pred(h), b)’</a:t>
            </a:r>
          </a:p>
          <a:p>
            <a:pPr lvl="4">
              <a:buNone/>
            </a:pPr>
            <a:r>
              <a:rPr lang="en-US" sz="1200" dirty="0" smtClean="0"/>
              <a:t>6:         /* R-Expansion */</a:t>
            </a:r>
          </a:p>
          <a:p>
            <a:pPr lvl="4">
              <a:buNone/>
            </a:pPr>
            <a:r>
              <a:rPr lang="en-US" sz="1200" dirty="0" smtClean="0"/>
              <a:t>7: </a:t>
            </a:r>
            <a:r>
              <a:rPr lang="en-US" sz="1200" b="1" dirty="0" smtClean="0"/>
              <a:t>if h is a recursive node then</a:t>
            </a:r>
          </a:p>
          <a:p>
            <a:pPr lvl="4">
              <a:buNone/>
            </a:pPr>
            <a:r>
              <a:rPr lang="pt-BR" sz="1200" dirty="0" smtClean="0"/>
              <a:t>8:     </a:t>
            </a:r>
            <a:r>
              <a:rPr lang="pt-BR" sz="1200" b="1" dirty="0" smtClean="0"/>
              <a:t>for all s </a:t>
            </a:r>
            <a:r>
              <a:rPr lang="pt-BR" sz="1200" b="1" dirty="0" smtClean="0"/>
              <a:t>in </a:t>
            </a:r>
            <a:r>
              <a:rPr lang="pt-BR" sz="1200" b="1" dirty="0" smtClean="0"/>
              <a:t>subsumedAtoms(R, h) do</a:t>
            </a:r>
          </a:p>
          <a:p>
            <a:pPr lvl="4">
              <a:buNone/>
            </a:pPr>
            <a:r>
              <a:rPr lang="en-US" sz="1200" dirty="0" smtClean="0"/>
              <a:t>9:         </a:t>
            </a:r>
            <a:r>
              <a:rPr lang="en-US" sz="1200" b="1" dirty="0" smtClean="0"/>
              <a:t>if s in P(G) then</a:t>
            </a:r>
          </a:p>
          <a:p>
            <a:pPr lvl="4">
              <a:buNone/>
            </a:pPr>
            <a:r>
              <a:rPr lang="en-US" sz="1200" dirty="0" smtClean="0"/>
              <a:t>10:           </a:t>
            </a:r>
            <a:r>
              <a:rPr lang="en-US" sz="1200" b="1" dirty="0" smtClean="0"/>
              <a:t>for all </a:t>
            </a:r>
            <a:r>
              <a:rPr lang="en-US" sz="1200" b="1" dirty="0" err="1" smtClean="0"/>
              <a:t>rulebody</a:t>
            </a:r>
            <a:r>
              <a:rPr lang="en-US" sz="1200" b="1" dirty="0" smtClean="0"/>
              <a:t> in </a:t>
            </a:r>
            <a:r>
              <a:rPr lang="en-US" sz="1200" b="1" dirty="0" err="1" smtClean="0"/>
              <a:t>dependentExp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s,G</a:t>
            </a:r>
            <a:r>
              <a:rPr lang="en-US" sz="1200" b="1" dirty="0" smtClean="0"/>
              <a:t>) do</a:t>
            </a:r>
          </a:p>
          <a:p>
            <a:pPr lvl="4">
              <a:buNone/>
            </a:pPr>
            <a:r>
              <a:rPr lang="en-US" sz="1200" dirty="0" smtClean="0"/>
              <a:t>11:	              </a:t>
            </a:r>
            <a:r>
              <a:rPr lang="en-US" sz="1200" dirty="0" err="1" smtClean="0"/>
              <a:t>tmp</a:t>
            </a:r>
            <a:r>
              <a:rPr lang="en-US" sz="1200" dirty="0" err="1" smtClean="0">
                <a:sym typeface="Wingdings" pitchFamily="2" charset="2"/>
              </a:rPr>
              <a:t>null</a:t>
            </a:r>
            <a:endParaRPr lang="en-US" sz="1200" dirty="0" smtClean="0"/>
          </a:p>
          <a:p>
            <a:pPr lvl="4">
              <a:buNone/>
            </a:pPr>
            <a:r>
              <a:rPr lang="en-US" sz="1200" dirty="0" smtClean="0"/>
              <a:t>12:               </a:t>
            </a:r>
            <a:r>
              <a:rPr lang="en-US" sz="1200" b="1" dirty="0" smtClean="0"/>
              <a:t>for all </a:t>
            </a:r>
            <a:r>
              <a:rPr lang="en-US" sz="1200" b="1" dirty="0" err="1" smtClean="0"/>
              <a:t>i</a:t>
            </a:r>
            <a:r>
              <a:rPr lang="en-US" sz="1200" b="1" dirty="0" smtClean="0"/>
              <a:t> in </a:t>
            </a:r>
            <a:r>
              <a:rPr lang="en-US" sz="1200" b="1" dirty="0" err="1" smtClean="0"/>
              <a:t>rulebody</a:t>
            </a:r>
            <a:r>
              <a:rPr lang="en-US" sz="1200" b="1" dirty="0" smtClean="0"/>
              <a:t> do</a:t>
            </a:r>
          </a:p>
          <a:p>
            <a:pPr lvl="4">
              <a:buNone/>
            </a:pPr>
            <a:r>
              <a:rPr lang="en-US" sz="1200" dirty="0" smtClean="0"/>
              <a:t>13:                   </a:t>
            </a:r>
            <a:r>
              <a:rPr lang="en-US" sz="1200" dirty="0" err="1" smtClean="0"/>
              <a:t>tmp</a:t>
            </a:r>
            <a:r>
              <a:rPr lang="en-US" sz="1200" dirty="0" smtClean="0"/>
              <a:t> </a:t>
            </a:r>
            <a:r>
              <a:rPr lang="en-US" sz="1200" dirty="0" smtClean="0">
                <a:sym typeface="Wingdings" pitchFamily="2" charset="2"/>
              </a:rPr>
              <a:t></a:t>
            </a:r>
            <a:r>
              <a:rPr lang="en-US" sz="1200" dirty="0" smtClean="0"/>
              <a:t>  </a:t>
            </a:r>
            <a:r>
              <a:rPr lang="en-US" sz="1200" dirty="0" err="1" smtClean="0"/>
              <a:t>tmp^EXPAND</a:t>
            </a:r>
            <a:r>
              <a:rPr lang="en-US" sz="1200" dirty="0" smtClean="0"/>
              <a:t>(</a:t>
            </a:r>
            <a:r>
              <a:rPr lang="en-US" sz="1200" dirty="0" err="1" smtClean="0"/>
              <a:t>i,G,R</a:t>
            </a:r>
            <a:r>
              <a:rPr lang="en-US" sz="1200" dirty="0" smtClean="0"/>
              <a:t>, V)</a:t>
            </a:r>
          </a:p>
          <a:p>
            <a:pPr lvl="4">
              <a:buNone/>
            </a:pPr>
            <a:r>
              <a:rPr lang="en-US" sz="1200" dirty="0" smtClean="0"/>
              <a:t>14:                   e</a:t>
            </a:r>
            <a:r>
              <a:rPr lang="en-US" sz="1200" dirty="0" smtClean="0">
                <a:sym typeface="Wingdings" pitchFamily="2" charset="2"/>
              </a:rPr>
              <a:t></a:t>
            </a:r>
            <a:r>
              <a:rPr lang="en-US" sz="1200" dirty="0" smtClean="0"/>
              <a:t>   e  || </a:t>
            </a:r>
            <a:r>
              <a:rPr lang="en-US" sz="1200" dirty="0" err="1" smtClean="0"/>
              <a:t>tmp</a:t>
            </a:r>
            <a:endParaRPr lang="en-US" sz="1200" dirty="0" smtClean="0"/>
          </a:p>
          <a:p>
            <a:pPr lvl="4">
              <a:buNone/>
            </a:pPr>
            <a:r>
              <a:rPr lang="en-US" sz="1200" dirty="0" smtClean="0"/>
              <a:t>15: /* G-Expansion */</a:t>
            </a:r>
          </a:p>
          <a:p>
            <a:pPr lvl="4">
              <a:buNone/>
            </a:pPr>
            <a:r>
              <a:rPr lang="en-US" sz="1200" dirty="0" smtClean="0"/>
              <a:t>16: </a:t>
            </a:r>
            <a:r>
              <a:rPr lang="en-US" sz="1200" b="1" dirty="0" smtClean="0"/>
              <a:t>for all </a:t>
            </a:r>
            <a:r>
              <a:rPr lang="en-US" sz="1200" b="1" dirty="0" err="1" smtClean="0"/>
              <a:t>rulebody</a:t>
            </a:r>
            <a:r>
              <a:rPr lang="en-US" sz="1200" b="1" dirty="0" smtClean="0"/>
              <a:t> in </a:t>
            </a:r>
            <a:r>
              <a:rPr lang="en-US" sz="1200" b="1" dirty="0" err="1" smtClean="0"/>
              <a:t>dependentExp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h,G</a:t>
            </a:r>
            <a:r>
              <a:rPr lang="en-US" sz="1200" b="1" dirty="0" smtClean="0"/>
              <a:t>) do</a:t>
            </a:r>
          </a:p>
          <a:p>
            <a:pPr lvl="4">
              <a:buNone/>
            </a:pPr>
            <a:r>
              <a:rPr lang="en-US" sz="1200" dirty="0" smtClean="0"/>
              <a:t>17:     </a:t>
            </a:r>
            <a:r>
              <a:rPr lang="en-US" sz="1200" dirty="0" err="1" smtClean="0"/>
              <a:t>tmp</a:t>
            </a:r>
            <a:r>
              <a:rPr lang="en-US" sz="1200" dirty="0" smtClean="0"/>
              <a:t> =null  ;</a:t>
            </a:r>
          </a:p>
          <a:p>
            <a:pPr lvl="4">
              <a:buNone/>
            </a:pPr>
            <a:r>
              <a:rPr lang="en-US" sz="1200" dirty="0" smtClean="0"/>
              <a:t>18: </a:t>
            </a:r>
            <a:r>
              <a:rPr lang="en-US" sz="1200" b="1" dirty="0" smtClean="0"/>
              <a:t>for all I  in </a:t>
            </a:r>
            <a:r>
              <a:rPr lang="en-US" sz="1200" b="1" dirty="0" err="1" smtClean="0"/>
              <a:t>rulebody</a:t>
            </a:r>
            <a:r>
              <a:rPr lang="en-US" sz="1200" b="1" dirty="0" smtClean="0"/>
              <a:t> do</a:t>
            </a:r>
          </a:p>
          <a:p>
            <a:pPr lvl="4">
              <a:buNone/>
            </a:pPr>
            <a:r>
              <a:rPr lang="en-US" sz="1200" dirty="0" smtClean="0"/>
              <a:t>19:     </a:t>
            </a:r>
            <a:r>
              <a:rPr lang="en-US" sz="1200" dirty="0" err="1" smtClean="0"/>
              <a:t>tmp</a:t>
            </a:r>
            <a:r>
              <a:rPr lang="en-US" sz="1200" dirty="0" smtClean="0"/>
              <a:t> </a:t>
            </a:r>
            <a:r>
              <a:rPr lang="en-US" sz="1200" dirty="0" smtClean="0">
                <a:sym typeface="Wingdings" pitchFamily="2" charset="2"/>
              </a:rPr>
              <a:t></a:t>
            </a:r>
            <a:r>
              <a:rPr lang="en-US" sz="1200" dirty="0" smtClean="0"/>
              <a:t>  </a:t>
            </a:r>
            <a:r>
              <a:rPr lang="en-US" sz="1200" dirty="0" err="1" smtClean="0"/>
              <a:t>tmp^EXPAND</a:t>
            </a:r>
            <a:r>
              <a:rPr lang="en-US" sz="1200" dirty="0" smtClean="0"/>
              <a:t>(</a:t>
            </a:r>
            <a:r>
              <a:rPr lang="en-US" sz="1200" dirty="0" err="1" smtClean="0"/>
              <a:t>i,G,R</a:t>
            </a:r>
            <a:r>
              <a:rPr lang="en-US" sz="1200" dirty="0" smtClean="0"/>
              <a:t>, V)</a:t>
            </a:r>
          </a:p>
          <a:p>
            <a:pPr lvl="4">
              <a:buNone/>
            </a:pPr>
            <a:r>
              <a:rPr lang="en-US" sz="1200" dirty="0" smtClean="0"/>
              <a:t>20:     e</a:t>
            </a:r>
            <a:r>
              <a:rPr lang="en-US" sz="1200" dirty="0" smtClean="0">
                <a:sym typeface="Wingdings" pitchFamily="2" charset="2"/>
              </a:rPr>
              <a:t></a:t>
            </a:r>
            <a:r>
              <a:rPr lang="en-US" sz="1200" dirty="0" smtClean="0"/>
              <a:t>   e || </a:t>
            </a:r>
            <a:r>
              <a:rPr lang="en-US" sz="1200" dirty="0" err="1" smtClean="0"/>
              <a:t>tmp</a:t>
            </a:r>
            <a:endParaRPr lang="en-US" sz="1200" dirty="0" smtClean="0"/>
          </a:p>
          <a:p>
            <a:pPr lvl="4">
              <a:buNone/>
            </a:pPr>
            <a:r>
              <a:rPr lang="en-US" sz="1200" dirty="0" smtClean="0"/>
              <a:t>21: return e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 2 EXPAND(</a:t>
            </a:r>
            <a:r>
              <a:rPr lang="en-US" b="1" dirty="0" err="1" smtClean="0"/>
              <a:t>h,G,R</a:t>
            </a:r>
            <a:r>
              <a:rPr lang="en-US" b="1" dirty="0" smtClean="0"/>
              <a:t>, V)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h is a ground node ,it means that h is associated with a base table column and can be checked against the base table column directly.</a:t>
            </a:r>
          </a:p>
          <a:p>
            <a:r>
              <a:rPr lang="en-US" dirty="0" smtClean="0"/>
              <a:t>If h is also recursive, then an additional </a:t>
            </a:r>
            <a:r>
              <a:rPr lang="en-US" dirty="0" err="1" smtClean="0"/>
              <a:t>subsumption</a:t>
            </a:r>
            <a:r>
              <a:rPr lang="en-US" dirty="0" smtClean="0"/>
              <a:t> check needs to be added to the rewritten predicate.</a:t>
            </a:r>
          </a:p>
          <a:p>
            <a:r>
              <a:rPr lang="en-US" dirty="0" smtClean="0"/>
              <a:t>For the case where h is not a ground node, it is clear that the algorithm needs to traverse the implication graph.</a:t>
            </a:r>
          </a:p>
          <a:p>
            <a:r>
              <a:rPr lang="en-US" dirty="0" smtClean="0"/>
              <a:t>We also need to expand h with non-recursive rules contained in the implication graph G, i.e. G-expansions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Consider the following SQL query on the virtual view </a:t>
            </a:r>
            <a:r>
              <a:rPr lang="en-US" i="1" dirty="0" err="1" smtClean="0"/>
              <a:t>WineView</a:t>
            </a:r>
            <a:r>
              <a:rPr lang="en-US" i="1" dirty="0" smtClean="0"/>
              <a:t>(id, </a:t>
            </a:r>
            <a:r>
              <a:rPr lang="en-US" i="1" dirty="0" err="1" smtClean="0"/>
              <a:t>hasColor</a:t>
            </a:r>
            <a:r>
              <a:rPr lang="en-US" i="1" dirty="0" smtClean="0"/>
              <a:t>)</a:t>
            </a:r>
          </a:p>
          <a:p>
            <a:pPr lvl="3">
              <a:buNone/>
            </a:pPr>
            <a:r>
              <a:rPr lang="en-US" sz="3200" b="1" dirty="0" smtClean="0"/>
              <a:t>SELECT </a:t>
            </a:r>
            <a:r>
              <a:rPr lang="en-US" sz="3200" b="1" dirty="0" err="1" smtClean="0"/>
              <a:t>V.Id</a:t>
            </a:r>
            <a:endParaRPr lang="en-US" sz="3200" b="1" dirty="0" smtClean="0"/>
          </a:p>
          <a:p>
            <a:pPr lvl="3">
              <a:buNone/>
            </a:pPr>
            <a:r>
              <a:rPr lang="en-US" sz="3200" b="1" dirty="0" smtClean="0"/>
              <a:t>FROM </a:t>
            </a:r>
            <a:r>
              <a:rPr lang="en-US" sz="3200" b="1" dirty="0" err="1" smtClean="0"/>
              <a:t>WineView</a:t>
            </a:r>
            <a:r>
              <a:rPr lang="en-US" sz="3200" b="1" dirty="0" smtClean="0"/>
              <a:t> AS V</a:t>
            </a:r>
          </a:p>
          <a:p>
            <a:pPr lvl="3">
              <a:buNone/>
            </a:pPr>
            <a:r>
              <a:rPr lang="en-US" sz="3200" b="1" dirty="0" smtClean="0"/>
              <a:t>WHERE </a:t>
            </a:r>
            <a:r>
              <a:rPr lang="en-US" sz="3200" b="1" dirty="0" err="1" smtClean="0"/>
              <a:t>V.hasColor</a:t>
            </a:r>
            <a:r>
              <a:rPr lang="en-US" sz="3200" b="1" dirty="0" smtClean="0"/>
              <a:t>=v1;</a:t>
            </a:r>
          </a:p>
          <a:p>
            <a:r>
              <a:rPr lang="en-US" i="1" dirty="0" smtClean="0"/>
              <a:t>where the virtual view definition consists of the following triples:</a:t>
            </a:r>
          </a:p>
          <a:p>
            <a:pPr>
              <a:buNone/>
            </a:pPr>
            <a:r>
              <a:rPr lang="en-US" dirty="0" smtClean="0"/>
              <a:t>	{(id, ǫ, id),(ǫ, A, </a:t>
            </a:r>
            <a:r>
              <a:rPr lang="en-US" dirty="0" err="1" smtClean="0"/>
              <a:t>hasColor</a:t>
            </a:r>
            <a:r>
              <a:rPr lang="en-US" dirty="0" smtClean="0"/>
              <a:t>),(type, B, ǫ),(origin, D, ǫ)}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/>
          </a:bodyPr>
          <a:lstStyle/>
          <a:p>
            <a:r>
              <a:rPr lang="en-US" i="1" dirty="0" smtClean="0"/>
              <a:t>Algorithm 1 calls the EXPAND procedure to expand the query predicate.</a:t>
            </a:r>
          </a:p>
          <a:p>
            <a:r>
              <a:rPr lang="en-US" i="1" dirty="0" smtClean="0"/>
              <a:t>Only B=v2 and </a:t>
            </a:r>
            <a:r>
              <a:rPr lang="en-US" dirty="0" smtClean="0"/>
              <a:t>D=v4 </a:t>
            </a:r>
            <a:r>
              <a:rPr lang="en-US" i="1" dirty="0" smtClean="0"/>
              <a:t>are ground nodes in G, so EXPAND tries to traverse G and the tree for C towards the ground nodes.</a:t>
            </a:r>
          </a:p>
          <a:p>
            <a:pPr>
              <a:buNone/>
            </a:pPr>
            <a:r>
              <a:rPr lang="en-US" b="1" dirty="0" smtClean="0"/>
              <a:t>		SELECT W.id</a:t>
            </a:r>
          </a:p>
          <a:p>
            <a:pPr>
              <a:buNone/>
            </a:pPr>
            <a:r>
              <a:rPr lang="en-US" b="1" dirty="0" smtClean="0"/>
              <a:t>		FROM Wine AS W</a:t>
            </a:r>
          </a:p>
          <a:p>
            <a:pPr>
              <a:buNone/>
            </a:pPr>
            <a:r>
              <a:rPr lang="en-US" b="1" dirty="0" smtClean="0"/>
              <a:t>		WHERE </a:t>
            </a:r>
            <a:r>
              <a:rPr lang="en-US" b="1" dirty="0" err="1" smtClean="0"/>
              <a:t>W.type</a:t>
            </a:r>
            <a:r>
              <a:rPr lang="en-US" b="1" dirty="0" smtClean="0"/>
              <a:t>=v2 AND </a:t>
            </a:r>
            <a:r>
              <a:rPr lang="en-US" b="1" dirty="0" err="1" smtClean="0"/>
              <a:t>W.origin</a:t>
            </a:r>
            <a:r>
              <a:rPr lang="en-US" b="1" dirty="0" smtClean="0"/>
              <a:t>=v4</a:t>
            </a:r>
            <a:r>
              <a:rPr lang="en-US" b="1" dirty="0" smtClean="0"/>
              <a:t>;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sz="1200" b="1" dirty="0" smtClean="0">
                <a:hlinkClick r:id="rId2" action="ppaction://hlinksldjump"/>
              </a:rPr>
              <a:t>Implication Graph</a:t>
            </a:r>
            <a:endParaRPr lang="en-US" sz="1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Definition (Live and Dead Nodes) </a:t>
            </a:r>
            <a:r>
              <a:rPr lang="en-US" b="1" i="1" dirty="0" smtClean="0"/>
              <a:t>For a given virtual view definition,</a:t>
            </a:r>
          </a:p>
          <a:p>
            <a:r>
              <a:rPr lang="en-US" i="1" dirty="0" smtClean="0"/>
              <a:t>a node n ∈ V(G) from the implication graph G is a live node if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 smtClean="0"/>
              <a:t>n∈ P(G) and n is a ground node or a recursive node, or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 smtClean="0"/>
              <a:t>there exists some u∈ </a:t>
            </a:r>
            <a:r>
              <a:rPr lang="en-US" i="1" dirty="0" err="1" smtClean="0"/>
              <a:t>Adj</a:t>
            </a:r>
            <a:r>
              <a:rPr lang="en-US" i="1" dirty="0" smtClean="0"/>
              <a:t>(n) such that u is a live node</a:t>
            </a:r>
          </a:p>
          <a:p>
            <a:r>
              <a:rPr lang="en-US" i="1" dirty="0" smtClean="0"/>
              <a:t>Conversely, a node n that is not a live node is called a dead node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Mark nodes in the implication graph G that are dead because there is no path from those nodes to any recursive or ground nodes.</a:t>
            </a:r>
          </a:p>
          <a:p>
            <a:r>
              <a:rPr lang="en-US" dirty="0" smtClean="0"/>
              <a:t>The expansion of the atoms in a rule body can be safely skipped if at least one of the atoms is dead.</a:t>
            </a:r>
          </a:p>
          <a:p>
            <a:r>
              <a:rPr lang="en-US" dirty="0" smtClean="0"/>
              <a:t>To prune the number of expansions due to R-expansion, mark nodes in the recursive tree R that are not associated with live nodes.</a:t>
            </a:r>
          </a:p>
          <a:p>
            <a:r>
              <a:rPr lang="en-US" dirty="0" smtClean="0"/>
              <a:t>The fourth optimization uses </a:t>
            </a:r>
            <a:r>
              <a:rPr lang="en-US" dirty="0" err="1" smtClean="0"/>
              <a:t>memoization</a:t>
            </a:r>
            <a:r>
              <a:rPr lang="en-US" dirty="0" smtClean="0"/>
              <a:t> techniques to avoid traversing nodes in the implication graph more than once.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8330"/>
          <a:stretch>
            <a:fillRect/>
          </a:stretch>
        </p:blipFill>
        <p:spPr bwMode="auto">
          <a:xfrm>
            <a:off x="914400" y="1371600"/>
            <a:ext cx="6616518" cy="503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(cont’d)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4116"/>
          <a:stretch>
            <a:fillRect/>
          </a:stretch>
        </p:blipFill>
        <p:spPr bwMode="auto">
          <a:xfrm>
            <a:off x="1143000" y="1447800"/>
            <a:ext cx="6593449" cy="5099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DBMS </a:t>
            </a:r>
            <a:r>
              <a:rPr lang="en-US" dirty="0"/>
              <a:t>provides a wide range </a:t>
            </a:r>
            <a:r>
              <a:rPr lang="en-US" dirty="0" smtClean="0"/>
              <a:t>of transactional </a:t>
            </a:r>
            <a:r>
              <a:rPr lang="en-US" dirty="0"/>
              <a:t>and analytical support that is indispensable in </a:t>
            </a:r>
            <a:r>
              <a:rPr lang="en-US" dirty="0" smtClean="0"/>
              <a:t>data processing.</a:t>
            </a:r>
          </a:p>
          <a:p>
            <a:r>
              <a:rPr lang="en-US" dirty="0" smtClean="0"/>
              <a:t>SQL can insulate </a:t>
            </a:r>
            <a:r>
              <a:rPr lang="en-US" dirty="0"/>
              <a:t>the users from the details of data representation and </a:t>
            </a:r>
            <a:r>
              <a:rPr lang="en-US" dirty="0" smtClean="0"/>
              <a:t>manipulation.</a:t>
            </a:r>
          </a:p>
          <a:p>
            <a:r>
              <a:rPr lang="en-US" dirty="0" smtClean="0"/>
              <a:t>SQL offers query optimization.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(cont’d)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409244"/>
            <a:ext cx="6629400" cy="5220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To find wines that </a:t>
            </a:r>
            <a:r>
              <a:rPr lang="en-US" i="1" dirty="0" smtClean="0"/>
              <a:t>originate from </a:t>
            </a:r>
            <a:r>
              <a:rPr lang="en-US" i="1" dirty="0"/>
              <a:t>the US, we may </a:t>
            </a:r>
            <a:r>
              <a:rPr lang="en-US" i="1" dirty="0" smtClean="0"/>
              <a:t>naively </a:t>
            </a:r>
            <a:r>
              <a:rPr lang="en-US" i="1" dirty="0"/>
              <a:t>issue the following SQL query:</a:t>
            </a:r>
          </a:p>
          <a:p>
            <a:pPr>
              <a:buNone/>
            </a:pPr>
            <a:r>
              <a:rPr lang="en-US" sz="2400" b="1" dirty="0" smtClean="0"/>
              <a:t>           SELECT </a:t>
            </a:r>
            <a:r>
              <a:rPr lang="en-US" sz="2400" b="1" dirty="0" err="1"/>
              <a:t>W.Id</a:t>
            </a:r>
            <a:endParaRPr lang="en-US" sz="2400" b="1" dirty="0"/>
          </a:p>
          <a:p>
            <a:pPr>
              <a:buNone/>
            </a:pPr>
            <a:r>
              <a:rPr lang="en-US" sz="2400" b="1" dirty="0" smtClean="0"/>
              <a:t>           FROM </a:t>
            </a:r>
            <a:r>
              <a:rPr lang="en-US" sz="2400" b="1" dirty="0"/>
              <a:t>Wine AS W</a:t>
            </a:r>
          </a:p>
          <a:p>
            <a:pPr>
              <a:buNone/>
            </a:pPr>
            <a:r>
              <a:rPr lang="en-US" sz="2400" b="1" dirty="0" smtClean="0"/>
              <a:t>           WHERE </a:t>
            </a:r>
            <a:r>
              <a:rPr lang="en-US" sz="2400" b="1" dirty="0" err="1"/>
              <a:t>W.Origin</a:t>
            </a:r>
            <a:r>
              <a:rPr lang="en-US" sz="2400" b="1" dirty="0"/>
              <a:t> = ‘US</a:t>
            </a:r>
            <a:r>
              <a:rPr lang="en-US" sz="2400" b="1" dirty="0" smtClean="0"/>
              <a:t>’;</a:t>
            </a:r>
          </a:p>
          <a:p>
            <a:r>
              <a:rPr lang="en-US" i="1" dirty="0"/>
              <a:t>To find red </a:t>
            </a:r>
            <a:r>
              <a:rPr lang="en-US" i="1" dirty="0" smtClean="0"/>
              <a:t>wines, we </a:t>
            </a:r>
            <a:r>
              <a:rPr lang="en-US" i="1" dirty="0"/>
              <a:t>may </a:t>
            </a:r>
            <a:r>
              <a:rPr lang="en-US" i="1" dirty="0" smtClean="0"/>
              <a:t>naively </a:t>
            </a:r>
            <a:r>
              <a:rPr lang="en-US" i="1" dirty="0"/>
              <a:t>issue the following SQL query:</a:t>
            </a:r>
          </a:p>
          <a:p>
            <a:pPr>
              <a:buNone/>
            </a:pPr>
            <a:r>
              <a:rPr lang="en-US" sz="2400" b="1" dirty="0" smtClean="0"/>
              <a:t>          SELECT </a:t>
            </a:r>
            <a:r>
              <a:rPr lang="en-US" sz="2400" b="1" dirty="0" err="1" smtClean="0"/>
              <a:t>W.Id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    FROM </a:t>
            </a:r>
            <a:r>
              <a:rPr lang="en-US" sz="2400" b="1" dirty="0"/>
              <a:t>Wine AS W</a:t>
            </a:r>
          </a:p>
          <a:p>
            <a:pPr>
              <a:buNone/>
            </a:pPr>
            <a:r>
              <a:rPr lang="en-US" sz="2400" b="1" dirty="0" smtClean="0"/>
              <a:t>          WHERE </a:t>
            </a:r>
            <a:r>
              <a:rPr lang="en-US" sz="2400" b="1" dirty="0" err="1"/>
              <a:t>W.hasColor</a:t>
            </a:r>
            <a:r>
              <a:rPr lang="en-US" sz="2400" b="1" dirty="0"/>
              <a:t> = ‘red’;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Ontology </a:t>
            </a:r>
            <a:r>
              <a:rPr lang="en-US" dirty="0"/>
              <a:t>is </a:t>
            </a:r>
            <a:r>
              <a:rPr lang="en-US" dirty="0" smtClean="0"/>
              <a:t>currently represented </a:t>
            </a:r>
            <a:r>
              <a:rPr lang="en-US" dirty="0"/>
              <a:t>as semi-structured </a:t>
            </a:r>
            <a:r>
              <a:rPr lang="en-US" dirty="0" smtClean="0"/>
              <a:t>data, using either OWL or RDF.</a:t>
            </a:r>
          </a:p>
          <a:p>
            <a:r>
              <a:rPr lang="en-US" dirty="0"/>
              <a:t>The relational data model </a:t>
            </a:r>
            <a:r>
              <a:rPr lang="en-US" dirty="0" smtClean="0"/>
              <a:t>remains ill-suited </a:t>
            </a:r>
            <a:r>
              <a:rPr lang="en-US" dirty="0"/>
              <a:t>for storing and processing </a:t>
            </a:r>
            <a:r>
              <a:rPr lang="en-US" dirty="0" smtClean="0"/>
              <a:t>semi-structured data efficiently.</a:t>
            </a:r>
          </a:p>
          <a:p>
            <a:r>
              <a:rPr lang="en-US" dirty="0" smtClean="0"/>
              <a:t>XML models come with a big storage and processing overhead.</a:t>
            </a:r>
          </a:p>
          <a:p>
            <a:r>
              <a:rPr lang="en-US" dirty="0" smtClean="0"/>
              <a:t>Transitivity is difficult to express and process in an RDBMS.</a:t>
            </a:r>
          </a:p>
          <a:p>
            <a:pPr>
              <a:buNone/>
            </a:pPr>
            <a:r>
              <a:rPr lang="en-US" i="1" dirty="0" smtClean="0"/>
              <a:t>Therefore neither pure XML databases or relational databases can do the task alone.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79656" y="1447800"/>
            <a:ext cx="6492744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743200" y="58674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Framework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 virtual view is </a:t>
            </a:r>
            <a:r>
              <a:rPr lang="en-US" dirty="0" smtClean="0"/>
              <a:t>created by </a:t>
            </a:r>
            <a:r>
              <a:rPr lang="en-US" dirty="0"/>
              <a:t>specifying how the data in relational tables relate to </a:t>
            </a:r>
            <a:r>
              <a:rPr lang="en-US" dirty="0" smtClean="0"/>
              <a:t>the domain </a:t>
            </a:r>
            <a:r>
              <a:rPr lang="en-US" dirty="0"/>
              <a:t>knowledge encoded as </a:t>
            </a:r>
            <a:r>
              <a:rPr lang="en-US" dirty="0" err="1"/>
              <a:t>ontologies</a:t>
            </a:r>
            <a:r>
              <a:rPr lang="en-US" dirty="0"/>
              <a:t> in the ontology </a:t>
            </a:r>
            <a:r>
              <a:rPr lang="en-US" dirty="0" smtClean="0"/>
              <a:t>repository.</a:t>
            </a:r>
          </a:p>
          <a:p>
            <a:r>
              <a:rPr lang="en-US" dirty="0"/>
              <a:t>O</a:t>
            </a:r>
            <a:r>
              <a:rPr lang="en-US" dirty="0" smtClean="0"/>
              <a:t>ntology </a:t>
            </a:r>
            <a:r>
              <a:rPr lang="en-US" dirty="0"/>
              <a:t>files </a:t>
            </a:r>
            <a:r>
              <a:rPr lang="en-US" dirty="0" smtClean="0"/>
              <a:t>registered with </a:t>
            </a:r>
            <a:r>
              <a:rPr lang="en-US" dirty="0"/>
              <a:t>the ontology repository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Class </a:t>
            </a:r>
            <a:r>
              <a:rPr lang="en-US" dirty="0"/>
              <a:t>hierarchies and transitive properties are </a:t>
            </a:r>
            <a:r>
              <a:rPr lang="en-US" dirty="0" smtClean="0"/>
              <a:t>extracted into </a:t>
            </a:r>
            <a:r>
              <a:rPr lang="en-US" dirty="0"/>
              <a:t>trees, and implications are extracted into an </a:t>
            </a:r>
            <a:r>
              <a:rPr lang="en-US" dirty="0" smtClean="0"/>
              <a:t>implication graph.</a:t>
            </a:r>
          </a:p>
          <a:p>
            <a:r>
              <a:rPr lang="en-US" dirty="0" smtClean="0"/>
              <a:t>Framework processes </a:t>
            </a:r>
            <a:r>
              <a:rPr lang="en-US" dirty="0"/>
              <a:t>the queries on the virtual view by re-writing them </a:t>
            </a:r>
            <a:r>
              <a:rPr lang="en-US" dirty="0" smtClean="0"/>
              <a:t>into queries </a:t>
            </a:r>
            <a:r>
              <a:rPr lang="en-US" dirty="0"/>
              <a:t>on both the base table and the ontological information </a:t>
            </a:r>
            <a:r>
              <a:rPr lang="en-US" dirty="0" smtClean="0"/>
              <a:t>in the </a:t>
            </a:r>
            <a:r>
              <a:rPr lang="en-US" dirty="0"/>
              <a:t>ontology repository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View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46377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9600" y="3276601"/>
            <a:ext cx="8077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Virtual View incorporates both data and domain knowledge.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LocatedIn</a:t>
            </a:r>
            <a:r>
              <a:rPr lang="en-US" sz="2800" dirty="0" smtClean="0"/>
              <a:t> obtained from </a:t>
            </a:r>
            <a:r>
              <a:rPr lang="en-US" sz="2800" dirty="0" err="1" smtClean="0"/>
              <a:t>locatedIn</a:t>
            </a:r>
            <a:r>
              <a:rPr lang="en-US" sz="2800" dirty="0" smtClean="0"/>
              <a:t> property of ontology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HasColor</a:t>
            </a:r>
            <a:r>
              <a:rPr lang="en-US" sz="2800" dirty="0" smtClean="0"/>
              <a:t> obtained from:</a:t>
            </a:r>
          </a:p>
          <a:p>
            <a:r>
              <a:rPr lang="en-US" sz="2800" i="1" dirty="0" smtClean="0"/>
              <a:t>	(type = Zinfandel) ⇒ (</a:t>
            </a:r>
            <a:r>
              <a:rPr lang="en-US" sz="2800" i="1" dirty="0" err="1" smtClean="0"/>
              <a:t>hasColor</a:t>
            </a:r>
            <a:r>
              <a:rPr lang="en-US" sz="2800" i="1" dirty="0" smtClean="0"/>
              <a:t> = red)</a:t>
            </a:r>
          </a:p>
          <a:p>
            <a:r>
              <a:rPr lang="en-US" sz="2800" i="1" dirty="0" smtClean="0"/>
              <a:t>	(</a:t>
            </a:r>
            <a:r>
              <a:rPr lang="en-US" sz="2800" i="1" dirty="0"/>
              <a:t>type = Riesling) ⇒ (</a:t>
            </a:r>
            <a:r>
              <a:rPr lang="en-US" sz="2800" i="1" dirty="0" err="1"/>
              <a:t>hasColor</a:t>
            </a:r>
            <a:r>
              <a:rPr lang="en-US" sz="2800" i="1" dirty="0"/>
              <a:t> = white</a:t>
            </a:r>
            <a:r>
              <a:rPr lang="en-US" sz="2800" i="1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1714</Words>
  <Application>Microsoft Office PowerPoint</Application>
  <PresentationFormat>On-screen Show (4:3)</PresentationFormat>
  <Paragraphs>289</Paragraphs>
  <Slides>40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Unifying Data and Domain Knowledge Using Virtual Views</vt:lpstr>
      <vt:lpstr>Overview</vt:lpstr>
      <vt:lpstr>Motivation</vt:lpstr>
      <vt:lpstr>Benefits of DBMS</vt:lpstr>
      <vt:lpstr>Goal</vt:lpstr>
      <vt:lpstr>Challenges</vt:lpstr>
      <vt:lpstr>Approach</vt:lpstr>
      <vt:lpstr>Approach </vt:lpstr>
      <vt:lpstr>Virtual View</vt:lpstr>
      <vt:lpstr>Querying the Virtual View</vt:lpstr>
      <vt:lpstr>Virtual view creation</vt:lpstr>
      <vt:lpstr>Virtual view creation (cont’d)</vt:lpstr>
      <vt:lpstr>Example</vt:lpstr>
      <vt:lpstr>HYBRID RELATIONAL-XML DBMS</vt:lpstr>
      <vt:lpstr>Ontology Repository</vt:lpstr>
      <vt:lpstr>Ontology </vt:lpstr>
      <vt:lpstr>Ontology Tables</vt:lpstr>
      <vt:lpstr>Class Hierarchies</vt:lpstr>
      <vt:lpstr>Slide 19</vt:lpstr>
      <vt:lpstr>Ontology(Class hierarchy)</vt:lpstr>
      <vt:lpstr>Transitive Properties</vt:lpstr>
      <vt:lpstr>OWL Representation</vt:lpstr>
      <vt:lpstr>Transitive locatedIn Property</vt:lpstr>
      <vt:lpstr>Implication Rules</vt:lpstr>
      <vt:lpstr>OWL</vt:lpstr>
      <vt:lpstr>Ontology Properties (implications)</vt:lpstr>
      <vt:lpstr>Implication Graph</vt:lpstr>
      <vt:lpstr>Query Processing</vt:lpstr>
      <vt:lpstr>View Triples</vt:lpstr>
      <vt:lpstr>Algorithm 1 REWRITE(Q,G,R, V)</vt:lpstr>
      <vt:lpstr>Algorithm 1 REWRITE(Q,G,R, V)</vt:lpstr>
      <vt:lpstr>Algorithm 2 EXPAND(h,G,R, V)</vt:lpstr>
      <vt:lpstr>Algorithm 2 EXPAND(h,G,R, V)</vt:lpstr>
      <vt:lpstr>Example</vt:lpstr>
      <vt:lpstr>Example</vt:lpstr>
      <vt:lpstr>OPTIMIZATION </vt:lpstr>
      <vt:lpstr>Optimization </vt:lpstr>
      <vt:lpstr>Experiments</vt:lpstr>
      <vt:lpstr>Experiments (cont’d)</vt:lpstr>
      <vt:lpstr>Experiments (cont’d)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Unifying Data and Domain Knowledge Using Virtual Views</dc:title>
  <dc:creator>kalyan</dc:creator>
  <cp:lastModifiedBy>kalyan</cp:lastModifiedBy>
  <cp:revision>217</cp:revision>
  <dcterms:created xsi:type="dcterms:W3CDTF">2008-03-29T22:48:40Z</dcterms:created>
  <dcterms:modified xsi:type="dcterms:W3CDTF">2008-04-04T18:10:14Z</dcterms:modified>
</cp:coreProperties>
</file>