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6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vml" ContentType="application/vnd.openxmlformats-officedocument.vmlDrawing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0" r:id="rId1"/>
  </p:sldMasterIdLst>
  <p:notesMasterIdLst>
    <p:notesMasterId r:id="rId64"/>
  </p:notesMasterIdLst>
  <p:sldIdLst>
    <p:sldId id="256" r:id="rId2"/>
    <p:sldId id="257" r:id="rId3"/>
    <p:sldId id="304" r:id="rId4"/>
    <p:sldId id="258" r:id="rId5"/>
    <p:sldId id="264" r:id="rId6"/>
    <p:sldId id="324" r:id="rId7"/>
    <p:sldId id="260" r:id="rId8"/>
    <p:sldId id="261" r:id="rId9"/>
    <p:sldId id="259" r:id="rId10"/>
    <p:sldId id="262" r:id="rId11"/>
    <p:sldId id="323" r:id="rId12"/>
    <p:sldId id="263" r:id="rId13"/>
    <p:sldId id="271" r:id="rId14"/>
    <p:sldId id="266" r:id="rId15"/>
    <p:sldId id="325" r:id="rId16"/>
    <p:sldId id="267" r:id="rId17"/>
    <p:sldId id="269" r:id="rId18"/>
    <p:sldId id="270" r:id="rId19"/>
    <p:sldId id="272" r:id="rId20"/>
    <p:sldId id="321" r:id="rId21"/>
    <p:sldId id="273" r:id="rId22"/>
    <p:sldId id="322" r:id="rId23"/>
    <p:sldId id="289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8" r:id="rId45"/>
    <p:sldId id="299" r:id="rId46"/>
    <p:sldId id="300" r:id="rId47"/>
    <p:sldId id="301" r:id="rId48"/>
    <p:sldId id="297" r:id="rId49"/>
    <p:sldId id="302" r:id="rId50"/>
    <p:sldId id="305" r:id="rId51"/>
    <p:sldId id="306" r:id="rId52"/>
    <p:sldId id="307" r:id="rId53"/>
    <p:sldId id="315" r:id="rId54"/>
    <p:sldId id="319" r:id="rId55"/>
    <p:sldId id="310" r:id="rId56"/>
    <p:sldId id="312" r:id="rId57"/>
    <p:sldId id="313" r:id="rId58"/>
    <p:sldId id="314" r:id="rId59"/>
    <p:sldId id="311" r:id="rId60"/>
    <p:sldId id="317" r:id="rId61"/>
    <p:sldId id="316" r:id="rId62"/>
    <p:sldId id="318" r:id="rId6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32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2" autoAdjust="0"/>
    <p:restoredTop sz="94667" autoAdjust="0"/>
  </p:normalViewPr>
  <p:slideViewPr>
    <p:cSldViewPr>
      <p:cViewPr>
        <p:scale>
          <a:sx n="84" d="100"/>
          <a:sy n="84" d="100"/>
        </p:scale>
        <p:origin x="-74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1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648A3-2AE6-4534-AD38-14FEB8DF8900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46496-2554-4A7B-843B-B34024A77B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46496-2554-4A7B-843B-B34024A77BC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DA5F8F-997E-4EC0-A17B-AA03FAD62BDC}" type="datetimeFigureOut">
              <a:rPr lang="en-US" smtClean="0"/>
              <a:pPr/>
              <a:t>4/11/2008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95C425C-2816-4D5B-94A5-6EF9BD081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Serge </a:t>
            </a:r>
            <a:r>
              <a:rPr lang="en-US" dirty="0" err="1" smtClean="0"/>
              <a:t>Abiteboul</a:t>
            </a:r>
            <a:endParaRPr lang="en-US" dirty="0" smtClean="0"/>
          </a:p>
          <a:p>
            <a:r>
              <a:rPr lang="en-US" dirty="0" smtClean="0"/>
              <a:t>Omar </a:t>
            </a:r>
            <a:r>
              <a:rPr lang="en-US" dirty="0" err="1" smtClean="0"/>
              <a:t>Benjelloun</a:t>
            </a:r>
            <a:endParaRPr lang="en-US" dirty="0" smtClean="0"/>
          </a:p>
          <a:p>
            <a:r>
              <a:rPr lang="en-US" dirty="0" err="1" smtClean="0"/>
              <a:t>Bogdan</a:t>
            </a:r>
            <a:r>
              <a:rPr lang="en-US" dirty="0" smtClean="0"/>
              <a:t> </a:t>
            </a:r>
            <a:r>
              <a:rPr lang="en-US" dirty="0" err="1" smtClean="0"/>
              <a:t>Cautis</a:t>
            </a:r>
            <a:endParaRPr lang="en-US" dirty="0" smtClean="0"/>
          </a:p>
          <a:p>
            <a:r>
              <a:rPr lang="en-US" dirty="0" err="1" smtClean="0"/>
              <a:t>Ioana</a:t>
            </a:r>
            <a:r>
              <a:rPr lang="en-US" dirty="0" smtClean="0"/>
              <a:t> </a:t>
            </a:r>
            <a:r>
              <a:rPr lang="en-US" dirty="0" err="1" smtClean="0"/>
              <a:t>Manolescu</a:t>
            </a:r>
            <a:endParaRPr lang="en-US" dirty="0" smtClean="0"/>
          </a:p>
          <a:p>
            <a:r>
              <a:rPr lang="en-US" dirty="0" err="1" smtClean="0"/>
              <a:t>Tova</a:t>
            </a:r>
            <a:r>
              <a:rPr lang="en-US" dirty="0" smtClean="0"/>
              <a:t> Milo</a:t>
            </a:r>
          </a:p>
          <a:p>
            <a:r>
              <a:rPr lang="en-US" dirty="0" err="1" smtClean="0"/>
              <a:t>Nicoleta</a:t>
            </a:r>
            <a:r>
              <a:rPr lang="en-US" dirty="0" smtClean="0"/>
              <a:t> </a:t>
            </a:r>
            <a:r>
              <a:rPr lang="en-US" dirty="0" err="1" smtClean="0"/>
              <a:t>Preda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b="1" smtClean="0"/>
              <a:t>Lazy Query Evaluation for Active XML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Lazy </a:t>
            </a:r>
            <a:r>
              <a:rPr lang="en-US" dirty="0" smtClean="0"/>
              <a:t>evaluation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approach of lazy query evaluation makes use of the following techniques:</a:t>
            </a:r>
          </a:p>
          <a:p>
            <a:pPr lvl="1">
              <a:buNone/>
            </a:pPr>
            <a:r>
              <a:rPr lang="en-US" dirty="0" smtClean="0"/>
              <a:t>- Computing the set of relevant service calls</a:t>
            </a:r>
          </a:p>
          <a:p>
            <a:pPr lvl="1">
              <a:buNone/>
            </a:pPr>
            <a:r>
              <a:rPr lang="en-US" dirty="0" smtClean="0"/>
              <a:t>- Service calls sequencing</a:t>
            </a:r>
          </a:p>
          <a:p>
            <a:pPr lvl="1">
              <a:buNone/>
            </a:pPr>
            <a:r>
              <a:rPr lang="en-US" dirty="0" smtClean="0"/>
              <a:t>- Pruning via typing</a:t>
            </a:r>
          </a:p>
          <a:p>
            <a:pPr lvl="1">
              <a:buNone/>
            </a:pPr>
            <a:r>
              <a:rPr lang="en-US" dirty="0" smtClean="0"/>
              <a:t>- Service calls guide</a:t>
            </a:r>
          </a:p>
          <a:p>
            <a:pPr lvl="1">
              <a:buNone/>
            </a:pPr>
            <a:r>
              <a:rPr lang="en-US" dirty="0" smtClean="0"/>
              <a:t>- Pushing queries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/>
              <a:t>Preliminaries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Finding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Sequencing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types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Faster relevance detection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Implementation and experiments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solidFill>
                  <a:schemeClr val="accent2"/>
                </a:solidFill>
              </a:rPr>
              <a:t>Embedding</a:t>
            </a:r>
          </a:p>
          <a:p>
            <a:pPr algn="just">
              <a:buNone/>
            </a:pPr>
            <a:r>
              <a:rPr lang="en-US" dirty="0" smtClean="0"/>
              <a:t>	- Embedding of query ‘q’ into document ‘d’ is a match of a</a:t>
            </a:r>
            <a:br>
              <a:rPr lang="en-US" dirty="0" smtClean="0"/>
            </a:br>
            <a:r>
              <a:rPr lang="en-US" dirty="0" smtClean="0"/>
              <a:t>   given tree pattern query to the document ‘d’</a:t>
            </a:r>
          </a:p>
          <a:p>
            <a:pPr algn="just">
              <a:buNone/>
            </a:pPr>
            <a:r>
              <a:rPr lang="en-US" dirty="0" smtClean="0"/>
              <a:t>	- Result of embedding: bindings of the output variables on</a:t>
            </a:r>
            <a:br>
              <a:rPr lang="en-US" dirty="0" smtClean="0"/>
            </a:br>
            <a:r>
              <a:rPr lang="en-US" dirty="0" smtClean="0"/>
              <a:t>   the witness tree</a:t>
            </a:r>
          </a:p>
          <a:p>
            <a:pPr algn="just"/>
            <a:r>
              <a:rPr lang="en-US" dirty="0" smtClean="0">
                <a:solidFill>
                  <a:schemeClr val="accent2"/>
                </a:solidFill>
              </a:rPr>
              <a:t>Relevant calls</a:t>
            </a:r>
          </a:p>
          <a:p>
            <a:pPr algn="just">
              <a:buNone/>
            </a:pPr>
            <a:r>
              <a:rPr lang="en-US" dirty="0" smtClean="0"/>
              <a:t>	- Function calls that bring relevant data</a:t>
            </a:r>
          </a:p>
          <a:p>
            <a:pPr algn="just"/>
            <a:r>
              <a:rPr lang="en-US" dirty="0" smtClean="0">
                <a:solidFill>
                  <a:schemeClr val="accent2"/>
                </a:solidFill>
              </a:rPr>
              <a:t>Relevant Rewriting</a:t>
            </a:r>
          </a:p>
          <a:p>
            <a:pPr algn="just">
              <a:buNone/>
            </a:pPr>
            <a:r>
              <a:rPr lang="en-US" dirty="0" smtClean="0"/>
              <a:t>	- Expansion of the document after retrieval of data from the </a:t>
            </a:r>
            <a:br>
              <a:rPr lang="en-US" dirty="0" smtClean="0"/>
            </a:br>
            <a:r>
              <a:rPr lang="en-US" dirty="0" smtClean="0"/>
              <a:t>   relevant  calls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Formal definition of Embedding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600200"/>
            <a:ext cx="7239000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embedding</a:t>
            </a:r>
            <a:endParaRPr lang="en-US" dirty="0"/>
          </a:p>
        </p:txBody>
      </p:sp>
      <p:pic>
        <p:nvPicPr>
          <p:cNvPr id="10" name="Picture 3" descr="C:\Documents and Settings\Administrator\My Documents\Courses\cis650\ActiveXML_001.gif"/>
          <p:cNvPicPr>
            <a:picLocks noChangeArrowheads="1"/>
          </p:cNvPicPr>
          <p:nvPr/>
        </p:nvPicPr>
        <p:blipFill>
          <a:blip r:embed="rId3">
            <a:lum contrast="-20000"/>
          </a:blip>
          <a:srcRect l="3847" t="27600" r="4642" b="14799"/>
          <a:stretch>
            <a:fillRect/>
          </a:stretch>
        </p:blipFill>
        <p:spPr bwMode="auto">
          <a:xfrm>
            <a:off x="228600" y="2438401"/>
            <a:ext cx="8762757" cy="4114799"/>
          </a:xfrm>
          <a:prstGeom prst="rect">
            <a:avLst/>
          </a:prstGeom>
          <a:noFill/>
        </p:spPr>
      </p:pic>
      <p:pic>
        <p:nvPicPr>
          <p:cNvPr id="11" name="Picture 4" descr="C:\Documents and Settings\Administrator\My Documents\Courses\cis650\ActiveXML_002.gif"/>
          <p:cNvPicPr>
            <a:picLocks noChangeAspect="1" noChangeArrowheads="1"/>
          </p:cNvPicPr>
          <p:nvPr/>
        </p:nvPicPr>
        <p:blipFill>
          <a:blip r:embed="rId4"/>
          <a:srcRect l="17142" t="4196" r="15143" b="19518"/>
          <a:stretch>
            <a:fillRect/>
          </a:stretch>
        </p:blipFill>
        <p:spPr bwMode="auto">
          <a:xfrm>
            <a:off x="6019800" y="381000"/>
            <a:ext cx="2667000" cy="2073011"/>
          </a:xfrm>
          <a:prstGeom prst="rect">
            <a:avLst/>
          </a:prstGeom>
          <a:noFill/>
        </p:spPr>
      </p:pic>
      <p:sp>
        <p:nvSpPr>
          <p:cNvPr id="13" name="Oval 12"/>
          <p:cNvSpPr/>
          <p:nvPr/>
        </p:nvSpPr>
        <p:spPr>
          <a:xfrm>
            <a:off x="5867400" y="76200"/>
            <a:ext cx="3124200" cy="2743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embedding</a:t>
            </a:r>
            <a:endParaRPr lang="en-US" dirty="0"/>
          </a:p>
        </p:txBody>
      </p:sp>
      <p:pic>
        <p:nvPicPr>
          <p:cNvPr id="10" name="Picture 3" descr="C:\Documents and Settings\Administrator\My Documents\Courses\cis650\ActiveXML_001.gif"/>
          <p:cNvPicPr>
            <a:picLocks noChangeArrowheads="1"/>
          </p:cNvPicPr>
          <p:nvPr/>
        </p:nvPicPr>
        <p:blipFill>
          <a:blip r:embed="rId3">
            <a:lum contrast="-20000"/>
          </a:blip>
          <a:srcRect l="3847" t="27600" r="4642" b="14799"/>
          <a:stretch>
            <a:fillRect/>
          </a:stretch>
        </p:blipFill>
        <p:spPr bwMode="auto">
          <a:xfrm>
            <a:off x="228600" y="2438401"/>
            <a:ext cx="8762757" cy="4114799"/>
          </a:xfrm>
          <a:prstGeom prst="rect">
            <a:avLst/>
          </a:prstGeom>
          <a:noFill/>
        </p:spPr>
      </p:pic>
      <p:pic>
        <p:nvPicPr>
          <p:cNvPr id="11" name="Picture 4" descr="C:\Documents and Settings\Administrator\My Documents\Courses\cis650\ActiveXML_002.gif"/>
          <p:cNvPicPr>
            <a:picLocks noChangeAspect="1" noChangeArrowheads="1"/>
          </p:cNvPicPr>
          <p:nvPr/>
        </p:nvPicPr>
        <p:blipFill>
          <a:blip r:embed="rId4"/>
          <a:srcRect l="17142" t="4196" r="15143" b="19518"/>
          <a:stretch>
            <a:fillRect/>
          </a:stretch>
        </p:blipFill>
        <p:spPr bwMode="auto">
          <a:xfrm>
            <a:off x="6019800" y="381000"/>
            <a:ext cx="2667000" cy="2073011"/>
          </a:xfrm>
          <a:prstGeom prst="rect">
            <a:avLst/>
          </a:prstGeom>
          <a:noFill/>
        </p:spPr>
      </p:pic>
      <p:sp>
        <p:nvSpPr>
          <p:cNvPr id="13" name="Oval 12"/>
          <p:cNvSpPr/>
          <p:nvPr/>
        </p:nvSpPr>
        <p:spPr>
          <a:xfrm>
            <a:off x="5867400" y="76200"/>
            <a:ext cx="3124200" cy="2743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AutoShape 8"/>
          <p:cNvCxnSpPr>
            <a:cxnSpLocks noChangeShapeType="1"/>
            <a:stCxn id="7" idx="2"/>
          </p:cNvCxnSpPr>
          <p:nvPr/>
        </p:nvCxnSpPr>
        <p:spPr bwMode="auto">
          <a:xfrm rot="16200000" flipH="1">
            <a:off x="1314450" y="2914650"/>
            <a:ext cx="1905000" cy="800100"/>
          </a:xfrm>
          <a:prstGeom prst="straightConnector1">
            <a:avLst/>
          </a:prstGeom>
          <a:noFill/>
          <a:ln w="19050">
            <a:solidFill>
              <a:srgbClr val="9B320E"/>
            </a:solidFill>
            <a:round/>
            <a:headEnd/>
            <a:tailEnd type="stealth" w="lg" len="lg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381000" y="1981200"/>
            <a:ext cx="2971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we evaluate </a:t>
            </a:r>
            <a:r>
              <a:rPr lang="en-US" dirty="0" err="1" smtClean="0"/>
              <a:t>getNearbyRestos</a:t>
            </a:r>
            <a:r>
              <a:rPr lang="en-US" dirty="0" smtClean="0"/>
              <a:t>()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 of embedding (cont’d)</a:t>
            </a:r>
            <a:endParaRPr lang="en-US" dirty="0"/>
          </a:p>
        </p:txBody>
      </p:sp>
      <p:pic>
        <p:nvPicPr>
          <p:cNvPr id="3" name="Picture 13" descr="C:\Documents and Settings\Administrator\My Documents\Courses\cis650\ActiveXML_005-new.gif"/>
          <p:cNvPicPr>
            <a:picLocks noChangeAspect="1" noChangeArrowheads="1"/>
          </p:cNvPicPr>
          <p:nvPr/>
        </p:nvPicPr>
        <p:blipFill>
          <a:blip r:embed="rId3">
            <a:lum contrast="-20000"/>
          </a:blip>
          <a:srcRect/>
          <a:stretch>
            <a:fillRect/>
          </a:stretch>
        </p:blipFill>
        <p:spPr bwMode="auto">
          <a:xfrm>
            <a:off x="1676400" y="1676400"/>
            <a:ext cx="5765800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embedding (cont’d)</a:t>
            </a:r>
            <a:endParaRPr lang="en-US" dirty="0"/>
          </a:p>
        </p:txBody>
      </p:sp>
      <p:pic>
        <p:nvPicPr>
          <p:cNvPr id="3" name="Picture 4" descr="C:\Documents and Settings\Administrator\My Documents\Courses\cis650\ActiveXML_004.gif"/>
          <p:cNvPicPr>
            <a:picLocks noChangeAspect="1" noChangeArrowheads="1"/>
          </p:cNvPicPr>
          <p:nvPr/>
        </p:nvPicPr>
        <p:blipFill>
          <a:blip r:embed="rId3">
            <a:lum contrast="-20000"/>
          </a:blip>
          <a:srcRect/>
          <a:stretch>
            <a:fillRect/>
          </a:stretch>
        </p:blipFill>
        <p:spPr bwMode="auto">
          <a:xfrm>
            <a:off x="1676400" y="1676400"/>
            <a:ext cx="5765800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embedding (cont’d)</a:t>
            </a:r>
            <a:endParaRPr lang="en-US" dirty="0"/>
          </a:p>
        </p:txBody>
      </p:sp>
      <p:pic>
        <p:nvPicPr>
          <p:cNvPr id="11" name="Picture 4" descr="C:\Documents and Settings\Administrator\My Documents\Courses\cis650\ActiveXML_004.gif"/>
          <p:cNvPicPr>
            <a:picLocks noChangeAspect="1" noChangeArrowheads="1"/>
          </p:cNvPicPr>
          <p:nvPr/>
        </p:nvPicPr>
        <p:blipFill>
          <a:blip r:embed="rId3">
            <a:lum contrast="-20000"/>
          </a:blip>
          <a:srcRect/>
          <a:stretch>
            <a:fillRect/>
          </a:stretch>
        </p:blipFill>
        <p:spPr bwMode="auto">
          <a:xfrm>
            <a:off x="1676400" y="1676400"/>
            <a:ext cx="5765800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5"/>
          <p:cNvGrpSpPr>
            <a:grpSpLocks/>
          </p:cNvGrpSpPr>
          <p:nvPr/>
        </p:nvGrpSpPr>
        <p:grpSpPr bwMode="auto">
          <a:xfrm>
            <a:off x="3784600" y="4648200"/>
            <a:ext cx="1676400" cy="1600200"/>
            <a:chOff x="2640" y="2832"/>
            <a:chExt cx="1056" cy="1008"/>
          </a:xfrm>
        </p:grpSpPr>
        <p:sp>
          <p:nvSpPr>
            <p:cNvPr id="13" name="Oval 6"/>
            <p:cNvSpPr>
              <a:spLocks noChangeArrowheads="1"/>
            </p:cNvSpPr>
            <p:nvPr/>
          </p:nvSpPr>
          <p:spPr bwMode="auto">
            <a:xfrm>
              <a:off x="2928" y="2832"/>
              <a:ext cx="240" cy="240"/>
            </a:xfrm>
            <a:prstGeom prst="ellips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14" name="Text Box 7"/>
            <p:cNvSpPr txBox="1">
              <a:spLocks noChangeArrowheads="1"/>
            </p:cNvSpPr>
            <p:nvPr/>
          </p:nvSpPr>
          <p:spPr bwMode="auto">
            <a:xfrm>
              <a:off x="2640" y="3609"/>
              <a:ext cx="28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/>
              <a:r>
                <a:rPr lang="en-US">
                  <a:solidFill>
                    <a:schemeClr val="accent2"/>
                  </a:solidFill>
                </a:rPr>
                <a:t>X</a:t>
              </a:r>
            </a:p>
          </p:txBody>
        </p:sp>
        <p:cxnSp>
          <p:nvCxnSpPr>
            <p:cNvPr id="15" name="AutoShape 8"/>
            <p:cNvCxnSpPr>
              <a:cxnSpLocks noChangeShapeType="1"/>
              <a:stCxn id="14" idx="0"/>
              <a:endCxn id="13" idx="3"/>
            </p:cNvCxnSpPr>
            <p:nvPr/>
          </p:nvCxnSpPr>
          <p:spPr bwMode="auto">
            <a:xfrm flipV="1">
              <a:off x="2784" y="3037"/>
              <a:ext cx="179" cy="572"/>
            </a:xfrm>
            <a:prstGeom prst="straightConnector1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 type="arrow" w="med" len="med"/>
            </a:ln>
            <a:effectLst/>
          </p:spPr>
        </p:cxnSp>
        <p:sp>
          <p:nvSpPr>
            <p:cNvPr id="16" name="Oval 9"/>
            <p:cNvSpPr>
              <a:spLocks noChangeArrowheads="1"/>
            </p:cNvSpPr>
            <p:nvPr/>
          </p:nvSpPr>
          <p:spPr bwMode="auto">
            <a:xfrm>
              <a:off x="3120" y="2976"/>
              <a:ext cx="576" cy="192"/>
            </a:xfrm>
            <a:prstGeom prst="ellips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3264" y="3609"/>
              <a:ext cx="28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/>
              <a:r>
                <a:rPr lang="en-US">
                  <a:solidFill>
                    <a:schemeClr val="accent2"/>
                  </a:solidFill>
                </a:rPr>
                <a:t>Y</a:t>
              </a:r>
            </a:p>
          </p:txBody>
        </p:sp>
        <p:cxnSp>
          <p:nvCxnSpPr>
            <p:cNvPr id="18" name="AutoShape 11"/>
            <p:cNvCxnSpPr>
              <a:cxnSpLocks noChangeShapeType="1"/>
              <a:stCxn id="17" idx="0"/>
              <a:endCxn id="16" idx="4"/>
            </p:cNvCxnSpPr>
            <p:nvPr/>
          </p:nvCxnSpPr>
          <p:spPr bwMode="auto">
            <a:xfrm flipV="1">
              <a:off x="3408" y="3168"/>
              <a:ext cx="0" cy="441"/>
            </a:xfrm>
            <a:prstGeom prst="straightConnector1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 type="arrow" w="med" len="med"/>
            </a:ln>
            <a:effectLst/>
          </p:spPr>
        </p:cxn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Relevant calls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73380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>
                <a:solidFill>
                  <a:schemeClr val="accent2"/>
                </a:solidFill>
              </a:rPr>
              <a:t>Relevant calls: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Calls that indeed contribute to the resultant embedding. </a:t>
            </a:r>
          </a:p>
          <a:p>
            <a:pPr algn="just">
              <a:buNone/>
            </a:pPr>
            <a:r>
              <a:rPr lang="en-US" dirty="0" smtClean="0"/>
              <a:t>	For example, </a:t>
            </a:r>
            <a:r>
              <a:rPr lang="en-US" dirty="0" err="1" smtClean="0"/>
              <a:t>getNearbyRestos</a:t>
            </a:r>
            <a:r>
              <a:rPr lang="en-US" dirty="0" smtClean="0"/>
              <a:t>() is a relevant call,</a:t>
            </a:r>
          </a:p>
          <a:p>
            <a:pPr algn="just">
              <a:buNone/>
            </a:pPr>
            <a:r>
              <a:rPr lang="en-US" dirty="0" smtClean="0"/>
              <a:t>	and </a:t>
            </a:r>
            <a:r>
              <a:rPr lang="en-US" dirty="0" err="1" smtClean="0"/>
              <a:t>getNearbyMeuseums</a:t>
            </a:r>
            <a:r>
              <a:rPr lang="en-US" dirty="0" smtClean="0"/>
              <a:t>() is not.</a:t>
            </a:r>
          </a:p>
          <a:p>
            <a:pPr algn="just"/>
            <a:r>
              <a:rPr lang="en-US" dirty="0" smtClean="0"/>
              <a:t>In general, a function node is </a:t>
            </a:r>
            <a:r>
              <a:rPr lang="en-US" b="1" dirty="0" smtClean="0">
                <a:solidFill>
                  <a:schemeClr val="accent2"/>
                </a:solidFill>
              </a:rPr>
              <a:t>relevant</a:t>
            </a:r>
            <a:r>
              <a:rPr lang="en-US" b="1" dirty="0" smtClean="0"/>
              <a:t>, </a:t>
            </a:r>
            <a:r>
              <a:rPr lang="en-US" dirty="0" smtClean="0"/>
              <a:t>if there exists some rewriting of the document where some of the nodes it produces belongs to a match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Preliminaries</a:t>
            </a:r>
          </a:p>
          <a:p>
            <a:r>
              <a:rPr lang="en-US" dirty="0" smtClean="0"/>
              <a:t>Finding relevant calls</a:t>
            </a:r>
          </a:p>
          <a:p>
            <a:r>
              <a:rPr lang="en-US" dirty="0" smtClean="0"/>
              <a:t>Sequencing relevant calls</a:t>
            </a:r>
          </a:p>
          <a:p>
            <a:r>
              <a:rPr lang="en-US" dirty="0" smtClean="0"/>
              <a:t>Using types</a:t>
            </a:r>
          </a:p>
          <a:p>
            <a:r>
              <a:rPr lang="en-US" dirty="0" smtClean="0"/>
              <a:t>Faster relevance detection</a:t>
            </a:r>
          </a:p>
          <a:p>
            <a:r>
              <a:rPr lang="en-US" dirty="0" smtClean="0"/>
              <a:t>Implementation and experiments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calls : Formal definition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981200"/>
            <a:ext cx="7391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Relevant rewriting and Completeness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dirty="0" smtClean="0"/>
              <a:t>Rewriting the document by invoking relevant function nodes produces </a:t>
            </a:r>
            <a:r>
              <a:rPr lang="en-US" dirty="0" smtClean="0">
                <a:solidFill>
                  <a:schemeClr val="accent2"/>
                </a:solidFill>
              </a:rPr>
              <a:t>relevant rewritings</a:t>
            </a:r>
          </a:p>
          <a:p>
            <a:pPr lvl="1" algn="just">
              <a:lnSpc>
                <a:spcPct val="90000"/>
              </a:lnSpc>
              <a:buFont typeface="Marlett" pitchFamily="2" charset="2"/>
              <a:buNone/>
            </a:pPr>
            <a:r>
              <a:rPr lang="en-US" dirty="0" smtClean="0">
                <a:solidFill>
                  <a:schemeClr val="accent2"/>
                </a:solidFill>
              </a:rPr>
              <a:t>  </a:t>
            </a:r>
            <a:endParaRPr lang="en-US" dirty="0" smtClean="0"/>
          </a:p>
          <a:p>
            <a:pPr algn="just"/>
            <a:r>
              <a:rPr lang="en-US" dirty="0" smtClean="0"/>
              <a:t>In a process of making successive relevant calls, there might come a termination point where there can be no more relevant calls. The document ‘d’ is said to be </a:t>
            </a:r>
            <a:r>
              <a:rPr lang="en-US" b="1" dirty="0" smtClean="0">
                <a:solidFill>
                  <a:schemeClr val="accent2"/>
                </a:solidFill>
              </a:rPr>
              <a:t>complete</a:t>
            </a:r>
            <a:r>
              <a:rPr lang="en-US" b="1" dirty="0" smtClean="0"/>
              <a:t> </a:t>
            </a:r>
            <a:r>
              <a:rPr lang="en-US" dirty="0" smtClean="0"/>
              <a:t>for the given query ‘q’.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Relevant rewriting and Completeness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676400"/>
            <a:ext cx="6948489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4419600"/>
            <a:ext cx="68294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Preliminaries</a:t>
            </a:r>
          </a:p>
          <a:p>
            <a:r>
              <a:rPr lang="en-US" dirty="0" smtClean="0"/>
              <a:t>Finding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Sequencing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types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Faster relevance detection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Implementation and experiments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Given an Active XML document </a:t>
            </a:r>
            <a:r>
              <a:rPr lang="en-US" dirty="0" smtClean="0">
                <a:solidFill>
                  <a:schemeClr val="accent2"/>
                </a:solidFill>
              </a:rPr>
              <a:t>d</a:t>
            </a:r>
            <a:r>
              <a:rPr lang="en-US" dirty="0" smtClean="0"/>
              <a:t> and a query </a:t>
            </a:r>
            <a:r>
              <a:rPr lang="en-US" dirty="0" smtClean="0">
                <a:solidFill>
                  <a:schemeClr val="accent2"/>
                </a:solidFill>
              </a:rPr>
              <a:t>q</a:t>
            </a:r>
            <a:r>
              <a:rPr lang="en-US" dirty="0" smtClean="0"/>
              <a:t>, find an efficient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way to evaluate the query over the document</a:t>
            </a:r>
          </a:p>
          <a:p>
            <a:pPr lvl="1" algn="just"/>
            <a:r>
              <a:rPr lang="en-US" b="1" dirty="0" smtClean="0">
                <a:solidFill>
                  <a:schemeClr val="accent2"/>
                </a:solidFill>
              </a:rPr>
              <a:t>Naïve approach</a:t>
            </a:r>
            <a:r>
              <a:rPr lang="en-US" dirty="0" smtClean="0"/>
              <a:t>: interleave query evaluation with function calls</a:t>
            </a:r>
          </a:p>
          <a:p>
            <a:pPr lvl="1" algn="just"/>
            <a:r>
              <a:rPr lang="en-US" b="1" dirty="0" smtClean="0">
                <a:solidFill>
                  <a:schemeClr val="accent2"/>
                </a:solidFill>
              </a:rPr>
              <a:t>Better: </a:t>
            </a:r>
            <a:r>
              <a:rPr lang="en-US" dirty="0" smtClean="0"/>
              <a:t>try to compute (a superset of) the relevant functions calls for </a:t>
            </a:r>
            <a:r>
              <a:rPr lang="en-US" dirty="0" smtClean="0">
                <a:solidFill>
                  <a:schemeClr val="accent2"/>
                </a:solidFill>
              </a:rPr>
              <a:t>q</a:t>
            </a:r>
            <a:r>
              <a:rPr lang="en-US" dirty="0" smtClean="0"/>
              <a:t> and execute </a:t>
            </a:r>
            <a:r>
              <a:rPr lang="en-US" dirty="0" smtClean="0">
                <a:solidFill>
                  <a:schemeClr val="accent2"/>
                </a:solidFill>
              </a:rPr>
              <a:t>q</a:t>
            </a:r>
            <a:r>
              <a:rPr lang="en-US" dirty="0" smtClean="0"/>
              <a:t> over the rewriting of </a:t>
            </a:r>
            <a:r>
              <a:rPr lang="en-US" dirty="0" smtClean="0">
                <a:solidFill>
                  <a:schemeClr val="accent2"/>
                </a:solidFill>
              </a:rPr>
              <a:t>d</a:t>
            </a:r>
            <a:r>
              <a:rPr lang="en-US" dirty="0" smtClean="0"/>
              <a:t> (that results from executing these function calls)</a:t>
            </a:r>
          </a:p>
          <a:p>
            <a:pPr lvl="1" algn="just"/>
            <a:r>
              <a:rPr lang="en-US" b="1" dirty="0" smtClean="0">
                <a:solidFill>
                  <a:schemeClr val="accent2"/>
                </a:solidFill>
              </a:rPr>
              <a:t>Efficiency tradeoff: </a:t>
            </a:r>
            <a:r>
              <a:rPr lang="en-US" dirty="0" smtClean="0"/>
              <a:t>time to compute approximation of set of relevant functions (larger for more accurate approx)</a:t>
            </a:r>
          </a:p>
          <a:p>
            <a:pPr lvl="1" algn="just"/>
            <a:r>
              <a:rPr lang="en-US" dirty="0" smtClean="0"/>
              <a:t>Time to execute the function calls (smaller for more accurate approx) and time to execute query over resulting rewriting of document (smaller document for more accurate approx)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path queries (LPQ)</a:t>
            </a:r>
            <a:endParaRPr lang="en-US" dirty="0"/>
          </a:p>
        </p:txBody>
      </p:sp>
      <p:pic>
        <p:nvPicPr>
          <p:cNvPr id="8" name="Picture 5" descr="C:\Documents and Settings\Administrator\My Documents\Courses\cis650\ActiveXML_002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 l="16559" t="4196" r="16100" b="19518"/>
          <a:stretch>
            <a:fillRect/>
          </a:stretch>
        </p:blipFill>
        <p:spPr bwMode="auto">
          <a:xfrm>
            <a:off x="381000" y="2057400"/>
            <a:ext cx="3962400" cy="2971800"/>
          </a:xfrm>
          <a:prstGeom prst="rect">
            <a:avLst/>
          </a:prstGeom>
          <a:noFill/>
        </p:spPr>
      </p:pic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419600" y="1981200"/>
            <a:ext cx="5105400" cy="3139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dirty="0"/>
              <a:t>/*()</a:t>
            </a:r>
          </a:p>
          <a:p>
            <a:pPr algn="l"/>
            <a:r>
              <a:rPr lang="en-US" dirty="0"/>
              <a:t>/</a:t>
            </a:r>
            <a:r>
              <a:rPr lang="en-US" dirty="0" err="1"/>
              <a:t>nyHotels</a:t>
            </a:r>
            <a:r>
              <a:rPr lang="en-US" dirty="0"/>
              <a:t>/*()</a:t>
            </a:r>
          </a:p>
          <a:p>
            <a:pPr algn="l"/>
            <a:r>
              <a:rPr lang="en-US" dirty="0"/>
              <a:t>/</a:t>
            </a:r>
            <a:r>
              <a:rPr lang="en-US" dirty="0" err="1"/>
              <a:t>nyHotels</a:t>
            </a:r>
            <a:r>
              <a:rPr lang="en-US" dirty="0"/>
              <a:t>/hotel/*()</a:t>
            </a:r>
          </a:p>
          <a:p>
            <a:pPr algn="l"/>
            <a:r>
              <a:rPr lang="en-US" dirty="0"/>
              <a:t>/</a:t>
            </a:r>
            <a:r>
              <a:rPr lang="en-US" dirty="0" err="1"/>
              <a:t>nyHotels</a:t>
            </a:r>
            <a:r>
              <a:rPr lang="en-US" dirty="0"/>
              <a:t>/hotel/name/*()</a:t>
            </a:r>
          </a:p>
          <a:p>
            <a:pPr algn="l"/>
            <a:r>
              <a:rPr lang="en-US" dirty="0"/>
              <a:t>/</a:t>
            </a:r>
            <a:r>
              <a:rPr lang="en-US" dirty="0" err="1"/>
              <a:t>nyHotels</a:t>
            </a:r>
            <a:r>
              <a:rPr lang="en-US" dirty="0"/>
              <a:t>/hotel/rating/*()</a:t>
            </a:r>
          </a:p>
          <a:p>
            <a:pPr algn="l"/>
            <a:r>
              <a:rPr lang="en-US" dirty="0"/>
              <a:t>/</a:t>
            </a:r>
            <a:r>
              <a:rPr lang="en-US" dirty="0" err="1"/>
              <a:t>nyHotels</a:t>
            </a:r>
            <a:r>
              <a:rPr lang="en-US" dirty="0"/>
              <a:t>/hotel/nearby/*()</a:t>
            </a:r>
          </a:p>
          <a:p>
            <a:pPr algn="l"/>
            <a:r>
              <a:rPr lang="en-US" dirty="0"/>
              <a:t>/</a:t>
            </a:r>
            <a:r>
              <a:rPr lang="en-US" dirty="0" err="1"/>
              <a:t>nyHotels</a:t>
            </a:r>
            <a:r>
              <a:rPr lang="en-US" dirty="0"/>
              <a:t>/hotel/nearby//*()</a:t>
            </a:r>
          </a:p>
          <a:p>
            <a:pPr algn="l"/>
            <a:r>
              <a:rPr lang="en-US" dirty="0"/>
              <a:t>/</a:t>
            </a:r>
            <a:r>
              <a:rPr lang="en-US" dirty="0" err="1"/>
              <a:t>nyHotels</a:t>
            </a:r>
            <a:r>
              <a:rPr lang="en-US" dirty="0"/>
              <a:t>/hotel/nearby//restaurant/*()</a:t>
            </a:r>
          </a:p>
          <a:p>
            <a:pPr algn="l"/>
            <a:r>
              <a:rPr lang="en-US" dirty="0"/>
              <a:t>/</a:t>
            </a:r>
            <a:r>
              <a:rPr lang="en-US" dirty="0" err="1"/>
              <a:t>nyHotels</a:t>
            </a:r>
            <a:r>
              <a:rPr lang="en-US" dirty="0"/>
              <a:t>/hotel/nearby//restaurant/name/*()</a:t>
            </a:r>
          </a:p>
          <a:p>
            <a:pPr algn="l"/>
            <a:r>
              <a:rPr lang="en-US" dirty="0"/>
              <a:t>/</a:t>
            </a:r>
            <a:r>
              <a:rPr lang="en-US" dirty="0" err="1"/>
              <a:t>nyHotels</a:t>
            </a:r>
            <a:r>
              <a:rPr lang="en-US" dirty="0"/>
              <a:t>/hotel/nearby//restaurant/address/*()</a:t>
            </a:r>
          </a:p>
          <a:p>
            <a:pPr algn="l"/>
            <a:r>
              <a:rPr lang="en-US" dirty="0"/>
              <a:t>/</a:t>
            </a:r>
            <a:r>
              <a:rPr lang="en-US" dirty="0" err="1"/>
              <a:t>nyHotels</a:t>
            </a:r>
            <a:r>
              <a:rPr lang="en-US" dirty="0"/>
              <a:t>/hotel/nearby//restaurant/rating/*()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LPQ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84163" indent="-284163" algn="just">
              <a:spcBef>
                <a:spcPct val="20000"/>
              </a:spcBef>
            </a:pPr>
            <a:r>
              <a:rPr lang="en-US" sz="2800" dirty="0" smtClean="0"/>
              <a:t>Correct, but usually inefficient</a:t>
            </a:r>
            <a:endParaRPr lang="en-US" sz="2800" dirty="0" smtClean="0">
              <a:solidFill>
                <a:schemeClr val="bg2"/>
              </a:solidFill>
            </a:endParaRPr>
          </a:p>
          <a:p>
            <a:pPr marL="668338" lvl="1" indent="-193675" algn="just">
              <a:spcBef>
                <a:spcPct val="20000"/>
              </a:spcBef>
              <a:buSzPct val="65000"/>
            </a:pPr>
            <a:r>
              <a:rPr lang="en-US" dirty="0" smtClean="0"/>
              <a:t>Ignores filtering conditions in the path from the root or in other branches that could make some of the functions irrelevant (e.g. there is no chance that a </a:t>
            </a:r>
            <a:r>
              <a:rPr lang="en-US" dirty="0" err="1" smtClean="0"/>
              <a:t>getNearbyRestos</a:t>
            </a:r>
            <a:r>
              <a:rPr lang="en-US" dirty="0" smtClean="0"/>
              <a:t>() function node under a hotel is relevant, if the hotel rating is not “*****”)</a:t>
            </a:r>
          </a:p>
          <a:p>
            <a:pPr marL="668338" lvl="1" indent="-193675">
              <a:spcBef>
                <a:spcPct val="20000"/>
              </a:spcBef>
              <a:buSzPct val="65000"/>
            </a:pPr>
            <a:endParaRPr lang="en-US" dirty="0" smtClean="0"/>
          </a:p>
          <a:p>
            <a:pPr marL="668338" lvl="1" indent="-193675">
              <a:spcBef>
                <a:spcPct val="20000"/>
              </a:spcBef>
              <a:buSzPct val="65000"/>
            </a:pPr>
            <a:endParaRPr lang="en-US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Node Focused Queries (NFQ’s)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84163" indent="-284163" algn="just">
              <a:spcBef>
                <a:spcPct val="20000"/>
              </a:spcBef>
            </a:pPr>
            <a:r>
              <a:rPr lang="en-US" sz="2800" dirty="0" smtClean="0"/>
              <a:t>For each node in the query tree, replace it with an OR node (to add a branch *() to match any functions, similarly with LPQs)</a:t>
            </a:r>
          </a:p>
          <a:p>
            <a:pPr marL="284163" indent="-284163" algn="just">
              <a:spcBef>
                <a:spcPct val="20000"/>
              </a:spcBef>
            </a:pPr>
            <a:r>
              <a:rPr lang="en-US" sz="2800" dirty="0" smtClean="0"/>
              <a:t>Then, for every node </a:t>
            </a:r>
            <a:r>
              <a:rPr lang="en-US" sz="2800" dirty="0" smtClean="0">
                <a:solidFill>
                  <a:schemeClr val="accent2"/>
                </a:solidFill>
              </a:rPr>
              <a:t>v</a:t>
            </a:r>
            <a:r>
              <a:rPr lang="en-US" sz="2800" dirty="0" smtClean="0"/>
              <a:t> in the resulting query tree, create </a:t>
            </a:r>
            <a:r>
              <a:rPr lang="en-US" sz="2800" dirty="0" err="1" smtClean="0">
                <a:solidFill>
                  <a:schemeClr val="accent2"/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accent2"/>
                </a:solidFill>
              </a:rPr>
              <a:t>v</a:t>
            </a:r>
            <a:r>
              <a:rPr lang="en-US" sz="2800" dirty="0" smtClean="0"/>
              <a:t> = </a:t>
            </a:r>
            <a:r>
              <a:rPr lang="en-US" sz="2800" dirty="0" smtClean="0">
                <a:solidFill>
                  <a:schemeClr val="accent2"/>
                </a:solidFill>
              </a:rPr>
              <a:t>q – {v and its </a:t>
            </a:r>
            <a:r>
              <a:rPr lang="en-US" sz="2800" dirty="0" err="1" smtClean="0">
                <a:solidFill>
                  <a:schemeClr val="accent2"/>
                </a:solidFill>
              </a:rPr>
              <a:t>subtree</a:t>
            </a:r>
            <a:r>
              <a:rPr lang="en-US" sz="2800" dirty="0" smtClean="0">
                <a:solidFill>
                  <a:schemeClr val="accent2"/>
                </a:solidFill>
              </a:rPr>
              <a:t>}</a:t>
            </a:r>
            <a:r>
              <a:rPr lang="en-US" sz="2800" dirty="0" smtClean="0"/>
              <a:t>, with output node </a:t>
            </a:r>
            <a:r>
              <a:rPr lang="en-US" sz="2800" dirty="0" smtClean="0">
                <a:solidFill>
                  <a:schemeClr val="accent2"/>
                </a:solidFill>
              </a:rPr>
              <a:t>f</a:t>
            </a:r>
            <a:r>
              <a:rPr lang="en-US" sz="2800" baseline="-25000" dirty="0" smtClean="0">
                <a:solidFill>
                  <a:schemeClr val="accent2"/>
                </a:solidFill>
              </a:rPr>
              <a:t>v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pointing at the position of the *() OR-sibling of </a:t>
            </a:r>
            <a:r>
              <a:rPr lang="en-US" sz="2800" dirty="0" smtClean="0">
                <a:solidFill>
                  <a:schemeClr val="accent2"/>
                </a:solidFill>
              </a:rPr>
              <a:t>v</a:t>
            </a:r>
          </a:p>
          <a:p>
            <a:pPr marL="668338" lvl="1" indent="-193675" algn="just">
              <a:spcBef>
                <a:spcPct val="20000"/>
              </a:spcBef>
              <a:buSzPct val="65000"/>
              <a:buNone/>
            </a:pPr>
            <a:r>
              <a:rPr lang="en-US" dirty="0" smtClean="0"/>
              <a:t>-  Each such query tree involves the path from the root to the node (as in LPQ) + any parts of the tree that would have to be matched anyway, for the whole query tree to match.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r>
              <a:rPr lang="en-US" dirty="0" smtClean="0"/>
              <a:t>Example of NFQ</a:t>
            </a:r>
            <a:endParaRPr lang="en-US" dirty="0"/>
          </a:p>
        </p:txBody>
      </p:sp>
      <p:pic>
        <p:nvPicPr>
          <p:cNvPr id="4" name="Content Placeholder 3" descr="C:\Documents and Settings\Administrator\My Documents\Courses\cis650\ActiveXML_002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 l="16559" t="4196" r="16100" b="19518"/>
          <a:stretch>
            <a:fillRect/>
          </a:stretch>
        </p:blipFill>
        <p:spPr bwMode="auto">
          <a:xfrm>
            <a:off x="762000" y="1828800"/>
            <a:ext cx="3352800" cy="2819400"/>
          </a:xfrm>
          <a:prstGeom prst="rect">
            <a:avLst/>
          </a:prstGeom>
          <a:noFill/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867400" y="1524000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nyHotels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943600" y="2438400"/>
            <a:ext cx="914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hotel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854575" y="3397250"/>
            <a:ext cx="8985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name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858000" y="3397250"/>
            <a:ext cx="914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 dirty="0">
                <a:latin typeface="Arial Unicode MS" pitchFamily="34" charset="-128"/>
              </a:rPr>
              <a:t>nearby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905500" y="4464050"/>
            <a:ext cx="990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“*****”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6629400" y="4457700"/>
            <a:ext cx="1371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 dirty="0">
                <a:latin typeface="Arial Unicode MS" pitchFamily="34" charset="-128"/>
              </a:rPr>
              <a:t>restaurant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6019800" y="5410200"/>
            <a:ext cx="914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name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6823075" y="5410200"/>
            <a:ext cx="98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address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5867400" y="3397250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 dirty="0">
                <a:latin typeface="Arial Unicode MS" pitchFamily="34" charset="-128"/>
              </a:rPr>
              <a:t>rating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7848600" y="5410200"/>
            <a:ext cx="7620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rating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7848600" y="5943600"/>
            <a:ext cx="7620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“*****”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6324600" y="5943600"/>
            <a:ext cx="304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X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7162800" y="5943600"/>
            <a:ext cx="304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Y</a:t>
            </a:r>
          </a:p>
        </p:txBody>
      </p:sp>
      <p:sp>
        <p:nvSpPr>
          <p:cNvPr id="18" name="AutoShape 24"/>
          <p:cNvSpPr>
            <a:spLocks noChangeArrowheads="1"/>
          </p:cNvSpPr>
          <p:nvPr/>
        </p:nvSpPr>
        <p:spPr bwMode="auto">
          <a:xfrm>
            <a:off x="6324600" y="198120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5943600" y="23304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20" name="AutoShape 26"/>
          <p:cNvCxnSpPr>
            <a:cxnSpLocks noChangeShapeType="1"/>
            <a:stCxn id="5" idx="2"/>
            <a:endCxn id="18" idx="0"/>
          </p:cNvCxnSpPr>
          <p:nvPr/>
        </p:nvCxnSpPr>
        <p:spPr bwMode="auto">
          <a:xfrm>
            <a:off x="6400800" y="1860550"/>
            <a:ext cx="0" cy="1206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1" name="AutoShape 27"/>
          <p:cNvCxnSpPr>
            <a:cxnSpLocks noChangeShapeType="1"/>
            <a:stCxn id="18" idx="3"/>
            <a:endCxn id="19" idx="0"/>
          </p:cNvCxnSpPr>
          <p:nvPr/>
        </p:nvCxnSpPr>
        <p:spPr bwMode="auto">
          <a:xfrm flipH="1">
            <a:off x="6115050" y="2108200"/>
            <a:ext cx="231775" cy="222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2" name="AutoShape 28"/>
          <p:cNvCxnSpPr>
            <a:cxnSpLocks noChangeShapeType="1"/>
            <a:stCxn id="18" idx="4"/>
            <a:endCxn id="6" idx="0"/>
          </p:cNvCxnSpPr>
          <p:nvPr/>
        </p:nvCxnSpPr>
        <p:spPr bwMode="auto">
          <a:xfrm>
            <a:off x="6400800" y="2130425"/>
            <a:ext cx="0" cy="3079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3" name="AutoShape 29"/>
          <p:cNvSpPr>
            <a:spLocks noChangeArrowheads="1"/>
          </p:cNvSpPr>
          <p:nvPr/>
        </p:nvSpPr>
        <p:spPr bwMode="auto">
          <a:xfrm>
            <a:off x="5219700" y="29749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24" name="AutoShape 30"/>
          <p:cNvCxnSpPr>
            <a:cxnSpLocks noChangeShapeType="1"/>
            <a:stCxn id="6" idx="2"/>
            <a:endCxn id="23" idx="0"/>
          </p:cNvCxnSpPr>
          <p:nvPr/>
        </p:nvCxnSpPr>
        <p:spPr bwMode="auto">
          <a:xfrm flipH="1">
            <a:off x="5295900" y="2774950"/>
            <a:ext cx="1104900" cy="2000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800600" y="33210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26" name="AutoShape 32"/>
          <p:cNvCxnSpPr>
            <a:cxnSpLocks noChangeShapeType="1"/>
            <a:stCxn id="23" idx="4"/>
            <a:endCxn id="7" idx="0"/>
          </p:cNvCxnSpPr>
          <p:nvPr/>
        </p:nvCxnSpPr>
        <p:spPr bwMode="auto">
          <a:xfrm>
            <a:off x="5295900" y="3124200"/>
            <a:ext cx="7938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7" name="AutoShape 33"/>
          <p:cNvCxnSpPr>
            <a:cxnSpLocks noChangeShapeType="1"/>
            <a:stCxn id="23" idx="3"/>
            <a:endCxn id="25" idx="0"/>
          </p:cNvCxnSpPr>
          <p:nvPr/>
        </p:nvCxnSpPr>
        <p:spPr bwMode="auto">
          <a:xfrm flipH="1">
            <a:off x="4972050" y="3101975"/>
            <a:ext cx="269875" cy="219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8" name="AutoShape 35"/>
          <p:cNvSpPr>
            <a:spLocks noChangeArrowheads="1"/>
          </p:cNvSpPr>
          <p:nvPr/>
        </p:nvSpPr>
        <p:spPr bwMode="auto">
          <a:xfrm>
            <a:off x="5219700" y="39655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29" name="Text Box 36"/>
          <p:cNvSpPr txBox="1">
            <a:spLocks noChangeArrowheads="1"/>
          </p:cNvSpPr>
          <p:nvPr/>
        </p:nvSpPr>
        <p:spPr bwMode="auto">
          <a:xfrm>
            <a:off x="4800600" y="43116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30" name="AutoShape 37"/>
          <p:cNvCxnSpPr>
            <a:cxnSpLocks noChangeShapeType="1"/>
            <a:stCxn id="28" idx="4"/>
          </p:cNvCxnSpPr>
          <p:nvPr/>
        </p:nvCxnSpPr>
        <p:spPr bwMode="auto">
          <a:xfrm>
            <a:off x="5295900" y="4114800"/>
            <a:ext cx="0" cy="34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1" name="AutoShape 38"/>
          <p:cNvCxnSpPr>
            <a:cxnSpLocks noChangeShapeType="1"/>
            <a:stCxn id="28" idx="3"/>
            <a:endCxn id="29" idx="0"/>
          </p:cNvCxnSpPr>
          <p:nvPr/>
        </p:nvCxnSpPr>
        <p:spPr bwMode="auto">
          <a:xfrm flipH="1">
            <a:off x="4972050" y="4092575"/>
            <a:ext cx="269875" cy="219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2" name="AutoShape 39"/>
          <p:cNvCxnSpPr>
            <a:cxnSpLocks noChangeShapeType="1"/>
            <a:stCxn id="7" idx="2"/>
            <a:endCxn id="28" idx="0"/>
          </p:cNvCxnSpPr>
          <p:nvPr/>
        </p:nvCxnSpPr>
        <p:spPr bwMode="auto">
          <a:xfrm flipH="1">
            <a:off x="5295900" y="3733800"/>
            <a:ext cx="7938" cy="2317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3" name="AutoShape 40"/>
          <p:cNvSpPr>
            <a:spLocks noChangeArrowheads="1"/>
          </p:cNvSpPr>
          <p:nvPr/>
        </p:nvSpPr>
        <p:spPr bwMode="auto">
          <a:xfrm>
            <a:off x="6324600" y="29749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34" name="AutoShape 41"/>
          <p:cNvCxnSpPr>
            <a:cxnSpLocks noChangeShapeType="1"/>
            <a:stCxn id="6" idx="2"/>
            <a:endCxn id="33" idx="0"/>
          </p:cNvCxnSpPr>
          <p:nvPr/>
        </p:nvCxnSpPr>
        <p:spPr bwMode="auto">
          <a:xfrm>
            <a:off x="6400800" y="2774950"/>
            <a:ext cx="0" cy="2000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" name="AutoShape 42"/>
          <p:cNvCxnSpPr>
            <a:cxnSpLocks noChangeShapeType="1"/>
            <a:stCxn id="33" idx="4"/>
            <a:endCxn id="13" idx="0"/>
          </p:cNvCxnSpPr>
          <p:nvPr/>
        </p:nvCxnSpPr>
        <p:spPr bwMode="auto">
          <a:xfrm>
            <a:off x="6400800" y="3124200"/>
            <a:ext cx="0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6" name="AutoShape 43"/>
          <p:cNvCxnSpPr>
            <a:cxnSpLocks noChangeShapeType="1"/>
            <a:stCxn id="37" idx="0"/>
            <a:endCxn id="6" idx="2"/>
          </p:cNvCxnSpPr>
          <p:nvPr/>
        </p:nvCxnSpPr>
        <p:spPr bwMode="auto">
          <a:xfrm flipH="1" flipV="1">
            <a:off x="6400800" y="2774950"/>
            <a:ext cx="914400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7" name="AutoShape 44"/>
          <p:cNvSpPr>
            <a:spLocks noChangeArrowheads="1"/>
          </p:cNvSpPr>
          <p:nvPr/>
        </p:nvSpPr>
        <p:spPr bwMode="auto">
          <a:xfrm>
            <a:off x="7239000" y="297180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38" name="AutoShape 45"/>
          <p:cNvCxnSpPr>
            <a:cxnSpLocks noChangeShapeType="1"/>
            <a:stCxn id="37" idx="4"/>
            <a:endCxn id="8" idx="0"/>
          </p:cNvCxnSpPr>
          <p:nvPr/>
        </p:nvCxnSpPr>
        <p:spPr bwMode="auto">
          <a:xfrm>
            <a:off x="7315200" y="3121025"/>
            <a:ext cx="0" cy="2762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9" name="AutoShape 46"/>
          <p:cNvSpPr>
            <a:spLocks noChangeArrowheads="1"/>
          </p:cNvSpPr>
          <p:nvPr/>
        </p:nvSpPr>
        <p:spPr bwMode="auto">
          <a:xfrm>
            <a:off x="6324600" y="394335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40" name="Text Box 47"/>
          <p:cNvSpPr txBox="1">
            <a:spLocks noChangeArrowheads="1"/>
          </p:cNvSpPr>
          <p:nvPr/>
        </p:nvSpPr>
        <p:spPr bwMode="auto">
          <a:xfrm>
            <a:off x="5905500" y="4289425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41" name="AutoShape 48"/>
          <p:cNvCxnSpPr>
            <a:cxnSpLocks noChangeShapeType="1"/>
            <a:stCxn id="39" idx="4"/>
            <a:endCxn id="9" idx="0"/>
          </p:cNvCxnSpPr>
          <p:nvPr/>
        </p:nvCxnSpPr>
        <p:spPr bwMode="auto">
          <a:xfrm>
            <a:off x="6400800" y="4092575"/>
            <a:ext cx="0" cy="3714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2" name="AutoShape 49"/>
          <p:cNvCxnSpPr>
            <a:cxnSpLocks noChangeShapeType="1"/>
            <a:stCxn id="39" idx="3"/>
            <a:endCxn id="40" idx="0"/>
          </p:cNvCxnSpPr>
          <p:nvPr/>
        </p:nvCxnSpPr>
        <p:spPr bwMode="auto">
          <a:xfrm flipH="1">
            <a:off x="6076950" y="4070350"/>
            <a:ext cx="269875" cy="219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3" name="AutoShape 50"/>
          <p:cNvCxnSpPr>
            <a:cxnSpLocks noChangeShapeType="1"/>
            <a:stCxn id="13" idx="2"/>
            <a:endCxn id="39" idx="0"/>
          </p:cNvCxnSpPr>
          <p:nvPr/>
        </p:nvCxnSpPr>
        <p:spPr bwMode="auto">
          <a:xfrm>
            <a:off x="6400800" y="3733800"/>
            <a:ext cx="0" cy="209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4" name="Text Box 51"/>
          <p:cNvSpPr txBox="1">
            <a:spLocks noChangeArrowheads="1"/>
          </p:cNvSpPr>
          <p:nvPr/>
        </p:nvSpPr>
        <p:spPr bwMode="auto">
          <a:xfrm>
            <a:off x="7483475" y="33210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45" name="AutoShape 52"/>
          <p:cNvCxnSpPr>
            <a:cxnSpLocks noChangeShapeType="1"/>
            <a:stCxn id="37" idx="5"/>
            <a:endCxn id="44" idx="0"/>
          </p:cNvCxnSpPr>
          <p:nvPr/>
        </p:nvCxnSpPr>
        <p:spPr bwMode="auto">
          <a:xfrm>
            <a:off x="7369175" y="3098800"/>
            <a:ext cx="285750" cy="222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6" name="AutoShape 53"/>
          <p:cNvSpPr>
            <a:spLocks noChangeArrowheads="1"/>
          </p:cNvSpPr>
          <p:nvPr/>
        </p:nvSpPr>
        <p:spPr bwMode="auto">
          <a:xfrm>
            <a:off x="7239000" y="394335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47" name="AutoShape 54"/>
          <p:cNvCxnSpPr>
            <a:cxnSpLocks noChangeShapeType="1"/>
            <a:stCxn id="46" idx="4"/>
            <a:endCxn id="10" idx="0"/>
          </p:cNvCxnSpPr>
          <p:nvPr/>
        </p:nvCxnSpPr>
        <p:spPr bwMode="auto">
          <a:xfrm>
            <a:off x="7315200" y="4092575"/>
            <a:ext cx="0" cy="3651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8" name="AutoShape 55"/>
          <p:cNvCxnSpPr>
            <a:cxnSpLocks noChangeShapeType="1"/>
            <a:stCxn id="46" idx="5"/>
            <a:endCxn id="49" idx="0"/>
          </p:cNvCxnSpPr>
          <p:nvPr/>
        </p:nvCxnSpPr>
        <p:spPr bwMode="auto">
          <a:xfrm>
            <a:off x="7369175" y="4070350"/>
            <a:ext cx="269875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9" name="Text Box 57"/>
          <p:cNvSpPr txBox="1">
            <a:spLocks noChangeArrowheads="1"/>
          </p:cNvSpPr>
          <p:nvPr/>
        </p:nvSpPr>
        <p:spPr bwMode="auto">
          <a:xfrm>
            <a:off x="7467600" y="43434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sp>
        <p:nvSpPr>
          <p:cNvPr id="50" name="AutoShape 58"/>
          <p:cNvSpPr>
            <a:spLocks noChangeArrowheads="1"/>
          </p:cNvSpPr>
          <p:nvPr/>
        </p:nvSpPr>
        <p:spPr bwMode="auto">
          <a:xfrm>
            <a:off x="7239000" y="495300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51" name="AutoShape 59"/>
          <p:cNvCxnSpPr>
            <a:cxnSpLocks noChangeShapeType="1"/>
            <a:stCxn id="50" idx="4"/>
            <a:endCxn id="12" idx="0"/>
          </p:cNvCxnSpPr>
          <p:nvPr/>
        </p:nvCxnSpPr>
        <p:spPr bwMode="auto">
          <a:xfrm>
            <a:off x="7315200" y="5102225"/>
            <a:ext cx="1588" cy="3079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2" name="AutoShape 61"/>
          <p:cNvCxnSpPr>
            <a:cxnSpLocks noChangeShapeType="1"/>
            <a:stCxn id="10" idx="2"/>
            <a:endCxn id="50" idx="0"/>
          </p:cNvCxnSpPr>
          <p:nvPr/>
        </p:nvCxnSpPr>
        <p:spPr bwMode="auto">
          <a:xfrm>
            <a:off x="7315200" y="4794250"/>
            <a:ext cx="0" cy="1587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3" name="AutoShape 62"/>
          <p:cNvSpPr>
            <a:spLocks noChangeArrowheads="1"/>
          </p:cNvSpPr>
          <p:nvPr/>
        </p:nvSpPr>
        <p:spPr bwMode="auto">
          <a:xfrm>
            <a:off x="6400800" y="49561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54" name="AutoShape 63"/>
          <p:cNvCxnSpPr>
            <a:cxnSpLocks noChangeShapeType="1"/>
            <a:stCxn id="53" idx="4"/>
            <a:endCxn id="11" idx="0"/>
          </p:cNvCxnSpPr>
          <p:nvPr/>
        </p:nvCxnSpPr>
        <p:spPr bwMode="auto">
          <a:xfrm>
            <a:off x="6477000" y="5105400"/>
            <a:ext cx="0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5" name="AutoShape 64"/>
          <p:cNvCxnSpPr>
            <a:cxnSpLocks noChangeShapeType="1"/>
            <a:stCxn id="53" idx="3"/>
            <a:endCxn id="57" idx="0"/>
          </p:cNvCxnSpPr>
          <p:nvPr/>
        </p:nvCxnSpPr>
        <p:spPr bwMode="auto">
          <a:xfrm flipH="1">
            <a:off x="6191250" y="5083175"/>
            <a:ext cx="231775" cy="1746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6" name="AutoShape 65"/>
          <p:cNvCxnSpPr>
            <a:cxnSpLocks noChangeShapeType="1"/>
            <a:stCxn id="10" idx="2"/>
            <a:endCxn id="53" idx="0"/>
          </p:cNvCxnSpPr>
          <p:nvPr/>
        </p:nvCxnSpPr>
        <p:spPr bwMode="auto">
          <a:xfrm flipH="1">
            <a:off x="6477000" y="4794250"/>
            <a:ext cx="838200" cy="1619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7" name="Text Box 66"/>
          <p:cNvSpPr txBox="1">
            <a:spLocks noChangeArrowheads="1"/>
          </p:cNvSpPr>
          <p:nvPr/>
        </p:nvSpPr>
        <p:spPr bwMode="auto">
          <a:xfrm>
            <a:off x="6019800" y="52578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58" name="AutoShape 67"/>
          <p:cNvCxnSpPr>
            <a:cxnSpLocks noChangeShapeType="1"/>
            <a:stCxn id="50" idx="3"/>
            <a:endCxn id="59" idx="0"/>
          </p:cNvCxnSpPr>
          <p:nvPr/>
        </p:nvCxnSpPr>
        <p:spPr bwMode="auto">
          <a:xfrm flipH="1">
            <a:off x="7067550" y="5080000"/>
            <a:ext cx="193675" cy="146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9" name="Text Box 68"/>
          <p:cNvSpPr txBox="1">
            <a:spLocks noChangeArrowheads="1"/>
          </p:cNvSpPr>
          <p:nvPr/>
        </p:nvSpPr>
        <p:spPr bwMode="auto">
          <a:xfrm>
            <a:off x="6896100" y="52260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60" name="AutoShape 71"/>
          <p:cNvCxnSpPr>
            <a:cxnSpLocks noChangeShapeType="1"/>
            <a:stCxn id="11" idx="2"/>
            <a:endCxn id="16" idx="0"/>
          </p:cNvCxnSpPr>
          <p:nvPr/>
        </p:nvCxnSpPr>
        <p:spPr bwMode="auto">
          <a:xfrm>
            <a:off x="6477000" y="5746750"/>
            <a:ext cx="0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1" name="AutoShape 72"/>
          <p:cNvCxnSpPr>
            <a:cxnSpLocks noChangeShapeType="1"/>
            <a:stCxn id="12" idx="2"/>
            <a:endCxn id="17" idx="0"/>
          </p:cNvCxnSpPr>
          <p:nvPr/>
        </p:nvCxnSpPr>
        <p:spPr bwMode="auto">
          <a:xfrm flipH="1">
            <a:off x="7315200" y="5746750"/>
            <a:ext cx="1588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62" name="AutoShape 73"/>
          <p:cNvSpPr>
            <a:spLocks noChangeArrowheads="1"/>
          </p:cNvSpPr>
          <p:nvPr/>
        </p:nvSpPr>
        <p:spPr bwMode="auto">
          <a:xfrm>
            <a:off x="8153400" y="495300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63" name="AutoShape 74"/>
          <p:cNvCxnSpPr>
            <a:cxnSpLocks noChangeShapeType="1"/>
            <a:stCxn id="10" idx="2"/>
            <a:endCxn id="62" idx="0"/>
          </p:cNvCxnSpPr>
          <p:nvPr/>
        </p:nvCxnSpPr>
        <p:spPr bwMode="auto">
          <a:xfrm>
            <a:off x="7315200" y="4794250"/>
            <a:ext cx="914400" cy="1587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4" name="AutoShape 75"/>
          <p:cNvCxnSpPr>
            <a:cxnSpLocks noChangeShapeType="1"/>
            <a:stCxn id="62" idx="4"/>
            <a:endCxn id="14" idx="0"/>
          </p:cNvCxnSpPr>
          <p:nvPr/>
        </p:nvCxnSpPr>
        <p:spPr bwMode="auto">
          <a:xfrm>
            <a:off x="8229600" y="5102225"/>
            <a:ext cx="0" cy="3079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5" name="AutoShape 76"/>
          <p:cNvCxnSpPr>
            <a:cxnSpLocks noChangeShapeType="1"/>
            <a:stCxn id="62" idx="5"/>
            <a:endCxn id="66" idx="0"/>
          </p:cNvCxnSpPr>
          <p:nvPr/>
        </p:nvCxnSpPr>
        <p:spPr bwMode="auto">
          <a:xfrm>
            <a:off x="8283575" y="5080000"/>
            <a:ext cx="193675" cy="146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66" name="Text Box 77"/>
          <p:cNvSpPr txBox="1">
            <a:spLocks noChangeArrowheads="1"/>
          </p:cNvSpPr>
          <p:nvPr/>
        </p:nvSpPr>
        <p:spPr bwMode="auto">
          <a:xfrm>
            <a:off x="8305800" y="52260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67" name="AutoShape 78"/>
          <p:cNvCxnSpPr>
            <a:cxnSpLocks noChangeShapeType="1"/>
            <a:stCxn id="14" idx="2"/>
            <a:endCxn id="15" idx="0"/>
          </p:cNvCxnSpPr>
          <p:nvPr/>
        </p:nvCxnSpPr>
        <p:spPr bwMode="auto">
          <a:xfrm>
            <a:off x="8229600" y="5746750"/>
            <a:ext cx="0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68" name="Group 82"/>
          <p:cNvGrpSpPr>
            <a:grpSpLocks/>
          </p:cNvGrpSpPr>
          <p:nvPr/>
        </p:nvGrpSpPr>
        <p:grpSpPr bwMode="auto">
          <a:xfrm>
            <a:off x="7277100" y="3733800"/>
            <a:ext cx="76200" cy="209550"/>
            <a:chOff x="1440" y="3678"/>
            <a:chExt cx="48" cy="132"/>
          </a:xfrm>
        </p:grpSpPr>
        <p:cxnSp>
          <p:nvCxnSpPr>
            <p:cNvPr id="69" name="AutoShape 80"/>
            <p:cNvCxnSpPr>
              <a:cxnSpLocks noChangeShapeType="1"/>
            </p:cNvCxnSpPr>
            <p:nvPr/>
          </p:nvCxnSpPr>
          <p:spPr bwMode="auto">
            <a:xfrm>
              <a:off x="1440" y="3678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70" name="AutoShape 81"/>
            <p:cNvCxnSpPr>
              <a:cxnSpLocks noChangeShapeType="1"/>
            </p:cNvCxnSpPr>
            <p:nvPr/>
          </p:nvCxnSpPr>
          <p:spPr bwMode="auto">
            <a:xfrm>
              <a:off x="1488" y="3678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sp>
        <p:nvSpPr>
          <p:cNvPr id="71" name="Text Box 83"/>
          <p:cNvSpPr txBox="1">
            <a:spLocks noChangeArrowheads="1"/>
          </p:cNvSpPr>
          <p:nvPr/>
        </p:nvSpPr>
        <p:spPr bwMode="auto">
          <a:xfrm>
            <a:off x="5943600" y="32766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72" name="AutoShape 84"/>
          <p:cNvCxnSpPr>
            <a:cxnSpLocks noChangeShapeType="1"/>
            <a:stCxn id="33" idx="3"/>
            <a:endCxn id="71" idx="0"/>
          </p:cNvCxnSpPr>
          <p:nvPr/>
        </p:nvCxnSpPr>
        <p:spPr bwMode="auto">
          <a:xfrm flipH="1">
            <a:off x="6115050" y="3101975"/>
            <a:ext cx="231775" cy="1746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NFQ Example contd.</a:t>
            </a:r>
            <a:endParaRPr lang="en-US" dirty="0"/>
          </a:p>
        </p:txBody>
      </p:sp>
      <p:sp>
        <p:nvSpPr>
          <p:cNvPr id="71" name="Text Box 3"/>
          <p:cNvSpPr txBox="1">
            <a:spLocks noChangeArrowheads="1"/>
          </p:cNvSpPr>
          <p:nvPr/>
        </p:nvSpPr>
        <p:spPr bwMode="auto">
          <a:xfrm>
            <a:off x="4343400" y="1524000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nyHotels</a:t>
            </a:r>
          </a:p>
        </p:txBody>
      </p:sp>
      <p:sp>
        <p:nvSpPr>
          <p:cNvPr id="72" name="Text Box 4"/>
          <p:cNvSpPr txBox="1">
            <a:spLocks noChangeArrowheads="1"/>
          </p:cNvSpPr>
          <p:nvPr/>
        </p:nvSpPr>
        <p:spPr bwMode="auto">
          <a:xfrm>
            <a:off x="4419600" y="2438400"/>
            <a:ext cx="914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hotel</a:t>
            </a:r>
          </a:p>
        </p:txBody>
      </p: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3330575" y="3397250"/>
            <a:ext cx="8985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name</a:t>
            </a:r>
          </a:p>
        </p:txBody>
      </p:sp>
      <p:sp>
        <p:nvSpPr>
          <p:cNvPr id="74" name="Text Box 6"/>
          <p:cNvSpPr txBox="1">
            <a:spLocks noChangeArrowheads="1"/>
          </p:cNvSpPr>
          <p:nvPr/>
        </p:nvSpPr>
        <p:spPr bwMode="auto">
          <a:xfrm>
            <a:off x="5334000" y="3397250"/>
            <a:ext cx="914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nearby</a:t>
            </a:r>
          </a:p>
        </p:txBody>
      </p:sp>
      <p:sp>
        <p:nvSpPr>
          <p:cNvPr id="75" name="Text Box 8"/>
          <p:cNvSpPr txBox="1">
            <a:spLocks noChangeArrowheads="1"/>
          </p:cNvSpPr>
          <p:nvPr/>
        </p:nvSpPr>
        <p:spPr bwMode="auto">
          <a:xfrm>
            <a:off x="4381500" y="4464050"/>
            <a:ext cx="990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“*****”</a:t>
            </a:r>
          </a:p>
        </p:txBody>
      </p:sp>
      <p:sp>
        <p:nvSpPr>
          <p:cNvPr id="76" name="Text Box 9"/>
          <p:cNvSpPr txBox="1">
            <a:spLocks noChangeArrowheads="1"/>
          </p:cNvSpPr>
          <p:nvPr/>
        </p:nvSpPr>
        <p:spPr bwMode="auto">
          <a:xfrm>
            <a:off x="5105400" y="4457700"/>
            <a:ext cx="1371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restaurant</a:t>
            </a:r>
          </a:p>
        </p:txBody>
      </p:sp>
      <p:sp>
        <p:nvSpPr>
          <p:cNvPr id="77" name="Text Box 10"/>
          <p:cNvSpPr txBox="1">
            <a:spLocks noChangeArrowheads="1"/>
          </p:cNvSpPr>
          <p:nvPr/>
        </p:nvSpPr>
        <p:spPr bwMode="auto">
          <a:xfrm>
            <a:off x="4495800" y="5410200"/>
            <a:ext cx="914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name</a:t>
            </a:r>
          </a:p>
        </p:txBody>
      </p:sp>
      <p:sp>
        <p:nvSpPr>
          <p:cNvPr id="78" name="Text Box 11"/>
          <p:cNvSpPr txBox="1">
            <a:spLocks noChangeArrowheads="1"/>
          </p:cNvSpPr>
          <p:nvPr/>
        </p:nvSpPr>
        <p:spPr bwMode="auto">
          <a:xfrm>
            <a:off x="5299075" y="5410200"/>
            <a:ext cx="98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address</a:t>
            </a:r>
          </a:p>
        </p:txBody>
      </p:sp>
      <p:sp>
        <p:nvSpPr>
          <p:cNvPr id="79" name="Text Box 12"/>
          <p:cNvSpPr txBox="1">
            <a:spLocks noChangeArrowheads="1"/>
          </p:cNvSpPr>
          <p:nvPr/>
        </p:nvSpPr>
        <p:spPr bwMode="auto">
          <a:xfrm>
            <a:off x="4343400" y="3397250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rating</a:t>
            </a:r>
          </a:p>
        </p:txBody>
      </p:sp>
      <p:sp>
        <p:nvSpPr>
          <p:cNvPr id="80" name="Text Box 13"/>
          <p:cNvSpPr txBox="1">
            <a:spLocks noChangeArrowheads="1"/>
          </p:cNvSpPr>
          <p:nvPr/>
        </p:nvSpPr>
        <p:spPr bwMode="auto">
          <a:xfrm>
            <a:off x="6324600" y="5410200"/>
            <a:ext cx="7620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rating</a:t>
            </a:r>
          </a:p>
        </p:txBody>
      </p:sp>
      <p:sp>
        <p:nvSpPr>
          <p:cNvPr id="81" name="Text Box 14"/>
          <p:cNvSpPr txBox="1">
            <a:spLocks noChangeArrowheads="1"/>
          </p:cNvSpPr>
          <p:nvPr/>
        </p:nvSpPr>
        <p:spPr bwMode="auto">
          <a:xfrm>
            <a:off x="6324600" y="5943600"/>
            <a:ext cx="7620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“*****”</a:t>
            </a:r>
          </a:p>
        </p:txBody>
      </p:sp>
      <p:sp>
        <p:nvSpPr>
          <p:cNvPr id="82" name="Text Box 15"/>
          <p:cNvSpPr txBox="1">
            <a:spLocks noChangeArrowheads="1"/>
          </p:cNvSpPr>
          <p:nvPr/>
        </p:nvSpPr>
        <p:spPr bwMode="auto">
          <a:xfrm>
            <a:off x="4800600" y="5943600"/>
            <a:ext cx="304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X</a:t>
            </a:r>
          </a:p>
        </p:txBody>
      </p:sp>
      <p:sp>
        <p:nvSpPr>
          <p:cNvPr id="83" name="Text Box 16"/>
          <p:cNvSpPr txBox="1">
            <a:spLocks noChangeArrowheads="1"/>
          </p:cNvSpPr>
          <p:nvPr/>
        </p:nvSpPr>
        <p:spPr bwMode="auto">
          <a:xfrm>
            <a:off x="5638800" y="5943600"/>
            <a:ext cx="304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Y</a:t>
            </a:r>
          </a:p>
        </p:txBody>
      </p:sp>
      <p:sp>
        <p:nvSpPr>
          <p:cNvPr id="84" name="AutoShape 17"/>
          <p:cNvSpPr>
            <a:spLocks noChangeArrowheads="1"/>
          </p:cNvSpPr>
          <p:nvPr/>
        </p:nvSpPr>
        <p:spPr bwMode="auto">
          <a:xfrm>
            <a:off x="4800600" y="198120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85" name="Text Box 18"/>
          <p:cNvSpPr txBox="1">
            <a:spLocks noChangeArrowheads="1"/>
          </p:cNvSpPr>
          <p:nvPr/>
        </p:nvSpPr>
        <p:spPr bwMode="auto">
          <a:xfrm>
            <a:off x="4419600" y="23304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86" name="AutoShape 19"/>
          <p:cNvCxnSpPr>
            <a:cxnSpLocks noChangeShapeType="1"/>
            <a:stCxn id="71" idx="2"/>
            <a:endCxn id="84" idx="0"/>
          </p:cNvCxnSpPr>
          <p:nvPr/>
        </p:nvCxnSpPr>
        <p:spPr bwMode="auto">
          <a:xfrm>
            <a:off x="4876800" y="1860550"/>
            <a:ext cx="0" cy="1206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87" name="AutoShape 20"/>
          <p:cNvCxnSpPr>
            <a:cxnSpLocks noChangeShapeType="1"/>
            <a:stCxn id="84" idx="3"/>
            <a:endCxn id="85" idx="0"/>
          </p:cNvCxnSpPr>
          <p:nvPr/>
        </p:nvCxnSpPr>
        <p:spPr bwMode="auto">
          <a:xfrm flipH="1">
            <a:off x="4591050" y="2108200"/>
            <a:ext cx="231775" cy="222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88" name="AutoShape 21"/>
          <p:cNvCxnSpPr>
            <a:cxnSpLocks noChangeShapeType="1"/>
            <a:stCxn id="84" idx="4"/>
            <a:endCxn id="72" idx="0"/>
          </p:cNvCxnSpPr>
          <p:nvPr/>
        </p:nvCxnSpPr>
        <p:spPr bwMode="auto">
          <a:xfrm>
            <a:off x="4876800" y="2130425"/>
            <a:ext cx="0" cy="3079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89" name="AutoShape 22"/>
          <p:cNvSpPr>
            <a:spLocks noChangeArrowheads="1"/>
          </p:cNvSpPr>
          <p:nvPr/>
        </p:nvSpPr>
        <p:spPr bwMode="auto">
          <a:xfrm>
            <a:off x="3695700" y="29749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90" name="AutoShape 23"/>
          <p:cNvCxnSpPr>
            <a:cxnSpLocks noChangeShapeType="1"/>
            <a:stCxn id="72" idx="2"/>
            <a:endCxn id="89" idx="0"/>
          </p:cNvCxnSpPr>
          <p:nvPr/>
        </p:nvCxnSpPr>
        <p:spPr bwMode="auto">
          <a:xfrm flipH="1">
            <a:off x="3771900" y="2774950"/>
            <a:ext cx="1104900" cy="2000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91" name="AutoShape 25"/>
          <p:cNvCxnSpPr>
            <a:cxnSpLocks noChangeShapeType="1"/>
            <a:stCxn id="89" idx="4"/>
            <a:endCxn id="73" idx="0"/>
          </p:cNvCxnSpPr>
          <p:nvPr/>
        </p:nvCxnSpPr>
        <p:spPr bwMode="auto">
          <a:xfrm>
            <a:off x="3771900" y="3124200"/>
            <a:ext cx="7938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92" name="AutoShape 26"/>
          <p:cNvCxnSpPr>
            <a:cxnSpLocks noChangeShapeType="1"/>
            <a:stCxn id="89" idx="3"/>
          </p:cNvCxnSpPr>
          <p:nvPr/>
        </p:nvCxnSpPr>
        <p:spPr bwMode="auto">
          <a:xfrm flipH="1">
            <a:off x="3448050" y="3101975"/>
            <a:ext cx="269875" cy="219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93" name="AutoShape 27"/>
          <p:cNvSpPr>
            <a:spLocks noChangeArrowheads="1"/>
          </p:cNvSpPr>
          <p:nvPr/>
        </p:nvSpPr>
        <p:spPr bwMode="auto">
          <a:xfrm>
            <a:off x="3695700" y="39655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94" name="AutoShape 29"/>
          <p:cNvCxnSpPr>
            <a:cxnSpLocks noChangeShapeType="1"/>
            <a:stCxn id="93" idx="4"/>
          </p:cNvCxnSpPr>
          <p:nvPr/>
        </p:nvCxnSpPr>
        <p:spPr bwMode="auto">
          <a:xfrm>
            <a:off x="3771900" y="4114800"/>
            <a:ext cx="0" cy="34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95" name="AutoShape 30"/>
          <p:cNvCxnSpPr>
            <a:cxnSpLocks noChangeShapeType="1"/>
            <a:stCxn id="93" idx="3"/>
          </p:cNvCxnSpPr>
          <p:nvPr/>
        </p:nvCxnSpPr>
        <p:spPr bwMode="auto">
          <a:xfrm flipH="1">
            <a:off x="3448050" y="4092575"/>
            <a:ext cx="269875" cy="219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96" name="AutoShape 31"/>
          <p:cNvCxnSpPr>
            <a:cxnSpLocks noChangeShapeType="1"/>
            <a:stCxn id="73" idx="2"/>
            <a:endCxn id="93" idx="0"/>
          </p:cNvCxnSpPr>
          <p:nvPr/>
        </p:nvCxnSpPr>
        <p:spPr bwMode="auto">
          <a:xfrm flipH="1">
            <a:off x="3771900" y="3733800"/>
            <a:ext cx="7938" cy="2317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97" name="AutoShape 32"/>
          <p:cNvSpPr>
            <a:spLocks noChangeArrowheads="1"/>
          </p:cNvSpPr>
          <p:nvPr/>
        </p:nvSpPr>
        <p:spPr bwMode="auto">
          <a:xfrm>
            <a:off x="4800600" y="29749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98" name="AutoShape 33"/>
          <p:cNvCxnSpPr>
            <a:cxnSpLocks noChangeShapeType="1"/>
            <a:stCxn id="72" idx="2"/>
            <a:endCxn id="97" idx="0"/>
          </p:cNvCxnSpPr>
          <p:nvPr/>
        </p:nvCxnSpPr>
        <p:spPr bwMode="auto">
          <a:xfrm>
            <a:off x="4876800" y="2774950"/>
            <a:ext cx="0" cy="2000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99" name="AutoShape 34"/>
          <p:cNvCxnSpPr>
            <a:cxnSpLocks noChangeShapeType="1"/>
            <a:stCxn id="97" idx="4"/>
            <a:endCxn id="79" idx="0"/>
          </p:cNvCxnSpPr>
          <p:nvPr/>
        </p:nvCxnSpPr>
        <p:spPr bwMode="auto">
          <a:xfrm>
            <a:off x="4876800" y="3124200"/>
            <a:ext cx="0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0" name="AutoShape 35"/>
          <p:cNvCxnSpPr>
            <a:cxnSpLocks noChangeShapeType="1"/>
            <a:stCxn id="137" idx="0"/>
            <a:endCxn id="72" idx="2"/>
          </p:cNvCxnSpPr>
          <p:nvPr/>
        </p:nvCxnSpPr>
        <p:spPr bwMode="auto">
          <a:xfrm flipH="1" flipV="1">
            <a:off x="4876800" y="2774950"/>
            <a:ext cx="914400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1" name="AutoShape 37"/>
          <p:cNvCxnSpPr>
            <a:cxnSpLocks noChangeShapeType="1"/>
            <a:stCxn id="137" idx="4"/>
            <a:endCxn id="74" idx="0"/>
          </p:cNvCxnSpPr>
          <p:nvPr/>
        </p:nvCxnSpPr>
        <p:spPr bwMode="auto">
          <a:xfrm>
            <a:off x="5791200" y="3121025"/>
            <a:ext cx="0" cy="2762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2" name="AutoShape 38"/>
          <p:cNvSpPr>
            <a:spLocks noChangeArrowheads="1"/>
          </p:cNvSpPr>
          <p:nvPr/>
        </p:nvSpPr>
        <p:spPr bwMode="auto">
          <a:xfrm>
            <a:off x="4800600" y="394335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03" name="Text Box 39"/>
          <p:cNvSpPr txBox="1">
            <a:spLocks noChangeArrowheads="1"/>
          </p:cNvSpPr>
          <p:nvPr/>
        </p:nvSpPr>
        <p:spPr bwMode="auto">
          <a:xfrm>
            <a:off x="4381500" y="4289425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104" name="AutoShape 40"/>
          <p:cNvCxnSpPr>
            <a:cxnSpLocks noChangeShapeType="1"/>
            <a:stCxn id="102" idx="4"/>
            <a:endCxn id="75" idx="0"/>
          </p:cNvCxnSpPr>
          <p:nvPr/>
        </p:nvCxnSpPr>
        <p:spPr bwMode="auto">
          <a:xfrm>
            <a:off x="4876800" y="4092575"/>
            <a:ext cx="0" cy="3714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5" name="AutoShape 41"/>
          <p:cNvCxnSpPr>
            <a:cxnSpLocks noChangeShapeType="1"/>
            <a:stCxn id="102" idx="3"/>
            <a:endCxn id="103" idx="0"/>
          </p:cNvCxnSpPr>
          <p:nvPr/>
        </p:nvCxnSpPr>
        <p:spPr bwMode="auto">
          <a:xfrm flipH="1">
            <a:off x="4552950" y="4070350"/>
            <a:ext cx="269875" cy="219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6" name="AutoShape 42"/>
          <p:cNvCxnSpPr>
            <a:cxnSpLocks noChangeShapeType="1"/>
            <a:stCxn id="79" idx="2"/>
            <a:endCxn id="102" idx="0"/>
          </p:cNvCxnSpPr>
          <p:nvPr/>
        </p:nvCxnSpPr>
        <p:spPr bwMode="auto">
          <a:xfrm>
            <a:off x="4876800" y="3733800"/>
            <a:ext cx="0" cy="209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7" name="Text Box 43"/>
          <p:cNvSpPr txBox="1">
            <a:spLocks noChangeArrowheads="1"/>
          </p:cNvSpPr>
          <p:nvPr/>
        </p:nvSpPr>
        <p:spPr bwMode="auto">
          <a:xfrm>
            <a:off x="5959475" y="33210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108" name="AutoShape 44"/>
          <p:cNvCxnSpPr>
            <a:cxnSpLocks noChangeShapeType="1"/>
            <a:stCxn id="137" idx="5"/>
            <a:endCxn id="107" idx="0"/>
          </p:cNvCxnSpPr>
          <p:nvPr/>
        </p:nvCxnSpPr>
        <p:spPr bwMode="auto">
          <a:xfrm>
            <a:off x="5845175" y="3098800"/>
            <a:ext cx="285750" cy="222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9" name="AutoShape 45"/>
          <p:cNvSpPr>
            <a:spLocks noChangeArrowheads="1"/>
          </p:cNvSpPr>
          <p:nvPr/>
        </p:nvSpPr>
        <p:spPr bwMode="auto">
          <a:xfrm>
            <a:off x="5715000" y="394335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110" name="AutoShape 46"/>
          <p:cNvCxnSpPr>
            <a:cxnSpLocks noChangeShapeType="1"/>
            <a:stCxn id="109" idx="4"/>
            <a:endCxn id="76" idx="0"/>
          </p:cNvCxnSpPr>
          <p:nvPr/>
        </p:nvCxnSpPr>
        <p:spPr bwMode="auto">
          <a:xfrm>
            <a:off x="5791200" y="4092575"/>
            <a:ext cx="0" cy="3651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1" name="AutoShape 47"/>
          <p:cNvCxnSpPr>
            <a:cxnSpLocks noChangeShapeType="1"/>
            <a:stCxn id="109" idx="5"/>
            <a:endCxn id="112" idx="0"/>
          </p:cNvCxnSpPr>
          <p:nvPr/>
        </p:nvCxnSpPr>
        <p:spPr bwMode="auto">
          <a:xfrm>
            <a:off x="5845175" y="4070350"/>
            <a:ext cx="269875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2" name="Text Box 48"/>
          <p:cNvSpPr txBox="1">
            <a:spLocks noChangeArrowheads="1"/>
          </p:cNvSpPr>
          <p:nvPr/>
        </p:nvSpPr>
        <p:spPr bwMode="auto">
          <a:xfrm>
            <a:off x="5943600" y="43434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sp>
        <p:nvSpPr>
          <p:cNvPr id="113" name="AutoShape 49"/>
          <p:cNvSpPr>
            <a:spLocks noChangeArrowheads="1"/>
          </p:cNvSpPr>
          <p:nvPr/>
        </p:nvSpPr>
        <p:spPr bwMode="auto">
          <a:xfrm>
            <a:off x="5715000" y="495300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114" name="AutoShape 50"/>
          <p:cNvCxnSpPr>
            <a:cxnSpLocks noChangeShapeType="1"/>
            <a:stCxn id="113" idx="4"/>
            <a:endCxn id="78" idx="0"/>
          </p:cNvCxnSpPr>
          <p:nvPr/>
        </p:nvCxnSpPr>
        <p:spPr bwMode="auto">
          <a:xfrm>
            <a:off x="5791200" y="5102225"/>
            <a:ext cx="1588" cy="3079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5" name="AutoShape 51"/>
          <p:cNvCxnSpPr>
            <a:cxnSpLocks noChangeShapeType="1"/>
            <a:stCxn id="76" idx="2"/>
            <a:endCxn id="113" idx="0"/>
          </p:cNvCxnSpPr>
          <p:nvPr/>
        </p:nvCxnSpPr>
        <p:spPr bwMode="auto">
          <a:xfrm>
            <a:off x="5791200" y="4794250"/>
            <a:ext cx="0" cy="1587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6" name="AutoShape 52"/>
          <p:cNvSpPr>
            <a:spLocks noChangeArrowheads="1"/>
          </p:cNvSpPr>
          <p:nvPr/>
        </p:nvSpPr>
        <p:spPr bwMode="auto">
          <a:xfrm>
            <a:off x="4876800" y="49561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117" name="AutoShape 53"/>
          <p:cNvCxnSpPr>
            <a:cxnSpLocks noChangeShapeType="1"/>
            <a:stCxn id="116" idx="4"/>
            <a:endCxn id="77" idx="0"/>
          </p:cNvCxnSpPr>
          <p:nvPr/>
        </p:nvCxnSpPr>
        <p:spPr bwMode="auto">
          <a:xfrm>
            <a:off x="4953000" y="5105400"/>
            <a:ext cx="0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8" name="AutoShape 54"/>
          <p:cNvCxnSpPr>
            <a:cxnSpLocks noChangeShapeType="1"/>
            <a:stCxn id="116" idx="3"/>
            <a:endCxn id="120" idx="0"/>
          </p:cNvCxnSpPr>
          <p:nvPr/>
        </p:nvCxnSpPr>
        <p:spPr bwMode="auto">
          <a:xfrm flipH="1">
            <a:off x="4667250" y="5083175"/>
            <a:ext cx="231775" cy="1746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9" name="AutoShape 55"/>
          <p:cNvCxnSpPr>
            <a:cxnSpLocks noChangeShapeType="1"/>
            <a:stCxn id="76" idx="2"/>
            <a:endCxn id="116" idx="0"/>
          </p:cNvCxnSpPr>
          <p:nvPr/>
        </p:nvCxnSpPr>
        <p:spPr bwMode="auto">
          <a:xfrm flipH="1">
            <a:off x="4953000" y="4794250"/>
            <a:ext cx="838200" cy="1619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20" name="Text Box 56"/>
          <p:cNvSpPr txBox="1">
            <a:spLocks noChangeArrowheads="1"/>
          </p:cNvSpPr>
          <p:nvPr/>
        </p:nvSpPr>
        <p:spPr bwMode="auto">
          <a:xfrm>
            <a:off x="4495800" y="52578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121" name="AutoShape 57"/>
          <p:cNvCxnSpPr>
            <a:cxnSpLocks noChangeShapeType="1"/>
            <a:stCxn id="113" idx="3"/>
            <a:endCxn id="122" idx="0"/>
          </p:cNvCxnSpPr>
          <p:nvPr/>
        </p:nvCxnSpPr>
        <p:spPr bwMode="auto">
          <a:xfrm flipH="1">
            <a:off x="5543550" y="5080000"/>
            <a:ext cx="193675" cy="146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22" name="Text Box 58"/>
          <p:cNvSpPr txBox="1">
            <a:spLocks noChangeArrowheads="1"/>
          </p:cNvSpPr>
          <p:nvPr/>
        </p:nvSpPr>
        <p:spPr bwMode="auto">
          <a:xfrm>
            <a:off x="5372100" y="52260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123" name="AutoShape 59"/>
          <p:cNvCxnSpPr>
            <a:cxnSpLocks noChangeShapeType="1"/>
            <a:stCxn id="77" idx="2"/>
            <a:endCxn id="82" idx="0"/>
          </p:cNvCxnSpPr>
          <p:nvPr/>
        </p:nvCxnSpPr>
        <p:spPr bwMode="auto">
          <a:xfrm>
            <a:off x="4953000" y="5746750"/>
            <a:ext cx="0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4" name="AutoShape 60"/>
          <p:cNvCxnSpPr>
            <a:cxnSpLocks noChangeShapeType="1"/>
            <a:stCxn id="78" idx="2"/>
            <a:endCxn id="83" idx="0"/>
          </p:cNvCxnSpPr>
          <p:nvPr/>
        </p:nvCxnSpPr>
        <p:spPr bwMode="auto">
          <a:xfrm flipH="1">
            <a:off x="5791200" y="5746750"/>
            <a:ext cx="1588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25" name="AutoShape 61"/>
          <p:cNvSpPr>
            <a:spLocks noChangeArrowheads="1"/>
          </p:cNvSpPr>
          <p:nvPr/>
        </p:nvSpPr>
        <p:spPr bwMode="auto">
          <a:xfrm>
            <a:off x="6629400" y="495300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126" name="AutoShape 62"/>
          <p:cNvCxnSpPr>
            <a:cxnSpLocks noChangeShapeType="1"/>
            <a:stCxn id="76" idx="2"/>
            <a:endCxn id="125" idx="0"/>
          </p:cNvCxnSpPr>
          <p:nvPr/>
        </p:nvCxnSpPr>
        <p:spPr bwMode="auto">
          <a:xfrm>
            <a:off x="5791200" y="4794250"/>
            <a:ext cx="914400" cy="1587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7" name="AutoShape 63"/>
          <p:cNvCxnSpPr>
            <a:cxnSpLocks noChangeShapeType="1"/>
            <a:stCxn id="125" idx="4"/>
            <a:endCxn id="80" idx="0"/>
          </p:cNvCxnSpPr>
          <p:nvPr/>
        </p:nvCxnSpPr>
        <p:spPr bwMode="auto">
          <a:xfrm>
            <a:off x="6705600" y="5102225"/>
            <a:ext cx="0" cy="3079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8" name="AutoShape 64"/>
          <p:cNvCxnSpPr>
            <a:cxnSpLocks noChangeShapeType="1"/>
            <a:stCxn id="125" idx="5"/>
            <a:endCxn id="129" idx="0"/>
          </p:cNvCxnSpPr>
          <p:nvPr/>
        </p:nvCxnSpPr>
        <p:spPr bwMode="auto">
          <a:xfrm>
            <a:off x="6759575" y="5080000"/>
            <a:ext cx="193675" cy="146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29" name="Text Box 65"/>
          <p:cNvSpPr txBox="1">
            <a:spLocks noChangeArrowheads="1"/>
          </p:cNvSpPr>
          <p:nvPr/>
        </p:nvSpPr>
        <p:spPr bwMode="auto">
          <a:xfrm>
            <a:off x="6781800" y="52260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130" name="AutoShape 66"/>
          <p:cNvCxnSpPr>
            <a:cxnSpLocks noChangeShapeType="1"/>
            <a:stCxn id="80" idx="2"/>
            <a:endCxn id="81" idx="0"/>
          </p:cNvCxnSpPr>
          <p:nvPr/>
        </p:nvCxnSpPr>
        <p:spPr bwMode="auto">
          <a:xfrm>
            <a:off x="6705600" y="5746750"/>
            <a:ext cx="0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131" name="Group 67"/>
          <p:cNvGrpSpPr>
            <a:grpSpLocks/>
          </p:cNvGrpSpPr>
          <p:nvPr/>
        </p:nvGrpSpPr>
        <p:grpSpPr bwMode="auto">
          <a:xfrm>
            <a:off x="5753100" y="3733800"/>
            <a:ext cx="76200" cy="209550"/>
            <a:chOff x="1440" y="3678"/>
            <a:chExt cx="48" cy="132"/>
          </a:xfrm>
        </p:grpSpPr>
        <p:cxnSp>
          <p:nvCxnSpPr>
            <p:cNvPr id="132" name="AutoShape 68"/>
            <p:cNvCxnSpPr>
              <a:cxnSpLocks noChangeShapeType="1"/>
            </p:cNvCxnSpPr>
            <p:nvPr/>
          </p:nvCxnSpPr>
          <p:spPr bwMode="auto">
            <a:xfrm>
              <a:off x="1440" y="3678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133" name="AutoShape 69"/>
            <p:cNvCxnSpPr>
              <a:cxnSpLocks noChangeShapeType="1"/>
            </p:cNvCxnSpPr>
            <p:nvPr/>
          </p:nvCxnSpPr>
          <p:spPr bwMode="auto">
            <a:xfrm>
              <a:off x="1488" y="3678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sp>
        <p:nvSpPr>
          <p:cNvPr id="134" name="Text Box 76"/>
          <p:cNvSpPr txBox="1">
            <a:spLocks noChangeArrowheads="1"/>
          </p:cNvSpPr>
          <p:nvPr/>
        </p:nvSpPr>
        <p:spPr bwMode="auto">
          <a:xfrm>
            <a:off x="4359275" y="33210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sp>
        <p:nvSpPr>
          <p:cNvPr id="135" name="Oval 75"/>
          <p:cNvSpPr>
            <a:spLocks noChangeArrowheads="1"/>
          </p:cNvSpPr>
          <p:nvPr/>
        </p:nvSpPr>
        <p:spPr bwMode="auto">
          <a:xfrm>
            <a:off x="4454525" y="2438400"/>
            <a:ext cx="844550" cy="349250"/>
          </a:xfrm>
          <a:prstGeom prst="ellips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136" name="AutoShape 77"/>
          <p:cNvCxnSpPr>
            <a:cxnSpLocks noChangeShapeType="1"/>
            <a:stCxn id="97" idx="3"/>
            <a:endCxn id="134" idx="0"/>
          </p:cNvCxnSpPr>
          <p:nvPr/>
        </p:nvCxnSpPr>
        <p:spPr bwMode="auto">
          <a:xfrm flipH="1">
            <a:off x="4530725" y="3101975"/>
            <a:ext cx="292100" cy="219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37" name="AutoShape 36"/>
          <p:cNvSpPr>
            <a:spLocks noChangeArrowheads="1"/>
          </p:cNvSpPr>
          <p:nvPr/>
        </p:nvSpPr>
        <p:spPr bwMode="auto">
          <a:xfrm>
            <a:off x="5715000" y="297180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Preliminaries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Finding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Sequencing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types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Faster relevance detection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Implementation and experiments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contd.</a:t>
            </a:r>
            <a:endParaRPr lang="en-US" dirty="0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343400" y="1676400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nyHotels</a:t>
            </a: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4800600" y="213360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grpSp>
        <p:nvGrpSpPr>
          <p:cNvPr id="12" name="Group 5"/>
          <p:cNvGrpSpPr>
            <a:grpSpLocks/>
          </p:cNvGrpSpPr>
          <p:nvPr/>
        </p:nvGrpSpPr>
        <p:grpSpPr bwMode="auto">
          <a:xfrm>
            <a:off x="4648200" y="2114550"/>
            <a:ext cx="457200" cy="184150"/>
            <a:chOff x="576" y="3504"/>
            <a:chExt cx="288" cy="240"/>
          </a:xfrm>
        </p:grpSpPr>
        <p:sp>
          <p:nvSpPr>
            <p:cNvPr id="13" name="Line 6"/>
            <p:cNvSpPr>
              <a:spLocks noChangeShapeType="1"/>
            </p:cNvSpPr>
            <p:nvPr/>
          </p:nvSpPr>
          <p:spPr bwMode="auto">
            <a:xfrm>
              <a:off x="576" y="3504"/>
              <a:ext cx="288" cy="24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endParaRPr lang="en-US"/>
            </a:p>
          </p:txBody>
        </p:sp>
        <p:sp>
          <p:nvSpPr>
            <p:cNvPr id="14" name="Line 7"/>
            <p:cNvSpPr>
              <a:spLocks noChangeShapeType="1"/>
            </p:cNvSpPr>
            <p:nvPr/>
          </p:nvSpPr>
          <p:spPr bwMode="auto">
            <a:xfrm flipH="1">
              <a:off x="576" y="3504"/>
              <a:ext cx="288" cy="24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endParaRPr lang="en-US"/>
            </a:p>
          </p:txBody>
        </p:sp>
      </p:grpSp>
      <p:cxnSp>
        <p:nvCxnSpPr>
          <p:cNvPr id="15" name="AutoShape 8"/>
          <p:cNvCxnSpPr>
            <a:cxnSpLocks noChangeShapeType="1"/>
            <a:stCxn id="10" idx="2"/>
            <a:endCxn id="11" idx="0"/>
          </p:cNvCxnSpPr>
          <p:nvPr/>
        </p:nvCxnSpPr>
        <p:spPr bwMode="auto">
          <a:xfrm>
            <a:off x="4876800" y="2012950"/>
            <a:ext cx="0" cy="1206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4419600" y="23304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17" name="AutoShape 10"/>
          <p:cNvCxnSpPr>
            <a:cxnSpLocks noChangeShapeType="1"/>
            <a:stCxn id="11" idx="3"/>
          </p:cNvCxnSpPr>
          <p:nvPr/>
        </p:nvCxnSpPr>
        <p:spPr bwMode="auto">
          <a:xfrm flipH="1">
            <a:off x="4591050" y="2260600"/>
            <a:ext cx="231775" cy="222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8" name="Line 11"/>
          <p:cNvSpPr>
            <a:spLocks noChangeShapeType="1"/>
          </p:cNvSpPr>
          <p:nvPr/>
        </p:nvSpPr>
        <p:spPr bwMode="auto">
          <a:xfrm>
            <a:off x="4103688" y="2590800"/>
            <a:ext cx="239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contd.</a:t>
            </a:r>
            <a:endParaRPr lang="en-US" dirty="0"/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4343400" y="1676400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nyHotels</a:t>
            </a:r>
          </a:p>
        </p:txBody>
      </p:sp>
      <p:sp>
        <p:nvSpPr>
          <p:cNvPr id="21" name="AutoShape 4"/>
          <p:cNvSpPr>
            <a:spLocks noChangeArrowheads="1"/>
          </p:cNvSpPr>
          <p:nvPr/>
        </p:nvSpPr>
        <p:spPr bwMode="auto">
          <a:xfrm>
            <a:off x="4800600" y="213360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grpSp>
        <p:nvGrpSpPr>
          <p:cNvPr id="22" name="Group 5"/>
          <p:cNvGrpSpPr>
            <a:grpSpLocks/>
          </p:cNvGrpSpPr>
          <p:nvPr/>
        </p:nvGrpSpPr>
        <p:grpSpPr bwMode="auto">
          <a:xfrm>
            <a:off x="4648200" y="2114550"/>
            <a:ext cx="457200" cy="184150"/>
            <a:chOff x="576" y="3504"/>
            <a:chExt cx="288" cy="240"/>
          </a:xfrm>
        </p:grpSpPr>
        <p:sp>
          <p:nvSpPr>
            <p:cNvPr id="23" name="Line 6"/>
            <p:cNvSpPr>
              <a:spLocks noChangeShapeType="1"/>
            </p:cNvSpPr>
            <p:nvPr/>
          </p:nvSpPr>
          <p:spPr bwMode="auto">
            <a:xfrm>
              <a:off x="576" y="3504"/>
              <a:ext cx="288" cy="24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endParaRPr lang="en-US"/>
            </a:p>
          </p:txBody>
        </p:sp>
        <p:sp>
          <p:nvSpPr>
            <p:cNvPr id="24" name="Line 7"/>
            <p:cNvSpPr>
              <a:spLocks noChangeShapeType="1"/>
            </p:cNvSpPr>
            <p:nvPr/>
          </p:nvSpPr>
          <p:spPr bwMode="auto">
            <a:xfrm flipH="1">
              <a:off x="576" y="3504"/>
              <a:ext cx="288" cy="24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endParaRPr lang="en-US"/>
            </a:p>
          </p:txBody>
        </p:sp>
      </p:grpSp>
      <p:cxnSp>
        <p:nvCxnSpPr>
          <p:cNvPr id="25" name="AutoShape 8"/>
          <p:cNvCxnSpPr>
            <a:cxnSpLocks noChangeShapeType="1"/>
            <a:stCxn id="20" idx="2"/>
            <a:endCxn id="21" idx="0"/>
          </p:cNvCxnSpPr>
          <p:nvPr/>
        </p:nvCxnSpPr>
        <p:spPr bwMode="auto">
          <a:xfrm>
            <a:off x="4876800" y="2012950"/>
            <a:ext cx="0" cy="1206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6" name="AutoShape 10"/>
          <p:cNvCxnSpPr>
            <a:cxnSpLocks noChangeShapeType="1"/>
            <a:stCxn id="21" idx="3"/>
          </p:cNvCxnSpPr>
          <p:nvPr/>
        </p:nvCxnSpPr>
        <p:spPr bwMode="auto">
          <a:xfrm flipH="1">
            <a:off x="4591050" y="2260600"/>
            <a:ext cx="231775" cy="222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4103688" y="2590800"/>
            <a:ext cx="239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contd.</a:t>
            </a:r>
            <a:endParaRPr lang="en-US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343400" y="1524000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nyHotels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705350" y="21780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6" name="AutoShape 4"/>
          <p:cNvCxnSpPr>
            <a:cxnSpLocks noChangeShapeType="1"/>
            <a:stCxn id="4" idx="2"/>
            <a:endCxn id="5" idx="0"/>
          </p:cNvCxnSpPr>
          <p:nvPr/>
        </p:nvCxnSpPr>
        <p:spPr bwMode="auto">
          <a:xfrm>
            <a:off x="4876800" y="1860550"/>
            <a:ext cx="0" cy="3175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4465638" y="2286000"/>
            <a:ext cx="239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contd.</a:t>
            </a:r>
            <a:endParaRPr lang="en-US" dirty="0"/>
          </a:p>
        </p:txBody>
      </p: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3124200" y="1492250"/>
            <a:ext cx="3848100" cy="4756150"/>
            <a:chOff x="384" y="960"/>
            <a:chExt cx="2424" cy="2996"/>
          </a:xfrm>
        </p:grpSpPr>
        <p:sp>
          <p:nvSpPr>
            <p:cNvPr id="9" name="Text Box 49"/>
            <p:cNvSpPr txBox="1">
              <a:spLocks noChangeArrowheads="1"/>
            </p:cNvSpPr>
            <p:nvPr/>
          </p:nvSpPr>
          <p:spPr bwMode="auto">
            <a:xfrm>
              <a:off x="1056" y="960"/>
              <a:ext cx="67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nyHotels</a:t>
              </a:r>
            </a:p>
          </p:txBody>
        </p:sp>
        <p:sp>
          <p:nvSpPr>
            <p:cNvPr id="10" name="Text Box 50"/>
            <p:cNvSpPr txBox="1">
              <a:spLocks noChangeArrowheads="1"/>
            </p:cNvSpPr>
            <p:nvPr/>
          </p:nvSpPr>
          <p:spPr bwMode="auto">
            <a:xfrm>
              <a:off x="1104" y="1536"/>
              <a:ext cx="57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hotel</a:t>
              </a:r>
            </a:p>
          </p:txBody>
        </p:sp>
        <p:sp>
          <p:nvSpPr>
            <p:cNvPr id="11" name="Text Box 51"/>
            <p:cNvSpPr txBox="1">
              <a:spLocks noChangeArrowheads="1"/>
            </p:cNvSpPr>
            <p:nvPr/>
          </p:nvSpPr>
          <p:spPr bwMode="auto">
            <a:xfrm>
              <a:off x="418" y="2140"/>
              <a:ext cx="56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name</a:t>
              </a:r>
            </a:p>
          </p:txBody>
        </p:sp>
        <p:sp>
          <p:nvSpPr>
            <p:cNvPr id="12" name="Text Box 52"/>
            <p:cNvSpPr txBox="1">
              <a:spLocks noChangeArrowheads="1"/>
            </p:cNvSpPr>
            <p:nvPr/>
          </p:nvSpPr>
          <p:spPr bwMode="auto">
            <a:xfrm>
              <a:off x="1680" y="2140"/>
              <a:ext cx="57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nearby</a:t>
              </a:r>
            </a:p>
          </p:txBody>
        </p:sp>
        <p:sp>
          <p:nvSpPr>
            <p:cNvPr id="13" name="Text Box 53"/>
            <p:cNvSpPr txBox="1">
              <a:spLocks noChangeArrowheads="1"/>
            </p:cNvSpPr>
            <p:nvPr/>
          </p:nvSpPr>
          <p:spPr bwMode="auto">
            <a:xfrm>
              <a:off x="1080" y="2812"/>
              <a:ext cx="6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“*****”</a:t>
              </a:r>
            </a:p>
          </p:txBody>
        </p:sp>
        <p:sp>
          <p:nvSpPr>
            <p:cNvPr id="14" name="Text Box 54"/>
            <p:cNvSpPr txBox="1">
              <a:spLocks noChangeArrowheads="1"/>
            </p:cNvSpPr>
            <p:nvPr/>
          </p:nvSpPr>
          <p:spPr bwMode="auto">
            <a:xfrm>
              <a:off x="1536" y="2808"/>
              <a:ext cx="86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restaurant</a:t>
              </a:r>
            </a:p>
          </p:txBody>
        </p:sp>
        <p:sp>
          <p:nvSpPr>
            <p:cNvPr id="15" name="Text Box 55"/>
            <p:cNvSpPr txBox="1">
              <a:spLocks noChangeArrowheads="1"/>
            </p:cNvSpPr>
            <p:nvPr/>
          </p:nvSpPr>
          <p:spPr bwMode="auto">
            <a:xfrm>
              <a:off x="1152" y="3408"/>
              <a:ext cx="57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name</a:t>
              </a:r>
            </a:p>
          </p:txBody>
        </p:sp>
        <p:sp>
          <p:nvSpPr>
            <p:cNvPr id="16" name="Text Box 56"/>
            <p:cNvSpPr txBox="1">
              <a:spLocks noChangeArrowheads="1"/>
            </p:cNvSpPr>
            <p:nvPr/>
          </p:nvSpPr>
          <p:spPr bwMode="auto">
            <a:xfrm>
              <a:off x="1658" y="3408"/>
              <a:ext cx="62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address</a:t>
              </a:r>
            </a:p>
          </p:txBody>
        </p:sp>
        <p:sp>
          <p:nvSpPr>
            <p:cNvPr id="17" name="Text Box 57"/>
            <p:cNvSpPr txBox="1">
              <a:spLocks noChangeArrowheads="1"/>
            </p:cNvSpPr>
            <p:nvPr/>
          </p:nvSpPr>
          <p:spPr bwMode="auto">
            <a:xfrm>
              <a:off x="1056" y="2140"/>
              <a:ext cx="67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rating</a:t>
              </a:r>
            </a:p>
          </p:txBody>
        </p:sp>
        <p:sp>
          <p:nvSpPr>
            <p:cNvPr id="18" name="Text Box 58"/>
            <p:cNvSpPr txBox="1">
              <a:spLocks noChangeArrowheads="1"/>
            </p:cNvSpPr>
            <p:nvPr/>
          </p:nvSpPr>
          <p:spPr bwMode="auto">
            <a:xfrm>
              <a:off x="2304" y="3408"/>
              <a:ext cx="48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rating</a:t>
              </a:r>
            </a:p>
          </p:txBody>
        </p:sp>
        <p:sp>
          <p:nvSpPr>
            <p:cNvPr id="19" name="Text Box 59"/>
            <p:cNvSpPr txBox="1">
              <a:spLocks noChangeArrowheads="1"/>
            </p:cNvSpPr>
            <p:nvPr/>
          </p:nvSpPr>
          <p:spPr bwMode="auto">
            <a:xfrm>
              <a:off x="2304" y="3744"/>
              <a:ext cx="48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“*****”</a:t>
              </a:r>
            </a:p>
          </p:txBody>
        </p:sp>
        <p:sp>
          <p:nvSpPr>
            <p:cNvPr id="20" name="Text Box 60"/>
            <p:cNvSpPr txBox="1">
              <a:spLocks noChangeArrowheads="1"/>
            </p:cNvSpPr>
            <p:nvPr/>
          </p:nvSpPr>
          <p:spPr bwMode="auto">
            <a:xfrm>
              <a:off x="1344" y="3744"/>
              <a:ext cx="19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X</a:t>
              </a:r>
            </a:p>
          </p:txBody>
        </p:sp>
        <p:sp>
          <p:nvSpPr>
            <p:cNvPr id="21" name="Text Box 61"/>
            <p:cNvSpPr txBox="1">
              <a:spLocks noChangeArrowheads="1"/>
            </p:cNvSpPr>
            <p:nvPr/>
          </p:nvSpPr>
          <p:spPr bwMode="auto">
            <a:xfrm>
              <a:off x="1872" y="3744"/>
              <a:ext cx="19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Y</a:t>
              </a:r>
            </a:p>
          </p:txBody>
        </p:sp>
        <p:sp>
          <p:nvSpPr>
            <p:cNvPr id="22" name="AutoShape 62"/>
            <p:cNvSpPr>
              <a:spLocks noChangeArrowheads="1"/>
            </p:cNvSpPr>
            <p:nvPr/>
          </p:nvSpPr>
          <p:spPr bwMode="auto">
            <a:xfrm>
              <a:off x="1344" y="1248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23" name="Text Box 63"/>
            <p:cNvSpPr txBox="1">
              <a:spLocks noChangeArrowheads="1"/>
            </p:cNvSpPr>
            <p:nvPr/>
          </p:nvSpPr>
          <p:spPr bwMode="auto">
            <a:xfrm>
              <a:off x="1104" y="1468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24" name="AutoShape 64"/>
            <p:cNvCxnSpPr>
              <a:cxnSpLocks noChangeShapeType="1"/>
              <a:stCxn id="9" idx="2"/>
              <a:endCxn id="22" idx="0"/>
            </p:cNvCxnSpPr>
            <p:nvPr/>
          </p:nvCxnSpPr>
          <p:spPr bwMode="auto">
            <a:xfrm>
              <a:off x="1392" y="1172"/>
              <a:ext cx="0" cy="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5" name="AutoShape 65"/>
            <p:cNvCxnSpPr>
              <a:cxnSpLocks noChangeShapeType="1"/>
              <a:stCxn id="22" idx="3"/>
              <a:endCxn id="23" idx="0"/>
            </p:cNvCxnSpPr>
            <p:nvPr/>
          </p:nvCxnSpPr>
          <p:spPr bwMode="auto">
            <a:xfrm flipH="1">
              <a:off x="1212" y="1328"/>
              <a:ext cx="146" cy="14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6" name="AutoShape 66"/>
            <p:cNvCxnSpPr>
              <a:cxnSpLocks noChangeShapeType="1"/>
              <a:stCxn id="22" idx="4"/>
              <a:endCxn id="10" idx="0"/>
            </p:cNvCxnSpPr>
            <p:nvPr/>
          </p:nvCxnSpPr>
          <p:spPr bwMode="auto">
            <a:xfrm>
              <a:off x="1392" y="1342"/>
              <a:ext cx="0" cy="19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27" name="AutoShape 67"/>
            <p:cNvSpPr>
              <a:spLocks noChangeArrowheads="1"/>
            </p:cNvSpPr>
            <p:nvPr/>
          </p:nvSpPr>
          <p:spPr bwMode="auto">
            <a:xfrm>
              <a:off x="648" y="187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8" name="AutoShape 68"/>
            <p:cNvCxnSpPr>
              <a:cxnSpLocks noChangeShapeType="1"/>
              <a:stCxn id="10" idx="2"/>
              <a:endCxn id="27" idx="0"/>
            </p:cNvCxnSpPr>
            <p:nvPr/>
          </p:nvCxnSpPr>
          <p:spPr bwMode="auto">
            <a:xfrm flipH="1">
              <a:off x="696" y="1748"/>
              <a:ext cx="696" cy="12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29" name="Text Box 69"/>
            <p:cNvSpPr txBox="1">
              <a:spLocks noChangeArrowheads="1"/>
            </p:cNvSpPr>
            <p:nvPr/>
          </p:nvSpPr>
          <p:spPr bwMode="auto">
            <a:xfrm>
              <a:off x="384" y="209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30" name="AutoShape 70"/>
            <p:cNvCxnSpPr>
              <a:cxnSpLocks noChangeShapeType="1"/>
              <a:stCxn id="27" idx="4"/>
              <a:endCxn id="11" idx="0"/>
            </p:cNvCxnSpPr>
            <p:nvPr/>
          </p:nvCxnSpPr>
          <p:spPr bwMode="auto">
            <a:xfrm>
              <a:off x="696" y="1968"/>
              <a:ext cx="5" cy="17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1" name="AutoShape 71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492" y="1954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32" name="AutoShape 72"/>
            <p:cNvSpPr>
              <a:spLocks noChangeArrowheads="1"/>
            </p:cNvSpPr>
            <p:nvPr/>
          </p:nvSpPr>
          <p:spPr bwMode="auto">
            <a:xfrm>
              <a:off x="648" y="2498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33" name="Text Box 73"/>
            <p:cNvSpPr txBox="1">
              <a:spLocks noChangeArrowheads="1"/>
            </p:cNvSpPr>
            <p:nvPr/>
          </p:nvSpPr>
          <p:spPr bwMode="auto">
            <a:xfrm>
              <a:off x="384" y="2716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34" name="AutoShape 74"/>
            <p:cNvCxnSpPr>
              <a:cxnSpLocks noChangeShapeType="1"/>
              <a:stCxn id="32" idx="4"/>
            </p:cNvCxnSpPr>
            <p:nvPr/>
          </p:nvCxnSpPr>
          <p:spPr bwMode="auto">
            <a:xfrm>
              <a:off x="696" y="2592"/>
              <a:ext cx="0" cy="22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5" name="AutoShape 75"/>
            <p:cNvCxnSpPr>
              <a:cxnSpLocks noChangeShapeType="1"/>
              <a:stCxn id="32" idx="3"/>
              <a:endCxn id="33" idx="0"/>
            </p:cNvCxnSpPr>
            <p:nvPr/>
          </p:nvCxnSpPr>
          <p:spPr bwMode="auto">
            <a:xfrm flipH="1">
              <a:off x="492" y="2578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6" name="AutoShape 76"/>
            <p:cNvCxnSpPr>
              <a:cxnSpLocks noChangeShapeType="1"/>
              <a:stCxn id="11" idx="2"/>
              <a:endCxn id="32" idx="0"/>
            </p:cNvCxnSpPr>
            <p:nvPr/>
          </p:nvCxnSpPr>
          <p:spPr bwMode="auto">
            <a:xfrm flipH="1">
              <a:off x="696" y="2352"/>
              <a:ext cx="5" cy="14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37" name="AutoShape 77"/>
            <p:cNvSpPr>
              <a:spLocks noChangeArrowheads="1"/>
            </p:cNvSpPr>
            <p:nvPr/>
          </p:nvSpPr>
          <p:spPr bwMode="auto">
            <a:xfrm>
              <a:off x="1344" y="187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38" name="AutoShape 78"/>
            <p:cNvCxnSpPr>
              <a:cxnSpLocks noChangeShapeType="1"/>
              <a:stCxn id="10" idx="2"/>
              <a:endCxn id="37" idx="0"/>
            </p:cNvCxnSpPr>
            <p:nvPr/>
          </p:nvCxnSpPr>
          <p:spPr bwMode="auto">
            <a:xfrm>
              <a:off x="1392" y="1748"/>
              <a:ext cx="0" cy="12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9" name="AutoShape 79"/>
            <p:cNvCxnSpPr>
              <a:cxnSpLocks noChangeShapeType="1"/>
              <a:stCxn id="37" idx="4"/>
              <a:endCxn id="17" idx="0"/>
            </p:cNvCxnSpPr>
            <p:nvPr/>
          </p:nvCxnSpPr>
          <p:spPr bwMode="auto">
            <a:xfrm>
              <a:off x="1392" y="1968"/>
              <a:ext cx="0" cy="17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0" name="AutoShape 80"/>
            <p:cNvCxnSpPr>
              <a:cxnSpLocks noChangeShapeType="1"/>
              <a:stCxn id="41" idx="0"/>
              <a:endCxn id="10" idx="2"/>
            </p:cNvCxnSpPr>
            <p:nvPr/>
          </p:nvCxnSpPr>
          <p:spPr bwMode="auto">
            <a:xfrm flipH="1" flipV="1">
              <a:off x="1392" y="1748"/>
              <a:ext cx="576" cy="1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41" name="AutoShape 81"/>
            <p:cNvSpPr>
              <a:spLocks noChangeArrowheads="1"/>
            </p:cNvSpPr>
            <p:nvPr/>
          </p:nvSpPr>
          <p:spPr bwMode="auto">
            <a:xfrm>
              <a:off x="1920" y="1872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42" name="AutoShape 82"/>
            <p:cNvCxnSpPr>
              <a:cxnSpLocks noChangeShapeType="1"/>
              <a:stCxn id="41" idx="4"/>
              <a:endCxn id="12" idx="0"/>
            </p:cNvCxnSpPr>
            <p:nvPr/>
          </p:nvCxnSpPr>
          <p:spPr bwMode="auto">
            <a:xfrm>
              <a:off x="1968" y="1966"/>
              <a:ext cx="0" cy="17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43" name="AutoShape 83"/>
            <p:cNvSpPr>
              <a:spLocks noChangeArrowheads="1"/>
            </p:cNvSpPr>
            <p:nvPr/>
          </p:nvSpPr>
          <p:spPr bwMode="auto">
            <a:xfrm>
              <a:off x="1344" y="248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44" name="Text Box 84"/>
            <p:cNvSpPr txBox="1">
              <a:spLocks noChangeArrowheads="1"/>
            </p:cNvSpPr>
            <p:nvPr/>
          </p:nvSpPr>
          <p:spPr bwMode="auto">
            <a:xfrm>
              <a:off x="1080" y="270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45" name="AutoShape 85"/>
            <p:cNvCxnSpPr>
              <a:cxnSpLocks noChangeShapeType="1"/>
              <a:stCxn id="43" idx="4"/>
              <a:endCxn id="13" idx="0"/>
            </p:cNvCxnSpPr>
            <p:nvPr/>
          </p:nvCxnSpPr>
          <p:spPr bwMode="auto">
            <a:xfrm>
              <a:off x="1392" y="2578"/>
              <a:ext cx="0" cy="23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6" name="AutoShape 86"/>
            <p:cNvCxnSpPr>
              <a:cxnSpLocks noChangeShapeType="1"/>
              <a:stCxn id="43" idx="3"/>
              <a:endCxn id="44" idx="0"/>
            </p:cNvCxnSpPr>
            <p:nvPr/>
          </p:nvCxnSpPr>
          <p:spPr bwMode="auto">
            <a:xfrm flipH="1">
              <a:off x="1188" y="2564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7" name="AutoShape 87"/>
            <p:cNvCxnSpPr>
              <a:cxnSpLocks noChangeShapeType="1"/>
              <a:stCxn id="17" idx="2"/>
              <a:endCxn id="43" idx="0"/>
            </p:cNvCxnSpPr>
            <p:nvPr/>
          </p:nvCxnSpPr>
          <p:spPr bwMode="auto">
            <a:xfrm>
              <a:off x="1392" y="2352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48" name="Text Box 88"/>
            <p:cNvSpPr txBox="1">
              <a:spLocks noChangeArrowheads="1"/>
            </p:cNvSpPr>
            <p:nvPr/>
          </p:nvSpPr>
          <p:spPr bwMode="auto">
            <a:xfrm>
              <a:off x="2074" y="209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49" name="AutoShape 89"/>
            <p:cNvCxnSpPr>
              <a:cxnSpLocks noChangeShapeType="1"/>
              <a:stCxn id="41" idx="5"/>
              <a:endCxn id="48" idx="0"/>
            </p:cNvCxnSpPr>
            <p:nvPr/>
          </p:nvCxnSpPr>
          <p:spPr bwMode="auto">
            <a:xfrm>
              <a:off x="2002" y="1952"/>
              <a:ext cx="180" cy="14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50" name="AutoShape 90"/>
            <p:cNvSpPr>
              <a:spLocks noChangeArrowheads="1"/>
            </p:cNvSpPr>
            <p:nvPr/>
          </p:nvSpPr>
          <p:spPr bwMode="auto">
            <a:xfrm>
              <a:off x="1920" y="248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51" name="AutoShape 91"/>
            <p:cNvCxnSpPr>
              <a:cxnSpLocks noChangeShapeType="1"/>
              <a:stCxn id="50" idx="4"/>
              <a:endCxn id="14" idx="0"/>
            </p:cNvCxnSpPr>
            <p:nvPr/>
          </p:nvCxnSpPr>
          <p:spPr bwMode="auto">
            <a:xfrm>
              <a:off x="1968" y="2578"/>
              <a:ext cx="0" cy="23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52" name="AutoShape 92"/>
            <p:cNvCxnSpPr>
              <a:cxnSpLocks noChangeShapeType="1"/>
              <a:stCxn id="50" idx="5"/>
              <a:endCxn id="53" idx="0"/>
            </p:cNvCxnSpPr>
            <p:nvPr/>
          </p:nvCxnSpPr>
          <p:spPr bwMode="auto">
            <a:xfrm>
              <a:off x="2002" y="2564"/>
              <a:ext cx="170" cy="17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53" name="Text Box 93"/>
            <p:cNvSpPr txBox="1">
              <a:spLocks noChangeArrowheads="1"/>
            </p:cNvSpPr>
            <p:nvPr/>
          </p:nvSpPr>
          <p:spPr bwMode="auto">
            <a:xfrm>
              <a:off x="2064" y="2736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sp>
          <p:nvSpPr>
            <p:cNvPr id="54" name="AutoShape 94"/>
            <p:cNvSpPr>
              <a:spLocks noChangeArrowheads="1"/>
            </p:cNvSpPr>
            <p:nvPr/>
          </p:nvSpPr>
          <p:spPr bwMode="auto">
            <a:xfrm>
              <a:off x="1920" y="3120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55" name="AutoShape 95"/>
            <p:cNvCxnSpPr>
              <a:cxnSpLocks noChangeShapeType="1"/>
              <a:stCxn id="54" idx="4"/>
              <a:endCxn id="16" idx="0"/>
            </p:cNvCxnSpPr>
            <p:nvPr/>
          </p:nvCxnSpPr>
          <p:spPr bwMode="auto">
            <a:xfrm>
              <a:off x="1968" y="3214"/>
              <a:ext cx="1" cy="19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56" name="AutoShape 96"/>
            <p:cNvCxnSpPr>
              <a:cxnSpLocks noChangeShapeType="1"/>
              <a:stCxn id="14" idx="2"/>
              <a:endCxn id="54" idx="0"/>
            </p:cNvCxnSpPr>
            <p:nvPr/>
          </p:nvCxnSpPr>
          <p:spPr bwMode="auto">
            <a:xfrm>
              <a:off x="1968" y="3020"/>
              <a:ext cx="0" cy="1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57" name="AutoShape 97"/>
            <p:cNvSpPr>
              <a:spLocks noChangeArrowheads="1"/>
            </p:cNvSpPr>
            <p:nvPr/>
          </p:nvSpPr>
          <p:spPr bwMode="auto">
            <a:xfrm>
              <a:off x="1392" y="3122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58" name="AutoShape 98"/>
            <p:cNvCxnSpPr>
              <a:cxnSpLocks noChangeShapeType="1"/>
              <a:stCxn id="57" idx="4"/>
              <a:endCxn id="15" idx="0"/>
            </p:cNvCxnSpPr>
            <p:nvPr/>
          </p:nvCxnSpPr>
          <p:spPr bwMode="auto">
            <a:xfrm>
              <a:off x="1440" y="3216"/>
              <a:ext cx="0" cy="19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59" name="AutoShape 99"/>
            <p:cNvCxnSpPr>
              <a:cxnSpLocks noChangeShapeType="1"/>
              <a:stCxn id="57" idx="3"/>
              <a:endCxn id="61" idx="0"/>
            </p:cNvCxnSpPr>
            <p:nvPr/>
          </p:nvCxnSpPr>
          <p:spPr bwMode="auto">
            <a:xfrm flipH="1">
              <a:off x="1260" y="3202"/>
              <a:ext cx="146" cy="11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0" name="AutoShape 100"/>
            <p:cNvCxnSpPr>
              <a:cxnSpLocks noChangeShapeType="1"/>
              <a:stCxn id="14" idx="2"/>
              <a:endCxn id="57" idx="0"/>
            </p:cNvCxnSpPr>
            <p:nvPr/>
          </p:nvCxnSpPr>
          <p:spPr bwMode="auto">
            <a:xfrm flipH="1">
              <a:off x="1440" y="3020"/>
              <a:ext cx="528" cy="10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61" name="Text Box 101"/>
            <p:cNvSpPr txBox="1">
              <a:spLocks noChangeArrowheads="1"/>
            </p:cNvSpPr>
            <p:nvPr/>
          </p:nvSpPr>
          <p:spPr bwMode="auto">
            <a:xfrm>
              <a:off x="1152" y="331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62" name="AutoShape 102"/>
            <p:cNvCxnSpPr>
              <a:cxnSpLocks noChangeShapeType="1"/>
              <a:stCxn id="54" idx="3"/>
              <a:endCxn id="63" idx="0"/>
            </p:cNvCxnSpPr>
            <p:nvPr/>
          </p:nvCxnSpPr>
          <p:spPr bwMode="auto">
            <a:xfrm flipH="1">
              <a:off x="1812" y="3200"/>
              <a:ext cx="122" cy="9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63" name="Text Box 103"/>
            <p:cNvSpPr txBox="1">
              <a:spLocks noChangeArrowheads="1"/>
            </p:cNvSpPr>
            <p:nvPr/>
          </p:nvSpPr>
          <p:spPr bwMode="auto">
            <a:xfrm>
              <a:off x="1704" y="329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64" name="AutoShape 104"/>
            <p:cNvCxnSpPr>
              <a:cxnSpLocks noChangeShapeType="1"/>
              <a:stCxn id="15" idx="2"/>
              <a:endCxn id="20" idx="0"/>
            </p:cNvCxnSpPr>
            <p:nvPr/>
          </p:nvCxnSpPr>
          <p:spPr bwMode="auto">
            <a:xfrm>
              <a:off x="1440" y="3620"/>
              <a:ext cx="0" cy="1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5" name="AutoShape 105"/>
            <p:cNvCxnSpPr>
              <a:cxnSpLocks noChangeShapeType="1"/>
              <a:stCxn id="16" idx="2"/>
              <a:endCxn id="21" idx="0"/>
            </p:cNvCxnSpPr>
            <p:nvPr/>
          </p:nvCxnSpPr>
          <p:spPr bwMode="auto">
            <a:xfrm flipH="1">
              <a:off x="1968" y="3620"/>
              <a:ext cx="1" cy="1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66" name="AutoShape 106"/>
            <p:cNvSpPr>
              <a:spLocks noChangeArrowheads="1"/>
            </p:cNvSpPr>
            <p:nvPr/>
          </p:nvSpPr>
          <p:spPr bwMode="auto">
            <a:xfrm>
              <a:off x="2496" y="3120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67" name="AutoShape 107"/>
            <p:cNvCxnSpPr>
              <a:cxnSpLocks noChangeShapeType="1"/>
              <a:stCxn id="14" idx="2"/>
              <a:endCxn id="66" idx="0"/>
            </p:cNvCxnSpPr>
            <p:nvPr/>
          </p:nvCxnSpPr>
          <p:spPr bwMode="auto">
            <a:xfrm>
              <a:off x="1968" y="3020"/>
              <a:ext cx="576" cy="1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8" name="AutoShape 108"/>
            <p:cNvCxnSpPr>
              <a:cxnSpLocks noChangeShapeType="1"/>
              <a:stCxn id="66" idx="4"/>
              <a:endCxn id="18" idx="0"/>
            </p:cNvCxnSpPr>
            <p:nvPr/>
          </p:nvCxnSpPr>
          <p:spPr bwMode="auto">
            <a:xfrm>
              <a:off x="2544" y="3214"/>
              <a:ext cx="0" cy="19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9" name="AutoShape 109"/>
            <p:cNvCxnSpPr>
              <a:cxnSpLocks noChangeShapeType="1"/>
              <a:stCxn id="66" idx="5"/>
              <a:endCxn id="70" idx="0"/>
            </p:cNvCxnSpPr>
            <p:nvPr/>
          </p:nvCxnSpPr>
          <p:spPr bwMode="auto">
            <a:xfrm>
              <a:off x="2578" y="3200"/>
              <a:ext cx="122" cy="9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70" name="Text Box 110"/>
            <p:cNvSpPr txBox="1">
              <a:spLocks noChangeArrowheads="1"/>
            </p:cNvSpPr>
            <p:nvPr/>
          </p:nvSpPr>
          <p:spPr bwMode="auto">
            <a:xfrm>
              <a:off x="2592" y="329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71" name="AutoShape 111"/>
            <p:cNvCxnSpPr>
              <a:cxnSpLocks noChangeShapeType="1"/>
              <a:stCxn id="18" idx="2"/>
              <a:endCxn id="19" idx="0"/>
            </p:cNvCxnSpPr>
            <p:nvPr/>
          </p:nvCxnSpPr>
          <p:spPr bwMode="auto">
            <a:xfrm>
              <a:off x="2544" y="3620"/>
              <a:ext cx="0" cy="1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grpSp>
          <p:nvGrpSpPr>
            <p:cNvPr id="72" name="Group 112"/>
            <p:cNvGrpSpPr>
              <a:grpSpLocks/>
            </p:cNvGrpSpPr>
            <p:nvPr/>
          </p:nvGrpSpPr>
          <p:grpSpPr bwMode="auto">
            <a:xfrm>
              <a:off x="1944" y="2352"/>
              <a:ext cx="48" cy="132"/>
              <a:chOff x="1440" y="3678"/>
              <a:chExt cx="48" cy="132"/>
            </a:xfrm>
          </p:grpSpPr>
          <p:cxnSp>
            <p:nvCxnSpPr>
              <p:cNvPr id="76" name="AutoShape 113"/>
              <p:cNvCxnSpPr>
                <a:cxnSpLocks noChangeShapeType="1"/>
              </p:cNvCxnSpPr>
              <p:nvPr/>
            </p:nvCxnSpPr>
            <p:spPr bwMode="auto">
              <a:xfrm>
                <a:off x="1440" y="3678"/>
                <a:ext cx="0" cy="132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77" name="AutoShape 114"/>
              <p:cNvCxnSpPr>
                <a:cxnSpLocks noChangeShapeType="1"/>
              </p:cNvCxnSpPr>
              <p:nvPr/>
            </p:nvCxnSpPr>
            <p:spPr bwMode="auto">
              <a:xfrm>
                <a:off x="1488" y="3678"/>
                <a:ext cx="0" cy="132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</p:grpSp>
        <p:sp>
          <p:nvSpPr>
            <p:cNvPr id="73" name="Oval 115"/>
            <p:cNvSpPr>
              <a:spLocks noChangeArrowheads="1"/>
            </p:cNvSpPr>
            <p:nvPr/>
          </p:nvSpPr>
          <p:spPr bwMode="auto">
            <a:xfrm>
              <a:off x="1702" y="2406"/>
              <a:ext cx="554" cy="296"/>
            </a:xfrm>
            <a:prstGeom prst="ellips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74" name="Text Box 116"/>
            <p:cNvSpPr txBox="1">
              <a:spLocks noChangeArrowheads="1"/>
            </p:cNvSpPr>
            <p:nvPr/>
          </p:nvSpPr>
          <p:spPr bwMode="auto">
            <a:xfrm>
              <a:off x="1114" y="207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75" name="AutoShape 117"/>
            <p:cNvCxnSpPr>
              <a:cxnSpLocks noChangeShapeType="1"/>
              <a:stCxn id="37" idx="3"/>
              <a:endCxn id="74" idx="0"/>
            </p:cNvCxnSpPr>
            <p:nvPr/>
          </p:nvCxnSpPr>
          <p:spPr bwMode="auto">
            <a:xfrm flipH="1">
              <a:off x="1222" y="1954"/>
              <a:ext cx="136" cy="11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contd.</a:t>
            </a:r>
            <a:endParaRPr lang="en-US" dirty="0"/>
          </a:p>
        </p:txBody>
      </p:sp>
      <p:grpSp>
        <p:nvGrpSpPr>
          <p:cNvPr id="4" name="Group 94"/>
          <p:cNvGrpSpPr>
            <a:grpSpLocks/>
          </p:cNvGrpSpPr>
          <p:nvPr/>
        </p:nvGrpSpPr>
        <p:grpSpPr bwMode="auto">
          <a:xfrm>
            <a:off x="3124200" y="1524000"/>
            <a:ext cx="2971800" cy="3276600"/>
            <a:chOff x="3456" y="960"/>
            <a:chExt cx="1872" cy="2064"/>
          </a:xfrm>
        </p:grpSpPr>
        <p:sp>
          <p:nvSpPr>
            <p:cNvPr id="5" name="Text Box 95"/>
            <p:cNvSpPr txBox="1">
              <a:spLocks noChangeArrowheads="1"/>
            </p:cNvSpPr>
            <p:nvPr/>
          </p:nvSpPr>
          <p:spPr bwMode="auto">
            <a:xfrm>
              <a:off x="4128" y="960"/>
              <a:ext cx="67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nyHotels</a:t>
              </a:r>
            </a:p>
          </p:txBody>
        </p:sp>
        <p:sp>
          <p:nvSpPr>
            <p:cNvPr id="6" name="Text Box 96"/>
            <p:cNvSpPr txBox="1">
              <a:spLocks noChangeArrowheads="1"/>
            </p:cNvSpPr>
            <p:nvPr/>
          </p:nvSpPr>
          <p:spPr bwMode="auto">
            <a:xfrm>
              <a:off x="4176" y="1536"/>
              <a:ext cx="57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hotel</a:t>
              </a:r>
            </a:p>
          </p:txBody>
        </p:sp>
        <p:sp>
          <p:nvSpPr>
            <p:cNvPr id="7" name="Text Box 97"/>
            <p:cNvSpPr txBox="1">
              <a:spLocks noChangeArrowheads="1"/>
            </p:cNvSpPr>
            <p:nvPr/>
          </p:nvSpPr>
          <p:spPr bwMode="auto">
            <a:xfrm>
              <a:off x="3490" y="2140"/>
              <a:ext cx="56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name</a:t>
              </a:r>
            </a:p>
          </p:txBody>
        </p:sp>
        <p:sp>
          <p:nvSpPr>
            <p:cNvPr id="8" name="Text Box 98"/>
            <p:cNvSpPr txBox="1">
              <a:spLocks noChangeArrowheads="1"/>
            </p:cNvSpPr>
            <p:nvPr/>
          </p:nvSpPr>
          <p:spPr bwMode="auto">
            <a:xfrm>
              <a:off x="4752" y="1872"/>
              <a:ext cx="57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nearby</a:t>
              </a:r>
            </a:p>
          </p:txBody>
        </p:sp>
        <p:sp>
          <p:nvSpPr>
            <p:cNvPr id="9" name="Text Box 99"/>
            <p:cNvSpPr txBox="1">
              <a:spLocks noChangeArrowheads="1"/>
            </p:cNvSpPr>
            <p:nvPr/>
          </p:nvSpPr>
          <p:spPr bwMode="auto">
            <a:xfrm>
              <a:off x="4152" y="2812"/>
              <a:ext cx="6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“*****”</a:t>
              </a:r>
            </a:p>
          </p:txBody>
        </p:sp>
        <p:sp>
          <p:nvSpPr>
            <p:cNvPr id="10" name="Text Box 100"/>
            <p:cNvSpPr txBox="1">
              <a:spLocks noChangeArrowheads="1"/>
            </p:cNvSpPr>
            <p:nvPr/>
          </p:nvSpPr>
          <p:spPr bwMode="auto">
            <a:xfrm>
              <a:off x="4128" y="2140"/>
              <a:ext cx="67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rating</a:t>
              </a:r>
            </a:p>
          </p:txBody>
        </p:sp>
        <p:cxnSp>
          <p:nvCxnSpPr>
            <p:cNvPr id="11" name="AutoShape 101"/>
            <p:cNvCxnSpPr>
              <a:cxnSpLocks noChangeShapeType="1"/>
              <a:stCxn id="5" idx="2"/>
              <a:endCxn id="6" idx="0"/>
            </p:cNvCxnSpPr>
            <p:nvPr/>
          </p:nvCxnSpPr>
          <p:spPr bwMode="auto">
            <a:xfrm>
              <a:off x="4464" y="1172"/>
              <a:ext cx="0" cy="36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12" name="AutoShape 102"/>
            <p:cNvCxnSpPr>
              <a:cxnSpLocks noChangeShapeType="1"/>
              <a:endCxn id="6" idx="0"/>
            </p:cNvCxnSpPr>
            <p:nvPr/>
          </p:nvCxnSpPr>
          <p:spPr bwMode="auto">
            <a:xfrm>
              <a:off x="4464" y="1342"/>
              <a:ext cx="0" cy="19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3" name="AutoShape 103"/>
            <p:cNvSpPr>
              <a:spLocks noChangeArrowheads="1"/>
            </p:cNvSpPr>
            <p:nvPr/>
          </p:nvSpPr>
          <p:spPr bwMode="auto">
            <a:xfrm>
              <a:off x="3720" y="187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14" name="AutoShape 104"/>
            <p:cNvCxnSpPr>
              <a:cxnSpLocks noChangeShapeType="1"/>
              <a:stCxn id="6" idx="2"/>
              <a:endCxn id="13" idx="0"/>
            </p:cNvCxnSpPr>
            <p:nvPr/>
          </p:nvCxnSpPr>
          <p:spPr bwMode="auto">
            <a:xfrm flipH="1">
              <a:off x="3768" y="1748"/>
              <a:ext cx="696" cy="12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5" name="Text Box 105"/>
            <p:cNvSpPr txBox="1">
              <a:spLocks noChangeArrowheads="1"/>
            </p:cNvSpPr>
            <p:nvPr/>
          </p:nvSpPr>
          <p:spPr bwMode="auto">
            <a:xfrm>
              <a:off x="3456" y="209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16" name="AutoShape 106"/>
            <p:cNvCxnSpPr>
              <a:cxnSpLocks noChangeShapeType="1"/>
              <a:stCxn id="13" idx="4"/>
              <a:endCxn id="7" idx="0"/>
            </p:cNvCxnSpPr>
            <p:nvPr/>
          </p:nvCxnSpPr>
          <p:spPr bwMode="auto">
            <a:xfrm>
              <a:off x="3768" y="1968"/>
              <a:ext cx="5" cy="17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17" name="AutoShape 107"/>
            <p:cNvCxnSpPr>
              <a:cxnSpLocks noChangeShapeType="1"/>
              <a:stCxn id="13" idx="3"/>
              <a:endCxn id="15" idx="0"/>
            </p:cNvCxnSpPr>
            <p:nvPr/>
          </p:nvCxnSpPr>
          <p:spPr bwMode="auto">
            <a:xfrm flipH="1">
              <a:off x="3564" y="1954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8" name="AutoShape 108"/>
            <p:cNvSpPr>
              <a:spLocks noChangeArrowheads="1"/>
            </p:cNvSpPr>
            <p:nvPr/>
          </p:nvSpPr>
          <p:spPr bwMode="auto">
            <a:xfrm>
              <a:off x="3720" y="2498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19" name="Text Box 109"/>
            <p:cNvSpPr txBox="1">
              <a:spLocks noChangeArrowheads="1"/>
            </p:cNvSpPr>
            <p:nvPr/>
          </p:nvSpPr>
          <p:spPr bwMode="auto">
            <a:xfrm>
              <a:off x="3456" y="2716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20" name="AutoShape 110"/>
            <p:cNvCxnSpPr>
              <a:cxnSpLocks noChangeShapeType="1"/>
              <a:stCxn id="18" idx="4"/>
            </p:cNvCxnSpPr>
            <p:nvPr/>
          </p:nvCxnSpPr>
          <p:spPr bwMode="auto">
            <a:xfrm>
              <a:off x="3768" y="2592"/>
              <a:ext cx="0" cy="22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1" name="AutoShape 111"/>
            <p:cNvCxnSpPr>
              <a:cxnSpLocks noChangeShapeType="1"/>
              <a:stCxn id="18" idx="3"/>
              <a:endCxn id="19" idx="0"/>
            </p:cNvCxnSpPr>
            <p:nvPr/>
          </p:nvCxnSpPr>
          <p:spPr bwMode="auto">
            <a:xfrm flipH="1">
              <a:off x="3564" y="2578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2" name="AutoShape 112"/>
            <p:cNvCxnSpPr>
              <a:cxnSpLocks noChangeShapeType="1"/>
              <a:stCxn id="7" idx="2"/>
              <a:endCxn id="18" idx="0"/>
            </p:cNvCxnSpPr>
            <p:nvPr/>
          </p:nvCxnSpPr>
          <p:spPr bwMode="auto">
            <a:xfrm flipH="1">
              <a:off x="3768" y="2352"/>
              <a:ext cx="5" cy="14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23" name="AutoShape 113"/>
            <p:cNvSpPr>
              <a:spLocks noChangeArrowheads="1"/>
            </p:cNvSpPr>
            <p:nvPr/>
          </p:nvSpPr>
          <p:spPr bwMode="auto">
            <a:xfrm>
              <a:off x="4416" y="187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4" name="AutoShape 114"/>
            <p:cNvCxnSpPr>
              <a:cxnSpLocks noChangeShapeType="1"/>
              <a:stCxn id="6" idx="2"/>
              <a:endCxn id="23" idx="0"/>
            </p:cNvCxnSpPr>
            <p:nvPr/>
          </p:nvCxnSpPr>
          <p:spPr bwMode="auto">
            <a:xfrm>
              <a:off x="4464" y="1748"/>
              <a:ext cx="0" cy="12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5" name="AutoShape 115"/>
            <p:cNvCxnSpPr>
              <a:cxnSpLocks noChangeShapeType="1"/>
              <a:stCxn id="23" idx="4"/>
              <a:endCxn id="10" idx="0"/>
            </p:cNvCxnSpPr>
            <p:nvPr/>
          </p:nvCxnSpPr>
          <p:spPr bwMode="auto">
            <a:xfrm>
              <a:off x="4464" y="1968"/>
              <a:ext cx="0" cy="17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6" name="AutoShape 116"/>
            <p:cNvCxnSpPr>
              <a:cxnSpLocks noChangeShapeType="1"/>
              <a:stCxn id="8" idx="0"/>
              <a:endCxn id="6" idx="2"/>
            </p:cNvCxnSpPr>
            <p:nvPr/>
          </p:nvCxnSpPr>
          <p:spPr bwMode="auto">
            <a:xfrm flipH="1" flipV="1">
              <a:off x="4464" y="1748"/>
              <a:ext cx="576" cy="1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27" name="AutoShape 117"/>
            <p:cNvSpPr>
              <a:spLocks noChangeArrowheads="1"/>
            </p:cNvSpPr>
            <p:nvPr/>
          </p:nvSpPr>
          <p:spPr bwMode="auto">
            <a:xfrm>
              <a:off x="4416" y="248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28" name="Text Box 118"/>
            <p:cNvSpPr txBox="1">
              <a:spLocks noChangeArrowheads="1"/>
            </p:cNvSpPr>
            <p:nvPr/>
          </p:nvSpPr>
          <p:spPr bwMode="auto">
            <a:xfrm>
              <a:off x="4152" y="270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29" name="AutoShape 119"/>
            <p:cNvCxnSpPr>
              <a:cxnSpLocks noChangeShapeType="1"/>
              <a:stCxn id="27" idx="4"/>
              <a:endCxn id="9" idx="0"/>
            </p:cNvCxnSpPr>
            <p:nvPr/>
          </p:nvCxnSpPr>
          <p:spPr bwMode="auto">
            <a:xfrm>
              <a:off x="4464" y="2578"/>
              <a:ext cx="0" cy="23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0" name="AutoShape 120"/>
            <p:cNvCxnSpPr>
              <a:cxnSpLocks noChangeShapeType="1"/>
              <a:stCxn id="27" idx="3"/>
              <a:endCxn id="28" idx="0"/>
            </p:cNvCxnSpPr>
            <p:nvPr/>
          </p:nvCxnSpPr>
          <p:spPr bwMode="auto">
            <a:xfrm flipH="1">
              <a:off x="4260" y="2564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1" name="AutoShape 121"/>
            <p:cNvCxnSpPr>
              <a:cxnSpLocks noChangeShapeType="1"/>
              <a:stCxn id="10" idx="2"/>
              <a:endCxn id="27" idx="0"/>
            </p:cNvCxnSpPr>
            <p:nvPr/>
          </p:nvCxnSpPr>
          <p:spPr bwMode="auto">
            <a:xfrm>
              <a:off x="4464" y="2352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32" name="Text Box 122"/>
            <p:cNvSpPr txBox="1">
              <a:spLocks noChangeArrowheads="1"/>
            </p:cNvSpPr>
            <p:nvPr/>
          </p:nvSpPr>
          <p:spPr bwMode="auto">
            <a:xfrm>
              <a:off x="4944" y="2188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grpSp>
          <p:nvGrpSpPr>
            <p:cNvPr id="33" name="Group 123"/>
            <p:cNvGrpSpPr>
              <a:grpSpLocks/>
            </p:cNvGrpSpPr>
            <p:nvPr/>
          </p:nvGrpSpPr>
          <p:grpSpPr bwMode="auto">
            <a:xfrm>
              <a:off x="5016" y="2076"/>
              <a:ext cx="48" cy="132"/>
              <a:chOff x="1440" y="3678"/>
              <a:chExt cx="48" cy="132"/>
            </a:xfrm>
          </p:grpSpPr>
          <p:cxnSp>
            <p:nvCxnSpPr>
              <p:cNvPr id="36" name="AutoShape 124"/>
              <p:cNvCxnSpPr>
                <a:cxnSpLocks noChangeShapeType="1"/>
              </p:cNvCxnSpPr>
              <p:nvPr/>
            </p:nvCxnSpPr>
            <p:spPr bwMode="auto">
              <a:xfrm>
                <a:off x="1440" y="3678"/>
                <a:ext cx="0" cy="132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37" name="AutoShape 125"/>
              <p:cNvCxnSpPr>
                <a:cxnSpLocks noChangeShapeType="1"/>
              </p:cNvCxnSpPr>
              <p:nvPr/>
            </p:nvCxnSpPr>
            <p:spPr bwMode="auto">
              <a:xfrm>
                <a:off x="1488" y="3678"/>
                <a:ext cx="0" cy="132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</p:grpSp>
        <p:sp>
          <p:nvSpPr>
            <p:cNvPr id="34" name="Text Box 126"/>
            <p:cNvSpPr txBox="1">
              <a:spLocks noChangeArrowheads="1"/>
            </p:cNvSpPr>
            <p:nvPr/>
          </p:nvSpPr>
          <p:spPr bwMode="auto">
            <a:xfrm>
              <a:off x="4186" y="207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35" name="AutoShape 127"/>
            <p:cNvCxnSpPr>
              <a:cxnSpLocks noChangeShapeType="1"/>
              <a:stCxn id="23" idx="3"/>
              <a:endCxn id="34" idx="0"/>
            </p:cNvCxnSpPr>
            <p:nvPr/>
          </p:nvCxnSpPr>
          <p:spPr bwMode="auto">
            <a:xfrm flipH="1">
              <a:off x="4294" y="1954"/>
              <a:ext cx="136" cy="11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sp>
        <p:nvSpPr>
          <p:cNvPr id="38" name="Line 128"/>
          <p:cNvSpPr>
            <a:spLocks noChangeShapeType="1"/>
          </p:cNvSpPr>
          <p:nvPr/>
        </p:nvSpPr>
        <p:spPr bwMode="auto">
          <a:xfrm>
            <a:off x="5219700" y="3581400"/>
            <a:ext cx="239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contd.</a:t>
            </a:r>
            <a:endParaRPr lang="en-US" dirty="0"/>
          </a:p>
        </p:txBody>
      </p:sp>
      <p:grpSp>
        <p:nvGrpSpPr>
          <p:cNvPr id="4" name="Group 165"/>
          <p:cNvGrpSpPr>
            <a:grpSpLocks/>
          </p:cNvGrpSpPr>
          <p:nvPr/>
        </p:nvGrpSpPr>
        <p:grpSpPr bwMode="auto">
          <a:xfrm>
            <a:off x="2667000" y="1524000"/>
            <a:ext cx="3482975" cy="3276600"/>
            <a:chOff x="96" y="960"/>
            <a:chExt cx="2194" cy="2064"/>
          </a:xfrm>
        </p:grpSpPr>
        <p:grpSp>
          <p:nvGrpSpPr>
            <p:cNvPr id="5" name="Group 166"/>
            <p:cNvGrpSpPr>
              <a:grpSpLocks/>
            </p:cNvGrpSpPr>
            <p:nvPr/>
          </p:nvGrpSpPr>
          <p:grpSpPr bwMode="auto">
            <a:xfrm>
              <a:off x="384" y="960"/>
              <a:ext cx="1906" cy="2064"/>
              <a:chOff x="3456" y="960"/>
              <a:chExt cx="1906" cy="2064"/>
            </a:xfrm>
          </p:grpSpPr>
          <p:grpSp>
            <p:nvGrpSpPr>
              <p:cNvPr id="7" name="Group 167"/>
              <p:cNvGrpSpPr>
                <a:grpSpLocks/>
              </p:cNvGrpSpPr>
              <p:nvPr/>
            </p:nvGrpSpPr>
            <p:grpSpPr bwMode="auto">
              <a:xfrm>
                <a:off x="3456" y="960"/>
                <a:ext cx="1906" cy="2064"/>
                <a:chOff x="3456" y="960"/>
                <a:chExt cx="1906" cy="2064"/>
              </a:xfrm>
            </p:grpSpPr>
            <p:sp>
              <p:nvSpPr>
                <p:cNvPr id="9" name="Text Box 168"/>
                <p:cNvSpPr txBox="1">
                  <a:spLocks noChangeArrowheads="1"/>
                </p:cNvSpPr>
                <p:nvPr/>
              </p:nvSpPr>
              <p:spPr bwMode="auto">
                <a:xfrm>
                  <a:off x="4128" y="960"/>
                  <a:ext cx="672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nyHotels</a:t>
                  </a:r>
                </a:p>
              </p:txBody>
            </p:sp>
            <p:sp>
              <p:nvSpPr>
                <p:cNvPr id="10" name="Text Box 169"/>
                <p:cNvSpPr txBox="1">
                  <a:spLocks noChangeArrowheads="1"/>
                </p:cNvSpPr>
                <p:nvPr/>
              </p:nvSpPr>
              <p:spPr bwMode="auto">
                <a:xfrm>
                  <a:off x="4176" y="1536"/>
                  <a:ext cx="57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hotel</a:t>
                  </a:r>
                </a:p>
              </p:txBody>
            </p:sp>
            <p:sp>
              <p:nvSpPr>
                <p:cNvPr id="11" name="Text Box 170"/>
                <p:cNvSpPr txBox="1">
                  <a:spLocks noChangeArrowheads="1"/>
                </p:cNvSpPr>
                <p:nvPr/>
              </p:nvSpPr>
              <p:spPr bwMode="auto">
                <a:xfrm>
                  <a:off x="3490" y="2140"/>
                  <a:ext cx="56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name</a:t>
                  </a:r>
                </a:p>
              </p:txBody>
            </p:sp>
            <p:sp>
              <p:nvSpPr>
                <p:cNvPr id="12" name="Text Box 171"/>
                <p:cNvSpPr txBox="1">
                  <a:spLocks noChangeArrowheads="1"/>
                </p:cNvSpPr>
                <p:nvPr/>
              </p:nvSpPr>
              <p:spPr bwMode="auto">
                <a:xfrm>
                  <a:off x="4752" y="2140"/>
                  <a:ext cx="57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nearby</a:t>
                  </a:r>
                </a:p>
              </p:txBody>
            </p:sp>
            <p:sp>
              <p:nvSpPr>
                <p:cNvPr id="13" name="Text Box 172"/>
                <p:cNvSpPr txBox="1">
                  <a:spLocks noChangeArrowheads="1"/>
                </p:cNvSpPr>
                <p:nvPr/>
              </p:nvSpPr>
              <p:spPr bwMode="auto">
                <a:xfrm>
                  <a:off x="4152" y="2812"/>
                  <a:ext cx="624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“*****”</a:t>
                  </a:r>
                </a:p>
              </p:txBody>
            </p:sp>
            <p:sp>
              <p:nvSpPr>
                <p:cNvPr id="14" name="Text Box 173"/>
                <p:cNvSpPr txBox="1">
                  <a:spLocks noChangeArrowheads="1"/>
                </p:cNvSpPr>
                <p:nvPr/>
              </p:nvSpPr>
              <p:spPr bwMode="auto">
                <a:xfrm>
                  <a:off x="4128" y="2140"/>
                  <a:ext cx="672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rating</a:t>
                  </a:r>
                </a:p>
              </p:txBody>
            </p:sp>
            <p:sp>
              <p:nvSpPr>
                <p:cNvPr id="15" name="AutoShape 174"/>
                <p:cNvSpPr>
                  <a:spLocks noChangeArrowheads="1"/>
                </p:cNvSpPr>
                <p:nvPr/>
              </p:nvSpPr>
              <p:spPr bwMode="auto">
                <a:xfrm>
                  <a:off x="4416" y="1248"/>
                  <a:ext cx="96" cy="94"/>
                </a:xfrm>
                <a:prstGeom prst="flowChartOr">
                  <a:avLst/>
                </a:prstGeom>
                <a:solidFill>
                  <a:srgbClr val="FFFF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Text Box 175"/>
                <p:cNvSpPr txBox="1">
                  <a:spLocks noChangeArrowheads="1"/>
                </p:cNvSpPr>
                <p:nvPr/>
              </p:nvSpPr>
              <p:spPr bwMode="auto">
                <a:xfrm>
                  <a:off x="4176" y="1468"/>
                  <a:ext cx="21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*</a:t>
                  </a:r>
                </a:p>
              </p:txBody>
            </p:sp>
            <p:cxnSp>
              <p:nvCxnSpPr>
                <p:cNvPr id="17" name="AutoShape 176"/>
                <p:cNvCxnSpPr>
                  <a:cxnSpLocks noChangeShapeType="1"/>
                  <a:stCxn id="9" idx="2"/>
                  <a:endCxn id="15" idx="0"/>
                </p:cNvCxnSpPr>
                <p:nvPr/>
              </p:nvCxnSpPr>
              <p:spPr bwMode="auto">
                <a:xfrm>
                  <a:off x="4464" y="1172"/>
                  <a:ext cx="0" cy="76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18" name="AutoShape 177"/>
                <p:cNvCxnSpPr>
                  <a:cxnSpLocks noChangeShapeType="1"/>
                  <a:stCxn id="15" idx="3"/>
                  <a:endCxn id="16" idx="0"/>
                </p:cNvCxnSpPr>
                <p:nvPr/>
              </p:nvCxnSpPr>
              <p:spPr bwMode="auto">
                <a:xfrm flipH="1">
                  <a:off x="4284" y="1328"/>
                  <a:ext cx="146" cy="140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19" name="AutoShape 178"/>
                <p:cNvCxnSpPr>
                  <a:cxnSpLocks noChangeShapeType="1"/>
                  <a:stCxn id="15" idx="4"/>
                  <a:endCxn id="10" idx="0"/>
                </p:cNvCxnSpPr>
                <p:nvPr/>
              </p:nvCxnSpPr>
              <p:spPr bwMode="auto">
                <a:xfrm>
                  <a:off x="4464" y="1342"/>
                  <a:ext cx="0" cy="194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20" name="AutoShape 179"/>
                <p:cNvSpPr>
                  <a:spLocks noChangeArrowheads="1"/>
                </p:cNvSpPr>
                <p:nvPr/>
              </p:nvSpPr>
              <p:spPr bwMode="auto">
                <a:xfrm>
                  <a:off x="3720" y="1874"/>
                  <a:ext cx="96" cy="94"/>
                </a:xfrm>
                <a:prstGeom prst="flowChartOr">
                  <a:avLst/>
                </a:prstGeom>
                <a:solidFill>
                  <a:srgbClr val="FFFF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>
                  <a:sp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21" name="AutoShape 180"/>
                <p:cNvCxnSpPr>
                  <a:cxnSpLocks noChangeShapeType="1"/>
                  <a:stCxn id="10" idx="2"/>
                  <a:endCxn id="20" idx="0"/>
                </p:cNvCxnSpPr>
                <p:nvPr/>
              </p:nvCxnSpPr>
              <p:spPr bwMode="auto">
                <a:xfrm flipH="1">
                  <a:off x="3768" y="1748"/>
                  <a:ext cx="696" cy="126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22" name="Text Box 181"/>
                <p:cNvSpPr txBox="1">
                  <a:spLocks noChangeArrowheads="1"/>
                </p:cNvSpPr>
                <p:nvPr/>
              </p:nvSpPr>
              <p:spPr bwMode="auto">
                <a:xfrm>
                  <a:off x="3456" y="2092"/>
                  <a:ext cx="21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*</a:t>
                  </a:r>
                </a:p>
              </p:txBody>
            </p:sp>
            <p:cxnSp>
              <p:nvCxnSpPr>
                <p:cNvPr id="23" name="AutoShape 182"/>
                <p:cNvCxnSpPr>
                  <a:cxnSpLocks noChangeShapeType="1"/>
                  <a:stCxn id="20" idx="4"/>
                  <a:endCxn id="11" idx="0"/>
                </p:cNvCxnSpPr>
                <p:nvPr/>
              </p:nvCxnSpPr>
              <p:spPr bwMode="auto">
                <a:xfrm>
                  <a:off x="3768" y="1968"/>
                  <a:ext cx="5" cy="172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4" name="AutoShape 183"/>
                <p:cNvCxnSpPr>
                  <a:cxnSpLocks noChangeShapeType="1"/>
                  <a:stCxn id="20" idx="3"/>
                  <a:endCxn id="22" idx="0"/>
                </p:cNvCxnSpPr>
                <p:nvPr/>
              </p:nvCxnSpPr>
              <p:spPr bwMode="auto">
                <a:xfrm flipH="1">
                  <a:off x="3564" y="1954"/>
                  <a:ext cx="170" cy="138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25" name="AutoShape 184"/>
                <p:cNvSpPr>
                  <a:spLocks noChangeArrowheads="1"/>
                </p:cNvSpPr>
                <p:nvPr/>
              </p:nvSpPr>
              <p:spPr bwMode="auto">
                <a:xfrm>
                  <a:off x="3720" y="2498"/>
                  <a:ext cx="96" cy="94"/>
                </a:xfrm>
                <a:prstGeom prst="flowChartOr">
                  <a:avLst/>
                </a:prstGeom>
                <a:solidFill>
                  <a:srgbClr val="FFFF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6" name="Text Box 185"/>
                <p:cNvSpPr txBox="1">
                  <a:spLocks noChangeArrowheads="1"/>
                </p:cNvSpPr>
                <p:nvPr/>
              </p:nvSpPr>
              <p:spPr bwMode="auto">
                <a:xfrm>
                  <a:off x="3456" y="2716"/>
                  <a:ext cx="21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*</a:t>
                  </a:r>
                </a:p>
              </p:txBody>
            </p:sp>
            <p:cxnSp>
              <p:nvCxnSpPr>
                <p:cNvPr id="27" name="AutoShape 186"/>
                <p:cNvCxnSpPr>
                  <a:cxnSpLocks noChangeShapeType="1"/>
                  <a:stCxn id="25" idx="4"/>
                </p:cNvCxnSpPr>
                <p:nvPr/>
              </p:nvCxnSpPr>
              <p:spPr bwMode="auto">
                <a:xfrm>
                  <a:off x="3768" y="2592"/>
                  <a:ext cx="0" cy="220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8" name="AutoShape 187"/>
                <p:cNvCxnSpPr>
                  <a:cxnSpLocks noChangeShapeType="1"/>
                  <a:stCxn id="25" idx="3"/>
                  <a:endCxn id="26" idx="0"/>
                </p:cNvCxnSpPr>
                <p:nvPr/>
              </p:nvCxnSpPr>
              <p:spPr bwMode="auto">
                <a:xfrm flipH="1">
                  <a:off x="3564" y="2578"/>
                  <a:ext cx="170" cy="138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9" name="AutoShape 188"/>
                <p:cNvCxnSpPr>
                  <a:cxnSpLocks noChangeShapeType="1"/>
                  <a:stCxn id="11" idx="2"/>
                  <a:endCxn id="25" idx="0"/>
                </p:cNvCxnSpPr>
                <p:nvPr/>
              </p:nvCxnSpPr>
              <p:spPr bwMode="auto">
                <a:xfrm flipH="1">
                  <a:off x="3768" y="2352"/>
                  <a:ext cx="5" cy="146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30" name="AutoShape 189"/>
                <p:cNvSpPr>
                  <a:spLocks noChangeArrowheads="1"/>
                </p:cNvSpPr>
                <p:nvPr/>
              </p:nvSpPr>
              <p:spPr bwMode="auto">
                <a:xfrm>
                  <a:off x="4416" y="1874"/>
                  <a:ext cx="96" cy="94"/>
                </a:xfrm>
                <a:prstGeom prst="flowChartOr">
                  <a:avLst/>
                </a:prstGeom>
                <a:solidFill>
                  <a:srgbClr val="FFFF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lIns="92075" tIns="46038" rIns="92075" bIns="46038" anchor="ctr">
                  <a:sp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31" name="AutoShape 190"/>
                <p:cNvCxnSpPr>
                  <a:cxnSpLocks noChangeShapeType="1"/>
                  <a:stCxn id="10" idx="2"/>
                  <a:endCxn id="30" idx="0"/>
                </p:cNvCxnSpPr>
                <p:nvPr/>
              </p:nvCxnSpPr>
              <p:spPr bwMode="auto">
                <a:xfrm>
                  <a:off x="4464" y="1748"/>
                  <a:ext cx="0" cy="126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32" name="AutoShape 191"/>
                <p:cNvCxnSpPr>
                  <a:cxnSpLocks noChangeShapeType="1"/>
                  <a:stCxn id="30" idx="4"/>
                  <a:endCxn id="14" idx="0"/>
                </p:cNvCxnSpPr>
                <p:nvPr/>
              </p:nvCxnSpPr>
              <p:spPr bwMode="auto">
                <a:xfrm>
                  <a:off x="4464" y="1968"/>
                  <a:ext cx="0" cy="172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33" name="AutoShape 192"/>
                <p:cNvCxnSpPr>
                  <a:cxnSpLocks noChangeShapeType="1"/>
                  <a:stCxn id="34" idx="0"/>
                  <a:endCxn id="10" idx="2"/>
                </p:cNvCxnSpPr>
                <p:nvPr/>
              </p:nvCxnSpPr>
              <p:spPr bwMode="auto">
                <a:xfrm flipH="1" flipV="1">
                  <a:off x="4464" y="1748"/>
                  <a:ext cx="576" cy="124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34" name="AutoShape 193"/>
                <p:cNvSpPr>
                  <a:spLocks noChangeArrowheads="1"/>
                </p:cNvSpPr>
                <p:nvPr/>
              </p:nvSpPr>
              <p:spPr bwMode="auto">
                <a:xfrm>
                  <a:off x="4992" y="1872"/>
                  <a:ext cx="96" cy="94"/>
                </a:xfrm>
                <a:prstGeom prst="flowChartOr">
                  <a:avLst/>
                </a:prstGeom>
                <a:solidFill>
                  <a:srgbClr val="FFFF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lIns="92075" tIns="46038" rIns="92075" bIns="46038" anchor="ctr">
                  <a:sp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35" name="AutoShape 194"/>
                <p:cNvCxnSpPr>
                  <a:cxnSpLocks noChangeShapeType="1"/>
                  <a:stCxn id="34" idx="4"/>
                  <a:endCxn id="12" idx="0"/>
                </p:cNvCxnSpPr>
                <p:nvPr/>
              </p:nvCxnSpPr>
              <p:spPr bwMode="auto">
                <a:xfrm>
                  <a:off x="5040" y="1966"/>
                  <a:ext cx="0" cy="174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36" name="AutoShape 195"/>
                <p:cNvSpPr>
                  <a:spLocks noChangeArrowheads="1"/>
                </p:cNvSpPr>
                <p:nvPr/>
              </p:nvSpPr>
              <p:spPr bwMode="auto">
                <a:xfrm>
                  <a:off x="4416" y="2484"/>
                  <a:ext cx="96" cy="94"/>
                </a:xfrm>
                <a:prstGeom prst="flowChartOr">
                  <a:avLst/>
                </a:prstGeom>
                <a:solidFill>
                  <a:srgbClr val="FFFF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lIns="92075" tIns="46038" rIns="92075" bIns="46038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Text Box 196"/>
                <p:cNvSpPr txBox="1">
                  <a:spLocks noChangeArrowheads="1"/>
                </p:cNvSpPr>
                <p:nvPr/>
              </p:nvSpPr>
              <p:spPr bwMode="auto">
                <a:xfrm>
                  <a:off x="4152" y="2702"/>
                  <a:ext cx="21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*</a:t>
                  </a:r>
                </a:p>
              </p:txBody>
            </p:sp>
            <p:cxnSp>
              <p:nvCxnSpPr>
                <p:cNvPr id="38" name="AutoShape 197"/>
                <p:cNvCxnSpPr>
                  <a:cxnSpLocks noChangeShapeType="1"/>
                  <a:stCxn id="36" idx="4"/>
                  <a:endCxn id="13" idx="0"/>
                </p:cNvCxnSpPr>
                <p:nvPr/>
              </p:nvCxnSpPr>
              <p:spPr bwMode="auto">
                <a:xfrm>
                  <a:off x="4464" y="2578"/>
                  <a:ext cx="0" cy="234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39" name="AutoShape 198"/>
                <p:cNvCxnSpPr>
                  <a:cxnSpLocks noChangeShapeType="1"/>
                  <a:stCxn id="36" idx="3"/>
                  <a:endCxn id="37" idx="0"/>
                </p:cNvCxnSpPr>
                <p:nvPr/>
              </p:nvCxnSpPr>
              <p:spPr bwMode="auto">
                <a:xfrm flipH="1">
                  <a:off x="4260" y="2564"/>
                  <a:ext cx="170" cy="138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40" name="AutoShape 199"/>
                <p:cNvCxnSpPr>
                  <a:cxnSpLocks noChangeShapeType="1"/>
                  <a:stCxn id="14" idx="2"/>
                  <a:endCxn id="36" idx="0"/>
                </p:cNvCxnSpPr>
                <p:nvPr/>
              </p:nvCxnSpPr>
              <p:spPr bwMode="auto">
                <a:xfrm>
                  <a:off x="4464" y="2352"/>
                  <a:ext cx="0" cy="132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41" name="Text Box 200"/>
                <p:cNvSpPr txBox="1">
                  <a:spLocks noChangeArrowheads="1"/>
                </p:cNvSpPr>
                <p:nvPr/>
              </p:nvSpPr>
              <p:spPr bwMode="auto">
                <a:xfrm>
                  <a:off x="5146" y="2092"/>
                  <a:ext cx="21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*</a:t>
                  </a:r>
                </a:p>
              </p:txBody>
            </p:sp>
            <p:cxnSp>
              <p:nvCxnSpPr>
                <p:cNvPr id="42" name="AutoShape 201"/>
                <p:cNvCxnSpPr>
                  <a:cxnSpLocks noChangeShapeType="1"/>
                  <a:stCxn id="34" idx="5"/>
                  <a:endCxn id="41" idx="0"/>
                </p:cNvCxnSpPr>
                <p:nvPr/>
              </p:nvCxnSpPr>
              <p:spPr bwMode="auto">
                <a:xfrm>
                  <a:off x="5074" y="1952"/>
                  <a:ext cx="180" cy="140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43" name="Text Box 202"/>
                <p:cNvSpPr txBox="1">
                  <a:spLocks noChangeArrowheads="1"/>
                </p:cNvSpPr>
                <p:nvPr/>
              </p:nvSpPr>
              <p:spPr bwMode="auto">
                <a:xfrm>
                  <a:off x="4944" y="2496"/>
                  <a:ext cx="21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*</a:t>
                  </a:r>
                </a:p>
              </p:txBody>
            </p:sp>
            <p:grpSp>
              <p:nvGrpSpPr>
                <p:cNvPr id="44" name="Group 203"/>
                <p:cNvGrpSpPr>
                  <a:grpSpLocks/>
                </p:cNvGrpSpPr>
                <p:nvPr/>
              </p:nvGrpSpPr>
              <p:grpSpPr bwMode="auto">
                <a:xfrm>
                  <a:off x="5016" y="2352"/>
                  <a:ext cx="48" cy="132"/>
                  <a:chOff x="1440" y="3678"/>
                  <a:chExt cx="48" cy="132"/>
                </a:xfrm>
              </p:grpSpPr>
              <p:cxnSp>
                <p:nvCxnSpPr>
                  <p:cNvPr id="47" name="AutoShape 20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440" y="3678"/>
                    <a:ext cx="0" cy="132"/>
                  </a:xfrm>
                  <a:prstGeom prst="straightConnector1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</p:cxnSp>
              <p:cxnSp>
                <p:nvCxnSpPr>
                  <p:cNvPr id="48" name="AutoShape 20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488" y="3678"/>
                    <a:ext cx="0" cy="132"/>
                  </a:xfrm>
                  <a:prstGeom prst="straightConnector1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</p:cxnSp>
            </p:grpSp>
            <p:sp>
              <p:nvSpPr>
                <p:cNvPr id="45" name="Text Box 206"/>
                <p:cNvSpPr txBox="1">
                  <a:spLocks noChangeArrowheads="1"/>
                </p:cNvSpPr>
                <p:nvPr/>
              </p:nvSpPr>
              <p:spPr bwMode="auto">
                <a:xfrm>
                  <a:off x="4186" y="2072"/>
                  <a:ext cx="21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r>
                    <a:rPr lang="en-US" sz="1600">
                      <a:latin typeface="Arial Unicode MS" pitchFamily="34" charset="-128"/>
                    </a:rPr>
                    <a:t>*</a:t>
                  </a:r>
                </a:p>
              </p:txBody>
            </p:sp>
            <p:cxnSp>
              <p:nvCxnSpPr>
                <p:cNvPr id="46" name="AutoShape 207"/>
                <p:cNvCxnSpPr>
                  <a:cxnSpLocks noChangeShapeType="1"/>
                  <a:stCxn id="30" idx="3"/>
                  <a:endCxn id="45" idx="0"/>
                </p:cNvCxnSpPr>
                <p:nvPr/>
              </p:nvCxnSpPr>
              <p:spPr bwMode="auto">
                <a:xfrm flipH="1">
                  <a:off x="4294" y="1954"/>
                  <a:ext cx="136" cy="118"/>
                </a:xfrm>
                <a:prstGeom prst="straightConnector1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</p:grpSp>
          <p:sp>
            <p:nvSpPr>
              <p:cNvPr id="8" name="Line 208"/>
              <p:cNvSpPr>
                <a:spLocks noChangeShapeType="1"/>
              </p:cNvSpPr>
              <p:nvPr/>
            </p:nvSpPr>
            <p:spPr bwMode="auto">
              <a:xfrm>
                <a:off x="4783" y="2564"/>
                <a:ext cx="16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6" name="Text Box 209"/>
            <p:cNvSpPr txBox="1">
              <a:spLocks noChangeArrowheads="1"/>
            </p:cNvSpPr>
            <p:nvPr/>
          </p:nvSpPr>
          <p:spPr bwMode="auto">
            <a:xfrm>
              <a:off x="96" y="2812"/>
              <a:ext cx="120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“Best Western”</a:t>
              </a:r>
            </a:p>
          </p:txBody>
        </p:sp>
      </p:grpSp>
      <p:grpSp>
        <p:nvGrpSpPr>
          <p:cNvPr id="49" name="Group 120"/>
          <p:cNvGrpSpPr>
            <a:grpSpLocks/>
          </p:cNvGrpSpPr>
          <p:nvPr/>
        </p:nvGrpSpPr>
        <p:grpSpPr bwMode="auto">
          <a:xfrm>
            <a:off x="4400550" y="1828800"/>
            <a:ext cx="1600200" cy="1447800"/>
            <a:chOff x="4224" y="1152"/>
            <a:chExt cx="1008" cy="912"/>
          </a:xfrm>
        </p:grpSpPr>
        <p:grpSp>
          <p:nvGrpSpPr>
            <p:cNvPr id="50" name="Group 121"/>
            <p:cNvGrpSpPr>
              <a:grpSpLocks/>
            </p:cNvGrpSpPr>
            <p:nvPr/>
          </p:nvGrpSpPr>
          <p:grpSpPr bwMode="auto">
            <a:xfrm>
              <a:off x="4224" y="1152"/>
              <a:ext cx="432" cy="268"/>
              <a:chOff x="384" y="3744"/>
              <a:chExt cx="432" cy="268"/>
            </a:xfrm>
          </p:grpSpPr>
          <p:sp>
            <p:nvSpPr>
              <p:cNvPr id="54" name="Line 122"/>
              <p:cNvSpPr>
                <a:spLocks noChangeShapeType="1"/>
              </p:cNvSpPr>
              <p:nvPr/>
            </p:nvSpPr>
            <p:spPr bwMode="auto">
              <a:xfrm>
                <a:off x="384" y="3744"/>
                <a:ext cx="432" cy="26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5" name="Line 123"/>
              <p:cNvSpPr>
                <a:spLocks noChangeShapeType="1"/>
              </p:cNvSpPr>
              <p:nvPr/>
            </p:nvSpPr>
            <p:spPr bwMode="auto">
              <a:xfrm flipH="1">
                <a:off x="384" y="3744"/>
                <a:ext cx="432" cy="26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51" name="Group 124"/>
            <p:cNvGrpSpPr>
              <a:grpSpLocks/>
            </p:cNvGrpSpPr>
            <p:nvPr/>
          </p:nvGrpSpPr>
          <p:grpSpPr bwMode="auto">
            <a:xfrm>
              <a:off x="4800" y="1796"/>
              <a:ext cx="432" cy="268"/>
              <a:chOff x="384" y="3744"/>
              <a:chExt cx="432" cy="268"/>
            </a:xfrm>
          </p:grpSpPr>
          <p:sp>
            <p:nvSpPr>
              <p:cNvPr id="52" name="Line 125"/>
              <p:cNvSpPr>
                <a:spLocks noChangeShapeType="1"/>
              </p:cNvSpPr>
              <p:nvPr/>
            </p:nvSpPr>
            <p:spPr bwMode="auto">
              <a:xfrm>
                <a:off x="384" y="3744"/>
                <a:ext cx="432" cy="26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3" name="Line 126"/>
              <p:cNvSpPr>
                <a:spLocks noChangeShapeType="1"/>
              </p:cNvSpPr>
              <p:nvPr/>
            </p:nvSpPr>
            <p:spPr bwMode="auto">
              <a:xfrm flipH="1">
                <a:off x="384" y="3744"/>
                <a:ext cx="432" cy="26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contd.</a:t>
            </a:r>
            <a:endParaRPr lang="en-US" dirty="0"/>
          </a:p>
        </p:txBody>
      </p:sp>
      <p:grpSp>
        <p:nvGrpSpPr>
          <p:cNvPr id="4" name="Group 94"/>
          <p:cNvGrpSpPr>
            <a:grpSpLocks/>
          </p:cNvGrpSpPr>
          <p:nvPr/>
        </p:nvGrpSpPr>
        <p:grpSpPr bwMode="auto">
          <a:xfrm>
            <a:off x="3124200" y="1524000"/>
            <a:ext cx="2971800" cy="3276600"/>
            <a:chOff x="3456" y="960"/>
            <a:chExt cx="1872" cy="2064"/>
          </a:xfrm>
        </p:grpSpPr>
        <p:sp>
          <p:nvSpPr>
            <p:cNvPr id="5" name="Text Box 95"/>
            <p:cNvSpPr txBox="1">
              <a:spLocks noChangeArrowheads="1"/>
            </p:cNvSpPr>
            <p:nvPr/>
          </p:nvSpPr>
          <p:spPr bwMode="auto">
            <a:xfrm>
              <a:off x="4128" y="960"/>
              <a:ext cx="67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nyHotels</a:t>
              </a:r>
            </a:p>
          </p:txBody>
        </p:sp>
        <p:sp>
          <p:nvSpPr>
            <p:cNvPr id="6" name="Text Box 96"/>
            <p:cNvSpPr txBox="1">
              <a:spLocks noChangeArrowheads="1"/>
            </p:cNvSpPr>
            <p:nvPr/>
          </p:nvSpPr>
          <p:spPr bwMode="auto">
            <a:xfrm>
              <a:off x="4176" y="1536"/>
              <a:ext cx="57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hotel</a:t>
              </a:r>
            </a:p>
          </p:txBody>
        </p:sp>
        <p:sp>
          <p:nvSpPr>
            <p:cNvPr id="7" name="Text Box 97"/>
            <p:cNvSpPr txBox="1">
              <a:spLocks noChangeArrowheads="1"/>
            </p:cNvSpPr>
            <p:nvPr/>
          </p:nvSpPr>
          <p:spPr bwMode="auto">
            <a:xfrm>
              <a:off x="3490" y="2140"/>
              <a:ext cx="56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name</a:t>
              </a:r>
            </a:p>
          </p:txBody>
        </p:sp>
        <p:sp>
          <p:nvSpPr>
            <p:cNvPr id="8" name="Text Box 98"/>
            <p:cNvSpPr txBox="1">
              <a:spLocks noChangeArrowheads="1"/>
            </p:cNvSpPr>
            <p:nvPr/>
          </p:nvSpPr>
          <p:spPr bwMode="auto">
            <a:xfrm>
              <a:off x="4752" y="1872"/>
              <a:ext cx="57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nearby</a:t>
              </a:r>
            </a:p>
          </p:txBody>
        </p:sp>
        <p:sp>
          <p:nvSpPr>
            <p:cNvPr id="9" name="Text Box 99"/>
            <p:cNvSpPr txBox="1">
              <a:spLocks noChangeArrowheads="1"/>
            </p:cNvSpPr>
            <p:nvPr/>
          </p:nvSpPr>
          <p:spPr bwMode="auto">
            <a:xfrm>
              <a:off x="4152" y="2812"/>
              <a:ext cx="6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“*****”</a:t>
              </a:r>
            </a:p>
          </p:txBody>
        </p:sp>
        <p:sp>
          <p:nvSpPr>
            <p:cNvPr id="10" name="Text Box 100"/>
            <p:cNvSpPr txBox="1">
              <a:spLocks noChangeArrowheads="1"/>
            </p:cNvSpPr>
            <p:nvPr/>
          </p:nvSpPr>
          <p:spPr bwMode="auto">
            <a:xfrm>
              <a:off x="4128" y="2140"/>
              <a:ext cx="67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rating</a:t>
              </a:r>
            </a:p>
          </p:txBody>
        </p:sp>
        <p:cxnSp>
          <p:nvCxnSpPr>
            <p:cNvPr id="11" name="AutoShape 101"/>
            <p:cNvCxnSpPr>
              <a:cxnSpLocks noChangeShapeType="1"/>
              <a:stCxn id="5" idx="2"/>
              <a:endCxn id="6" idx="0"/>
            </p:cNvCxnSpPr>
            <p:nvPr/>
          </p:nvCxnSpPr>
          <p:spPr bwMode="auto">
            <a:xfrm>
              <a:off x="4464" y="1172"/>
              <a:ext cx="0" cy="36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12" name="AutoShape 102"/>
            <p:cNvCxnSpPr>
              <a:cxnSpLocks noChangeShapeType="1"/>
              <a:endCxn id="6" idx="0"/>
            </p:cNvCxnSpPr>
            <p:nvPr/>
          </p:nvCxnSpPr>
          <p:spPr bwMode="auto">
            <a:xfrm>
              <a:off x="4464" y="1342"/>
              <a:ext cx="0" cy="19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3" name="AutoShape 103"/>
            <p:cNvSpPr>
              <a:spLocks noChangeArrowheads="1"/>
            </p:cNvSpPr>
            <p:nvPr/>
          </p:nvSpPr>
          <p:spPr bwMode="auto">
            <a:xfrm>
              <a:off x="3720" y="187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14" name="AutoShape 104"/>
            <p:cNvCxnSpPr>
              <a:cxnSpLocks noChangeShapeType="1"/>
              <a:stCxn id="6" idx="2"/>
              <a:endCxn id="13" idx="0"/>
            </p:cNvCxnSpPr>
            <p:nvPr/>
          </p:nvCxnSpPr>
          <p:spPr bwMode="auto">
            <a:xfrm flipH="1">
              <a:off x="3768" y="1748"/>
              <a:ext cx="696" cy="12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5" name="Text Box 105"/>
            <p:cNvSpPr txBox="1">
              <a:spLocks noChangeArrowheads="1"/>
            </p:cNvSpPr>
            <p:nvPr/>
          </p:nvSpPr>
          <p:spPr bwMode="auto">
            <a:xfrm>
              <a:off x="3456" y="209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16" name="AutoShape 106"/>
            <p:cNvCxnSpPr>
              <a:cxnSpLocks noChangeShapeType="1"/>
              <a:stCxn id="13" idx="4"/>
              <a:endCxn id="7" idx="0"/>
            </p:cNvCxnSpPr>
            <p:nvPr/>
          </p:nvCxnSpPr>
          <p:spPr bwMode="auto">
            <a:xfrm>
              <a:off x="3768" y="1968"/>
              <a:ext cx="5" cy="17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17" name="AutoShape 107"/>
            <p:cNvCxnSpPr>
              <a:cxnSpLocks noChangeShapeType="1"/>
              <a:stCxn id="13" idx="3"/>
              <a:endCxn id="15" idx="0"/>
            </p:cNvCxnSpPr>
            <p:nvPr/>
          </p:nvCxnSpPr>
          <p:spPr bwMode="auto">
            <a:xfrm flipH="1">
              <a:off x="3564" y="1954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8" name="AutoShape 108"/>
            <p:cNvSpPr>
              <a:spLocks noChangeArrowheads="1"/>
            </p:cNvSpPr>
            <p:nvPr/>
          </p:nvSpPr>
          <p:spPr bwMode="auto">
            <a:xfrm>
              <a:off x="3720" y="2498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19" name="Text Box 109"/>
            <p:cNvSpPr txBox="1">
              <a:spLocks noChangeArrowheads="1"/>
            </p:cNvSpPr>
            <p:nvPr/>
          </p:nvSpPr>
          <p:spPr bwMode="auto">
            <a:xfrm>
              <a:off x="3456" y="2716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20" name="AutoShape 110"/>
            <p:cNvCxnSpPr>
              <a:cxnSpLocks noChangeShapeType="1"/>
              <a:stCxn id="18" idx="4"/>
            </p:cNvCxnSpPr>
            <p:nvPr/>
          </p:nvCxnSpPr>
          <p:spPr bwMode="auto">
            <a:xfrm>
              <a:off x="3768" y="2592"/>
              <a:ext cx="0" cy="22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1" name="AutoShape 111"/>
            <p:cNvCxnSpPr>
              <a:cxnSpLocks noChangeShapeType="1"/>
              <a:stCxn id="18" idx="3"/>
              <a:endCxn id="19" idx="0"/>
            </p:cNvCxnSpPr>
            <p:nvPr/>
          </p:nvCxnSpPr>
          <p:spPr bwMode="auto">
            <a:xfrm flipH="1">
              <a:off x="3564" y="2578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2" name="AutoShape 112"/>
            <p:cNvCxnSpPr>
              <a:cxnSpLocks noChangeShapeType="1"/>
              <a:stCxn id="7" idx="2"/>
              <a:endCxn id="18" idx="0"/>
            </p:cNvCxnSpPr>
            <p:nvPr/>
          </p:nvCxnSpPr>
          <p:spPr bwMode="auto">
            <a:xfrm flipH="1">
              <a:off x="3768" y="2352"/>
              <a:ext cx="5" cy="14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23" name="AutoShape 113"/>
            <p:cNvSpPr>
              <a:spLocks noChangeArrowheads="1"/>
            </p:cNvSpPr>
            <p:nvPr/>
          </p:nvSpPr>
          <p:spPr bwMode="auto">
            <a:xfrm>
              <a:off x="4416" y="187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4" name="AutoShape 114"/>
            <p:cNvCxnSpPr>
              <a:cxnSpLocks noChangeShapeType="1"/>
              <a:stCxn id="6" idx="2"/>
              <a:endCxn id="23" idx="0"/>
            </p:cNvCxnSpPr>
            <p:nvPr/>
          </p:nvCxnSpPr>
          <p:spPr bwMode="auto">
            <a:xfrm>
              <a:off x="4464" y="1748"/>
              <a:ext cx="0" cy="12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5" name="AutoShape 115"/>
            <p:cNvCxnSpPr>
              <a:cxnSpLocks noChangeShapeType="1"/>
              <a:stCxn id="23" idx="4"/>
              <a:endCxn id="10" idx="0"/>
            </p:cNvCxnSpPr>
            <p:nvPr/>
          </p:nvCxnSpPr>
          <p:spPr bwMode="auto">
            <a:xfrm>
              <a:off x="4464" y="1968"/>
              <a:ext cx="0" cy="17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6" name="AutoShape 116"/>
            <p:cNvCxnSpPr>
              <a:cxnSpLocks noChangeShapeType="1"/>
              <a:stCxn id="8" idx="0"/>
              <a:endCxn id="6" idx="2"/>
            </p:cNvCxnSpPr>
            <p:nvPr/>
          </p:nvCxnSpPr>
          <p:spPr bwMode="auto">
            <a:xfrm flipH="1" flipV="1">
              <a:off x="4464" y="1748"/>
              <a:ext cx="576" cy="1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27" name="AutoShape 117"/>
            <p:cNvSpPr>
              <a:spLocks noChangeArrowheads="1"/>
            </p:cNvSpPr>
            <p:nvPr/>
          </p:nvSpPr>
          <p:spPr bwMode="auto">
            <a:xfrm>
              <a:off x="4416" y="248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28" name="Text Box 118"/>
            <p:cNvSpPr txBox="1">
              <a:spLocks noChangeArrowheads="1"/>
            </p:cNvSpPr>
            <p:nvPr/>
          </p:nvSpPr>
          <p:spPr bwMode="auto">
            <a:xfrm>
              <a:off x="4152" y="270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29" name="AutoShape 119"/>
            <p:cNvCxnSpPr>
              <a:cxnSpLocks noChangeShapeType="1"/>
              <a:stCxn id="27" idx="4"/>
              <a:endCxn id="9" idx="0"/>
            </p:cNvCxnSpPr>
            <p:nvPr/>
          </p:nvCxnSpPr>
          <p:spPr bwMode="auto">
            <a:xfrm>
              <a:off x="4464" y="2578"/>
              <a:ext cx="0" cy="23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0" name="AutoShape 120"/>
            <p:cNvCxnSpPr>
              <a:cxnSpLocks noChangeShapeType="1"/>
              <a:stCxn id="27" idx="3"/>
              <a:endCxn id="28" idx="0"/>
            </p:cNvCxnSpPr>
            <p:nvPr/>
          </p:nvCxnSpPr>
          <p:spPr bwMode="auto">
            <a:xfrm flipH="1">
              <a:off x="4260" y="2564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1" name="AutoShape 121"/>
            <p:cNvCxnSpPr>
              <a:cxnSpLocks noChangeShapeType="1"/>
              <a:stCxn id="10" idx="2"/>
              <a:endCxn id="27" idx="0"/>
            </p:cNvCxnSpPr>
            <p:nvPr/>
          </p:nvCxnSpPr>
          <p:spPr bwMode="auto">
            <a:xfrm>
              <a:off x="4464" y="2352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32" name="Text Box 122"/>
            <p:cNvSpPr txBox="1">
              <a:spLocks noChangeArrowheads="1"/>
            </p:cNvSpPr>
            <p:nvPr/>
          </p:nvSpPr>
          <p:spPr bwMode="auto">
            <a:xfrm>
              <a:off x="4944" y="2188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grpSp>
          <p:nvGrpSpPr>
            <p:cNvPr id="33" name="Group 123"/>
            <p:cNvGrpSpPr>
              <a:grpSpLocks/>
            </p:cNvGrpSpPr>
            <p:nvPr/>
          </p:nvGrpSpPr>
          <p:grpSpPr bwMode="auto">
            <a:xfrm>
              <a:off x="5016" y="2076"/>
              <a:ext cx="48" cy="132"/>
              <a:chOff x="1440" y="3678"/>
              <a:chExt cx="48" cy="132"/>
            </a:xfrm>
          </p:grpSpPr>
          <p:cxnSp>
            <p:nvCxnSpPr>
              <p:cNvPr id="36" name="AutoShape 124"/>
              <p:cNvCxnSpPr>
                <a:cxnSpLocks noChangeShapeType="1"/>
              </p:cNvCxnSpPr>
              <p:nvPr/>
            </p:nvCxnSpPr>
            <p:spPr bwMode="auto">
              <a:xfrm>
                <a:off x="1440" y="3678"/>
                <a:ext cx="0" cy="132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37" name="AutoShape 125"/>
              <p:cNvCxnSpPr>
                <a:cxnSpLocks noChangeShapeType="1"/>
              </p:cNvCxnSpPr>
              <p:nvPr/>
            </p:nvCxnSpPr>
            <p:spPr bwMode="auto">
              <a:xfrm>
                <a:off x="1488" y="3678"/>
                <a:ext cx="0" cy="132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</p:grpSp>
        <p:sp>
          <p:nvSpPr>
            <p:cNvPr id="34" name="Text Box 126"/>
            <p:cNvSpPr txBox="1">
              <a:spLocks noChangeArrowheads="1"/>
            </p:cNvSpPr>
            <p:nvPr/>
          </p:nvSpPr>
          <p:spPr bwMode="auto">
            <a:xfrm>
              <a:off x="4186" y="207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35" name="AutoShape 127"/>
            <p:cNvCxnSpPr>
              <a:cxnSpLocks noChangeShapeType="1"/>
              <a:stCxn id="23" idx="3"/>
              <a:endCxn id="34" idx="0"/>
            </p:cNvCxnSpPr>
            <p:nvPr/>
          </p:nvCxnSpPr>
          <p:spPr bwMode="auto">
            <a:xfrm flipH="1">
              <a:off x="4294" y="1954"/>
              <a:ext cx="136" cy="11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sp>
        <p:nvSpPr>
          <p:cNvPr id="38" name="Line 128"/>
          <p:cNvSpPr>
            <a:spLocks noChangeShapeType="1"/>
          </p:cNvSpPr>
          <p:nvPr/>
        </p:nvSpPr>
        <p:spPr bwMode="auto">
          <a:xfrm>
            <a:off x="5219700" y="3581400"/>
            <a:ext cx="239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  <p:sp>
        <p:nvSpPr>
          <p:cNvPr id="39" name="Text Box 129"/>
          <p:cNvSpPr txBox="1">
            <a:spLocks noChangeArrowheads="1"/>
          </p:cNvSpPr>
          <p:nvPr/>
        </p:nvSpPr>
        <p:spPr bwMode="auto">
          <a:xfrm>
            <a:off x="2667000" y="4495800"/>
            <a:ext cx="19050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“Best Western”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Preliminaries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Finding relevant calls</a:t>
            </a:r>
          </a:p>
          <a:p>
            <a:r>
              <a:rPr lang="en-US" dirty="0" smtClean="0"/>
              <a:t>Sequencing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types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Faster relevance detection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Implementation and experiments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Sequencing relevant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33400" indent="-533400" algn="just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Naïve NFQA algorithm:</a:t>
            </a:r>
            <a:endParaRPr lang="en-US" dirty="0" smtClean="0"/>
          </a:p>
          <a:p>
            <a:pPr marL="931863" lvl="1" indent="-457200" algn="just">
              <a:lnSpc>
                <a:spcPct val="90000"/>
              </a:lnSpc>
              <a:buFont typeface="Marlett" pitchFamily="2" charset="2"/>
              <a:buAutoNum type="arabicPeriod"/>
            </a:pPr>
            <a:r>
              <a:rPr lang="en-US" dirty="0" smtClean="0"/>
              <a:t>Evaluate all NFQs</a:t>
            </a:r>
          </a:p>
          <a:p>
            <a:pPr marL="931863" lvl="1" indent="-457200" algn="just">
              <a:lnSpc>
                <a:spcPct val="90000"/>
              </a:lnSpc>
              <a:buFont typeface="Marlett" pitchFamily="2" charset="2"/>
              <a:buAutoNum type="arabicPeriod"/>
            </a:pPr>
            <a:r>
              <a:rPr lang="en-US" dirty="0" smtClean="0"/>
              <a:t>Pick </a:t>
            </a:r>
            <a:r>
              <a:rPr lang="en-US" dirty="0" smtClean="0">
                <a:solidFill>
                  <a:schemeClr val="accent2"/>
                </a:solidFill>
              </a:rPr>
              <a:t>one</a:t>
            </a:r>
            <a:r>
              <a:rPr lang="en-US" dirty="0" smtClean="0"/>
              <a:t> of the returned functions, say f</a:t>
            </a:r>
            <a:r>
              <a:rPr lang="en-US" baseline="-25000" dirty="0" smtClean="0"/>
              <a:t>v</a:t>
            </a:r>
            <a:endParaRPr lang="en-US" dirty="0" smtClean="0"/>
          </a:p>
          <a:p>
            <a:pPr marL="931863" lvl="1" indent="-457200" algn="just">
              <a:lnSpc>
                <a:spcPct val="90000"/>
              </a:lnSpc>
              <a:buFont typeface="Marlett" pitchFamily="2" charset="2"/>
              <a:buAutoNum type="arabicPeriod"/>
            </a:pPr>
            <a:r>
              <a:rPr lang="en-US" dirty="0" smtClean="0"/>
              <a:t>Evaluate the function and rewrite the document (d         </a:t>
            </a:r>
            <a:r>
              <a:rPr lang="en-US" dirty="0" err="1" smtClean="0"/>
              <a:t>d</a:t>
            </a:r>
            <a:r>
              <a:rPr lang="en-US" dirty="0" smtClean="0"/>
              <a:t>’)</a:t>
            </a:r>
          </a:p>
          <a:p>
            <a:pPr marL="931863" lvl="1" indent="-457200" algn="just">
              <a:lnSpc>
                <a:spcPct val="90000"/>
              </a:lnSpc>
              <a:buFont typeface="Marlett" pitchFamily="2" charset="2"/>
              <a:buAutoNum type="arabicPeriod"/>
            </a:pPr>
            <a:r>
              <a:rPr lang="en-US" dirty="0" smtClean="0"/>
              <a:t>Until all NFQs return empty results (i.e., there are no more relevant calls)</a:t>
            </a:r>
          </a:p>
          <a:p>
            <a:pPr marL="931863" lvl="1" indent="-457200" algn="just">
              <a:lnSpc>
                <a:spcPct val="90000"/>
              </a:lnSpc>
            </a:pPr>
            <a:endParaRPr lang="en-US" dirty="0" smtClean="0"/>
          </a:p>
          <a:p>
            <a:pPr marL="533400" indent="-533400" algn="just">
              <a:lnSpc>
                <a:spcPct val="90000"/>
              </a:lnSpc>
            </a:pPr>
            <a:r>
              <a:rPr lang="en-US" dirty="0" smtClean="0"/>
              <a:t>After every loop, although the NFQs remain the same, their result can change (since evaluating functions at </a:t>
            </a:r>
            <a:r>
              <a:rPr lang="en-US" dirty="0" smtClean="0">
                <a:solidFill>
                  <a:schemeClr val="accent2"/>
                </a:solidFill>
              </a:rPr>
              <a:t>step 3</a:t>
            </a:r>
            <a:r>
              <a:rPr lang="en-US" dirty="0" smtClean="0"/>
              <a:t> above can introduce new function nodes or make some results irrelevant)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543800" y="2565400"/>
          <a:ext cx="533400" cy="330200"/>
        </p:xfrm>
        <a:graphic>
          <a:graphicData uri="http://schemas.openxmlformats.org/presentationml/2006/ole">
            <p:oleObj spid="_x0000_s1026" name="Equation" r:id="rId4" imgW="533160" imgH="330120" progId="Equation.3">
              <p:embed/>
            </p:oleObj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NFQA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33400" indent="-533400" algn="just"/>
            <a:r>
              <a:rPr lang="en-US" dirty="0" smtClean="0"/>
              <a:t>“Predict” when NFQ results could not have possibly changed and avoid reevaluating them.</a:t>
            </a:r>
          </a:p>
          <a:p>
            <a:pPr marL="533400" indent="-533400" algn="just"/>
            <a:r>
              <a:rPr lang="en-US" dirty="0" smtClean="0"/>
              <a:t>Identify dependences between NFQs and the effect of executing functions they return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AXML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AXML stands for ‘Active’ XML</a:t>
            </a:r>
          </a:p>
          <a:p>
            <a:r>
              <a:rPr lang="en-US" dirty="0" smtClean="0"/>
              <a:t>XML documents with embedded calls</a:t>
            </a:r>
          </a:p>
          <a:p>
            <a:pPr>
              <a:buNone/>
            </a:pPr>
            <a:r>
              <a:rPr lang="en-US" dirty="0" smtClean="0"/>
              <a:t>	to web services as a useful paradigm for distributed data</a:t>
            </a:r>
          </a:p>
          <a:p>
            <a:pPr>
              <a:buNone/>
            </a:pPr>
            <a:r>
              <a:rPr lang="en-US" dirty="0" smtClean="0"/>
              <a:t>	management on the Web</a:t>
            </a:r>
          </a:p>
          <a:p>
            <a:r>
              <a:rPr lang="en-US" dirty="0" smtClean="0"/>
              <a:t>Contain both data as well as function calls to web services</a:t>
            </a:r>
          </a:p>
          <a:p>
            <a:r>
              <a:rPr lang="en-US" dirty="0" smtClean="0"/>
              <a:t>Supports many features to control the activation of service calls embedded in documents.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Influence of NFQ’s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981200" y="2297113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nyHotels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343150" y="2951163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6" name="AutoShape 7"/>
          <p:cNvCxnSpPr>
            <a:cxnSpLocks noChangeShapeType="1"/>
            <a:stCxn id="4" idx="2"/>
            <a:endCxn id="5" idx="0"/>
          </p:cNvCxnSpPr>
          <p:nvPr/>
        </p:nvCxnSpPr>
        <p:spPr bwMode="auto">
          <a:xfrm>
            <a:off x="2514600" y="2633663"/>
            <a:ext cx="0" cy="3175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5334000" y="1752600"/>
            <a:ext cx="2971800" cy="3276600"/>
            <a:chOff x="3456" y="960"/>
            <a:chExt cx="1872" cy="2064"/>
          </a:xfrm>
        </p:grpSpPr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4128" y="960"/>
              <a:ext cx="67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nyHotels</a:t>
              </a: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4176" y="1536"/>
              <a:ext cx="57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hotel</a:t>
              </a:r>
            </a:p>
          </p:txBody>
        </p:sp>
        <p:sp>
          <p:nvSpPr>
            <p:cNvPr id="10" name="Text Box 11"/>
            <p:cNvSpPr txBox="1">
              <a:spLocks noChangeArrowheads="1"/>
            </p:cNvSpPr>
            <p:nvPr/>
          </p:nvSpPr>
          <p:spPr bwMode="auto">
            <a:xfrm>
              <a:off x="3490" y="2140"/>
              <a:ext cx="56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name</a:t>
              </a:r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4752" y="1872"/>
              <a:ext cx="57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nearby</a:t>
              </a:r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4152" y="2812"/>
              <a:ext cx="6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“*****”</a:t>
              </a:r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4128" y="2140"/>
              <a:ext cx="67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rating</a:t>
              </a:r>
            </a:p>
          </p:txBody>
        </p:sp>
        <p:cxnSp>
          <p:nvCxnSpPr>
            <p:cNvPr id="14" name="AutoShape 15"/>
            <p:cNvCxnSpPr>
              <a:cxnSpLocks noChangeShapeType="1"/>
              <a:stCxn id="8" idx="2"/>
              <a:endCxn id="9" idx="0"/>
            </p:cNvCxnSpPr>
            <p:nvPr/>
          </p:nvCxnSpPr>
          <p:spPr bwMode="auto">
            <a:xfrm>
              <a:off x="4464" y="1172"/>
              <a:ext cx="0" cy="36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15" name="AutoShape 16"/>
            <p:cNvCxnSpPr>
              <a:cxnSpLocks noChangeShapeType="1"/>
              <a:endCxn id="9" idx="0"/>
            </p:cNvCxnSpPr>
            <p:nvPr/>
          </p:nvCxnSpPr>
          <p:spPr bwMode="auto">
            <a:xfrm>
              <a:off x="4464" y="1342"/>
              <a:ext cx="0" cy="19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6" name="AutoShape 17"/>
            <p:cNvSpPr>
              <a:spLocks noChangeArrowheads="1"/>
            </p:cNvSpPr>
            <p:nvPr/>
          </p:nvSpPr>
          <p:spPr bwMode="auto">
            <a:xfrm>
              <a:off x="3720" y="187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17" name="AutoShape 18"/>
            <p:cNvCxnSpPr>
              <a:cxnSpLocks noChangeShapeType="1"/>
              <a:stCxn id="9" idx="2"/>
              <a:endCxn id="16" idx="0"/>
            </p:cNvCxnSpPr>
            <p:nvPr/>
          </p:nvCxnSpPr>
          <p:spPr bwMode="auto">
            <a:xfrm flipH="1">
              <a:off x="3768" y="1748"/>
              <a:ext cx="696" cy="12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3456" y="209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19" name="AutoShape 20"/>
            <p:cNvCxnSpPr>
              <a:cxnSpLocks noChangeShapeType="1"/>
              <a:stCxn id="16" idx="4"/>
              <a:endCxn id="10" idx="0"/>
            </p:cNvCxnSpPr>
            <p:nvPr/>
          </p:nvCxnSpPr>
          <p:spPr bwMode="auto">
            <a:xfrm>
              <a:off x="3768" y="1968"/>
              <a:ext cx="5" cy="17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0" name="AutoShape 21"/>
            <p:cNvCxnSpPr>
              <a:cxnSpLocks noChangeShapeType="1"/>
              <a:stCxn id="16" idx="3"/>
              <a:endCxn id="18" idx="0"/>
            </p:cNvCxnSpPr>
            <p:nvPr/>
          </p:nvCxnSpPr>
          <p:spPr bwMode="auto">
            <a:xfrm flipH="1">
              <a:off x="3564" y="1954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21" name="AutoShape 22"/>
            <p:cNvSpPr>
              <a:spLocks noChangeArrowheads="1"/>
            </p:cNvSpPr>
            <p:nvPr/>
          </p:nvSpPr>
          <p:spPr bwMode="auto">
            <a:xfrm>
              <a:off x="3720" y="2498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22" name="Text Box 23"/>
            <p:cNvSpPr txBox="1">
              <a:spLocks noChangeArrowheads="1"/>
            </p:cNvSpPr>
            <p:nvPr/>
          </p:nvSpPr>
          <p:spPr bwMode="auto">
            <a:xfrm>
              <a:off x="3456" y="2716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23" name="AutoShape 24"/>
            <p:cNvCxnSpPr>
              <a:cxnSpLocks noChangeShapeType="1"/>
              <a:stCxn id="21" idx="4"/>
            </p:cNvCxnSpPr>
            <p:nvPr/>
          </p:nvCxnSpPr>
          <p:spPr bwMode="auto">
            <a:xfrm>
              <a:off x="3768" y="2592"/>
              <a:ext cx="0" cy="22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4" name="AutoShape 25"/>
            <p:cNvCxnSpPr>
              <a:cxnSpLocks noChangeShapeType="1"/>
              <a:stCxn id="21" idx="3"/>
              <a:endCxn id="22" idx="0"/>
            </p:cNvCxnSpPr>
            <p:nvPr/>
          </p:nvCxnSpPr>
          <p:spPr bwMode="auto">
            <a:xfrm flipH="1">
              <a:off x="3564" y="2578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5" name="AutoShape 26"/>
            <p:cNvCxnSpPr>
              <a:cxnSpLocks noChangeShapeType="1"/>
              <a:stCxn id="10" idx="2"/>
              <a:endCxn id="21" idx="0"/>
            </p:cNvCxnSpPr>
            <p:nvPr/>
          </p:nvCxnSpPr>
          <p:spPr bwMode="auto">
            <a:xfrm flipH="1">
              <a:off x="3768" y="2352"/>
              <a:ext cx="5" cy="14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26" name="AutoShape 27"/>
            <p:cNvSpPr>
              <a:spLocks noChangeArrowheads="1"/>
            </p:cNvSpPr>
            <p:nvPr/>
          </p:nvSpPr>
          <p:spPr bwMode="auto">
            <a:xfrm>
              <a:off x="4416" y="187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7" name="AutoShape 28"/>
            <p:cNvCxnSpPr>
              <a:cxnSpLocks noChangeShapeType="1"/>
              <a:stCxn id="9" idx="2"/>
              <a:endCxn id="26" idx="0"/>
            </p:cNvCxnSpPr>
            <p:nvPr/>
          </p:nvCxnSpPr>
          <p:spPr bwMode="auto">
            <a:xfrm>
              <a:off x="4464" y="1748"/>
              <a:ext cx="0" cy="12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8" name="AutoShape 29"/>
            <p:cNvCxnSpPr>
              <a:cxnSpLocks noChangeShapeType="1"/>
              <a:stCxn id="26" idx="4"/>
              <a:endCxn id="13" idx="0"/>
            </p:cNvCxnSpPr>
            <p:nvPr/>
          </p:nvCxnSpPr>
          <p:spPr bwMode="auto">
            <a:xfrm>
              <a:off x="4464" y="1968"/>
              <a:ext cx="0" cy="17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9" name="AutoShape 30"/>
            <p:cNvCxnSpPr>
              <a:cxnSpLocks noChangeShapeType="1"/>
              <a:stCxn id="11" idx="0"/>
              <a:endCxn id="9" idx="2"/>
            </p:cNvCxnSpPr>
            <p:nvPr/>
          </p:nvCxnSpPr>
          <p:spPr bwMode="auto">
            <a:xfrm flipH="1" flipV="1">
              <a:off x="4464" y="1748"/>
              <a:ext cx="576" cy="1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30" name="AutoShape 31"/>
            <p:cNvSpPr>
              <a:spLocks noChangeArrowheads="1"/>
            </p:cNvSpPr>
            <p:nvPr/>
          </p:nvSpPr>
          <p:spPr bwMode="auto">
            <a:xfrm>
              <a:off x="4416" y="2484"/>
              <a:ext cx="96" cy="94"/>
            </a:xfrm>
            <a:prstGeom prst="flowChartOr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 anchor="ctr">
              <a:spAutoFit/>
            </a:bodyPr>
            <a:lstStyle/>
            <a:p>
              <a:endParaRPr lang="en-US"/>
            </a:p>
          </p:txBody>
        </p:sp>
        <p:sp>
          <p:nvSpPr>
            <p:cNvPr id="31" name="Text Box 32"/>
            <p:cNvSpPr txBox="1">
              <a:spLocks noChangeArrowheads="1"/>
            </p:cNvSpPr>
            <p:nvPr/>
          </p:nvSpPr>
          <p:spPr bwMode="auto">
            <a:xfrm>
              <a:off x="4152" y="270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32" name="AutoShape 33"/>
            <p:cNvCxnSpPr>
              <a:cxnSpLocks noChangeShapeType="1"/>
              <a:stCxn id="30" idx="4"/>
              <a:endCxn id="12" idx="0"/>
            </p:cNvCxnSpPr>
            <p:nvPr/>
          </p:nvCxnSpPr>
          <p:spPr bwMode="auto">
            <a:xfrm>
              <a:off x="4464" y="2578"/>
              <a:ext cx="0" cy="23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3" name="AutoShape 34"/>
            <p:cNvCxnSpPr>
              <a:cxnSpLocks noChangeShapeType="1"/>
              <a:stCxn id="30" idx="3"/>
              <a:endCxn id="31" idx="0"/>
            </p:cNvCxnSpPr>
            <p:nvPr/>
          </p:nvCxnSpPr>
          <p:spPr bwMode="auto">
            <a:xfrm flipH="1">
              <a:off x="4260" y="2564"/>
              <a:ext cx="170" cy="1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4" name="AutoShape 35"/>
            <p:cNvCxnSpPr>
              <a:cxnSpLocks noChangeShapeType="1"/>
              <a:stCxn id="13" idx="2"/>
              <a:endCxn id="30" idx="0"/>
            </p:cNvCxnSpPr>
            <p:nvPr/>
          </p:nvCxnSpPr>
          <p:spPr bwMode="auto">
            <a:xfrm>
              <a:off x="4464" y="2352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35" name="Text Box 36"/>
            <p:cNvSpPr txBox="1">
              <a:spLocks noChangeArrowheads="1"/>
            </p:cNvSpPr>
            <p:nvPr/>
          </p:nvSpPr>
          <p:spPr bwMode="auto">
            <a:xfrm>
              <a:off x="4944" y="2188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grpSp>
          <p:nvGrpSpPr>
            <p:cNvPr id="36" name="Group 37"/>
            <p:cNvGrpSpPr>
              <a:grpSpLocks/>
            </p:cNvGrpSpPr>
            <p:nvPr/>
          </p:nvGrpSpPr>
          <p:grpSpPr bwMode="auto">
            <a:xfrm>
              <a:off x="5016" y="2076"/>
              <a:ext cx="48" cy="132"/>
              <a:chOff x="1440" y="3678"/>
              <a:chExt cx="48" cy="132"/>
            </a:xfrm>
          </p:grpSpPr>
          <p:cxnSp>
            <p:nvCxnSpPr>
              <p:cNvPr id="39" name="AutoShape 38"/>
              <p:cNvCxnSpPr>
                <a:cxnSpLocks noChangeShapeType="1"/>
              </p:cNvCxnSpPr>
              <p:nvPr/>
            </p:nvCxnSpPr>
            <p:spPr bwMode="auto">
              <a:xfrm>
                <a:off x="1440" y="3678"/>
                <a:ext cx="0" cy="132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40" name="AutoShape 39"/>
              <p:cNvCxnSpPr>
                <a:cxnSpLocks noChangeShapeType="1"/>
              </p:cNvCxnSpPr>
              <p:nvPr/>
            </p:nvCxnSpPr>
            <p:spPr bwMode="auto">
              <a:xfrm>
                <a:off x="1488" y="3678"/>
                <a:ext cx="0" cy="132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</p:cxnSp>
        </p:grpSp>
        <p:sp>
          <p:nvSpPr>
            <p:cNvPr id="37" name="Text Box 40"/>
            <p:cNvSpPr txBox="1">
              <a:spLocks noChangeArrowheads="1"/>
            </p:cNvSpPr>
            <p:nvPr/>
          </p:nvSpPr>
          <p:spPr bwMode="auto">
            <a:xfrm>
              <a:off x="4186" y="2072"/>
              <a:ext cx="2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1600">
                  <a:latin typeface="Arial Unicode MS" pitchFamily="34" charset="-128"/>
                </a:rPr>
                <a:t>*</a:t>
              </a:r>
            </a:p>
          </p:txBody>
        </p:sp>
        <p:cxnSp>
          <p:nvCxnSpPr>
            <p:cNvPr id="38" name="AutoShape 41"/>
            <p:cNvCxnSpPr>
              <a:cxnSpLocks noChangeShapeType="1"/>
              <a:stCxn id="26" idx="3"/>
              <a:endCxn id="37" idx="0"/>
            </p:cNvCxnSpPr>
            <p:nvPr/>
          </p:nvCxnSpPr>
          <p:spPr bwMode="auto">
            <a:xfrm flipH="1">
              <a:off x="4294" y="1954"/>
              <a:ext cx="136" cy="11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sp>
        <p:nvSpPr>
          <p:cNvPr id="41" name="Line 42"/>
          <p:cNvSpPr>
            <a:spLocks noChangeShapeType="1"/>
          </p:cNvSpPr>
          <p:nvPr/>
        </p:nvSpPr>
        <p:spPr bwMode="auto">
          <a:xfrm>
            <a:off x="7429500" y="3930650"/>
            <a:ext cx="239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  <p:sp>
        <p:nvSpPr>
          <p:cNvPr id="42" name="Text Box 43"/>
          <p:cNvSpPr txBox="1">
            <a:spLocks noChangeArrowheads="1"/>
          </p:cNvSpPr>
          <p:nvPr/>
        </p:nvSpPr>
        <p:spPr bwMode="auto">
          <a:xfrm>
            <a:off x="4876800" y="4845050"/>
            <a:ext cx="19050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“Best Western”</a:t>
            </a:r>
          </a:p>
        </p:txBody>
      </p:sp>
      <p:sp>
        <p:nvSpPr>
          <p:cNvPr id="43" name="Line 45"/>
          <p:cNvSpPr>
            <a:spLocks noChangeShapeType="1"/>
          </p:cNvSpPr>
          <p:nvPr/>
        </p:nvSpPr>
        <p:spPr bwMode="auto">
          <a:xfrm>
            <a:off x="2103438" y="3059113"/>
            <a:ext cx="239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  <p:sp>
        <p:nvSpPr>
          <p:cNvPr id="44" name="Text Box 46"/>
          <p:cNvSpPr txBox="1">
            <a:spLocks noChangeArrowheads="1"/>
          </p:cNvSpPr>
          <p:nvPr/>
        </p:nvSpPr>
        <p:spPr bwMode="auto">
          <a:xfrm>
            <a:off x="1905000" y="1371600"/>
            <a:ext cx="12954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NFQ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5" name="Text Box 47"/>
          <p:cNvSpPr txBox="1">
            <a:spLocks noChangeArrowheads="1"/>
          </p:cNvSpPr>
          <p:nvPr/>
        </p:nvSpPr>
        <p:spPr bwMode="auto">
          <a:xfrm>
            <a:off x="6248400" y="1371600"/>
            <a:ext cx="12954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NFQ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6" name="Text Box 48"/>
          <p:cNvSpPr txBox="1">
            <a:spLocks noChangeArrowheads="1"/>
          </p:cNvSpPr>
          <p:nvPr/>
        </p:nvSpPr>
        <p:spPr bwMode="auto">
          <a:xfrm>
            <a:off x="2362200" y="5715000"/>
            <a:ext cx="51816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/>
            <a:r>
              <a:rPr lang="en-US">
                <a:solidFill>
                  <a:schemeClr val="accent2"/>
                </a:solidFill>
              </a:rPr>
              <a:t>NFQ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/>
              <a:t> can influence </a:t>
            </a:r>
            <a:r>
              <a:rPr lang="en-US">
                <a:solidFill>
                  <a:schemeClr val="accent2"/>
                </a:solidFill>
              </a:rPr>
              <a:t>NFQ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/>
              <a:t>, but not vice versa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Influence of NFQ’s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33400" indent="-533400" algn="just"/>
            <a:r>
              <a:rPr lang="en-US" dirty="0" smtClean="0">
                <a:solidFill>
                  <a:schemeClr val="accent2"/>
                </a:solidFill>
              </a:rPr>
              <a:t>NFQ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/>
              <a:t> </a:t>
            </a:r>
            <a:r>
              <a:rPr lang="en-US" i="1" dirty="0" smtClean="0"/>
              <a:t>may influence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</a:rPr>
              <a:t>NFQ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 output function node of </a:t>
            </a:r>
            <a:r>
              <a:rPr lang="en-US" dirty="0" smtClean="0">
                <a:solidFill>
                  <a:schemeClr val="accent2"/>
                </a:solidFill>
              </a:rPr>
              <a:t>NFQ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/>
              <a:t> is an ancestor (in the query tree) of the output node of </a:t>
            </a:r>
            <a:r>
              <a:rPr lang="en-US" dirty="0" smtClean="0">
                <a:solidFill>
                  <a:schemeClr val="accent2"/>
                </a:solidFill>
              </a:rPr>
              <a:t>NFQ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</a:p>
          <a:p>
            <a:pPr marL="533400" indent="-533400" algn="just"/>
            <a:r>
              <a:rPr lang="en-US" dirty="0" smtClean="0"/>
              <a:t>Two NFQs belong in the same </a:t>
            </a:r>
            <a:r>
              <a:rPr lang="en-US" dirty="0" smtClean="0">
                <a:solidFill>
                  <a:schemeClr val="accent2"/>
                </a:solidFill>
              </a:rPr>
              <a:t>layer </a:t>
            </a:r>
            <a:r>
              <a:rPr lang="en-US" dirty="0" smtClean="0"/>
              <a:t>if they may influence (directly or transitively) each other.</a:t>
            </a:r>
          </a:p>
          <a:p>
            <a:pPr marL="931863" lvl="1" indent="-457200" algn="just"/>
            <a:r>
              <a:rPr lang="en-US" dirty="0" smtClean="0"/>
              <a:t>Inside every layer, we have to reevaluate every NFQ after every function call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NFQ 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33400" indent="-533400" algn="just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L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&lt;</a:t>
            </a:r>
            <a:r>
              <a:rPr lang="en-US" dirty="0" smtClean="0">
                <a:solidFill>
                  <a:schemeClr val="accent2"/>
                </a:solidFill>
              </a:rPr>
              <a:t> L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some NFQ in </a:t>
            </a:r>
            <a:r>
              <a:rPr lang="en-US" dirty="0" smtClean="0">
                <a:solidFill>
                  <a:schemeClr val="accent2"/>
                </a:solidFill>
              </a:rPr>
              <a:t>L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/>
              <a:t> may influence (directly or transitively) some NFQ in </a:t>
            </a:r>
            <a:r>
              <a:rPr lang="en-US" dirty="0" smtClean="0">
                <a:solidFill>
                  <a:schemeClr val="accent2"/>
                </a:solidFill>
              </a:rPr>
              <a:t>L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endParaRPr lang="en-US" dirty="0" smtClean="0"/>
          </a:p>
          <a:p>
            <a:pPr marL="931863" lvl="1" indent="-457200" algn="just">
              <a:lnSpc>
                <a:spcPct val="90000"/>
              </a:lnSpc>
            </a:pPr>
            <a:r>
              <a:rPr lang="en-US" dirty="0" smtClean="0"/>
              <a:t>We have to process </a:t>
            </a:r>
            <a:r>
              <a:rPr lang="en-US" dirty="0" smtClean="0">
                <a:solidFill>
                  <a:schemeClr val="accent2"/>
                </a:solidFill>
              </a:rPr>
              <a:t>L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/>
              <a:t> before </a:t>
            </a:r>
            <a:r>
              <a:rPr lang="en-US" dirty="0" smtClean="0">
                <a:solidFill>
                  <a:schemeClr val="accent2"/>
                </a:solidFill>
              </a:rPr>
              <a:t>L</a:t>
            </a:r>
            <a:r>
              <a:rPr lang="en-US" baseline="-25000" dirty="0" smtClean="0">
                <a:solidFill>
                  <a:schemeClr val="accent2"/>
                </a:solidFill>
              </a:rPr>
              <a:t>2 </a:t>
            </a:r>
            <a:r>
              <a:rPr lang="en-US" dirty="0" smtClean="0"/>
              <a:t>(without having to process </a:t>
            </a:r>
            <a:r>
              <a:rPr lang="en-US" dirty="0" smtClean="0">
                <a:solidFill>
                  <a:schemeClr val="accent2"/>
                </a:solidFill>
              </a:rPr>
              <a:t>L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/>
              <a:t> again afterwards)</a:t>
            </a:r>
          </a:p>
          <a:p>
            <a:pPr marL="931863" lvl="1" indent="-457200" algn="just">
              <a:lnSpc>
                <a:spcPct val="90000"/>
              </a:lnSpc>
            </a:pPr>
            <a:r>
              <a:rPr lang="en-US" dirty="0" smtClean="0"/>
              <a:t>When processing </a:t>
            </a:r>
            <a:r>
              <a:rPr lang="en-US" dirty="0" smtClean="0">
                <a:solidFill>
                  <a:schemeClr val="accent2"/>
                </a:solidFill>
              </a:rPr>
              <a:t>L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/>
              <a:t> has finished, OR-nodes corresponding to returned functions are redundant and thus NFQs in </a:t>
            </a:r>
            <a:r>
              <a:rPr lang="en-US" dirty="0" smtClean="0">
                <a:solidFill>
                  <a:schemeClr val="accent2"/>
                </a:solidFill>
              </a:rPr>
              <a:t>L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/>
              <a:t> can be simplified by removing them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Parallelizing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33400" indent="-533400" algn="just"/>
            <a:r>
              <a:rPr lang="en-US" dirty="0" smtClean="0"/>
              <a:t>Let </a:t>
            </a:r>
            <a:r>
              <a:rPr lang="en-US" dirty="0" err="1" smtClean="0">
                <a:solidFill>
                  <a:schemeClr val="accent2"/>
                </a:solidFill>
              </a:rPr>
              <a:t>q</a:t>
            </a:r>
            <a:r>
              <a:rPr lang="en-US" baseline="30000" dirty="0" err="1" smtClean="0">
                <a:solidFill>
                  <a:schemeClr val="accent2"/>
                </a:solidFill>
              </a:rPr>
              <a:t>lin</a:t>
            </a:r>
            <a:r>
              <a:rPr lang="en-US" dirty="0" smtClean="0"/>
              <a:t> be the linear path from the root to the output node of NFQ </a:t>
            </a:r>
            <a:r>
              <a:rPr lang="en-US" dirty="0" smtClean="0">
                <a:solidFill>
                  <a:schemeClr val="accent2"/>
                </a:solidFill>
              </a:rPr>
              <a:t>q, </a:t>
            </a:r>
            <a:r>
              <a:rPr lang="en-US" dirty="0" smtClean="0"/>
              <a:t>not inclusive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(note: </a:t>
            </a:r>
            <a:r>
              <a:rPr lang="en-US" dirty="0" err="1" smtClean="0">
                <a:solidFill>
                  <a:schemeClr val="accent2"/>
                </a:solidFill>
              </a:rPr>
              <a:t>q</a:t>
            </a:r>
            <a:r>
              <a:rPr lang="en-US" baseline="30000" dirty="0" err="1" smtClean="0">
                <a:solidFill>
                  <a:schemeClr val="accent2"/>
                </a:solidFill>
              </a:rPr>
              <a:t>lin</a:t>
            </a:r>
            <a:r>
              <a:rPr lang="en-US" dirty="0" smtClean="0"/>
              <a:t> is a regular expression)</a:t>
            </a:r>
          </a:p>
          <a:p>
            <a:pPr marL="533400" indent="-533400" algn="just"/>
            <a:r>
              <a:rPr lang="en-US" dirty="0" smtClean="0"/>
              <a:t>Two NFQs </a:t>
            </a:r>
            <a:r>
              <a:rPr lang="en-US" dirty="0" smtClean="0">
                <a:solidFill>
                  <a:schemeClr val="accent2"/>
                </a:solidFill>
              </a:rPr>
              <a:t>q, q’</a:t>
            </a:r>
            <a:r>
              <a:rPr lang="en-US" dirty="0" smtClean="0"/>
              <a:t> that belong to the same layer are</a:t>
            </a:r>
            <a:r>
              <a:rPr lang="en-US" dirty="0" smtClean="0">
                <a:solidFill>
                  <a:schemeClr val="accent2"/>
                </a:solidFill>
              </a:rPr>
              <a:t> independent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there are no common words in the regular languages of </a:t>
            </a:r>
            <a:r>
              <a:rPr lang="en-US" dirty="0" err="1" smtClean="0">
                <a:solidFill>
                  <a:schemeClr val="accent2"/>
                </a:solidFill>
              </a:rPr>
              <a:t>q</a:t>
            </a:r>
            <a:r>
              <a:rPr lang="en-US" baseline="30000" dirty="0" err="1" smtClean="0">
                <a:solidFill>
                  <a:schemeClr val="accent2"/>
                </a:solidFill>
              </a:rPr>
              <a:t>lin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chemeClr val="accent2"/>
                </a:solidFill>
              </a:rPr>
              <a:t>q’</a:t>
            </a:r>
            <a:r>
              <a:rPr lang="en-US" baseline="30000" dirty="0" err="1" smtClean="0">
                <a:solidFill>
                  <a:schemeClr val="accent2"/>
                </a:solidFill>
              </a:rPr>
              <a:t>lin</a:t>
            </a:r>
            <a:endParaRPr lang="en-US" baseline="30000" dirty="0" smtClean="0">
              <a:solidFill>
                <a:schemeClr val="accent2"/>
              </a:solidFill>
            </a:endParaRPr>
          </a:p>
          <a:p>
            <a:pPr marL="931863" lvl="1" indent="-457200" algn="just"/>
            <a:r>
              <a:rPr lang="en-US" dirty="0" err="1" smtClean="0"/>
              <a:t>E.g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accent2"/>
                </a:solidFill>
              </a:rPr>
              <a:t>//a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//b</a:t>
            </a:r>
            <a:r>
              <a:rPr lang="en-US" dirty="0" smtClean="0"/>
              <a:t> are independent</a:t>
            </a:r>
          </a:p>
          <a:p>
            <a:pPr marL="931863" lvl="1" indent="-457200" algn="just"/>
            <a:r>
              <a:rPr lang="en-US" dirty="0" smtClean="0"/>
              <a:t>But </a:t>
            </a:r>
            <a:r>
              <a:rPr lang="en-US" dirty="0" smtClean="0">
                <a:solidFill>
                  <a:schemeClr val="accent2"/>
                </a:solidFill>
              </a:rPr>
              <a:t>//a//c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2"/>
                </a:solidFill>
              </a:rPr>
              <a:t>//b//c</a:t>
            </a:r>
            <a:r>
              <a:rPr lang="en-US" dirty="0" smtClean="0"/>
              <a:t> are not: (e.g. both match /a/b/c)</a:t>
            </a:r>
          </a:p>
          <a:p>
            <a:pPr marL="533400" indent="-533400" algn="just"/>
            <a:r>
              <a:rPr lang="en-US" dirty="0" smtClean="0"/>
              <a:t>If all NFQs </a:t>
            </a:r>
            <a:r>
              <a:rPr lang="en-US" dirty="0" smtClean="0">
                <a:solidFill>
                  <a:schemeClr val="accent2"/>
                </a:solidFill>
              </a:rPr>
              <a:t>in a layer </a:t>
            </a:r>
            <a:r>
              <a:rPr lang="en-US" dirty="0" smtClean="0"/>
              <a:t>are independent, we can call </a:t>
            </a:r>
            <a:r>
              <a:rPr lang="en-US" dirty="0" smtClean="0">
                <a:solidFill>
                  <a:srgbClr val="008000"/>
                </a:solidFill>
              </a:rPr>
              <a:t>all</a:t>
            </a:r>
            <a:r>
              <a:rPr lang="en-US" dirty="0" smtClean="0"/>
              <a:t> functions returned by </a:t>
            </a:r>
            <a:r>
              <a:rPr lang="en-US" dirty="0" smtClean="0">
                <a:solidFill>
                  <a:schemeClr val="accent2"/>
                </a:solidFill>
              </a:rPr>
              <a:t>the same</a:t>
            </a:r>
            <a:r>
              <a:rPr lang="en-US" dirty="0" smtClean="0"/>
              <a:t> NFQ in a step of NFQA </a:t>
            </a:r>
            <a:r>
              <a:rPr lang="en-US" dirty="0" smtClean="0">
                <a:solidFill>
                  <a:srgbClr val="008000"/>
                </a:solidFill>
              </a:rPr>
              <a:t>in </a:t>
            </a:r>
            <a:r>
              <a:rPr lang="en-US" dirty="0" smtClean="0">
                <a:solidFill>
                  <a:schemeClr val="accent2"/>
                </a:solidFill>
              </a:rPr>
              <a:t>parallel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Preliminaries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Finding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Sequencing relevant calls</a:t>
            </a:r>
          </a:p>
          <a:p>
            <a:r>
              <a:rPr lang="en-US" dirty="0" smtClean="0"/>
              <a:t>Using types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Faster relevance detection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Implementation and experiments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Use function return type to “predict” shape of data that a function call can return</a:t>
            </a:r>
          </a:p>
          <a:p>
            <a:pPr lvl="1" algn="just"/>
            <a:r>
              <a:rPr lang="en-US" dirty="0" smtClean="0"/>
              <a:t>If </a:t>
            </a:r>
            <a:r>
              <a:rPr lang="en-US" dirty="0" smtClean="0"/>
              <a:t>this shape cannot match the (corresponding part of) the query pattern, they can be discarded</a:t>
            </a:r>
          </a:p>
          <a:p>
            <a:pPr lvl="1" algn="just"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/>
                </a:solidFill>
              </a:rPr>
              <a:t>Refined NFQs</a:t>
            </a:r>
          </a:p>
          <a:p>
            <a:pPr lvl="1" algn="just"/>
            <a:r>
              <a:rPr lang="en-US" dirty="0" smtClean="0"/>
              <a:t>Use set of function names of appropriate return type instead of *()</a:t>
            </a:r>
          </a:p>
          <a:p>
            <a:pPr lvl="1" algn="just"/>
            <a:r>
              <a:rPr lang="en-US" dirty="0" smtClean="0"/>
              <a:t>Use F-guides (later) to make them even more refined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Refined NFQ’s</a:t>
            </a:r>
            <a:endParaRPr lang="en-US" dirty="0"/>
          </a:p>
        </p:txBody>
      </p:sp>
      <p:sp>
        <p:nvSpPr>
          <p:cNvPr id="4" name="Text Box 1027"/>
          <p:cNvSpPr txBox="1">
            <a:spLocks noChangeArrowheads="1"/>
          </p:cNvSpPr>
          <p:nvPr/>
        </p:nvSpPr>
        <p:spPr bwMode="auto">
          <a:xfrm>
            <a:off x="4343400" y="1752600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nyHotels</a:t>
            </a:r>
          </a:p>
        </p:txBody>
      </p:sp>
      <p:sp>
        <p:nvSpPr>
          <p:cNvPr id="5" name="Text Box 1028"/>
          <p:cNvSpPr txBox="1">
            <a:spLocks noChangeArrowheads="1"/>
          </p:cNvSpPr>
          <p:nvPr/>
        </p:nvSpPr>
        <p:spPr bwMode="auto">
          <a:xfrm>
            <a:off x="4419600" y="2667000"/>
            <a:ext cx="914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hotel</a:t>
            </a:r>
          </a:p>
        </p:txBody>
      </p:sp>
      <p:sp>
        <p:nvSpPr>
          <p:cNvPr id="6" name="Text Box 1029"/>
          <p:cNvSpPr txBox="1">
            <a:spLocks noChangeArrowheads="1"/>
          </p:cNvSpPr>
          <p:nvPr/>
        </p:nvSpPr>
        <p:spPr bwMode="auto">
          <a:xfrm>
            <a:off x="2568575" y="3625850"/>
            <a:ext cx="8985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name</a:t>
            </a:r>
          </a:p>
        </p:txBody>
      </p:sp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6096000" y="3200400"/>
            <a:ext cx="914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nearby</a:t>
            </a:r>
          </a:p>
        </p:txBody>
      </p:sp>
      <p:sp>
        <p:nvSpPr>
          <p:cNvPr id="8" name="Text Box 1031"/>
          <p:cNvSpPr txBox="1">
            <a:spLocks noChangeArrowheads="1"/>
          </p:cNvSpPr>
          <p:nvPr/>
        </p:nvSpPr>
        <p:spPr bwMode="auto">
          <a:xfrm>
            <a:off x="4381500" y="4845050"/>
            <a:ext cx="990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“*****”</a:t>
            </a:r>
          </a:p>
        </p:txBody>
      </p:sp>
      <p:sp>
        <p:nvSpPr>
          <p:cNvPr id="9" name="Text Box 1032"/>
          <p:cNvSpPr txBox="1">
            <a:spLocks noChangeArrowheads="1"/>
          </p:cNvSpPr>
          <p:nvPr/>
        </p:nvSpPr>
        <p:spPr bwMode="auto">
          <a:xfrm>
            <a:off x="4343400" y="3625850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rating</a:t>
            </a:r>
          </a:p>
        </p:txBody>
      </p:sp>
      <p:cxnSp>
        <p:nvCxnSpPr>
          <p:cNvPr id="10" name="AutoShape 1033"/>
          <p:cNvCxnSpPr>
            <a:cxnSpLocks noChangeShapeType="1"/>
            <a:stCxn id="4" idx="2"/>
            <a:endCxn id="5" idx="0"/>
          </p:cNvCxnSpPr>
          <p:nvPr/>
        </p:nvCxnSpPr>
        <p:spPr bwMode="auto">
          <a:xfrm>
            <a:off x="4876800" y="2089150"/>
            <a:ext cx="0" cy="577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" name="AutoShape 1034"/>
          <p:cNvCxnSpPr>
            <a:cxnSpLocks noChangeShapeType="1"/>
            <a:endCxn id="5" idx="0"/>
          </p:cNvCxnSpPr>
          <p:nvPr/>
        </p:nvCxnSpPr>
        <p:spPr bwMode="auto">
          <a:xfrm>
            <a:off x="4876800" y="2359025"/>
            <a:ext cx="0" cy="3079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2" name="AutoShape 1035"/>
          <p:cNvSpPr>
            <a:spLocks noChangeArrowheads="1"/>
          </p:cNvSpPr>
          <p:nvPr/>
        </p:nvSpPr>
        <p:spPr bwMode="auto">
          <a:xfrm>
            <a:off x="2933700" y="32035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13" name="AutoShape 1036"/>
          <p:cNvCxnSpPr>
            <a:cxnSpLocks noChangeShapeType="1"/>
            <a:stCxn id="5" idx="2"/>
            <a:endCxn id="12" idx="0"/>
          </p:cNvCxnSpPr>
          <p:nvPr/>
        </p:nvCxnSpPr>
        <p:spPr bwMode="auto">
          <a:xfrm flipH="1">
            <a:off x="3009900" y="3003550"/>
            <a:ext cx="1866900" cy="2000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4" name="Text Box 1037"/>
          <p:cNvSpPr txBox="1">
            <a:spLocks noChangeArrowheads="1"/>
          </p:cNvSpPr>
          <p:nvPr/>
        </p:nvSpPr>
        <p:spPr bwMode="auto">
          <a:xfrm>
            <a:off x="2514600" y="35496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15" name="AutoShape 1038"/>
          <p:cNvCxnSpPr>
            <a:cxnSpLocks noChangeShapeType="1"/>
            <a:stCxn id="12" idx="4"/>
            <a:endCxn id="6" idx="0"/>
          </p:cNvCxnSpPr>
          <p:nvPr/>
        </p:nvCxnSpPr>
        <p:spPr bwMode="auto">
          <a:xfrm>
            <a:off x="3009900" y="3352800"/>
            <a:ext cx="7938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6" name="AutoShape 1039"/>
          <p:cNvCxnSpPr>
            <a:cxnSpLocks noChangeShapeType="1"/>
            <a:stCxn id="12" idx="3"/>
            <a:endCxn id="14" idx="0"/>
          </p:cNvCxnSpPr>
          <p:nvPr/>
        </p:nvCxnSpPr>
        <p:spPr bwMode="auto">
          <a:xfrm flipH="1">
            <a:off x="2686050" y="3330575"/>
            <a:ext cx="269875" cy="219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7" name="AutoShape 1040"/>
          <p:cNvSpPr>
            <a:spLocks noChangeArrowheads="1"/>
          </p:cNvSpPr>
          <p:nvPr/>
        </p:nvSpPr>
        <p:spPr bwMode="auto">
          <a:xfrm>
            <a:off x="2933700" y="41941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8" name="Text Box 1041"/>
          <p:cNvSpPr txBox="1">
            <a:spLocks noChangeArrowheads="1"/>
          </p:cNvSpPr>
          <p:nvPr/>
        </p:nvSpPr>
        <p:spPr bwMode="auto">
          <a:xfrm>
            <a:off x="2514600" y="45402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19" name="AutoShape 1042"/>
          <p:cNvCxnSpPr>
            <a:cxnSpLocks noChangeShapeType="1"/>
            <a:stCxn id="17" idx="4"/>
          </p:cNvCxnSpPr>
          <p:nvPr/>
        </p:nvCxnSpPr>
        <p:spPr bwMode="auto">
          <a:xfrm>
            <a:off x="3009900" y="4343400"/>
            <a:ext cx="0" cy="34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0" name="AutoShape 1043"/>
          <p:cNvCxnSpPr>
            <a:cxnSpLocks noChangeShapeType="1"/>
            <a:stCxn id="17" idx="3"/>
            <a:endCxn id="18" idx="0"/>
          </p:cNvCxnSpPr>
          <p:nvPr/>
        </p:nvCxnSpPr>
        <p:spPr bwMode="auto">
          <a:xfrm flipH="1">
            <a:off x="2686050" y="4321175"/>
            <a:ext cx="269875" cy="219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1" name="AutoShape 1044"/>
          <p:cNvCxnSpPr>
            <a:cxnSpLocks noChangeShapeType="1"/>
            <a:stCxn id="6" idx="2"/>
            <a:endCxn id="17" idx="0"/>
          </p:cNvCxnSpPr>
          <p:nvPr/>
        </p:nvCxnSpPr>
        <p:spPr bwMode="auto">
          <a:xfrm flipH="1">
            <a:off x="3009900" y="3962400"/>
            <a:ext cx="7938" cy="2317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2" name="AutoShape 1045"/>
          <p:cNvSpPr>
            <a:spLocks noChangeArrowheads="1"/>
          </p:cNvSpPr>
          <p:nvPr/>
        </p:nvSpPr>
        <p:spPr bwMode="auto">
          <a:xfrm>
            <a:off x="4800600" y="32035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23" name="AutoShape 1046"/>
          <p:cNvCxnSpPr>
            <a:cxnSpLocks noChangeShapeType="1"/>
            <a:stCxn id="5" idx="2"/>
            <a:endCxn id="22" idx="0"/>
          </p:cNvCxnSpPr>
          <p:nvPr/>
        </p:nvCxnSpPr>
        <p:spPr bwMode="auto">
          <a:xfrm>
            <a:off x="4876800" y="3003550"/>
            <a:ext cx="0" cy="2000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4" name="AutoShape 1047"/>
          <p:cNvCxnSpPr>
            <a:cxnSpLocks noChangeShapeType="1"/>
            <a:stCxn id="22" idx="4"/>
            <a:endCxn id="9" idx="0"/>
          </p:cNvCxnSpPr>
          <p:nvPr/>
        </p:nvCxnSpPr>
        <p:spPr bwMode="auto">
          <a:xfrm>
            <a:off x="4876800" y="3352800"/>
            <a:ext cx="0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5" name="AutoShape 1048"/>
          <p:cNvCxnSpPr>
            <a:cxnSpLocks noChangeShapeType="1"/>
            <a:stCxn id="7" idx="0"/>
            <a:endCxn id="5" idx="2"/>
          </p:cNvCxnSpPr>
          <p:nvPr/>
        </p:nvCxnSpPr>
        <p:spPr bwMode="auto">
          <a:xfrm flipH="1" flipV="1">
            <a:off x="4876800" y="3003550"/>
            <a:ext cx="1676400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6" name="AutoShape 1049"/>
          <p:cNvSpPr>
            <a:spLocks noChangeArrowheads="1"/>
          </p:cNvSpPr>
          <p:nvPr/>
        </p:nvSpPr>
        <p:spPr bwMode="auto">
          <a:xfrm>
            <a:off x="4800600" y="417195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27" name="AutoShape 1051"/>
          <p:cNvCxnSpPr>
            <a:cxnSpLocks noChangeShapeType="1"/>
            <a:stCxn id="26" idx="4"/>
            <a:endCxn id="8" idx="0"/>
          </p:cNvCxnSpPr>
          <p:nvPr/>
        </p:nvCxnSpPr>
        <p:spPr bwMode="auto">
          <a:xfrm>
            <a:off x="4876800" y="4321175"/>
            <a:ext cx="0" cy="5238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8" name="AutoShape 1053"/>
          <p:cNvCxnSpPr>
            <a:cxnSpLocks noChangeShapeType="1"/>
            <a:stCxn id="9" idx="2"/>
            <a:endCxn id="26" idx="0"/>
          </p:cNvCxnSpPr>
          <p:nvPr/>
        </p:nvCxnSpPr>
        <p:spPr bwMode="auto">
          <a:xfrm>
            <a:off x="4876800" y="3962400"/>
            <a:ext cx="0" cy="209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29" name="Group 1055"/>
          <p:cNvGrpSpPr>
            <a:grpSpLocks/>
          </p:cNvGrpSpPr>
          <p:nvPr/>
        </p:nvGrpSpPr>
        <p:grpSpPr bwMode="auto">
          <a:xfrm>
            <a:off x="6515100" y="3524250"/>
            <a:ext cx="76200" cy="209550"/>
            <a:chOff x="1440" y="3678"/>
            <a:chExt cx="48" cy="132"/>
          </a:xfrm>
        </p:grpSpPr>
        <p:cxnSp>
          <p:nvCxnSpPr>
            <p:cNvPr id="30" name="AutoShape 1056"/>
            <p:cNvCxnSpPr>
              <a:cxnSpLocks noChangeShapeType="1"/>
            </p:cNvCxnSpPr>
            <p:nvPr/>
          </p:nvCxnSpPr>
          <p:spPr bwMode="auto">
            <a:xfrm>
              <a:off x="1440" y="3678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1" name="AutoShape 1057"/>
            <p:cNvCxnSpPr>
              <a:cxnSpLocks noChangeShapeType="1"/>
            </p:cNvCxnSpPr>
            <p:nvPr/>
          </p:nvCxnSpPr>
          <p:spPr bwMode="auto">
            <a:xfrm>
              <a:off x="1488" y="3678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sp>
        <p:nvSpPr>
          <p:cNvPr id="32" name="Text Box 1058"/>
          <p:cNvSpPr txBox="1">
            <a:spLocks noChangeArrowheads="1"/>
          </p:cNvSpPr>
          <p:nvPr/>
        </p:nvSpPr>
        <p:spPr bwMode="auto">
          <a:xfrm>
            <a:off x="4435475" y="35179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33" name="AutoShape 1059"/>
          <p:cNvCxnSpPr>
            <a:cxnSpLocks noChangeShapeType="1"/>
            <a:stCxn id="22" idx="3"/>
            <a:endCxn id="32" idx="0"/>
          </p:cNvCxnSpPr>
          <p:nvPr/>
        </p:nvCxnSpPr>
        <p:spPr bwMode="auto">
          <a:xfrm flipH="1">
            <a:off x="4606925" y="3330575"/>
            <a:ext cx="215900" cy="1873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4" name="Line 1060"/>
          <p:cNvSpPr>
            <a:spLocks noChangeShapeType="1"/>
          </p:cNvSpPr>
          <p:nvPr/>
        </p:nvSpPr>
        <p:spPr bwMode="auto">
          <a:xfrm>
            <a:off x="6134100" y="3930650"/>
            <a:ext cx="239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  <p:sp>
        <p:nvSpPr>
          <p:cNvPr id="35" name="Text Box 1062"/>
          <p:cNvSpPr txBox="1">
            <a:spLocks noChangeArrowheads="1"/>
          </p:cNvSpPr>
          <p:nvPr/>
        </p:nvSpPr>
        <p:spPr bwMode="auto">
          <a:xfrm>
            <a:off x="4419600" y="44958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36" name="AutoShape 1063"/>
          <p:cNvCxnSpPr>
            <a:cxnSpLocks noChangeShapeType="1"/>
            <a:stCxn id="26" idx="3"/>
            <a:endCxn id="35" idx="0"/>
          </p:cNvCxnSpPr>
          <p:nvPr/>
        </p:nvCxnSpPr>
        <p:spPr bwMode="auto">
          <a:xfrm flipH="1">
            <a:off x="4591050" y="4298950"/>
            <a:ext cx="231775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r>
              <a:rPr lang="en-US" dirty="0" smtClean="0"/>
              <a:t>Refined NFQ’s</a:t>
            </a:r>
            <a:endParaRPr lang="en-US" dirty="0"/>
          </a:p>
        </p:txBody>
      </p:sp>
      <p:sp>
        <p:nvSpPr>
          <p:cNvPr id="70" name="Text Box 6"/>
          <p:cNvSpPr txBox="1">
            <a:spLocks noChangeArrowheads="1"/>
          </p:cNvSpPr>
          <p:nvPr/>
        </p:nvSpPr>
        <p:spPr bwMode="auto">
          <a:xfrm>
            <a:off x="4343400" y="1752600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nyHotels</a:t>
            </a:r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4419600" y="2667000"/>
            <a:ext cx="914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hotel</a:t>
            </a:r>
          </a:p>
        </p:txBody>
      </p:sp>
      <p:sp>
        <p:nvSpPr>
          <p:cNvPr id="72" name="Text Box 8"/>
          <p:cNvSpPr txBox="1">
            <a:spLocks noChangeArrowheads="1"/>
          </p:cNvSpPr>
          <p:nvPr/>
        </p:nvSpPr>
        <p:spPr bwMode="auto">
          <a:xfrm>
            <a:off x="2568575" y="3625850"/>
            <a:ext cx="8985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name</a:t>
            </a:r>
          </a:p>
        </p:txBody>
      </p:sp>
      <p:sp>
        <p:nvSpPr>
          <p:cNvPr id="73" name="Text Box 9"/>
          <p:cNvSpPr txBox="1">
            <a:spLocks noChangeArrowheads="1"/>
          </p:cNvSpPr>
          <p:nvPr/>
        </p:nvSpPr>
        <p:spPr bwMode="auto">
          <a:xfrm>
            <a:off x="6096000" y="3200400"/>
            <a:ext cx="914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nearby</a:t>
            </a:r>
          </a:p>
        </p:txBody>
      </p:sp>
      <p:sp>
        <p:nvSpPr>
          <p:cNvPr id="74" name="Text Box 10"/>
          <p:cNvSpPr txBox="1">
            <a:spLocks noChangeArrowheads="1"/>
          </p:cNvSpPr>
          <p:nvPr/>
        </p:nvSpPr>
        <p:spPr bwMode="auto">
          <a:xfrm>
            <a:off x="4381500" y="4845050"/>
            <a:ext cx="990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“*****”</a:t>
            </a:r>
          </a:p>
        </p:txBody>
      </p:sp>
      <p:sp>
        <p:nvSpPr>
          <p:cNvPr id="75" name="Text Box 11"/>
          <p:cNvSpPr txBox="1">
            <a:spLocks noChangeArrowheads="1"/>
          </p:cNvSpPr>
          <p:nvPr/>
        </p:nvSpPr>
        <p:spPr bwMode="auto">
          <a:xfrm>
            <a:off x="4343400" y="3625850"/>
            <a:ext cx="1066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rating</a:t>
            </a:r>
          </a:p>
        </p:txBody>
      </p:sp>
      <p:cxnSp>
        <p:nvCxnSpPr>
          <p:cNvPr id="76" name="AutoShape 12"/>
          <p:cNvCxnSpPr>
            <a:cxnSpLocks noChangeShapeType="1"/>
            <a:stCxn id="70" idx="2"/>
            <a:endCxn id="71" idx="0"/>
          </p:cNvCxnSpPr>
          <p:nvPr/>
        </p:nvCxnSpPr>
        <p:spPr bwMode="auto">
          <a:xfrm>
            <a:off x="4876800" y="2089150"/>
            <a:ext cx="0" cy="577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7" name="AutoShape 13"/>
          <p:cNvCxnSpPr>
            <a:cxnSpLocks noChangeShapeType="1"/>
            <a:endCxn id="71" idx="0"/>
          </p:cNvCxnSpPr>
          <p:nvPr/>
        </p:nvCxnSpPr>
        <p:spPr bwMode="auto">
          <a:xfrm>
            <a:off x="4876800" y="2359025"/>
            <a:ext cx="0" cy="3079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8" name="AutoShape 14"/>
          <p:cNvSpPr>
            <a:spLocks noChangeArrowheads="1"/>
          </p:cNvSpPr>
          <p:nvPr/>
        </p:nvSpPr>
        <p:spPr bwMode="auto">
          <a:xfrm>
            <a:off x="2933700" y="32035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79" name="AutoShape 15"/>
          <p:cNvCxnSpPr>
            <a:cxnSpLocks noChangeShapeType="1"/>
            <a:stCxn id="71" idx="2"/>
            <a:endCxn id="78" idx="0"/>
          </p:cNvCxnSpPr>
          <p:nvPr/>
        </p:nvCxnSpPr>
        <p:spPr bwMode="auto">
          <a:xfrm flipH="1">
            <a:off x="3009900" y="3003550"/>
            <a:ext cx="1866900" cy="2000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80" name="Text Box 16"/>
          <p:cNvSpPr txBox="1">
            <a:spLocks noChangeArrowheads="1"/>
          </p:cNvSpPr>
          <p:nvPr/>
        </p:nvSpPr>
        <p:spPr bwMode="auto">
          <a:xfrm>
            <a:off x="2514600" y="35496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81" name="AutoShape 17"/>
          <p:cNvCxnSpPr>
            <a:cxnSpLocks noChangeShapeType="1"/>
            <a:stCxn id="78" idx="4"/>
            <a:endCxn id="72" idx="0"/>
          </p:cNvCxnSpPr>
          <p:nvPr/>
        </p:nvCxnSpPr>
        <p:spPr bwMode="auto">
          <a:xfrm>
            <a:off x="3009900" y="3352800"/>
            <a:ext cx="7938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82" name="AutoShape 18"/>
          <p:cNvCxnSpPr>
            <a:cxnSpLocks noChangeShapeType="1"/>
            <a:stCxn id="78" idx="3"/>
            <a:endCxn id="80" idx="0"/>
          </p:cNvCxnSpPr>
          <p:nvPr/>
        </p:nvCxnSpPr>
        <p:spPr bwMode="auto">
          <a:xfrm flipH="1">
            <a:off x="2686050" y="3330575"/>
            <a:ext cx="269875" cy="219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83" name="AutoShape 19"/>
          <p:cNvSpPr>
            <a:spLocks noChangeArrowheads="1"/>
          </p:cNvSpPr>
          <p:nvPr/>
        </p:nvSpPr>
        <p:spPr bwMode="auto">
          <a:xfrm>
            <a:off x="2933700" y="41941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84" name="Text Box 20"/>
          <p:cNvSpPr txBox="1">
            <a:spLocks noChangeArrowheads="1"/>
          </p:cNvSpPr>
          <p:nvPr/>
        </p:nvSpPr>
        <p:spPr bwMode="auto">
          <a:xfrm>
            <a:off x="2514600" y="45402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85" name="AutoShape 21"/>
          <p:cNvCxnSpPr>
            <a:cxnSpLocks noChangeShapeType="1"/>
            <a:stCxn id="83" idx="4"/>
          </p:cNvCxnSpPr>
          <p:nvPr/>
        </p:nvCxnSpPr>
        <p:spPr bwMode="auto">
          <a:xfrm>
            <a:off x="3009900" y="4343400"/>
            <a:ext cx="0" cy="34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86" name="AutoShape 22"/>
          <p:cNvCxnSpPr>
            <a:cxnSpLocks noChangeShapeType="1"/>
            <a:stCxn id="83" idx="3"/>
            <a:endCxn id="84" idx="0"/>
          </p:cNvCxnSpPr>
          <p:nvPr/>
        </p:nvCxnSpPr>
        <p:spPr bwMode="auto">
          <a:xfrm flipH="1">
            <a:off x="2686050" y="4321175"/>
            <a:ext cx="269875" cy="219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87" name="AutoShape 23"/>
          <p:cNvCxnSpPr>
            <a:cxnSpLocks noChangeShapeType="1"/>
            <a:stCxn id="72" idx="2"/>
            <a:endCxn id="83" idx="0"/>
          </p:cNvCxnSpPr>
          <p:nvPr/>
        </p:nvCxnSpPr>
        <p:spPr bwMode="auto">
          <a:xfrm flipH="1">
            <a:off x="3009900" y="3962400"/>
            <a:ext cx="7938" cy="2317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88" name="AutoShape 24"/>
          <p:cNvSpPr>
            <a:spLocks noChangeArrowheads="1"/>
          </p:cNvSpPr>
          <p:nvPr/>
        </p:nvSpPr>
        <p:spPr bwMode="auto">
          <a:xfrm>
            <a:off x="4800600" y="3203575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cxnSp>
        <p:nvCxnSpPr>
          <p:cNvPr id="89" name="AutoShape 25"/>
          <p:cNvCxnSpPr>
            <a:cxnSpLocks noChangeShapeType="1"/>
            <a:stCxn id="71" idx="2"/>
            <a:endCxn id="88" idx="0"/>
          </p:cNvCxnSpPr>
          <p:nvPr/>
        </p:nvCxnSpPr>
        <p:spPr bwMode="auto">
          <a:xfrm>
            <a:off x="4876800" y="3003550"/>
            <a:ext cx="0" cy="2000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90" name="AutoShape 26"/>
          <p:cNvCxnSpPr>
            <a:cxnSpLocks noChangeShapeType="1"/>
            <a:stCxn id="88" idx="4"/>
            <a:endCxn id="75" idx="0"/>
          </p:cNvCxnSpPr>
          <p:nvPr/>
        </p:nvCxnSpPr>
        <p:spPr bwMode="auto">
          <a:xfrm>
            <a:off x="4876800" y="3352800"/>
            <a:ext cx="0" cy="27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91" name="AutoShape 27"/>
          <p:cNvCxnSpPr>
            <a:cxnSpLocks noChangeShapeType="1"/>
            <a:stCxn id="73" idx="0"/>
            <a:endCxn id="71" idx="2"/>
          </p:cNvCxnSpPr>
          <p:nvPr/>
        </p:nvCxnSpPr>
        <p:spPr bwMode="auto">
          <a:xfrm flipH="1" flipV="1">
            <a:off x="4876800" y="3003550"/>
            <a:ext cx="1676400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92" name="AutoShape 28"/>
          <p:cNvSpPr>
            <a:spLocks noChangeArrowheads="1"/>
          </p:cNvSpPr>
          <p:nvPr/>
        </p:nvSpPr>
        <p:spPr bwMode="auto">
          <a:xfrm>
            <a:off x="4800600" y="4171950"/>
            <a:ext cx="152400" cy="149225"/>
          </a:xfrm>
          <a:prstGeom prst="flowChartOr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93" name="Text Box 29"/>
          <p:cNvSpPr txBox="1">
            <a:spLocks noChangeArrowheads="1"/>
          </p:cNvSpPr>
          <p:nvPr/>
        </p:nvSpPr>
        <p:spPr bwMode="auto">
          <a:xfrm>
            <a:off x="3657600" y="4495800"/>
            <a:ext cx="1066800" cy="33655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getRating</a:t>
            </a:r>
          </a:p>
        </p:txBody>
      </p:sp>
      <p:cxnSp>
        <p:nvCxnSpPr>
          <p:cNvPr id="94" name="AutoShape 30"/>
          <p:cNvCxnSpPr>
            <a:cxnSpLocks noChangeShapeType="1"/>
            <a:stCxn id="92" idx="4"/>
            <a:endCxn id="74" idx="0"/>
          </p:cNvCxnSpPr>
          <p:nvPr/>
        </p:nvCxnSpPr>
        <p:spPr bwMode="auto">
          <a:xfrm>
            <a:off x="4876800" y="4321175"/>
            <a:ext cx="0" cy="5238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95" name="AutoShape 32"/>
          <p:cNvCxnSpPr>
            <a:cxnSpLocks noChangeShapeType="1"/>
            <a:stCxn id="75" idx="2"/>
            <a:endCxn id="92" idx="0"/>
          </p:cNvCxnSpPr>
          <p:nvPr/>
        </p:nvCxnSpPr>
        <p:spPr bwMode="auto">
          <a:xfrm>
            <a:off x="4876800" y="3962400"/>
            <a:ext cx="0" cy="209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96" name="Text Box 33"/>
          <p:cNvSpPr txBox="1">
            <a:spLocks noChangeArrowheads="1"/>
          </p:cNvSpPr>
          <p:nvPr/>
        </p:nvSpPr>
        <p:spPr bwMode="auto">
          <a:xfrm>
            <a:off x="6400800" y="3702050"/>
            <a:ext cx="1752600" cy="33655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/>
            <a:r>
              <a:rPr lang="en-US" sz="1600">
                <a:latin typeface="Arial Unicode MS" pitchFamily="34" charset="-128"/>
              </a:rPr>
              <a:t>getNearbyRestos</a:t>
            </a:r>
          </a:p>
        </p:txBody>
      </p:sp>
      <p:grpSp>
        <p:nvGrpSpPr>
          <p:cNvPr id="97" name="Group 34"/>
          <p:cNvGrpSpPr>
            <a:grpSpLocks/>
          </p:cNvGrpSpPr>
          <p:nvPr/>
        </p:nvGrpSpPr>
        <p:grpSpPr bwMode="auto">
          <a:xfrm>
            <a:off x="6515100" y="3524250"/>
            <a:ext cx="76200" cy="209550"/>
            <a:chOff x="1440" y="3678"/>
            <a:chExt cx="48" cy="132"/>
          </a:xfrm>
        </p:grpSpPr>
        <p:cxnSp>
          <p:nvCxnSpPr>
            <p:cNvPr id="98" name="AutoShape 35"/>
            <p:cNvCxnSpPr>
              <a:cxnSpLocks noChangeShapeType="1"/>
            </p:cNvCxnSpPr>
            <p:nvPr/>
          </p:nvCxnSpPr>
          <p:spPr bwMode="auto">
            <a:xfrm>
              <a:off x="1440" y="3678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9" name="AutoShape 36"/>
            <p:cNvCxnSpPr>
              <a:cxnSpLocks noChangeShapeType="1"/>
            </p:cNvCxnSpPr>
            <p:nvPr/>
          </p:nvCxnSpPr>
          <p:spPr bwMode="auto">
            <a:xfrm>
              <a:off x="1488" y="3678"/>
              <a:ext cx="0" cy="13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sp>
        <p:nvSpPr>
          <p:cNvPr id="100" name="Text Box 37"/>
          <p:cNvSpPr txBox="1">
            <a:spLocks noChangeArrowheads="1"/>
          </p:cNvSpPr>
          <p:nvPr/>
        </p:nvSpPr>
        <p:spPr bwMode="auto">
          <a:xfrm>
            <a:off x="4435475" y="35179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*</a:t>
            </a:r>
          </a:p>
        </p:txBody>
      </p:sp>
      <p:cxnSp>
        <p:nvCxnSpPr>
          <p:cNvPr id="101" name="AutoShape 38"/>
          <p:cNvCxnSpPr>
            <a:cxnSpLocks noChangeShapeType="1"/>
            <a:stCxn id="88" idx="3"/>
            <a:endCxn id="100" idx="0"/>
          </p:cNvCxnSpPr>
          <p:nvPr/>
        </p:nvCxnSpPr>
        <p:spPr bwMode="auto">
          <a:xfrm flipH="1">
            <a:off x="4606925" y="3330575"/>
            <a:ext cx="215900" cy="1873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2" name="Line 39"/>
          <p:cNvSpPr>
            <a:spLocks noChangeShapeType="1"/>
          </p:cNvSpPr>
          <p:nvPr/>
        </p:nvSpPr>
        <p:spPr bwMode="auto">
          <a:xfrm>
            <a:off x="6134100" y="3930650"/>
            <a:ext cx="239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  <p:sp>
        <p:nvSpPr>
          <p:cNvPr id="103" name="Text Box 40"/>
          <p:cNvSpPr txBox="1">
            <a:spLocks noChangeArrowheads="1"/>
          </p:cNvSpPr>
          <p:nvPr/>
        </p:nvSpPr>
        <p:spPr bwMode="auto">
          <a:xfrm>
            <a:off x="2057400" y="4845050"/>
            <a:ext cx="19050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“Best Western”</a:t>
            </a:r>
          </a:p>
        </p:txBody>
      </p:sp>
      <p:cxnSp>
        <p:nvCxnSpPr>
          <p:cNvPr id="104" name="AutoShape 41"/>
          <p:cNvCxnSpPr>
            <a:cxnSpLocks noChangeShapeType="1"/>
            <a:stCxn id="92" idx="3"/>
          </p:cNvCxnSpPr>
          <p:nvPr/>
        </p:nvCxnSpPr>
        <p:spPr bwMode="auto">
          <a:xfrm flipH="1">
            <a:off x="4584700" y="4298950"/>
            <a:ext cx="238125" cy="196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Pushing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 sub-queries to the service calls to get precise data rather than getting all the data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For instance, rather than invoking </a:t>
            </a:r>
            <a:r>
              <a:rPr lang="en-US" dirty="0" err="1" smtClean="0"/>
              <a:t>getNearbyRestos</a:t>
            </a:r>
            <a:r>
              <a:rPr lang="en-US" dirty="0" smtClean="0"/>
              <a:t>() and getting all the near by restaurants, we would like to also ship the sub-query //restaurant[rating="*****",name=</a:t>
            </a:r>
            <a:r>
              <a:rPr lang="en-US" dirty="0" err="1" smtClean="0"/>
              <a:t>X,address</a:t>
            </a:r>
            <a:r>
              <a:rPr lang="en-US" dirty="0" smtClean="0"/>
              <a:t>=Y] (with X and Y marked as result nodes) with the call.</a:t>
            </a:r>
          </a:p>
          <a:p>
            <a:r>
              <a:rPr lang="en-US" dirty="0" smtClean="0"/>
              <a:t>Reduce amount of (useless) data that are transferred (assuming functions correspond to remote (web) services), by filtering irrelevant matches and projecting only on output variable nodes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Preliminaries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Finding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Sequencing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types</a:t>
            </a:r>
          </a:p>
          <a:p>
            <a:r>
              <a:rPr lang="en-US" dirty="0" smtClean="0"/>
              <a:t>Faster relevance detection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Implementation and experiments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AXML structure</a:t>
            </a:r>
            <a:endParaRPr lang="en-US" dirty="0"/>
          </a:p>
        </p:txBody>
      </p:sp>
      <p:pic>
        <p:nvPicPr>
          <p:cNvPr id="6" name="Picture 4" descr="C:\Documents and Settings\Administrator\My Documents\Courses\cis650\ActiveXML_001.gif"/>
          <p:cNvPicPr>
            <a:picLocks noChangeArrowheads="1"/>
          </p:cNvPicPr>
          <p:nvPr/>
        </p:nvPicPr>
        <p:blipFill>
          <a:blip r:embed="rId3">
            <a:lum contrast="-20000"/>
          </a:blip>
          <a:srcRect l="3284" t="23126" r="3967" b="15881"/>
          <a:stretch>
            <a:fillRect/>
          </a:stretch>
        </p:blipFill>
        <p:spPr>
          <a:xfrm>
            <a:off x="152400" y="1447801"/>
            <a:ext cx="8839200" cy="4336456"/>
          </a:xfrm>
          <a:prstGeom prst="rect">
            <a:avLst/>
          </a:prstGeom>
          <a:noFill/>
          <a:ln/>
        </p:spPr>
      </p:pic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381000" y="6172200"/>
            <a:ext cx="1676400" cy="369974"/>
          </a:xfrm>
          <a:prstGeom prst="rect">
            <a:avLst/>
          </a:prstGeom>
          <a:solidFill>
            <a:srgbClr val="C0C0C0"/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b="1" dirty="0"/>
              <a:t>function nodes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 guides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 call guide: An access structure that provides information about the function calls that are present in the document. Used to speed up processing.</a:t>
            </a:r>
          </a:p>
          <a:p>
            <a:r>
              <a:rPr lang="en-US" dirty="0" smtClean="0"/>
              <a:t>We use a tree structure that summarizes the paths that occur in a given document, containing a single occurrence of each path leading to a function call . </a:t>
            </a:r>
          </a:p>
          <a:p>
            <a:r>
              <a:rPr lang="en-US" dirty="0" smtClean="0"/>
              <a:t>For each path we keep pointers to the corresponding function call nodes in the document.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5" descr="C:\Documents and Settings\Administrator\My Documents\Courses\cis650\ActiveXML_006.gif"/>
          <p:cNvPicPr>
            <a:picLocks noChangeAspect="1" noChangeArrowheads="1"/>
          </p:cNvPicPr>
          <p:nvPr/>
        </p:nvPicPr>
        <p:blipFill>
          <a:blip r:embed="rId3"/>
          <a:srcRect l="10001" t="10431" r="7500" b="6128"/>
          <a:stretch>
            <a:fillRect/>
          </a:stretch>
        </p:blipFill>
        <p:spPr bwMode="auto">
          <a:xfrm>
            <a:off x="3276600" y="4876800"/>
            <a:ext cx="3048000" cy="18288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Type based filtering:  Discarding the functions whose output type does not satisfy the query sub-tree rooted at the end of the linear path by which they were retrieved.</a:t>
            </a:r>
          </a:p>
          <a:p>
            <a:endParaRPr lang="en-US" dirty="0" smtClean="0"/>
          </a:p>
          <a:p>
            <a:r>
              <a:rPr lang="en-US" dirty="0" smtClean="0"/>
              <a:t>NFQ filtering: Filter the function call candidates using the NFQs. 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Preliminaries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Finding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Sequencing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types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Faster relevance detection</a:t>
            </a:r>
          </a:p>
          <a:p>
            <a:r>
              <a:rPr lang="en-US" dirty="0" smtClean="0"/>
              <a:t>Implementation and experiments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Implementation and experiments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Used </a:t>
            </a:r>
            <a:r>
              <a:rPr lang="en-US" dirty="0" err="1" smtClean="0"/>
              <a:t>ToXgene</a:t>
            </a:r>
            <a:r>
              <a:rPr lang="en-US" dirty="0" smtClean="0"/>
              <a:t> to generate AXML documents with function calls</a:t>
            </a:r>
          </a:p>
          <a:p>
            <a:pPr algn="just"/>
            <a:r>
              <a:rPr lang="en-US" dirty="0" smtClean="0"/>
              <a:t>Used the algorithms described here to implement a module that decides which services need to be invoked for query evaluation, and pushes, when possible, the relevant sub-queries to them.</a:t>
            </a:r>
          </a:p>
          <a:p>
            <a:pPr algn="just"/>
            <a:r>
              <a:rPr lang="en-US" dirty="0" smtClean="0"/>
              <a:t>Used customized query processor similar to ‘</a:t>
            </a:r>
            <a:r>
              <a:rPr lang="en-US" dirty="0" err="1" smtClean="0"/>
              <a:t>Xquery</a:t>
            </a:r>
            <a:r>
              <a:rPr lang="en-US" dirty="0" smtClean="0"/>
              <a:t>’</a:t>
            </a:r>
          </a:p>
          <a:p>
            <a:pPr algn="just"/>
            <a:r>
              <a:rPr lang="en-US" dirty="0" smtClean="0"/>
              <a:t>Experiments show effects of using NFQ filtering, F-Guides, Type checking and Sub-query pushing and also combination of all of them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document size is fixed to be 1.6MB and varied the number of function calls in the document by instructing </a:t>
            </a:r>
            <a:r>
              <a:rPr lang="en-US" dirty="0" err="1" smtClean="0"/>
              <a:t>ToXgene</a:t>
            </a:r>
            <a:r>
              <a:rPr lang="en-US" dirty="0" smtClean="0"/>
              <a:t> to set the content of, e.g., rating elements </a:t>
            </a:r>
            <a:r>
              <a:rPr lang="en-US" i="1" dirty="0" smtClean="0"/>
              <a:t>f% of the time as a call to </a:t>
            </a:r>
            <a:r>
              <a:rPr lang="en-US" i="1" dirty="0" err="1" smtClean="0"/>
              <a:t>getRating</a:t>
            </a:r>
            <a:r>
              <a:rPr lang="en-US" i="1" dirty="0" smtClean="0"/>
              <a:t>, and (100-f)% </a:t>
            </a:r>
            <a:r>
              <a:rPr lang="en-US" dirty="0" smtClean="0"/>
              <a:t>of the time as materialized data.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Queries: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2"/>
                </a:solidFill>
              </a:rPr>
              <a:t>Linear: </a:t>
            </a:r>
            <a:r>
              <a:rPr lang="en-US" dirty="0" smtClean="0"/>
              <a:t>hotels//hotel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2"/>
                </a:solidFill>
              </a:rPr>
              <a:t>Tree Pattern: </a:t>
            </a:r>
            <a:r>
              <a:rPr lang="en-US" dirty="0" smtClean="0"/>
              <a:t>hotels/hotel[rating=‘‘***’’] </a:t>
            </a:r>
          </a:p>
          <a:p>
            <a:pPr>
              <a:buNone/>
            </a:pPr>
            <a:r>
              <a:rPr lang="en-US" dirty="0" smtClean="0"/>
              <a:t>			/nearby/hotel[rating=‘‘***’’]</a:t>
            </a:r>
          </a:p>
          <a:p>
            <a:pPr>
              <a:buNone/>
            </a:pPr>
            <a:r>
              <a:rPr lang="en-US" dirty="0" smtClean="0"/>
              <a:t>				/nearby/hotel[rating=’’***’’]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and results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1905000"/>
            <a:ext cx="6324600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and results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1600200"/>
            <a:ext cx="640080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and results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676400"/>
            <a:ext cx="6557584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and results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676400"/>
            <a:ext cx="625198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</a:t>
            </a:r>
            <a:r>
              <a:rPr lang="en-US" dirty="0" err="1" smtClean="0"/>
              <a:t>pusing</a:t>
            </a:r>
            <a:r>
              <a:rPr lang="en-US" dirty="0" smtClean="0"/>
              <a:t> </a:t>
            </a:r>
            <a:r>
              <a:rPr lang="en-US" dirty="0" err="1" smtClean="0"/>
              <a:t>subqueries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371600"/>
            <a:ext cx="6705600" cy="465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pattern query</a:t>
            </a:r>
            <a:endParaRPr lang="en-US" dirty="0"/>
          </a:p>
        </p:txBody>
      </p:sp>
      <p:pic>
        <p:nvPicPr>
          <p:cNvPr id="4" name="Content Placeholder 3" descr="C:\Documents and Settings\Administrator\My Documents\Courses\cis650\ActiveXML_002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 b="17797"/>
          <a:stretch>
            <a:fillRect/>
          </a:stretch>
        </p:blipFill>
        <p:spPr bwMode="auto">
          <a:xfrm>
            <a:off x="1143000" y="1714500"/>
            <a:ext cx="6829425" cy="3695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Preliminaries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Finding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Sequencing relevant calls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types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Faster relevance detection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Implementation and experiments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AXML – emerging technology</a:t>
            </a:r>
          </a:p>
          <a:p>
            <a:pPr algn="just"/>
            <a:r>
              <a:rPr lang="en-US" dirty="0" smtClean="0"/>
              <a:t>The paper emphasizes on optimizations to query evaluation on AXML documents using several algorithms </a:t>
            </a:r>
          </a:p>
          <a:p>
            <a:pPr algn="just"/>
            <a:r>
              <a:rPr lang="en-US" dirty="0" smtClean="0"/>
              <a:t> There are other works on the usage of AXML documents in special environments (</a:t>
            </a:r>
            <a:r>
              <a:rPr lang="en-US" dirty="0" err="1" smtClean="0"/>
              <a:t>eg</a:t>
            </a:r>
            <a:r>
              <a:rPr lang="en-US" dirty="0" smtClean="0"/>
              <a:t>. P2P data sharing networks). The techniques presented in this paper deals with a specific problem and is complimentary to these works</a:t>
            </a:r>
          </a:p>
          <a:p>
            <a:pPr algn="just"/>
            <a:r>
              <a:rPr lang="en-US" dirty="0" smtClean="0"/>
              <a:t>The techniques mentioned in this paper can be modified and customized for optimizing evaluation based the usage of AXML documents to obtain better results</a:t>
            </a:r>
          </a:p>
          <a:p>
            <a:pPr algn="just"/>
            <a:r>
              <a:rPr lang="en-US" dirty="0" smtClean="0"/>
              <a:t>Several techniques used in this paper are inspired by other works, but the novelty here is in customizing them to the problem at hand.</a:t>
            </a:r>
          </a:p>
          <a:p>
            <a:pPr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Thank you!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Approaches to query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Naïve approach : Invoking all calls recursively</a:t>
            </a:r>
          </a:p>
          <a:p>
            <a:pPr>
              <a:buNone/>
            </a:pPr>
            <a:r>
              <a:rPr lang="en-US" dirty="0" smtClean="0"/>
              <a:t>	- not efficient</a:t>
            </a:r>
          </a:p>
          <a:p>
            <a:r>
              <a:rPr lang="en-US" dirty="0" smtClean="0"/>
              <a:t>Not-so-naïve approach: build a query processor that traverses the document top-down, and invokes the calls encountered while evaluating the query.</a:t>
            </a:r>
          </a:p>
          <a:p>
            <a:pPr>
              <a:buNone/>
            </a:pPr>
            <a:r>
              <a:rPr lang="en-US" dirty="0" smtClean="0"/>
              <a:t>	- mixing of query processing and service invocation would</a:t>
            </a:r>
            <a:br>
              <a:rPr lang="en-US" dirty="0" smtClean="0"/>
            </a:br>
            <a:r>
              <a:rPr lang="en-US" dirty="0" smtClean="0"/>
              <a:t>  result in bad performance</a:t>
            </a:r>
          </a:p>
          <a:p>
            <a:pPr>
              <a:buNone/>
            </a:pPr>
            <a:r>
              <a:rPr lang="en-US" dirty="0" smtClean="0"/>
              <a:t>	- forcing a particular query processing strategy eliminates the</a:t>
            </a:r>
          </a:p>
          <a:p>
            <a:pPr>
              <a:buNone/>
            </a:pPr>
            <a:r>
              <a:rPr lang="en-US" dirty="0" smtClean="0"/>
              <a:t>	  opportunities for query optimization.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AXML query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Service calls may appear anywhere in the data</a:t>
            </a:r>
          </a:p>
          <a:p>
            <a:pPr algn="just"/>
            <a:r>
              <a:rPr lang="en-US" dirty="0" smtClean="0"/>
              <a:t>Service calls may appear dynamically in the results of previously invoked calls</a:t>
            </a:r>
          </a:p>
          <a:p>
            <a:pPr algn="just"/>
            <a:r>
              <a:rPr lang="en-US" dirty="0" smtClean="0"/>
              <a:t>Relevance of one call may depend on the result of another</a:t>
            </a:r>
          </a:p>
          <a:p>
            <a:pPr algn="just"/>
            <a:r>
              <a:rPr lang="en-US" dirty="0" smtClean="0"/>
              <a:t>Return types of the service calls should be taken into consideration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Lazy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What is ‘lazy’ evaluation?</a:t>
            </a:r>
          </a:p>
          <a:p>
            <a:pPr lvl="1" algn="just">
              <a:buFontTx/>
              <a:buChar char="-"/>
            </a:pPr>
            <a:r>
              <a:rPr lang="en-US" dirty="0" smtClean="0"/>
              <a:t>Avoid invocation of service elements which do not bring relevant data</a:t>
            </a:r>
          </a:p>
          <a:p>
            <a:pPr lvl="1" algn="just">
              <a:buFontTx/>
              <a:buChar char="-"/>
            </a:pPr>
            <a:r>
              <a:rPr lang="en-US" dirty="0" smtClean="0"/>
              <a:t>A service call specified as </a:t>
            </a:r>
            <a:r>
              <a:rPr lang="en-US" i="1" dirty="0" smtClean="0"/>
              <a:t>lazy </a:t>
            </a:r>
            <a:r>
              <a:rPr lang="en-US" dirty="0" smtClean="0"/>
              <a:t>is invoked only when its result may participate in the answer to a pending query</a:t>
            </a:r>
          </a:p>
          <a:p>
            <a:pPr algn="just"/>
            <a:r>
              <a:rPr lang="en-US" sz="2400" dirty="0" smtClean="0"/>
              <a:t>Example: </a:t>
            </a:r>
            <a:r>
              <a:rPr lang="en-US" sz="1800" b="1" dirty="0" smtClean="0"/>
              <a:t>query/</a:t>
            </a:r>
            <a:r>
              <a:rPr lang="en-US" sz="1800" b="1" dirty="0" err="1" smtClean="0"/>
              <a:t>goingOut</a:t>
            </a:r>
            <a:r>
              <a:rPr lang="en-US" sz="1800" b="1" dirty="0" smtClean="0"/>
              <a:t>/movies//show[title="The Hours"]/schedule</a:t>
            </a:r>
          </a:p>
          <a:p>
            <a:pPr algn="just">
              <a:buNone/>
            </a:pPr>
            <a:r>
              <a:rPr lang="en-US" sz="1800" dirty="0" smtClean="0"/>
              <a:t>	A</a:t>
            </a:r>
            <a:r>
              <a:rPr lang="en-US" sz="2400" dirty="0" smtClean="0"/>
              <a:t>voided:</a:t>
            </a:r>
            <a:r>
              <a:rPr lang="en-US" sz="1800" dirty="0" smtClean="0"/>
              <a:t> </a:t>
            </a:r>
            <a:r>
              <a:rPr lang="en-US" sz="1800" b="1" dirty="0" smtClean="0"/>
              <a:t>/</a:t>
            </a:r>
            <a:r>
              <a:rPr lang="en-US" sz="1800" b="1" dirty="0" err="1" smtClean="0"/>
              <a:t>goingOut</a:t>
            </a:r>
            <a:r>
              <a:rPr lang="en-US" sz="1800" b="1" dirty="0" smtClean="0"/>
              <a:t>/restaurants</a:t>
            </a:r>
          </a:p>
          <a:p>
            <a:pPr algn="just">
              <a:buNone/>
            </a:pPr>
            <a:r>
              <a:rPr lang="en-US" sz="1800" dirty="0" smtClean="0"/>
              <a:t>	</a:t>
            </a:r>
            <a:r>
              <a:rPr lang="en-US" sz="2400" dirty="0" smtClean="0"/>
              <a:t>also, services under </a:t>
            </a:r>
            <a:r>
              <a:rPr lang="en-US" sz="1800" b="1" dirty="0" smtClean="0"/>
              <a:t>/</a:t>
            </a:r>
            <a:r>
              <a:rPr lang="en-US" sz="1800" b="1" dirty="0" err="1" smtClean="0"/>
              <a:t>goingOut</a:t>
            </a:r>
            <a:r>
              <a:rPr lang="en-US" sz="1800" b="1" dirty="0" smtClean="0"/>
              <a:t>/movies </a:t>
            </a:r>
            <a:r>
              <a:rPr lang="en-US" sz="2400" dirty="0" smtClean="0"/>
              <a:t>whose signature indicates that the returned data is irrelevant</a:t>
            </a:r>
          </a:p>
          <a:p>
            <a:pPr algn="just"/>
            <a:r>
              <a:rPr lang="en-US" sz="2400" dirty="0" smtClean="0"/>
              <a:t>The main contribution of this paper is </a:t>
            </a:r>
            <a:r>
              <a:rPr lang="en-US" sz="2400" dirty="0" smtClean="0"/>
              <a:t>an </a:t>
            </a:r>
            <a:r>
              <a:rPr lang="en-US" sz="2400" dirty="0" smtClean="0"/>
              <a:t>algorithm for the          lazy evaluation of queries on AXML documents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1313</TotalTime>
  <Words>1942</Words>
  <Application>Microsoft Office PowerPoint</Application>
  <PresentationFormat>On-screen Show (4:3)</PresentationFormat>
  <Paragraphs>475</Paragraphs>
  <Slides>62</Slides>
  <Notes>62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4" baseType="lpstr">
      <vt:lpstr>Equity</vt:lpstr>
      <vt:lpstr>Equation</vt:lpstr>
      <vt:lpstr>Lazy Query Evaluation for Active XML</vt:lpstr>
      <vt:lpstr>Outline</vt:lpstr>
      <vt:lpstr>Outline</vt:lpstr>
      <vt:lpstr>AXML documents</vt:lpstr>
      <vt:lpstr>AXML structure</vt:lpstr>
      <vt:lpstr>Tree pattern query</vt:lpstr>
      <vt:lpstr>Approaches to query evaluation</vt:lpstr>
      <vt:lpstr>AXML query evaluation</vt:lpstr>
      <vt:lpstr>Lazy evaluation</vt:lpstr>
      <vt:lpstr>The Lazy evaluation technique</vt:lpstr>
      <vt:lpstr>Outline</vt:lpstr>
      <vt:lpstr>Preliminaries</vt:lpstr>
      <vt:lpstr>Formal definition of Embedding</vt:lpstr>
      <vt:lpstr>Example of embedding</vt:lpstr>
      <vt:lpstr>Example of embedding</vt:lpstr>
      <vt:lpstr>Example of embedding (cont’d)</vt:lpstr>
      <vt:lpstr>Example of embedding (cont’d)</vt:lpstr>
      <vt:lpstr>Example of embedding (cont’d)</vt:lpstr>
      <vt:lpstr>Relevant calls </vt:lpstr>
      <vt:lpstr>Relevant calls : Formal definition</vt:lpstr>
      <vt:lpstr>Relevant rewriting and Completeness</vt:lpstr>
      <vt:lpstr>Relevant rewriting and Completeness</vt:lpstr>
      <vt:lpstr>Outline</vt:lpstr>
      <vt:lpstr>Efficient evaluation</vt:lpstr>
      <vt:lpstr>Linear path queries (LPQ)</vt:lpstr>
      <vt:lpstr>LPQ continued</vt:lpstr>
      <vt:lpstr>Node Focused Queries (NFQ’s)</vt:lpstr>
      <vt:lpstr>Example of NFQ</vt:lpstr>
      <vt:lpstr>NFQ Example contd.</vt:lpstr>
      <vt:lpstr>Example contd.</vt:lpstr>
      <vt:lpstr>Example contd.</vt:lpstr>
      <vt:lpstr>Example contd.</vt:lpstr>
      <vt:lpstr>Example contd.</vt:lpstr>
      <vt:lpstr>Example contd.</vt:lpstr>
      <vt:lpstr>Example contd.</vt:lpstr>
      <vt:lpstr>Example contd.</vt:lpstr>
      <vt:lpstr>Outline</vt:lpstr>
      <vt:lpstr>Sequencing relevant calls</vt:lpstr>
      <vt:lpstr>Improving NFQA</vt:lpstr>
      <vt:lpstr>Influence of NFQ’s</vt:lpstr>
      <vt:lpstr>Influence of NFQ’s</vt:lpstr>
      <vt:lpstr>NFQ Layers</vt:lpstr>
      <vt:lpstr>Parallelizing calls</vt:lpstr>
      <vt:lpstr>Outline</vt:lpstr>
      <vt:lpstr>Using types</vt:lpstr>
      <vt:lpstr>Refined NFQ’s</vt:lpstr>
      <vt:lpstr>Refined NFQ’s</vt:lpstr>
      <vt:lpstr>Pushing queries</vt:lpstr>
      <vt:lpstr>Outline</vt:lpstr>
      <vt:lpstr>Function call guides</vt:lpstr>
      <vt:lpstr>Filtering techniques</vt:lpstr>
      <vt:lpstr>Outline</vt:lpstr>
      <vt:lpstr>Implementation and experiments</vt:lpstr>
      <vt:lpstr>Experimental setting</vt:lpstr>
      <vt:lpstr>Experiments and results</vt:lpstr>
      <vt:lpstr>Experiments and results</vt:lpstr>
      <vt:lpstr>Experiments and results</vt:lpstr>
      <vt:lpstr>Experiments and results</vt:lpstr>
      <vt:lpstr>Effect of pusing subqueries</vt:lpstr>
      <vt:lpstr>Outline</vt:lpstr>
      <vt:lpstr>Conclusion</vt:lpstr>
      <vt:lpstr>Thank you!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Anup</dc:creator>
  <cp:lastModifiedBy>rashmi</cp:lastModifiedBy>
  <cp:revision>191</cp:revision>
  <dcterms:created xsi:type="dcterms:W3CDTF">2008-04-09T03:42:54Z</dcterms:created>
  <dcterms:modified xsi:type="dcterms:W3CDTF">2008-04-11T19:40:30Z</dcterms:modified>
</cp:coreProperties>
</file>