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sldIdLst>
    <p:sldId id="256" r:id="rId2"/>
    <p:sldId id="258" r:id="rId3"/>
    <p:sldId id="259" r:id="rId4"/>
    <p:sldId id="291" r:id="rId5"/>
    <p:sldId id="262" r:id="rId6"/>
    <p:sldId id="263" r:id="rId7"/>
    <p:sldId id="265" r:id="rId8"/>
    <p:sldId id="292" r:id="rId9"/>
    <p:sldId id="293" r:id="rId10"/>
    <p:sldId id="294" r:id="rId11"/>
    <p:sldId id="295" r:id="rId12"/>
    <p:sldId id="261" r:id="rId13"/>
    <p:sldId id="296" r:id="rId14"/>
    <p:sldId id="297" r:id="rId15"/>
    <p:sldId id="281" r:id="rId16"/>
    <p:sldId id="266" r:id="rId17"/>
    <p:sldId id="288" r:id="rId18"/>
    <p:sldId id="298" r:id="rId19"/>
    <p:sldId id="299" r:id="rId20"/>
    <p:sldId id="300" r:id="rId21"/>
    <p:sldId id="289" r:id="rId22"/>
    <p:sldId id="301" r:id="rId23"/>
    <p:sldId id="286" r:id="rId24"/>
    <p:sldId id="287" r:id="rId25"/>
    <p:sldId id="274" r:id="rId26"/>
    <p:sldId id="275" r:id="rId27"/>
    <p:sldId id="304" r:id="rId28"/>
    <p:sldId id="302" r:id="rId29"/>
    <p:sldId id="303" r:id="rId30"/>
    <p:sldId id="279" r:id="rId31"/>
    <p:sldId id="305" r:id="rId32"/>
    <p:sldId id="306" r:id="rId33"/>
    <p:sldId id="308" r:id="rId34"/>
    <p:sldId id="307" r:id="rId35"/>
    <p:sldId id="309" r:id="rId36"/>
    <p:sldId id="310" r:id="rId37"/>
    <p:sldId id="311" r:id="rId38"/>
    <p:sldId id="280" r:id="rId39"/>
    <p:sldId id="312" r:id="rId40"/>
    <p:sldId id="313" r:id="rId41"/>
    <p:sldId id="282" r:id="rId42"/>
    <p:sldId id="269" r:id="rId43"/>
    <p:sldId id="284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halis Petropoulos" initials="M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8-04-10T16:12:23.562" idx="1">
    <p:pos x="3100" y="1718"/>
    <p:text>Explain more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F3DD4ED-CF11-403A-BA8D-368DC04F9964}" type="datetimeFigureOut">
              <a:rPr lang="en-US"/>
              <a:pPr>
                <a:defRPr/>
              </a:pPr>
              <a:t>4/11/2008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B4B0DAF-03C0-4A6C-9DD8-5B570E684A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FED6D5-8640-4D3E-999F-4F38B4BA543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B0DAF-03C0-4A6C-9DD8-5B570E684A5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B0DAF-03C0-4A6C-9DD8-5B570E684A5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2BB112-9412-40E6-84FB-1F64AB84070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2BB112-9412-40E6-84FB-1F64AB84070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2BB112-9412-40E6-84FB-1F64AB84070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4DAEF4-01EC-475F-B9D3-5556ADEEA1D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AF29DFE-3EC4-4A83-9413-E2BC4B5FEFF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D8CE2C-7A5E-4231-80A6-B29460094EE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B0DAF-03C0-4A6C-9DD8-5B570E684A5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B0DAF-03C0-4A6C-9DD8-5B570E684A5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593962-31B1-4357-AB21-41968204C59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B0DAF-03C0-4A6C-9DD8-5B570E684A5B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D8CE2C-7A5E-4231-80A6-B29460094EE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B0DAF-03C0-4A6C-9DD8-5B570E684A5B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2E0200-08F9-4EBE-9D48-AD7E7469532F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65C7887-FEB7-4D7D-B77E-D68EC567EE2C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7B4E919-A442-41CF-B0CE-CD19B73A7D11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53533B-0D3A-4075-A16E-7E7C584E1883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53533B-0D3A-4075-A16E-7E7C584E1883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53533B-0D3A-4075-A16E-7E7C584E1883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53533B-0D3A-4075-A16E-7E7C584E1883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839DFD2-CA32-4011-9BC7-5BDAC5AD901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5EDC97E-99E5-4C15-B085-29B17B4DA77C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5EDC97E-99E5-4C15-B085-29B17B4DA77C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B0DAF-03C0-4A6C-9DD8-5B570E684A5B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B0DAF-03C0-4A6C-9DD8-5B570E684A5B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B0DAF-03C0-4A6C-9DD8-5B570E684A5B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B0DAF-03C0-4A6C-9DD8-5B570E684A5B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B0DAF-03C0-4A6C-9DD8-5B570E684A5B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B0DAF-03C0-4A6C-9DD8-5B570E684A5B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60620D-9408-4386-A2B7-67AF93E41525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B0DAF-03C0-4A6C-9DD8-5B570E684A5B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B0DAF-03C0-4A6C-9DD8-5B570E684A5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B0DAF-03C0-4A6C-9DD8-5B570E684A5B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BAFFD-6076-4B2E-A25B-D2FEA97A9168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9AFE3DB-343F-47EE-9A29-2DA9AAF5EED3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75284DD-5CD9-495A-B41E-131CC3C32AC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9DE4C4-BA6A-4DF6-80BD-FF71FF4A814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FEBE2AA-51AC-497B-AF18-BAB38F82BF9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FC6484-836E-4FF5-BDFE-9CE17BE4E4E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B0DAF-03C0-4A6C-9DD8-5B570E684A5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B0DAF-03C0-4A6C-9DD8-5B570E684A5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04A2B-032E-45B7-80B4-ED09B442ECCF}" type="datetimeFigureOut">
              <a:rPr lang="en-US"/>
              <a:pPr>
                <a:defRPr/>
              </a:pPr>
              <a:t>4/11/2008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FB7E9-B26A-4C52-8177-148F6879FF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E19A9-81C4-4EDC-9815-8421EBA78C14}" type="datetimeFigureOut">
              <a:rPr lang="en-US"/>
              <a:pPr>
                <a:defRPr/>
              </a:pPr>
              <a:t>4/11/2008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AC035-221F-44E5-92EC-E7A9BD03FC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67F07-6273-431E-9682-BB708BA6ECFA}" type="datetimeFigureOut">
              <a:rPr lang="en-US"/>
              <a:pPr>
                <a:defRPr/>
              </a:pPr>
              <a:t>4/11/2008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6B5A2-F237-4277-A93D-5AA874DD27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BA242-29D9-434D-B9B0-4A0470DEB779}" type="datetimeFigureOut">
              <a:rPr lang="en-US"/>
              <a:pPr>
                <a:defRPr/>
              </a:pPr>
              <a:t>4/11/2008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0FE6F-17AA-4B55-A68B-F8F4E5A63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89663-4A16-43EB-BE7E-941DCED71118}" type="datetimeFigureOut">
              <a:rPr lang="en-US"/>
              <a:pPr>
                <a:defRPr/>
              </a:pPr>
              <a:t>4/11/2008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C5B7F-74A0-4891-89CF-CD1725CD1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75932-DD9D-4AB6-8D99-CDCF518551AB}" type="datetimeFigureOut">
              <a:rPr lang="en-US"/>
              <a:pPr>
                <a:defRPr/>
              </a:pPr>
              <a:t>4/11/2008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487F8-AC19-489F-A098-CB07744A47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A6E94-23FD-499E-8A63-502B01757906}" type="datetimeFigureOut">
              <a:rPr lang="en-US"/>
              <a:pPr>
                <a:defRPr/>
              </a:pPr>
              <a:t>4/11/2008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B1A3B-267F-438C-8C36-84F7A9F0AF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4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1BE64-AAD9-4A3E-B6C7-3276FD542CA9}" type="datetimeFigureOut">
              <a:rPr lang="en-US"/>
              <a:pPr>
                <a:defRPr/>
              </a:pPr>
              <a:t>4/11/2008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160EC-08DE-4E62-9E24-62A173A806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FD9A2-8158-4D70-BFCC-7CC420FD1FB8}" type="datetimeFigureOut">
              <a:rPr lang="en-US"/>
              <a:pPr>
                <a:defRPr/>
              </a:pPr>
              <a:t>4/11/2008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F2141-3E39-4B6E-B8D5-90378B5D4A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24677-DE1B-4CA7-AB53-323EDB69671B}" type="datetimeFigureOut">
              <a:rPr lang="en-US"/>
              <a:pPr>
                <a:defRPr/>
              </a:pPr>
              <a:t>4/11/2008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2F2C7-E731-4D57-9668-59F6D52DEA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C648A-E44D-43F0-BDC9-71CE59208EEA}" type="datetimeFigureOut">
              <a:rPr lang="en-US"/>
              <a:pPr>
                <a:defRPr/>
              </a:pPr>
              <a:t>4/11/2008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882D4-FA53-4A49-8D55-A9A8CB8AD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5B9790-691B-444B-9857-B11A0DC98363}" type="datetimeFigureOut">
              <a:rPr lang="en-US"/>
              <a:pPr>
                <a:defRPr/>
              </a:pPr>
              <a:t>4/11/2008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21D8FD-E8F2-4E66-9D44-9B94BE3F06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7" r:id="rId9"/>
    <p:sldLayoutId id="2147483705" r:id="rId10"/>
    <p:sldLayoutId id="214748370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828800" y="762000"/>
            <a:ext cx="12954000" cy="1371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An Approach to Optimize Data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Processing </a:t>
            </a:r>
            <a:r>
              <a:rPr lang="en-US" dirty="0"/>
              <a:t>in </a:t>
            </a:r>
            <a:r>
              <a:rPr lang="en-US" dirty="0" smtClean="0"/>
              <a:t>Business Processes</a:t>
            </a:r>
            <a:endParaRPr lang="en-US" dirty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533400" y="2743200"/>
            <a:ext cx="7854950" cy="2743200"/>
          </a:xfrm>
        </p:spPr>
        <p:txBody>
          <a:bodyPr/>
          <a:lstStyle/>
          <a:p>
            <a:pPr marR="0" algn="ctr" eaLnBrk="1" hangingPunct="1"/>
            <a:r>
              <a:rPr lang="en-US" sz="1800" dirty="0" smtClean="0"/>
              <a:t>Marko Vrhovnik</a:t>
            </a:r>
            <a:r>
              <a:rPr lang="en-US" sz="1800" b="1" baseline="30000" dirty="0" smtClean="0"/>
              <a:t>1</a:t>
            </a:r>
            <a:r>
              <a:rPr lang="en-US" sz="1800" dirty="0" smtClean="0"/>
              <a:t>, </a:t>
            </a:r>
            <a:r>
              <a:rPr lang="en-US" sz="1800" b="1" dirty="0" err="1" smtClean="0"/>
              <a:t>Holger</a:t>
            </a:r>
            <a:r>
              <a:rPr lang="en-US" sz="1800" b="1" dirty="0" smtClean="0"/>
              <a:t> Schwarz</a:t>
            </a:r>
            <a:r>
              <a:rPr lang="en-US" sz="1800" b="1" baseline="30000" dirty="0" smtClean="0"/>
              <a:t>1</a:t>
            </a:r>
            <a:r>
              <a:rPr lang="en-US" sz="1800" b="1" dirty="0" smtClean="0"/>
              <a:t>, Oliver Suhre</a:t>
            </a:r>
            <a:r>
              <a:rPr lang="en-US" sz="1800" b="1" baseline="30000" dirty="0" smtClean="0"/>
              <a:t>2</a:t>
            </a:r>
            <a:r>
              <a:rPr lang="en-US" sz="1800" b="1" dirty="0" smtClean="0"/>
              <a:t>, Bernhard Mitschang</a:t>
            </a:r>
            <a:r>
              <a:rPr lang="en-US" sz="1800" b="1" baseline="30000" dirty="0" smtClean="0"/>
              <a:t>1</a:t>
            </a:r>
            <a:r>
              <a:rPr lang="en-US" sz="1800" b="1" dirty="0" smtClean="0"/>
              <a:t>,</a:t>
            </a:r>
          </a:p>
          <a:p>
            <a:pPr marR="0" algn="ctr" eaLnBrk="1" hangingPunct="1"/>
            <a:r>
              <a:rPr lang="en-US" sz="1800" dirty="0" smtClean="0"/>
              <a:t>Volker Markl</a:t>
            </a:r>
            <a:r>
              <a:rPr lang="en-US" sz="1800" b="1" baseline="30000" dirty="0" smtClean="0"/>
              <a:t>3</a:t>
            </a:r>
            <a:r>
              <a:rPr lang="en-US" sz="1800" dirty="0" smtClean="0"/>
              <a:t>, Albert Maier</a:t>
            </a:r>
            <a:r>
              <a:rPr lang="en-US" sz="1800" b="1" baseline="30000" dirty="0" smtClean="0"/>
              <a:t>2</a:t>
            </a:r>
            <a:r>
              <a:rPr lang="en-US" sz="1800" dirty="0" smtClean="0"/>
              <a:t>, Tobias Kraft</a:t>
            </a:r>
            <a:r>
              <a:rPr lang="en-US" sz="1800" b="1" baseline="30000" dirty="0" smtClean="0"/>
              <a:t>1</a:t>
            </a:r>
            <a:endParaRPr lang="en-US" sz="1800" dirty="0" smtClean="0"/>
          </a:p>
          <a:p>
            <a:pPr marR="0" algn="ctr" eaLnBrk="1" hangingPunct="1"/>
            <a:r>
              <a:rPr lang="en-US" sz="1800" b="1" baseline="30000" dirty="0" smtClean="0"/>
              <a:t>1</a:t>
            </a:r>
            <a:r>
              <a:rPr lang="en-US" sz="1800" dirty="0" smtClean="0"/>
              <a:t>Universität Stuttgart</a:t>
            </a:r>
          </a:p>
          <a:p>
            <a:pPr marR="0" algn="ctr" eaLnBrk="1" hangingPunct="1"/>
            <a:r>
              <a:rPr lang="en-US" sz="1800" b="1" baseline="30000" dirty="0" smtClean="0"/>
              <a:t>2</a:t>
            </a:r>
            <a:r>
              <a:rPr lang="en-US" sz="1800" dirty="0" smtClean="0"/>
              <a:t>IBM </a:t>
            </a:r>
            <a:r>
              <a:rPr lang="en-US" sz="1800" dirty="0" err="1" smtClean="0"/>
              <a:t>Böblingen</a:t>
            </a:r>
            <a:endParaRPr lang="en-US" sz="1800" dirty="0" smtClean="0"/>
          </a:p>
          <a:p>
            <a:pPr marR="0" algn="ctr" eaLnBrk="1" hangingPunct="1"/>
            <a:r>
              <a:rPr lang="en-US" sz="1800" b="1" baseline="30000" dirty="0" smtClean="0"/>
              <a:t>3</a:t>
            </a:r>
            <a:r>
              <a:rPr lang="en-US" sz="1800" dirty="0" smtClean="0"/>
              <a:t>IBM </a:t>
            </a:r>
            <a:r>
              <a:rPr lang="en-US" sz="1800" dirty="0" err="1" smtClean="0"/>
              <a:t>Almaden</a:t>
            </a:r>
            <a:endParaRPr lang="en-US" sz="1800" dirty="0" smtClean="0"/>
          </a:p>
          <a:p>
            <a:pPr marR="0" algn="ctr" eaLnBrk="1" hangingPunct="1"/>
            <a:endParaRPr lang="en-US" sz="1800" dirty="0" smtClean="0"/>
          </a:p>
          <a:p>
            <a:pPr marR="0" algn="ctr" eaLnBrk="1" hangingPunct="1"/>
            <a:endParaRPr lang="en-US" sz="1800" dirty="0" smtClean="0"/>
          </a:p>
          <a:p>
            <a:r>
              <a:rPr lang="en-US" sz="1800" dirty="0" smtClean="0"/>
              <a:t>Presented by: </a:t>
            </a:r>
            <a:r>
              <a:rPr lang="en-US" sz="1800" b="1" dirty="0" err="1" smtClean="0"/>
              <a:t>Megha</a:t>
            </a:r>
            <a:r>
              <a:rPr lang="en-US" sz="1800" b="1" dirty="0" smtClean="0"/>
              <a:t> Ramesh Kumar   </a:t>
            </a:r>
          </a:p>
          <a:p>
            <a:r>
              <a:rPr lang="en-US" sz="1800" dirty="0" smtClean="0"/>
              <a:t>CSE 718</a:t>
            </a:r>
          </a:p>
          <a:p>
            <a:r>
              <a:rPr lang="en-US" sz="1800" dirty="0" smtClean="0"/>
              <a:t>Professor : Michalis Petropoulos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Sample Process </a:t>
            </a:r>
            <a:endParaRPr lang="en-US" sz="4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46760" y="2423160"/>
            <a:ext cx="7635240" cy="27584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Sample Process </a:t>
            </a:r>
            <a:endParaRPr lang="en-US" sz="44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" y="2353627"/>
            <a:ext cx="8161020" cy="22183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/>
          <a:lstStyle/>
          <a:p>
            <a:pPr algn="ctr" eaLnBrk="1" hangingPunct="1"/>
            <a:r>
              <a:rPr lang="en-US" sz="4400" dirty="0" smtClean="0"/>
              <a:t>Rule Based Optimization of Business Processes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602163"/>
          </a:xfrm>
        </p:spPr>
        <p:txBody>
          <a:bodyPr/>
          <a:lstStyle/>
          <a:p>
            <a:pPr eaLnBrk="1" hangingPunct="1">
              <a:buNone/>
            </a:pPr>
            <a:r>
              <a:rPr lang="en-US" sz="2400" b="1" dirty="0" smtClean="0"/>
              <a:t>Optimizer Engine</a:t>
            </a:r>
          </a:p>
          <a:p>
            <a:pPr eaLnBrk="1" hangingPunct="1"/>
            <a:r>
              <a:rPr lang="en-US" sz="2400" dirty="0" smtClean="0"/>
              <a:t>Rewrite rules </a:t>
            </a:r>
          </a:p>
          <a:p>
            <a:pPr lvl="1" eaLnBrk="1" hangingPunct="1"/>
            <a:r>
              <a:rPr lang="en-US" sz="2000" b="1" dirty="0" smtClean="0"/>
              <a:t>Condition</a:t>
            </a:r>
            <a:r>
              <a:rPr lang="en-US" sz="2000" dirty="0" smtClean="0"/>
              <a:t> needed to preserve the semantics of the process.</a:t>
            </a:r>
          </a:p>
          <a:p>
            <a:pPr lvl="1" eaLnBrk="1" hangingPunct="1"/>
            <a:r>
              <a:rPr lang="en-US" sz="2000" dirty="0" smtClean="0"/>
              <a:t>It refers to the control flow dependencies and data flow dependencies of a process.</a:t>
            </a:r>
          </a:p>
          <a:p>
            <a:pPr lvl="1" eaLnBrk="1" hangingPunct="1"/>
            <a:r>
              <a:rPr lang="en-US" sz="2000" b="1" dirty="0" smtClean="0"/>
              <a:t>Action </a:t>
            </a:r>
            <a:r>
              <a:rPr lang="en-US" sz="2000" dirty="0" smtClean="0"/>
              <a:t>defines the transformations  applied to a process provided the  corresponding condition is fulfilled.</a:t>
            </a:r>
          </a:p>
        </p:txBody>
      </p:sp>
      <p:sp>
        <p:nvSpPr>
          <p:cNvPr id="16388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1905000"/>
            <a:ext cx="4238625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/>
          <a:lstStyle/>
          <a:p>
            <a:pPr algn="ctr" eaLnBrk="1" hangingPunct="1"/>
            <a:r>
              <a:rPr lang="en-US" sz="4400" dirty="0" smtClean="0"/>
              <a:t>Rule Based Optimization of Business Processes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602163"/>
          </a:xfrm>
        </p:spPr>
        <p:txBody>
          <a:bodyPr/>
          <a:lstStyle/>
          <a:p>
            <a:pPr eaLnBrk="1" hangingPunct="1">
              <a:buNone/>
            </a:pPr>
            <a:r>
              <a:rPr lang="en-US" sz="2400" b="1" dirty="0" smtClean="0"/>
              <a:t>Optimizer Engine</a:t>
            </a:r>
          </a:p>
          <a:p>
            <a:pPr eaLnBrk="1" hangingPunct="1"/>
            <a:r>
              <a:rPr lang="en-US" sz="2400" dirty="0" smtClean="0"/>
              <a:t>Control strategy</a:t>
            </a:r>
          </a:p>
          <a:p>
            <a:pPr lvl="1" eaLnBrk="1" hangingPunct="1"/>
            <a:r>
              <a:rPr lang="en-US" sz="2000" dirty="0" smtClean="0"/>
              <a:t>Where on process structure</a:t>
            </a:r>
          </a:p>
          <a:p>
            <a:pPr lvl="1" eaLnBrk="1" hangingPunct="1"/>
            <a:r>
              <a:rPr lang="en-US" sz="2000" dirty="0" smtClean="0"/>
              <a:t>In what order to apply rules</a:t>
            </a:r>
          </a:p>
          <a:p>
            <a:pPr lvl="1"/>
            <a:r>
              <a:rPr lang="en-US" sz="2000" dirty="0" smtClean="0"/>
              <a:t>Identify optimization spheres . </a:t>
            </a:r>
          </a:p>
          <a:p>
            <a:pPr lvl="1"/>
            <a:r>
              <a:rPr lang="en-US" sz="2000" dirty="0" smtClean="0"/>
              <a:t>Define the order in which rule conditions are checked for applicability and the order in which rules are finally applied.</a:t>
            </a:r>
          </a:p>
          <a:p>
            <a:pPr lvl="1"/>
            <a:endParaRPr lang="en-US" sz="2000" dirty="0" smtClean="0"/>
          </a:p>
        </p:txBody>
      </p:sp>
      <p:sp>
        <p:nvSpPr>
          <p:cNvPr id="16388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1905000"/>
            <a:ext cx="4238625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/>
          <a:lstStyle/>
          <a:p>
            <a:pPr algn="ctr" eaLnBrk="1" hangingPunct="1"/>
            <a:r>
              <a:rPr lang="en-US" sz="4400" dirty="0" smtClean="0"/>
              <a:t>Rule Based Optimization of Business Processes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8229600" cy="4953000"/>
          </a:xfrm>
        </p:spPr>
        <p:txBody>
          <a:bodyPr/>
          <a:lstStyle/>
          <a:p>
            <a:pPr eaLnBrk="1" hangingPunct="1">
              <a:buNone/>
            </a:pPr>
            <a:r>
              <a:rPr lang="en-US" sz="2400" b="1" dirty="0" smtClean="0"/>
              <a:t>Optimization Spheres</a:t>
            </a:r>
          </a:p>
          <a:p>
            <a:pPr marL="273050" lvl="1" indent="-273050" eaLnBrk="1" hangingPunct="1">
              <a:buClr>
                <a:srgbClr val="0BD0D9"/>
              </a:buClr>
              <a:buSzPct val="95000"/>
            </a:pPr>
            <a:r>
              <a:rPr lang="en-US" sz="2000" dirty="0" smtClean="0"/>
              <a:t>Parts of a process for which applicable rewrite rules should be identified.</a:t>
            </a:r>
          </a:p>
          <a:p>
            <a:r>
              <a:rPr lang="en-US" sz="2000" dirty="0" smtClean="0"/>
              <a:t>Determining such spheres is necessary, because if one applies rewrite rules across spheres, the semantics of a process may change.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400" b="1" dirty="0" smtClean="0"/>
              <a:t>Process Graph Model</a:t>
            </a:r>
          </a:p>
          <a:p>
            <a:r>
              <a:rPr lang="en-US" sz="2000" dirty="0" smtClean="0"/>
              <a:t>PGM defines a process as a tuple (</a:t>
            </a:r>
            <a:r>
              <a:rPr lang="en-US" sz="2000" i="1" dirty="0" smtClean="0"/>
              <a:t>A, </a:t>
            </a:r>
            <a:r>
              <a:rPr lang="en-US" sz="2000" i="1" dirty="0" err="1" smtClean="0"/>
              <a:t>E</a:t>
            </a:r>
            <a:r>
              <a:rPr lang="en-US" sz="2000" i="1" baseline="-25000" dirty="0" err="1" smtClean="0"/>
              <a:t>c</a:t>
            </a:r>
            <a:r>
              <a:rPr lang="en-US" sz="2000" i="1" dirty="0" smtClean="0"/>
              <a:t>, E</a:t>
            </a:r>
            <a:r>
              <a:rPr lang="en-US" sz="2000" i="1" baseline="-25000" dirty="0" smtClean="0"/>
              <a:t>d</a:t>
            </a:r>
            <a:r>
              <a:rPr lang="en-US" sz="2000" i="1" dirty="0" smtClean="0"/>
              <a:t>, V, P)</a:t>
            </a:r>
            <a:endParaRPr lang="en-US" sz="2000" b="1" dirty="0" smtClean="0"/>
          </a:p>
          <a:p>
            <a:pPr eaLnBrk="1" hangingPunct="1">
              <a:buNone/>
            </a:pPr>
            <a:r>
              <a:rPr lang="en-US" sz="2000" b="1" dirty="0" smtClean="0"/>
              <a:t>	</a:t>
            </a:r>
            <a:r>
              <a:rPr lang="en-US" sz="2000" dirty="0" smtClean="0"/>
              <a:t>A:	set of process activities</a:t>
            </a:r>
          </a:p>
          <a:p>
            <a:pPr eaLnBrk="1" hangingPunct="1"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E</a:t>
            </a:r>
            <a:r>
              <a:rPr lang="en-US" sz="2000" baseline="-25000" dirty="0" err="1" smtClean="0"/>
              <a:t>c</a:t>
            </a:r>
            <a:r>
              <a:rPr lang="en-US" sz="2000" dirty="0" smtClean="0"/>
              <a:t>: 	Directed control flow edges</a:t>
            </a:r>
          </a:p>
          <a:p>
            <a:pPr eaLnBrk="1" hangingPunct="1">
              <a:buNone/>
            </a:pPr>
            <a:r>
              <a:rPr lang="en-US" sz="2000" dirty="0" smtClean="0"/>
              <a:t>	E</a:t>
            </a:r>
            <a:r>
              <a:rPr lang="en-US" sz="2000" baseline="-25000" dirty="0" smtClean="0"/>
              <a:t>d</a:t>
            </a:r>
            <a:r>
              <a:rPr lang="en-US" sz="2000" dirty="0" smtClean="0"/>
              <a:t>: 	Directed data flow edges</a:t>
            </a:r>
          </a:p>
          <a:p>
            <a:pPr eaLnBrk="1" hangingPunct="1">
              <a:buNone/>
            </a:pPr>
            <a:r>
              <a:rPr lang="en-US" sz="2000" dirty="0" smtClean="0"/>
              <a:t>	V:	Set of typed variable</a:t>
            </a:r>
          </a:p>
          <a:p>
            <a:pPr eaLnBrk="1" hangingPunct="1">
              <a:buNone/>
            </a:pPr>
            <a:r>
              <a:rPr lang="en-US" sz="2000" dirty="0" smtClean="0"/>
              <a:t>	P:	Partners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8458200" cy="5135563"/>
          </a:xfrm>
        </p:spPr>
        <p:txBody>
          <a:bodyPr/>
          <a:lstStyle/>
          <a:p>
            <a:r>
              <a:rPr lang="en-US" sz="2400" b="1" dirty="0" smtClean="0"/>
              <a:t>Generality issues</a:t>
            </a:r>
          </a:p>
          <a:p>
            <a:pPr lvl="1"/>
            <a:r>
              <a:rPr lang="en-US" sz="2000" dirty="0" smtClean="0"/>
              <a:t>PGM optimizer is independent from a specific workflow language and from the underlying database system.</a:t>
            </a:r>
          </a:p>
          <a:p>
            <a:pPr lvl="1"/>
            <a:r>
              <a:rPr lang="en-US" sz="2000" dirty="0" smtClean="0"/>
              <a:t>Important pre-conditions</a:t>
            </a:r>
          </a:p>
          <a:p>
            <a:pPr lvl="2"/>
            <a:r>
              <a:rPr lang="en-US" dirty="0" smtClean="0"/>
              <a:t>The optimizer engine needs to know the exact statements that are used in data management tasks.</a:t>
            </a:r>
          </a:p>
          <a:p>
            <a:pPr lvl="2"/>
            <a:r>
              <a:rPr lang="en-US" dirty="0" smtClean="0"/>
              <a:t>The optimizer engine needs to know control flow dependencies as well as data dependencies.</a:t>
            </a:r>
          </a:p>
          <a:p>
            <a:pPr lvl="1">
              <a:buNone/>
            </a:pPr>
            <a:endParaRPr lang="en-US" sz="2200" dirty="0" smtClean="0"/>
          </a:p>
          <a:p>
            <a:pPr lvl="2"/>
            <a:endParaRPr lang="en-US" sz="1800" dirty="0" smtClean="0"/>
          </a:p>
          <a:p>
            <a:pPr lvl="2"/>
            <a:endParaRPr lang="en-US" sz="1800" dirty="0" smtClean="0"/>
          </a:p>
          <a:p>
            <a:pPr lvl="2"/>
            <a:endParaRPr lang="en-US" sz="18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1447800"/>
            <a:ext cx="5505450" cy="4648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05800" cy="1143000"/>
          </a:xfrm>
        </p:spPr>
        <p:txBody>
          <a:bodyPr/>
          <a:lstStyle/>
          <a:p>
            <a:pPr algn="ctr">
              <a:defRPr/>
            </a:pPr>
            <a:r>
              <a:rPr lang="en-US" sz="4400" dirty="0" smtClean="0"/>
              <a:t>Classification of rewrite rules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Activity Merging Rules</a:t>
            </a:r>
          </a:p>
        </p:txBody>
      </p:sp>
      <p:sp>
        <p:nvSpPr>
          <p:cNvPr id="20483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229600" cy="4434840"/>
          </a:xfrm>
        </p:spPr>
        <p:txBody>
          <a:bodyPr/>
          <a:lstStyle/>
          <a:p>
            <a:endParaRPr lang="en-US" dirty="0" smtClean="0"/>
          </a:p>
          <a:p>
            <a:r>
              <a:rPr lang="en-US" sz="2400" dirty="0" smtClean="0"/>
              <a:t>Web Service Pushdown</a:t>
            </a:r>
          </a:p>
          <a:p>
            <a:pPr lvl="1">
              <a:defRPr/>
            </a:pPr>
            <a:r>
              <a:rPr lang="en-US" sz="2000" dirty="0" smtClean="0"/>
              <a:t>Pushes an invoke </a:t>
            </a:r>
            <a:r>
              <a:rPr lang="en-US" sz="2000" dirty="0" smtClean="0"/>
              <a:t>activity into </a:t>
            </a:r>
            <a:r>
              <a:rPr lang="en-US" sz="2000" dirty="0" smtClean="0"/>
              <a:t>the SQL activity that depends on the Web </a:t>
            </a:r>
            <a:r>
              <a:rPr lang="en-US" sz="2000" dirty="0" smtClean="0"/>
              <a:t>service  invocation</a:t>
            </a:r>
            <a:r>
              <a:rPr lang="en-US" sz="2000" dirty="0" smtClean="0"/>
              <a:t>.</a:t>
            </a:r>
          </a:p>
          <a:p>
            <a:pPr lvl="1">
              <a:defRPr/>
            </a:pPr>
            <a:r>
              <a:rPr lang="en-US" sz="2000" dirty="0" smtClean="0"/>
              <a:t>Hence, web service becomes a part of the SQL statement</a:t>
            </a:r>
            <a:r>
              <a:rPr lang="en-US" sz="2000" dirty="0" smtClean="0"/>
              <a:t>.</a:t>
            </a:r>
          </a:p>
          <a:p>
            <a:pPr lvl="1">
              <a:defRPr/>
            </a:pPr>
            <a:r>
              <a:rPr lang="en-US" sz="2000" dirty="0" smtClean="0"/>
              <a:t>Precondition:</a:t>
            </a:r>
            <a:endParaRPr lang="en-US" sz="2000" dirty="0" smtClean="0"/>
          </a:p>
          <a:p>
            <a:pPr lvl="1">
              <a:buNone/>
              <a:defRPr/>
            </a:pPr>
            <a:r>
              <a:rPr lang="en-US" sz="2000" dirty="0" smtClean="0"/>
              <a:t>	</a:t>
            </a:r>
            <a:r>
              <a:rPr lang="en-US" sz="2000" dirty="0" smtClean="0"/>
              <a:t>DBMS </a:t>
            </a:r>
            <a:r>
              <a:rPr lang="en-US" sz="2000" dirty="0" smtClean="0"/>
              <a:t>supports web service calls.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Example </a:t>
            </a:r>
            <a:endParaRPr lang="en-US" sz="4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09600" y="1981200"/>
            <a:ext cx="8001000" cy="4343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Example  </a:t>
            </a:r>
            <a:endParaRPr lang="en-US" sz="4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000" y="2423160"/>
            <a:ext cx="7635240" cy="27584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r>
              <a:rPr lang="en-US" sz="4400" dirty="0" smtClean="0"/>
              <a:t>Topics of Discussion: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8382000" cy="4433888"/>
          </a:xfrm>
        </p:spPr>
        <p:txBody>
          <a:bodyPr/>
          <a:lstStyle/>
          <a:p>
            <a:pPr eaLnBrk="1" hangingPunct="1"/>
            <a:r>
              <a:rPr lang="en-US" dirty="0" smtClean="0"/>
              <a:t>Introduction</a:t>
            </a:r>
          </a:p>
          <a:p>
            <a:pPr eaLnBrk="1" hangingPunct="1"/>
            <a:r>
              <a:rPr lang="en-US" dirty="0" smtClean="0"/>
              <a:t>Workflow Languages And Data Management</a:t>
            </a:r>
          </a:p>
          <a:p>
            <a:pPr eaLnBrk="1" hangingPunct="1"/>
            <a:r>
              <a:rPr lang="en-US" dirty="0" smtClean="0"/>
              <a:t>Rule </a:t>
            </a:r>
            <a:r>
              <a:rPr lang="en-US" dirty="0" smtClean="0"/>
              <a:t>Based Optimization of Business Processes</a:t>
            </a:r>
          </a:p>
          <a:p>
            <a:pPr lvl="1" eaLnBrk="1" hangingPunct="1"/>
            <a:r>
              <a:rPr lang="en-US" dirty="0" smtClean="0"/>
              <a:t>Process Graph Model </a:t>
            </a:r>
          </a:p>
          <a:p>
            <a:pPr eaLnBrk="1" hangingPunct="1"/>
            <a:r>
              <a:rPr lang="en-US" dirty="0" smtClean="0"/>
              <a:t>Rewrite rules</a:t>
            </a:r>
          </a:p>
          <a:p>
            <a:pPr eaLnBrk="1" hangingPunct="1"/>
            <a:r>
              <a:rPr lang="en-US" dirty="0" smtClean="0"/>
              <a:t>Control Strategy</a:t>
            </a:r>
          </a:p>
          <a:p>
            <a:pPr eaLnBrk="1" hangingPunct="1"/>
            <a:r>
              <a:rPr lang="en-US" dirty="0" smtClean="0"/>
              <a:t>Conclusion</a:t>
            </a:r>
          </a:p>
          <a:p>
            <a:pPr lvl="1" eaLnBrk="1" hangingPunct="1">
              <a:buFont typeface="Wingdings 2" pitchFamily="18" charset="2"/>
              <a:buNone/>
            </a:pPr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>
              <a:buFont typeface="Wingdings 2" pitchFamily="18" charset="2"/>
              <a:buNone/>
            </a:pPr>
            <a:endParaRPr lang="en-US" dirty="0" smtClean="0"/>
          </a:p>
          <a:p>
            <a:pPr lvl="1" eaLnBrk="1" hangingPunct="1">
              <a:buFont typeface="Wingdings 2" pitchFamily="18" charset="2"/>
              <a:buNone/>
            </a:pPr>
            <a:endParaRPr lang="en-US" dirty="0" smtClean="0"/>
          </a:p>
          <a:p>
            <a:pPr lvl="1" eaLnBrk="1" hangingPunct="1"/>
            <a:endParaRPr lang="en-US" dirty="0" smtClean="0"/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Example </a:t>
            </a:r>
            <a:endParaRPr lang="en-US" sz="44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353627"/>
            <a:ext cx="8161020" cy="22183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9525">
            <a:noFill/>
            <a:miter lim="800000"/>
            <a:headEnd/>
            <a:tailEnd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Assign Pushdown</a:t>
            </a:r>
            <a:endParaRPr lang="en-US" sz="2800" dirty="0" smtClean="0"/>
          </a:p>
        </p:txBody>
      </p:sp>
      <p:sp>
        <p:nvSpPr>
          <p:cNvPr id="20483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229600" cy="4434840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z="2400" dirty="0" smtClean="0"/>
              <a:t>It directly integrates an assign activity into an SQL activity.</a:t>
            </a:r>
          </a:p>
          <a:p>
            <a:pPr>
              <a:buNone/>
              <a:defRPr/>
            </a:pPr>
            <a:r>
              <a:rPr lang="en-US" sz="2400" dirty="0" smtClean="0"/>
              <a:t>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400" dirty="0" smtClean="0"/>
              <a:t>We push the assign operation into the SQL statement replacing the considered variable through its definition. This allows to omit the assign activity.</a:t>
            </a:r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Eliminate Temporary Table</a:t>
            </a:r>
            <a:endParaRPr lang="en-US" sz="4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229600" cy="4434840"/>
          </a:xfrm>
        </p:spPr>
        <p:txBody>
          <a:bodyPr/>
          <a:lstStyle/>
          <a:p>
            <a:r>
              <a:rPr lang="en-US" sz="2400" dirty="0" smtClean="0"/>
              <a:t>If a table is created for each single process instance at process start up time, and if it is dropped as soon as the process instance has finished, we call it a temporary table.</a:t>
            </a:r>
          </a:p>
          <a:p>
            <a:r>
              <a:rPr lang="en-US" sz="2400" dirty="0" smtClean="0"/>
              <a:t>This rule removes the usage of temporary tables within SQL statements of SQL activities.</a:t>
            </a:r>
          </a:p>
          <a:p>
            <a:r>
              <a:rPr lang="en-US" sz="2400" dirty="0" smtClean="0"/>
              <a:t>This reduces the costs for the lifecycle management of temporary tables as well as for SQL processing.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905000"/>
            <a:ext cx="7400925" cy="4371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2286000"/>
            <a:ext cx="7848600" cy="38290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The Insert </a:t>
            </a:r>
            <a:r>
              <a:rPr lang="en-US" sz="4400" dirty="0" err="1" smtClean="0"/>
              <a:t>Tuple</a:t>
            </a:r>
            <a:r>
              <a:rPr lang="en-US" sz="4400" dirty="0" smtClean="0"/>
              <a:t>-to-Set Rule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229600" cy="443484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2400" dirty="0" smtClean="0"/>
              <a:t>Insert Tuple to Set Rule:</a:t>
            </a:r>
          </a:p>
          <a:p>
            <a:r>
              <a:rPr lang="en-US" sz="2400" dirty="0" smtClean="0"/>
              <a:t>Replace the </a:t>
            </a:r>
            <a:r>
              <a:rPr lang="en-US" sz="2400" dirty="0" err="1" smtClean="0"/>
              <a:t>ForEachActivity</a:t>
            </a:r>
            <a:r>
              <a:rPr lang="en-US" sz="2400" dirty="0" smtClean="0"/>
              <a:t>  by a single SQL activity.</a:t>
            </a:r>
          </a:p>
          <a:p>
            <a:r>
              <a:rPr lang="en-US" sz="2400" dirty="0" smtClean="0"/>
              <a:t>Set oriented.</a:t>
            </a:r>
          </a:p>
          <a:p>
            <a:r>
              <a:rPr lang="en-US" sz="2400" dirty="0" smtClean="0"/>
              <a:t>Avoids calling a </a:t>
            </a:r>
            <a:r>
              <a:rPr lang="en-US" sz="2400" dirty="0" smtClean="0"/>
              <a:t>database at each step of the loop.</a:t>
            </a:r>
            <a:endParaRPr lang="en-US" sz="2400" dirty="0" smtClean="0"/>
          </a:p>
          <a:p>
            <a:r>
              <a:rPr lang="en-US" sz="2400" dirty="0" smtClean="0"/>
              <a:t>Two Conditions:</a:t>
            </a:r>
          </a:p>
          <a:p>
            <a:pPr lvl="1"/>
            <a:r>
              <a:rPr lang="en-US" sz="2000" dirty="0" smtClean="0"/>
              <a:t>Semantics of the process has to remain unchanged.</a:t>
            </a:r>
          </a:p>
          <a:p>
            <a:pPr lvl="1"/>
            <a:r>
              <a:rPr lang="en-US" sz="2000" dirty="0" smtClean="0"/>
              <a:t>Process representation that explicitly defines control flow and data dependencies is mandatory.</a:t>
            </a:r>
          </a:p>
          <a:p>
            <a:r>
              <a:rPr lang="en-US" sz="2400" dirty="0" smtClean="0"/>
              <a:t>Assumptions:</a:t>
            </a:r>
          </a:p>
          <a:p>
            <a:pPr lvl="1"/>
            <a:r>
              <a:rPr lang="en-US" sz="2000" dirty="0" smtClean="0"/>
              <a:t>Single data source.</a:t>
            </a:r>
          </a:p>
          <a:p>
            <a:pPr lvl="1"/>
            <a:r>
              <a:rPr lang="en-US" sz="2000" dirty="0" smtClean="0"/>
              <a:t>Process without parallel activities referencing the same variable.</a:t>
            </a: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The Insert </a:t>
            </a:r>
            <a:r>
              <a:rPr lang="en-US" sz="4400" dirty="0" err="1" smtClean="0"/>
              <a:t>Tuple</a:t>
            </a:r>
            <a:r>
              <a:rPr lang="en-US" sz="4400" dirty="0" smtClean="0"/>
              <a:t>-to-Set Rule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2400" dirty="0" smtClean="0"/>
              <a:t>Rule Conditions:</a:t>
            </a:r>
          </a:p>
          <a:p>
            <a:r>
              <a:rPr lang="en-US" sz="2000" dirty="0" smtClean="0"/>
              <a:t>P is transformed into process P* V={v</a:t>
            </a:r>
            <a:r>
              <a:rPr lang="en-US" sz="2000" baseline="-25000" dirty="0" smtClean="0"/>
              <a:t> set, </a:t>
            </a:r>
            <a:r>
              <a:rPr lang="en-US" sz="2000" dirty="0" smtClean="0"/>
              <a:t>v</a:t>
            </a:r>
            <a:r>
              <a:rPr lang="en-US" sz="2000" baseline="-25000" dirty="0" smtClean="0"/>
              <a:t> row, </a:t>
            </a:r>
            <a:r>
              <a:rPr lang="en-US" sz="2000" dirty="0" err="1" smtClean="0"/>
              <a:t>v</a:t>
            </a:r>
            <a:r>
              <a:rPr lang="en-US" sz="2000" baseline="-25000" dirty="0" err="1" smtClean="0"/>
              <a:t>sr</a:t>
            </a:r>
            <a:r>
              <a:rPr lang="en-US" sz="2000" dirty="0" smtClean="0"/>
              <a:t>}</a:t>
            </a:r>
            <a:endParaRPr lang="en-US" sz="2000" baseline="-25000" dirty="0" smtClean="0"/>
          </a:p>
          <a:p>
            <a:pPr lvl="1"/>
            <a:r>
              <a:rPr lang="en-US" sz="1800" dirty="0" err="1" smtClean="0"/>
              <a:t>V</a:t>
            </a:r>
            <a:r>
              <a:rPr lang="en-US" sz="1800" baseline="-25000" dirty="0" err="1" smtClean="0"/>
              <a:t>set</a:t>
            </a:r>
            <a:r>
              <a:rPr lang="en-US" sz="1800" baseline="-25000" dirty="0" smtClean="0"/>
              <a:t> </a:t>
            </a:r>
            <a:r>
              <a:rPr lang="en-US" sz="1800" dirty="0" smtClean="0"/>
              <a:t>: set variable</a:t>
            </a:r>
          </a:p>
          <a:p>
            <a:pPr lvl="1"/>
            <a:r>
              <a:rPr lang="en-US" sz="1800" dirty="0" err="1" smtClean="0"/>
              <a:t>V</a:t>
            </a:r>
            <a:r>
              <a:rPr lang="en-US" sz="1800" baseline="-25000" dirty="0" err="1" smtClean="0"/>
              <a:t>row</a:t>
            </a:r>
            <a:r>
              <a:rPr lang="en-US" sz="1800" baseline="-25000" dirty="0" smtClean="0"/>
              <a:t> </a:t>
            </a:r>
            <a:r>
              <a:rPr lang="en-US" sz="1800" dirty="0" smtClean="0"/>
              <a:t>: a row of materialization set</a:t>
            </a:r>
          </a:p>
          <a:p>
            <a:pPr lvl="1"/>
            <a:r>
              <a:rPr lang="en-US" sz="1800" dirty="0" err="1" smtClean="0"/>
              <a:t>V</a:t>
            </a:r>
            <a:r>
              <a:rPr lang="en-US" sz="1800" baseline="-25000" dirty="0" err="1" smtClean="0"/>
              <a:t>sr</a:t>
            </a:r>
            <a:r>
              <a:rPr lang="en-US" sz="1800" baseline="-25000" dirty="0" smtClean="0"/>
              <a:t> </a:t>
            </a:r>
            <a:r>
              <a:rPr lang="en-US" sz="1800" dirty="0" smtClean="0"/>
              <a:t>: set reference variable</a:t>
            </a:r>
          </a:p>
          <a:p>
            <a:r>
              <a:rPr lang="en-US" sz="2000" dirty="0" smtClean="0"/>
              <a:t>A is a set of activities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599" y="1905000"/>
            <a:ext cx="4517708" cy="25546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The Insert </a:t>
            </a:r>
            <a:r>
              <a:rPr lang="en-US" sz="4400" dirty="0" err="1" smtClean="0"/>
              <a:t>Tuple</a:t>
            </a:r>
            <a:r>
              <a:rPr lang="en-US" sz="4400" dirty="0" smtClean="0"/>
              <a:t>-to-Set Rule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2400" dirty="0" smtClean="0"/>
              <a:t>Rule Conditions:</a:t>
            </a:r>
          </a:p>
          <a:p>
            <a:r>
              <a:rPr lang="en-US" sz="2000" dirty="0" smtClean="0"/>
              <a:t>Activity Condition A1:</a:t>
            </a:r>
          </a:p>
          <a:p>
            <a:pPr>
              <a:buFont typeface="Wingdings 2" pitchFamily="18" charset="2"/>
              <a:buNone/>
            </a:pPr>
            <a:r>
              <a:rPr lang="en-US" sz="2000" dirty="0" smtClean="0"/>
              <a:t> 	</a:t>
            </a:r>
            <a:r>
              <a:rPr lang="en-US" sz="1800" dirty="0" smtClean="0"/>
              <a:t>Activity </a:t>
            </a:r>
            <a:r>
              <a:rPr lang="en-US" sz="1800" dirty="0" err="1" smtClean="0"/>
              <a:t>a</a:t>
            </a:r>
            <a:r>
              <a:rPr lang="en-US" sz="1800" baseline="-25000" dirty="0" err="1" smtClean="0"/>
              <a:t>i</a:t>
            </a:r>
            <a:r>
              <a:rPr lang="en-US" sz="1800" dirty="0" smtClean="0"/>
              <a:t> is of type SQL providing the results of query expression </a:t>
            </a:r>
            <a:r>
              <a:rPr lang="en-US" sz="1800" dirty="0" err="1" smtClean="0"/>
              <a:t>expr</a:t>
            </a:r>
            <a:r>
              <a:rPr lang="en-US" sz="1800" baseline="-25000" dirty="0" err="1" smtClean="0"/>
              <a:t>i</a:t>
            </a:r>
            <a:r>
              <a:rPr lang="en-US" sz="1800" dirty="0" smtClean="0"/>
              <a:t> in a set variable.</a:t>
            </a:r>
            <a:endParaRPr lang="en-US" sz="2000" dirty="0" smtClean="0"/>
          </a:p>
          <a:p>
            <a:r>
              <a:rPr lang="en-US" sz="2000" dirty="0" smtClean="0"/>
              <a:t>Activity Condition A2: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1800" dirty="0" err="1" smtClean="0"/>
              <a:t>ForEach</a:t>
            </a:r>
            <a:r>
              <a:rPr lang="en-US" sz="1800" dirty="0" smtClean="0"/>
              <a:t> </a:t>
            </a:r>
            <a:r>
              <a:rPr lang="en-US" sz="1800" dirty="0" smtClean="0"/>
              <a:t>activity  </a:t>
            </a:r>
            <a:r>
              <a:rPr lang="en-US" sz="1800" dirty="0" err="1" smtClean="0"/>
              <a:t>a</a:t>
            </a:r>
            <a:r>
              <a:rPr lang="en-US" sz="1800" baseline="-25000" dirty="0" err="1" smtClean="0"/>
              <a:t>j</a:t>
            </a:r>
            <a:r>
              <a:rPr lang="en-US" sz="1800" dirty="0" smtClean="0"/>
              <a:t> iterates over the set and provides the current row in a row variable v</a:t>
            </a:r>
            <a:r>
              <a:rPr lang="en-US" sz="1800" baseline="-25000" dirty="0" smtClean="0"/>
              <a:t> row</a:t>
            </a:r>
            <a:r>
              <a:rPr lang="en-US" sz="1800" dirty="0" smtClean="0"/>
              <a:t>.</a:t>
            </a:r>
            <a:endParaRPr lang="en-US" sz="2000" dirty="0" smtClean="0"/>
          </a:p>
          <a:p>
            <a:r>
              <a:rPr lang="en-US" sz="2000" dirty="0" smtClean="0"/>
              <a:t>Activity Condition A3: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1800" dirty="0" smtClean="0"/>
              <a:t>SQL activity </a:t>
            </a:r>
            <a:r>
              <a:rPr lang="en-US" sz="1800" dirty="0" err="1" smtClean="0"/>
              <a:t>a</a:t>
            </a:r>
            <a:r>
              <a:rPr lang="en-US" sz="1800" baseline="-25000" dirty="0" err="1" smtClean="0"/>
              <a:t>k</a:t>
            </a:r>
            <a:r>
              <a:rPr lang="en-US" sz="1800" dirty="0" smtClean="0"/>
              <a:t> is the only activity in </a:t>
            </a:r>
            <a:r>
              <a:rPr lang="en-US" sz="1800" dirty="0" smtClean="0"/>
              <a:t>the loop </a:t>
            </a:r>
            <a:r>
              <a:rPr lang="en-US" sz="1800" dirty="0" smtClean="0"/>
              <a:t>body of </a:t>
            </a:r>
            <a:r>
              <a:rPr lang="en-US" sz="1800" dirty="0" err="1" smtClean="0"/>
              <a:t>a</a:t>
            </a:r>
            <a:r>
              <a:rPr lang="en-US" sz="1800" baseline="-25000" dirty="0" err="1" smtClean="0"/>
              <a:t>j</a:t>
            </a:r>
            <a:r>
              <a:rPr lang="en-US" sz="1800" dirty="0" smtClean="0"/>
              <a:t>. It executes an INSERT statement 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599" y="1905000"/>
            <a:ext cx="4517708" cy="25546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The Insert </a:t>
            </a:r>
            <a:r>
              <a:rPr lang="en-US" sz="4400" dirty="0" err="1" smtClean="0"/>
              <a:t>Tuple</a:t>
            </a:r>
            <a:r>
              <a:rPr lang="en-US" sz="4400" dirty="0" smtClean="0"/>
              <a:t>-to-Set Rule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2400" dirty="0" smtClean="0"/>
              <a:t>Rule Action</a:t>
            </a:r>
          </a:p>
          <a:p>
            <a:r>
              <a:rPr lang="en-US" sz="2000" dirty="0" smtClean="0"/>
              <a:t>Transform </a:t>
            </a:r>
            <a:r>
              <a:rPr lang="en-US" sz="2000" i="1" dirty="0" err="1" smtClean="0"/>
              <a:t>a</a:t>
            </a:r>
            <a:r>
              <a:rPr lang="en-US" sz="2000" baseline="-25000" dirty="0" err="1" smtClean="0"/>
              <a:t>k</a:t>
            </a:r>
            <a:r>
              <a:rPr lang="en-US" sz="2000" dirty="0" smtClean="0"/>
              <a:t> </a:t>
            </a:r>
            <a:r>
              <a:rPr lang="en-US" sz="2000" i="1" dirty="0" smtClean="0"/>
              <a:t>to </a:t>
            </a:r>
            <a:r>
              <a:rPr lang="en-US" sz="2000" i="1" dirty="0" err="1" smtClean="0"/>
              <a:t>a</a:t>
            </a:r>
            <a:r>
              <a:rPr lang="en-US" sz="2000" baseline="-25000" dirty="0" err="1" smtClean="0"/>
              <a:t>k</a:t>
            </a:r>
            <a:r>
              <a:rPr lang="en-US" sz="2000" i="1" dirty="0" smtClean="0"/>
              <a:t>* by rewriting the SQL statement o</a:t>
            </a:r>
            <a:r>
              <a:rPr lang="en-US" sz="2000" dirty="0" smtClean="0"/>
              <a:t>f </a:t>
            </a:r>
            <a:r>
              <a:rPr lang="en-US" sz="2000" i="1" dirty="0" err="1" smtClean="0"/>
              <a:t>a</a:t>
            </a:r>
            <a:r>
              <a:rPr lang="en-US" sz="2000" baseline="-25000" dirty="0" err="1" smtClean="0"/>
              <a:t>k</a:t>
            </a:r>
            <a:endParaRPr lang="en-US" sz="2000" i="1" dirty="0" smtClean="0"/>
          </a:p>
          <a:p>
            <a:r>
              <a:rPr lang="en-US" sz="2000" dirty="0" smtClean="0"/>
              <a:t>We “pull up” the INSERT statement by joining </a:t>
            </a:r>
            <a:r>
              <a:rPr lang="en-US" sz="2000" i="1" dirty="0" err="1" smtClean="0"/>
              <a:t>expr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  with a correlated table reference containing the results of expression </a:t>
            </a:r>
            <a:r>
              <a:rPr lang="en-US" sz="2000" i="1" dirty="0" err="1" smtClean="0"/>
              <a:t>expr</a:t>
            </a:r>
            <a:r>
              <a:rPr lang="en-US" sz="2000" baseline="-25000" dirty="0" err="1" smtClean="0"/>
              <a:t>k</a:t>
            </a:r>
            <a:r>
              <a:rPr lang="en-US" sz="2000" dirty="0" smtClean="0"/>
              <a:t> </a:t>
            </a:r>
            <a:r>
              <a:rPr lang="en-US" sz="2000" i="1" dirty="0" smtClean="0"/>
              <a:t> for each row. Due to the correlation </a:t>
            </a:r>
            <a:r>
              <a:rPr lang="en-US" sz="2000" dirty="0" smtClean="0"/>
              <a:t>between the joined tables within the FROM clause, we add the keyword TABLE to the table reference.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599" y="1905000"/>
            <a:ext cx="4517708" cy="25546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The Insert </a:t>
            </a:r>
            <a:r>
              <a:rPr lang="en-US" sz="4400" dirty="0" err="1" smtClean="0"/>
              <a:t>Tuple</a:t>
            </a:r>
            <a:r>
              <a:rPr lang="en-US" sz="4400" dirty="0" smtClean="0"/>
              <a:t>-to-Set Rule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2400" dirty="0" smtClean="0"/>
              <a:t>Rule Action:</a:t>
            </a:r>
          </a:p>
          <a:p>
            <a:r>
              <a:rPr lang="en-US" sz="2000" i="1" dirty="0" smtClean="0"/>
              <a:t>Replace </a:t>
            </a:r>
            <a:r>
              <a:rPr lang="en-US" sz="2000" i="1" dirty="0" err="1" smtClean="0"/>
              <a:t>a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 </a:t>
            </a:r>
            <a:r>
              <a:rPr lang="en-US" sz="2000" i="1" dirty="0" smtClean="0"/>
              <a:t> including </a:t>
            </a:r>
            <a:r>
              <a:rPr lang="en-US" sz="2000" i="1" dirty="0" err="1" smtClean="0"/>
              <a:t>a</a:t>
            </a:r>
            <a:r>
              <a:rPr lang="en-US" sz="2000" baseline="-25000" dirty="0" err="1" smtClean="0"/>
              <a:t>k</a:t>
            </a:r>
            <a:r>
              <a:rPr lang="en-US" sz="2000" i="1" dirty="0" smtClean="0"/>
              <a:t> by </a:t>
            </a:r>
            <a:r>
              <a:rPr lang="en-US" sz="2000" i="1" dirty="0" err="1" smtClean="0"/>
              <a:t>a</a:t>
            </a:r>
            <a:r>
              <a:rPr lang="en-US" sz="2000" baseline="-25000" dirty="0" err="1" smtClean="0"/>
              <a:t>k</a:t>
            </a:r>
            <a:r>
              <a:rPr lang="en-US" sz="2000" i="1" dirty="0" smtClean="0"/>
              <a:t>*</a:t>
            </a:r>
          </a:p>
          <a:p>
            <a:r>
              <a:rPr lang="en-US" sz="2000" i="1" dirty="0" smtClean="0"/>
              <a:t>Remove </a:t>
            </a:r>
            <a:r>
              <a:rPr lang="en-US" sz="2000" i="1" dirty="0" err="1" smtClean="0"/>
              <a:t>a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 </a:t>
            </a:r>
            <a:r>
              <a:rPr lang="en-US" sz="2000" i="1" dirty="0" smtClean="0"/>
              <a:t>and adapt the control flow accordingly, that is, </a:t>
            </a:r>
            <a:r>
              <a:rPr lang="en-US" sz="2000" dirty="0" smtClean="0"/>
              <a:t>connect all direct preceding activities with all direct succeeding activities of </a:t>
            </a:r>
            <a:r>
              <a:rPr lang="en-US" sz="2000" i="1" dirty="0" err="1" smtClean="0"/>
              <a:t>a</a:t>
            </a:r>
            <a:r>
              <a:rPr lang="en-US" sz="2000" baseline="-25000" dirty="0" err="1" smtClean="0"/>
              <a:t>i</a:t>
            </a:r>
            <a:endParaRPr lang="en-US" sz="2000" baseline="-25000" dirty="0" smtClean="0"/>
          </a:p>
          <a:p>
            <a:r>
              <a:rPr lang="en-US" sz="2000" dirty="0" smtClean="0"/>
              <a:t>This opens up optimization at the database level and thus leads to performance improvements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599" y="1905000"/>
            <a:ext cx="4517708" cy="25546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r>
              <a:rPr lang="en-US" sz="4400" dirty="0" smtClean="0"/>
              <a:t>Introduction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/>
              <a:t>Optimize business process revenues and profits.</a:t>
            </a:r>
          </a:p>
          <a:p>
            <a:pPr eaLnBrk="1" hangingPunct="1"/>
            <a:r>
              <a:rPr lang="en-US" dirty="0" smtClean="0"/>
              <a:t>Introduce a set or rewrite rules such that</a:t>
            </a:r>
          </a:p>
          <a:p>
            <a:pPr lvl="1" eaLnBrk="1" hangingPunct="1"/>
            <a:r>
              <a:rPr lang="en-US" dirty="0" smtClean="0"/>
              <a:t>Transform a business process into a more efficient one.</a:t>
            </a:r>
          </a:p>
          <a:p>
            <a:pPr lvl="1" eaLnBrk="1" hangingPunct="1"/>
            <a:r>
              <a:rPr lang="en-US" dirty="0" smtClean="0"/>
              <a:t>Improve execution </a:t>
            </a:r>
            <a:r>
              <a:rPr lang="en-US" dirty="0" err="1" smtClean="0"/>
              <a:t>wrt</a:t>
            </a:r>
            <a:r>
              <a:rPr lang="en-US" dirty="0" smtClean="0"/>
              <a:t> data management.</a:t>
            </a:r>
          </a:p>
          <a:p>
            <a:pPr lvl="1" eaLnBrk="1" hangingPunct="1"/>
            <a:r>
              <a:rPr lang="en-US" dirty="0" smtClean="0"/>
              <a:t>NO change in the semantics of the original process.</a:t>
            </a:r>
          </a:p>
          <a:p>
            <a:pPr eaLnBrk="1" hangingPunct="1"/>
            <a:r>
              <a:rPr lang="en-US" dirty="0" smtClean="0"/>
              <a:t>Semi-procedural process graph</a:t>
            </a:r>
          </a:p>
          <a:p>
            <a:pPr eaLnBrk="1" hangingPunct="1"/>
            <a:r>
              <a:rPr lang="en-US" dirty="0" smtClean="0"/>
              <a:t>Multi-stage control strategy</a:t>
            </a:r>
          </a:p>
          <a:p>
            <a:pPr eaLnBrk="1" hangingPunct="1"/>
            <a:r>
              <a:rPr lang="en-US" dirty="0" smtClean="0"/>
              <a:t>Case Study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The Insert </a:t>
            </a:r>
            <a:r>
              <a:rPr lang="en-US" sz="4400" dirty="0" err="1" smtClean="0"/>
              <a:t>Tuple</a:t>
            </a:r>
            <a:r>
              <a:rPr lang="en-US" sz="4400" dirty="0" smtClean="0"/>
              <a:t>-to-Set Rule</a:t>
            </a:r>
            <a:endParaRPr lang="en-US" sz="1800" dirty="0" smtClean="0"/>
          </a:p>
        </p:txBody>
      </p:sp>
      <p:sp>
        <p:nvSpPr>
          <p:cNvPr id="27651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3810000" cy="4434840"/>
          </a:xfrm>
        </p:spPr>
        <p:txBody>
          <a:bodyPr/>
          <a:lstStyle/>
          <a:p>
            <a:r>
              <a:rPr lang="en-US" sz="2400" dirty="0" smtClean="0"/>
              <a:t>Data Dependency Condition D1:</a:t>
            </a:r>
          </a:p>
          <a:p>
            <a:pPr>
              <a:buNone/>
            </a:pPr>
            <a:r>
              <a:rPr lang="en-US" sz="2000" dirty="0" smtClean="0"/>
              <a:t>	A </a:t>
            </a:r>
            <a:r>
              <a:rPr lang="en-US" sz="2000" i="1" dirty="0" smtClean="0"/>
              <a:t>single write-read </a:t>
            </a:r>
            <a:r>
              <a:rPr lang="en-US" sz="2000" dirty="0" smtClean="0"/>
              <a:t>data dependency based on </a:t>
            </a:r>
            <a:r>
              <a:rPr lang="en-US" sz="2000" i="1" dirty="0" err="1" smtClean="0"/>
              <a:t>v</a:t>
            </a:r>
            <a:r>
              <a:rPr lang="en-US" sz="2000" baseline="-25000" dirty="0" err="1" smtClean="0"/>
              <a:t>set</a:t>
            </a:r>
            <a:r>
              <a:rPr lang="en-US" sz="2000" i="1" dirty="0" smtClean="0"/>
              <a:t> does exist between </a:t>
            </a:r>
            <a:r>
              <a:rPr lang="en-US" sz="2000" i="1" dirty="0" err="1" smtClean="0"/>
              <a:t>a</a:t>
            </a:r>
            <a:r>
              <a:rPr lang="en-US" sz="2000" baseline="-25000" dirty="0" err="1" smtClean="0"/>
              <a:t>i</a:t>
            </a:r>
            <a:r>
              <a:rPr lang="en-US" sz="2000" i="1" dirty="0" smtClean="0"/>
              <a:t> </a:t>
            </a:r>
            <a:r>
              <a:rPr lang="en-US" sz="2000" dirty="0" smtClean="0"/>
              <a:t>and </a:t>
            </a:r>
            <a:r>
              <a:rPr lang="en-US" sz="2000" i="1" dirty="0" err="1" smtClean="0"/>
              <a:t>a</a:t>
            </a:r>
            <a:r>
              <a:rPr lang="en-US" sz="2000" baseline="-25000" dirty="0" err="1" smtClean="0"/>
              <a:t>j</a:t>
            </a:r>
            <a:r>
              <a:rPr lang="en-US" sz="2000" i="1" dirty="0" smtClean="0"/>
              <a:t> , such that </a:t>
            </a:r>
            <a:r>
              <a:rPr lang="en-US" sz="2000" i="1" dirty="0" err="1" smtClean="0"/>
              <a:t>a</a:t>
            </a:r>
            <a:r>
              <a:rPr lang="en-US" sz="2000" baseline="-25000" dirty="0" err="1" smtClean="0"/>
              <a:t>i</a:t>
            </a:r>
            <a:r>
              <a:rPr lang="en-US" sz="2000" i="1" dirty="0" smtClean="0"/>
              <a:t> writes </a:t>
            </a:r>
            <a:r>
              <a:rPr lang="en-US" sz="2000" i="1" dirty="0" err="1" smtClean="0"/>
              <a:t>v</a:t>
            </a:r>
            <a:r>
              <a:rPr lang="en-US" sz="2000" baseline="-25000" dirty="0" err="1" smtClean="0"/>
              <a:t>set</a:t>
            </a:r>
            <a:r>
              <a:rPr lang="en-US" sz="2000" i="1" dirty="0" smtClean="0"/>
              <a:t> before </a:t>
            </a:r>
            <a:r>
              <a:rPr lang="en-US" sz="2000" i="1" dirty="0" err="1" smtClean="0"/>
              <a:t>a</a:t>
            </a:r>
            <a:r>
              <a:rPr lang="en-US" sz="2000" baseline="-25000" dirty="0" err="1" smtClean="0"/>
              <a:t>j</a:t>
            </a:r>
            <a:r>
              <a:rPr lang="en-US" sz="2000" i="1" dirty="0" smtClean="0"/>
              <a:t> reads </a:t>
            </a:r>
            <a:r>
              <a:rPr lang="en-US" sz="2000" i="1" dirty="0" err="1" smtClean="0"/>
              <a:t>v</a:t>
            </a:r>
            <a:r>
              <a:rPr lang="en-US" sz="2000" baseline="-25000" dirty="0" err="1" smtClean="0"/>
              <a:t>set</a:t>
            </a:r>
            <a:endParaRPr lang="en-US" sz="2000" i="1" dirty="0" smtClean="0"/>
          </a:p>
          <a:p>
            <a:r>
              <a:rPr lang="en-US" sz="2400" dirty="0" smtClean="0"/>
              <a:t>Data Dependency Condition D2:</a:t>
            </a:r>
            <a:r>
              <a:rPr lang="en-US" sz="2400" i="1" dirty="0" smtClean="0"/>
              <a:t> </a:t>
            </a:r>
          </a:p>
          <a:p>
            <a:pPr>
              <a:buNone/>
            </a:pPr>
            <a:r>
              <a:rPr lang="en-US" sz="2000" dirty="0" smtClean="0"/>
              <a:t>	There is a </a:t>
            </a:r>
            <a:r>
              <a:rPr lang="en-US" sz="2000" i="1" dirty="0" smtClean="0"/>
              <a:t>single </a:t>
            </a:r>
            <a:r>
              <a:rPr lang="en-US" sz="2000" dirty="0" smtClean="0"/>
              <a:t>write-read data dependency based on </a:t>
            </a:r>
            <a:r>
              <a:rPr lang="en-US" sz="2000" i="1" dirty="0" err="1" smtClean="0"/>
              <a:t>v</a:t>
            </a:r>
            <a:r>
              <a:rPr lang="en-US" sz="2000" baseline="-25000" dirty="0" err="1" smtClean="0"/>
              <a:t>row</a:t>
            </a:r>
            <a:r>
              <a:rPr lang="en-US" sz="2000" i="1" dirty="0" smtClean="0"/>
              <a:t> between </a:t>
            </a:r>
            <a:r>
              <a:rPr lang="en-US" sz="2000" i="1" dirty="0" err="1" smtClean="0"/>
              <a:t>a</a:t>
            </a:r>
            <a:r>
              <a:rPr lang="en-US" sz="2000" baseline="-25000" dirty="0" err="1" smtClean="0"/>
              <a:t>j</a:t>
            </a:r>
            <a:r>
              <a:rPr lang="en-US" sz="2000" i="1" dirty="0" smtClean="0"/>
              <a:t> </a:t>
            </a:r>
            <a:r>
              <a:rPr lang="en-US" sz="2000" dirty="0" smtClean="0"/>
              <a:t>and </a:t>
            </a:r>
            <a:r>
              <a:rPr lang="en-US" sz="2000" i="1" dirty="0" err="1" smtClean="0"/>
              <a:t>a</a:t>
            </a:r>
            <a:r>
              <a:rPr lang="en-US" sz="2000" baseline="-25000" dirty="0" err="1" smtClean="0"/>
              <a:t>k</a:t>
            </a:r>
            <a:r>
              <a:rPr lang="en-US" sz="2000" i="1" dirty="0" smtClean="0"/>
              <a:t>, such that </a:t>
            </a:r>
            <a:r>
              <a:rPr lang="en-US" sz="2000" i="1" dirty="0" err="1" smtClean="0"/>
              <a:t>a</a:t>
            </a:r>
            <a:r>
              <a:rPr lang="en-US" sz="2000" baseline="-25000" dirty="0" err="1" smtClean="0"/>
              <a:t>j</a:t>
            </a:r>
            <a:r>
              <a:rPr lang="en-US" sz="2000" i="1" dirty="0" smtClean="0"/>
              <a:t> writes </a:t>
            </a:r>
            <a:r>
              <a:rPr lang="en-US" sz="2000" i="1" dirty="0" err="1" smtClean="0"/>
              <a:t>v</a:t>
            </a:r>
            <a:r>
              <a:rPr lang="en-US" sz="2000" baseline="-25000" dirty="0" err="1" smtClean="0"/>
              <a:t>row</a:t>
            </a:r>
            <a:r>
              <a:rPr lang="en-US" sz="2000" i="1" dirty="0" smtClean="0"/>
              <a:t> before </a:t>
            </a:r>
            <a:r>
              <a:rPr lang="en-US" sz="2000" i="1" dirty="0" err="1" smtClean="0"/>
              <a:t>a</a:t>
            </a:r>
            <a:r>
              <a:rPr lang="en-US" sz="2000" baseline="-25000" dirty="0" err="1" smtClean="0"/>
              <a:t>k</a:t>
            </a:r>
            <a:r>
              <a:rPr lang="en-US" sz="2000" i="1" dirty="0" smtClean="0"/>
              <a:t> reads it</a:t>
            </a:r>
            <a:endParaRPr lang="en-US" sz="2000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599" y="1905000"/>
            <a:ext cx="4517708" cy="25546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The Insert </a:t>
            </a:r>
            <a:r>
              <a:rPr lang="en-US" sz="4400" dirty="0" err="1" smtClean="0"/>
              <a:t>Tuple</a:t>
            </a:r>
            <a:r>
              <a:rPr lang="en-US" sz="4400" dirty="0" smtClean="0"/>
              <a:t>-to-Set Rule</a:t>
            </a:r>
            <a:endParaRPr lang="en-US" sz="1800" dirty="0" smtClean="0"/>
          </a:p>
        </p:txBody>
      </p:sp>
      <p:sp>
        <p:nvSpPr>
          <p:cNvPr id="27651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3810000" cy="4434840"/>
          </a:xfrm>
        </p:spPr>
        <p:txBody>
          <a:bodyPr/>
          <a:lstStyle/>
          <a:p>
            <a:r>
              <a:rPr lang="en-US" sz="2400" dirty="0" smtClean="0"/>
              <a:t>Value Stability Condition S1:</a:t>
            </a:r>
          </a:p>
          <a:p>
            <a:pPr>
              <a:buNone/>
            </a:pPr>
            <a:r>
              <a:rPr lang="en-US" sz="2400" i="1" dirty="0" smtClean="0"/>
              <a:t>	</a:t>
            </a:r>
            <a:r>
              <a:rPr lang="en-US" sz="2000" i="1" dirty="0" err="1" smtClean="0"/>
              <a:t>v</a:t>
            </a:r>
            <a:r>
              <a:rPr lang="en-US" sz="2000" baseline="-25000" dirty="0" err="1" smtClean="0"/>
              <a:t>set</a:t>
            </a:r>
            <a:r>
              <a:rPr lang="en-US" sz="2000" i="1" dirty="0" smtClean="0"/>
              <a:t> is stable, that is, it does </a:t>
            </a:r>
            <a:r>
              <a:rPr lang="en-US" sz="2000" dirty="0" smtClean="0"/>
              <a:t>not change between its definition and its usage</a:t>
            </a:r>
          </a:p>
          <a:p>
            <a:r>
              <a:rPr lang="en-US" sz="2400" i="1" dirty="0" smtClean="0"/>
              <a:t>Value Stability Condition S2:</a:t>
            </a:r>
          </a:p>
          <a:p>
            <a:pPr>
              <a:buNone/>
            </a:pPr>
            <a:r>
              <a:rPr lang="en-US" sz="2000" i="1" dirty="0" smtClean="0"/>
              <a:t>	In each iteration of </a:t>
            </a:r>
            <a:r>
              <a:rPr lang="en-US" sz="2000" i="1" dirty="0" err="1" smtClean="0"/>
              <a:t>a</a:t>
            </a:r>
            <a:r>
              <a:rPr lang="en-US" sz="2000" baseline="-25000" dirty="0" err="1" smtClean="0"/>
              <a:t>j</a:t>
            </a:r>
            <a:r>
              <a:rPr lang="en-US" sz="2000" i="1" dirty="0" smtClean="0"/>
              <a:t> , </a:t>
            </a:r>
            <a:r>
              <a:rPr lang="en-US" sz="2000" i="1" dirty="0" err="1" smtClean="0"/>
              <a:t>a</a:t>
            </a:r>
            <a:r>
              <a:rPr lang="en-US" sz="2000" baseline="-25000" dirty="0" err="1" smtClean="0"/>
              <a:t>k</a:t>
            </a:r>
            <a:r>
              <a:rPr lang="en-US" sz="2000" i="1" dirty="0" smtClean="0"/>
              <a:t> reads that value of </a:t>
            </a:r>
            <a:r>
              <a:rPr lang="en-US" sz="2000" i="1" dirty="0" err="1" smtClean="0"/>
              <a:t>v</a:t>
            </a:r>
            <a:r>
              <a:rPr lang="en-US" sz="2000" baseline="-25000" dirty="0" err="1" smtClean="0"/>
              <a:t>row</a:t>
            </a:r>
            <a:r>
              <a:rPr lang="en-US" sz="2000" i="1" dirty="0" smtClean="0"/>
              <a:t> that is provided by </a:t>
            </a:r>
            <a:r>
              <a:rPr lang="en-US" sz="2000" i="1" dirty="0" err="1" smtClean="0"/>
              <a:t>a</a:t>
            </a:r>
            <a:r>
              <a:rPr lang="en-US" sz="2000" baseline="-25000" dirty="0" err="1" smtClean="0"/>
              <a:t>j</a:t>
            </a:r>
            <a:endParaRPr lang="en-US" sz="2000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599" y="1905000"/>
            <a:ext cx="4517708" cy="25546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Control Strategy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229600" cy="4434840"/>
          </a:xfrm>
        </p:spPr>
        <p:txBody>
          <a:bodyPr/>
          <a:lstStyle/>
          <a:p>
            <a:r>
              <a:rPr lang="en-US" dirty="0" smtClean="0"/>
              <a:t>It divides </a:t>
            </a:r>
            <a:r>
              <a:rPr lang="en-US" dirty="0" smtClean="0"/>
              <a:t>the overall </a:t>
            </a:r>
            <a:r>
              <a:rPr lang="en-US" dirty="0" smtClean="0"/>
              <a:t>process in several optimization spheres and </a:t>
            </a:r>
            <a:r>
              <a:rPr lang="en-US" dirty="0" smtClean="0"/>
              <a:t>applies rewrite </a:t>
            </a:r>
            <a:r>
              <a:rPr lang="en-US" dirty="0" smtClean="0"/>
              <a:t>rules considering their dependencies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Our control strategy exploits dependencies among </a:t>
            </a:r>
            <a:r>
              <a:rPr lang="en-US" dirty="0" smtClean="0"/>
              <a:t>rewrite rules .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application of any </a:t>
            </a:r>
            <a:r>
              <a:rPr lang="en-US" i="1" dirty="0" smtClean="0"/>
              <a:t>Activity </a:t>
            </a:r>
            <a:r>
              <a:rPr lang="en-US" i="1" dirty="0" smtClean="0"/>
              <a:t>Merging </a:t>
            </a:r>
            <a:r>
              <a:rPr lang="en-US" dirty="0" smtClean="0"/>
              <a:t>rule </a:t>
            </a:r>
            <a:r>
              <a:rPr lang="en-US" dirty="0" smtClean="0"/>
              <a:t>to the activities inside a </a:t>
            </a:r>
            <a:r>
              <a:rPr lang="en-US" dirty="0" err="1" smtClean="0"/>
              <a:t>ForEach</a:t>
            </a:r>
            <a:r>
              <a:rPr lang="en-US" dirty="0" smtClean="0"/>
              <a:t> activity may </a:t>
            </a:r>
            <a:r>
              <a:rPr lang="en-US" dirty="0" smtClean="0"/>
              <a:t>reduce the </a:t>
            </a:r>
            <a:r>
              <a:rPr lang="en-US" dirty="0" smtClean="0"/>
              <a:t>number of these activities to </a:t>
            </a:r>
            <a:r>
              <a:rPr lang="en-US" dirty="0" smtClean="0"/>
              <a:t>one.</a:t>
            </a:r>
          </a:p>
          <a:p>
            <a:r>
              <a:rPr lang="en-US" dirty="0" smtClean="0"/>
              <a:t>In </a:t>
            </a:r>
            <a:r>
              <a:rPr lang="en-US" dirty="0" smtClean="0"/>
              <a:t>turn, </a:t>
            </a:r>
            <a:r>
              <a:rPr lang="en-US" dirty="0" smtClean="0"/>
              <a:t>this may enable </a:t>
            </a:r>
            <a:r>
              <a:rPr lang="en-US" dirty="0" smtClean="0"/>
              <a:t>the application of the </a:t>
            </a:r>
            <a:r>
              <a:rPr lang="en-US" i="1" dirty="0" err="1" smtClean="0"/>
              <a:t>Tuple</a:t>
            </a:r>
            <a:r>
              <a:rPr lang="en-US" i="1" dirty="0" smtClean="0"/>
              <a:t>-to-Set rule</a:t>
            </a:r>
            <a:r>
              <a:rPr lang="en-US" i="1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Control Strategy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153400" cy="4434840"/>
          </a:xfrm>
        </p:spPr>
        <p:txBody>
          <a:bodyPr/>
          <a:lstStyle/>
          <a:p>
            <a:r>
              <a:rPr lang="en-US" dirty="0" smtClean="0"/>
              <a:t>The application of an </a:t>
            </a:r>
            <a:r>
              <a:rPr lang="en-US" i="1" dirty="0" smtClean="0"/>
              <a:t>Update Merging rule </a:t>
            </a:r>
            <a:r>
              <a:rPr lang="en-US" i="1" dirty="0" smtClean="0"/>
              <a:t>may </a:t>
            </a:r>
            <a:r>
              <a:rPr lang="en-US" dirty="0" smtClean="0"/>
              <a:t>reduce </a:t>
            </a:r>
            <a:r>
              <a:rPr lang="en-US" dirty="0" smtClean="0"/>
              <a:t>the number of updates on a table to a single one.</a:t>
            </a:r>
          </a:p>
          <a:p>
            <a:r>
              <a:rPr lang="en-US" dirty="0" smtClean="0"/>
              <a:t>If such a single update is executed on a temporary </a:t>
            </a:r>
            <a:r>
              <a:rPr lang="en-US" dirty="0" smtClean="0"/>
              <a:t>table, the </a:t>
            </a:r>
            <a:r>
              <a:rPr lang="en-US" i="1" dirty="0" smtClean="0"/>
              <a:t>Eliminate Temporary Table </a:t>
            </a:r>
            <a:r>
              <a:rPr lang="en-US" dirty="0" smtClean="0"/>
              <a:t>r</a:t>
            </a:r>
            <a:r>
              <a:rPr lang="en-US" dirty="0" smtClean="0"/>
              <a:t>ule </a:t>
            </a:r>
            <a:r>
              <a:rPr lang="en-US" dirty="0" smtClean="0"/>
              <a:t>might become applicable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is no specific order among the </a:t>
            </a:r>
            <a:r>
              <a:rPr lang="en-US" dirty="0" err="1" smtClean="0"/>
              <a:t>Tuple</a:t>
            </a:r>
            <a:r>
              <a:rPr lang="en-US" dirty="0" smtClean="0"/>
              <a:t>-</a:t>
            </a:r>
            <a:r>
              <a:rPr lang="en-US" dirty="0" smtClean="0"/>
              <a:t>to-Set Rule.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Enabling Relationships</a:t>
            </a:r>
            <a:endParaRPr lang="en-US" sz="4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 bwMode="auto">
          <a:xfrm>
            <a:off x="838200" y="1905001"/>
            <a:ext cx="7467600" cy="4419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Control Strategy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229600" cy="4434840"/>
          </a:xfrm>
        </p:spPr>
        <p:txBody>
          <a:bodyPr/>
          <a:lstStyle/>
          <a:p>
            <a:r>
              <a:rPr lang="en-US" dirty="0" smtClean="0"/>
              <a:t>Merging activities produces more sophisticated SQL statements.</a:t>
            </a:r>
          </a:p>
          <a:p>
            <a:r>
              <a:rPr lang="en-US" dirty="0" smtClean="0"/>
              <a:t>T</a:t>
            </a:r>
            <a:r>
              <a:rPr lang="en-US" dirty="0" smtClean="0"/>
              <a:t>his enables </a:t>
            </a:r>
            <a:r>
              <a:rPr lang="en-US" dirty="0" smtClean="0"/>
              <a:t>optimization at the </a:t>
            </a:r>
            <a:r>
              <a:rPr lang="en-US" dirty="0" smtClean="0"/>
              <a:t>database level.</a:t>
            </a:r>
          </a:p>
          <a:p>
            <a:r>
              <a:rPr lang="en-US" dirty="0" smtClean="0"/>
              <a:t> </a:t>
            </a:r>
            <a:r>
              <a:rPr lang="en-US" dirty="0" smtClean="0"/>
              <a:t>The </a:t>
            </a:r>
            <a:r>
              <a:rPr lang="en-US" dirty="0" smtClean="0"/>
              <a:t>performance gain </a:t>
            </a:r>
            <a:r>
              <a:rPr lang="en-US" dirty="0" smtClean="0"/>
              <a:t>depends </a:t>
            </a:r>
            <a:r>
              <a:rPr lang="en-US" dirty="0" smtClean="0"/>
              <a:t>on </a:t>
            </a:r>
          </a:p>
          <a:p>
            <a:pPr lvl="1"/>
            <a:r>
              <a:rPr lang="en-US" sz="2000" dirty="0" smtClean="0"/>
              <a:t>T</a:t>
            </a:r>
            <a:r>
              <a:rPr lang="en-US" sz="2000" dirty="0" smtClean="0"/>
              <a:t>he </a:t>
            </a:r>
            <a:r>
              <a:rPr lang="en-US" sz="2000" dirty="0" smtClean="0"/>
              <a:t>optimization potential of </a:t>
            </a:r>
            <a:r>
              <a:rPr lang="en-US" sz="2000" dirty="0" smtClean="0"/>
              <a:t>the SQL </a:t>
            </a:r>
            <a:r>
              <a:rPr lang="en-US" sz="2000" dirty="0" smtClean="0"/>
              <a:t>statements .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 smtClean="0"/>
              <a:t>The </a:t>
            </a:r>
            <a:r>
              <a:rPr lang="en-US" sz="2000" dirty="0" smtClean="0"/>
              <a:t>capabilities of the </a:t>
            </a:r>
            <a:r>
              <a:rPr lang="en-US" sz="2000" dirty="0" smtClean="0"/>
              <a:t>query optimizer </a:t>
            </a:r>
            <a:r>
              <a:rPr lang="en-US" sz="2000" dirty="0" smtClean="0"/>
              <a:t>of the database management system that </a:t>
            </a:r>
            <a:r>
              <a:rPr lang="en-US" sz="2000" dirty="0" smtClean="0"/>
              <a:t>processes these </a:t>
            </a:r>
            <a:r>
              <a:rPr lang="en-US" sz="2000" dirty="0" smtClean="0"/>
              <a:t>statements.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Control Strategy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229600" cy="4434840"/>
          </a:xfrm>
        </p:spPr>
        <p:txBody>
          <a:bodyPr/>
          <a:lstStyle/>
          <a:p>
            <a:r>
              <a:rPr lang="en-US" dirty="0" smtClean="0"/>
              <a:t>Scope Optimization Sphere (</a:t>
            </a:r>
            <a:r>
              <a:rPr lang="en-US" dirty="0" smtClean="0"/>
              <a:t>SOS)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Scope of a closed optimization sphere.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Loop Optimization Spheres (LOS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	They comprise a </a:t>
            </a:r>
            <a:r>
              <a:rPr lang="en-US" dirty="0" err="1" smtClean="0"/>
              <a:t>ForEach</a:t>
            </a:r>
            <a:r>
              <a:rPr lang="en-US" dirty="0" smtClean="0"/>
              <a:t> activity with its nested 	activities and all surrounding activities that are 	necessary for applying a </a:t>
            </a:r>
            <a:r>
              <a:rPr lang="en-US" i="1" dirty="0" err="1" smtClean="0"/>
              <a:t>Tuple</a:t>
            </a:r>
            <a:r>
              <a:rPr lang="en-US" i="1" dirty="0" smtClean="0"/>
              <a:t>-to-Set rule.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Control Strategy</a:t>
            </a:r>
            <a:endParaRPr lang="en-US" sz="4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Tree represents a hierarchical ordering on all optimization spheres.</a:t>
            </a:r>
          </a:p>
          <a:p>
            <a:r>
              <a:rPr lang="en-US" dirty="0" smtClean="0"/>
              <a:t>We process all nested spheres prior to a enclosing sphere.</a:t>
            </a:r>
          </a:p>
          <a:p>
            <a:r>
              <a:rPr lang="en-US" dirty="0" smtClean="0"/>
              <a:t>For each </a:t>
            </a:r>
            <a:r>
              <a:rPr lang="en-US" dirty="0" smtClean="0"/>
              <a:t>sphere type, we use a different control </a:t>
            </a:r>
            <a:r>
              <a:rPr lang="en-US" dirty="0" smtClean="0"/>
              <a:t>strategy.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91050" y="1828800"/>
            <a:ext cx="4552950" cy="41719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Control Strategy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2057400"/>
            <a:ext cx="6457950" cy="41719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Algorithm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229600" cy="4434840"/>
          </a:xfrm>
        </p:spPr>
        <p:txBody>
          <a:bodyPr/>
          <a:lstStyle/>
          <a:p>
            <a:r>
              <a:rPr lang="en-US" sz="2400" dirty="0" smtClean="0"/>
              <a:t>Algorithm : </a:t>
            </a:r>
            <a:r>
              <a:rPr lang="en-US" sz="2400" dirty="0" err="1" smtClean="0"/>
              <a:t>OptimizeSphere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457200" y="2362200"/>
            <a:ext cx="4572000" cy="4093428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r>
              <a:rPr lang="en-US" sz="2000" dirty="0" smtClean="0">
                <a:latin typeface="+mn-lt"/>
              </a:rPr>
              <a:t>Require: sphere </a:t>
            </a:r>
            <a:r>
              <a:rPr lang="en-US" sz="2000" i="1" dirty="0" smtClean="0">
                <a:latin typeface="+mn-lt"/>
              </a:rPr>
              <a:t>s	</a:t>
            </a:r>
            <a:endParaRPr lang="en-US" sz="2000" i="1" dirty="0" smtClean="0">
              <a:latin typeface="+mn-lt"/>
            </a:endParaRPr>
          </a:p>
          <a:p>
            <a:pPr lvl="1"/>
            <a:r>
              <a:rPr lang="en-US" sz="2000" dirty="0" smtClean="0">
                <a:latin typeface="+mn-lt"/>
              </a:rPr>
              <a:t>Ensure: optimized sphere </a:t>
            </a:r>
            <a:r>
              <a:rPr lang="en-US" sz="2000" i="1" dirty="0" smtClean="0">
                <a:latin typeface="+mn-lt"/>
              </a:rPr>
              <a:t>s</a:t>
            </a:r>
          </a:p>
          <a:p>
            <a:pPr lvl="1"/>
            <a:r>
              <a:rPr lang="en-US" sz="2000" i="1" dirty="0" err="1" smtClean="0">
                <a:latin typeface="+mn-lt"/>
              </a:rPr>
              <a:t>cs</a:t>
            </a:r>
            <a:r>
              <a:rPr lang="en-US" sz="2000" i="1" dirty="0" smtClean="0">
                <a:latin typeface="+mn-lt"/>
              </a:rPr>
              <a:t> ← </a:t>
            </a:r>
            <a:r>
              <a:rPr lang="en-US" sz="2000" i="1" dirty="0" err="1" smtClean="0">
                <a:latin typeface="+mn-lt"/>
              </a:rPr>
              <a:t>getControlStrategy</a:t>
            </a:r>
            <a:r>
              <a:rPr lang="en-US" sz="2000" i="1" dirty="0" smtClean="0">
                <a:latin typeface="+mn-lt"/>
              </a:rPr>
              <a:t>(s)</a:t>
            </a:r>
          </a:p>
          <a:p>
            <a:pPr lvl="1"/>
            <a:r>
              <a:rPr lang="en-US" sz="2000" dirty="0" smtClean="0">
                <a:latin typeface="+mn-lt"/>
              </a:rPr>
              <a:t>while </a:t>
            </a:r>
            <a:r>
              <a:rPr lang="en-US" sz="2000" i="1" dirty="0" err="1" smtClean="0">
                <a:latin typeface="+mn-lt"/>
              </a:rPr>
              <a:t>cs</a:t>
            </a:r>
            <a:r>
              <a:rPr lang="en-US" sz="2000" i="1" dirty="0" smtClean="0">
                <a:latin typeface="+mn-lt"/>
              </a:rPr>
              <a:t> is not finished do</a:t>
            </a:r>
          </a:p>
          <a:p>
            <a:pPr lvl="2"/>
            <a:r>
              <a:rPr lang="en-US" sz="2000" i="1" dirty="0" smtClean="0">
                <a:latin typeface="+mn-lt"/>
              </a:rPr>
              <a:t>r ← </a:t>
            </a:r>
            <a:r>
              <a:rPr lang="en-US" sz="2000" i="1" dirty="0" err="1" smtClean="0">
                <a:latin typeface="+mn-lt"/>
              </a:rPr>
              <a:t>getNextRule</a:t>
            </a:r>
            <a:r>
              <a:rPr lang="en-US" sz="2000" i="1" dirty="0" smtClean="0">
                <a:latin typeface="+mn-lt"/>
              </a:rPr>
              <a:t>(</a:t>
            </a:r>
            <a:r>
              <a:rPr lang="en-US" sz="2000" i="1" dirty="0" err="1" smtClean="0">
                <a:latin typeface="+mn-lt"/>
              </a:rPr>
              <a:t>cs</a:t>
            </a:r>
            <a:r>
              <a:rPr lang="en-US" sz="2000" i="1" dirty="0" smtClean="0">
                <a:latin typeface="+mn-lt"/>
              </a:rPr>
              <a:t>)</a:t>
            </a:r>
          </a:p>
          <a:p>
            <a:pPr lvl="2"/>
            <a:r>
              <a:rPr lang="en-US" sz="2000" dirty="0" smtClean="0">
                <a:latin typeface="+mn-lt"/>
              </a:rPr>
              <a:t>while </a:t>
            </a:r>
            <a:r>
              <a:rPr lang="en-US" sz="2000" i="1" dirty="0" smtClean="0">
                <a:latin typeface="+mn-lt"/>
              </a:rPr>
              <a:t>s is not fully traversed do</a:t>
            </a:r>
          </a:p>
          <a:p>
            <a:pPr lvl="2"/>
            <a:r>
              <a:rPr lang="en-US" sz="2000" i="1" dirty="0" smtClean="0">
                <a:latin typeface="+mn-lt"/>
              </a:rPr>
              <a:t>a ← </a:t>
            </a:r>
            <a:r>
              <a:rPr lang="en-US" sz="2000" i="1" dirty="0" err="1" smtClean="0">
                <a:latin typeface="+mn-lt"/>
              </a:rPr>
              <a:t>getNextActivity</a:t>
            </a:r>
            <a:r>
              <a:rPr lang="en-US" sz="2000" i="1" dirty="0" smtClean="0">
                <a:latin typeface="+mn-lt"/>
              </a:rPr>
              <a:t>(s)</a:t>
            </a:r>
          </a:p>
          <a:p>
            <a:pPr lvl="2"/>
            <a:r>
              <a:rPr lang="en-US" sz="2000" i="1" dirty="0" smtClean="0">
                <a:latin typeface="+mn-lt"/>
              </a:rPr>
              <a:t>m ← </a:t>
            </a:r>
            <a:r>
              <a:rPr lang="en-US" sz="2000" i="1" dirty="0" err="1" smtClean="0">
                <a:latin typeface="+mn-lt"/>
              </a:rPr>
              <a:t>findMatch</a:t>
            </a:r>
            <a:r>
              <a:rPr lang="en-US" sz="2000" i="1" dirty="0" smtClean="0">
                <a:latin typeface="+mn-lt"/>
              </a:rPr>
              <a:t>(a, s, r)</a:t>
            </a:r>
          </a:p>
          <a:p>
            <a:pPr lvl="3"/>
            <a:r>
              <a:rPr lang="en-US" sz="2000" dirty="0" smtClean="0">
                <a:latin typeface="+mn-lt"/>
              </a:rPr>
              <a:t>if </a:t>
            </a:r>
            <a:r>
              <a:rPr lang="en-US" sz="2000" i="1" dirty="0" smtClean="0">
                <a:latin typeface="+mn-lt"/>
              </a:rPr>
              <a:t>m = ∅ then</a:t>
            </a:r>
          </a:p>
          <a:p>
            <a:pPr lvl="3"/>
            <a:r>
              <a:rPr lang="en-US" sz="2000" i="1" dirty="0" err="1" smtClean="0">
                <a:latin typeface="+mn-lt"/>
              </a:rPr>
              <a:t>applyRule</a:t>
            </a:r>
            <a:r>
              <a:rPr lang="en-US" sz="2000" i="1" dirty="0" smtClean="0">
                <a:latin typeface="+mn-lt"/>
              </a:rPr>
              <a:t>(m, r)</a:t>
            </a:r>
          </a:p>
          <a:p>
            <a:pPr lvl="3"/>
            <a:r>
              <a:rPr lang="en-US" sz="2000" dirty="0" smtClean="0">
                <a:latin typeface="+mn-lt"/>
              </a:rPr>
              <a:t>end if</a:t>
            </a:r>
          </a:p>
          <a:p>
            <a:pPr lvl="2"/>
            <a:r>
              <a:rPr lang="en-US" sz="2000" dirty="0" smtClean="0">
                <a:latin typeface="+mn-lt"/>
              </a:rPr>
              <a:t>end while</a:t>
            </a:r>
          </a:p>
          <a:p>
            <a:pPr lvl="1"/>
            <a:r>
              <a:rPr lang="en-US" sz="2000" dirty="0" smtClean="0">
                <a:latin typeface="+mn-lt"/>
              </a:rPr>
              <a:t>end while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04088"/>
            <a:ext cx="9144000" cy="1143000"/>
          </a:xfrm>
        </p:spPr>
        <p:txBody>
          <a:bodyPr/>
          <a:lstStyle/>
          <a:p>
            <a:pPr algn="ctr"/>
            <a:r>
              <a:rPr lang="en-US" sz="4400" dirty="0" smtClean="0"/>
              <a:t>Workflow Languages &amp; Data Mgmt.</a:t>
            </a:r>
            <a:br>
              <a:rPr lang="en-US" sz="4400" dirty="0" smtClean="0"/>
            </a:br>
            <a:r>
              <a:rPr lang="en-US" sz="3600" dirty="0" smtClean="0"/>
              <a:t>Business Process Execution  Language [BPEL]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305800" cy="4434840"/>
          </a:xfrm>
        </p:spPr>
        <p:txBody>
          <a:bodyPr/>
          <a:lstStyle/>
          <a:p>
            <a:r>
              <a:rPr lang="en-US" sz="2400" dirty="0" smtClean="0"/>
              <a:t>It fosters a two-level programming model.</a:t>
            </a:r>
          </a:p>
          <a:p>
            <a:pPr lvl="1"/>
            <a:r>
              <a:rPr lang="en-US" dirty="0" smtClean="0"/>
              <a:t>Function Layer</a:t>
            </a:r>
          </a:p>
          <a:p>
            <a:pPr lvl="2"/>
            <a:r>
              <a:rPr lang="en-US" sz="1600" dirty="0" smtClean="0"/>
              <a:t> </a:t>
            </a:r>
            <a:r>
              <a:rPr lang="en-US" dirty="0" smtClean="0"/>
              <a:t>It consists of executable software components in the form of Web services that carry out basic activities. </a:t>
            </a:r>
          </a:p>
          <a:p>
            <a:pPr lvl="1"/>
            <a:r>
              <a:rPr lang="en-US" dirty="0" smtClean="0"/>
              <a:t>Choreography Layer</a:t>
            </a:r>
          </a:p>
          <a:p>
            <a:pPr lvl="2"/>
            <a:r>
              <a:rPr lang="en-US" dirty="0" smtClean="0"/>
              <a:t>It specifies a process model defining </a:t>
            </a:r>
            <a:r>
              <a:rPr lang="en-US" dirty="0" smtClean="0"/>
              <a:t>the </a:t>
            </a:r>
            <a:r>
              <a:rPr lang="en-US" dirty="0" smtClean="0"/>
              <a:t>execution order of activities.</a:t>
            </a:r>
          </a:p>
          <a:p>
            <a:r>
              <a:rPr lang="en-US" sz="2400" dirty="0" smtClean="0"/>
              <a:t>BPEL offers many language constructs</a:t>
            </a:r>
          </a:p>
          <a:p>
            <a:pPr lvl="1"/>
            <a:r>
              <a:rPr lang="en-US" sz="2000" dirty="0" smtClean="0"/>
              <a:t>Invoke activity</a:t>
            </a:r>
          </a:p>
          <a:p>
            <a:pPr lvl="1"/>
            <a:r>
              <a:rPr lang="en-US" sz="2000" dirty="0" smtClean="0"/>
              <a:t>Assign activity</a:t>
            </a:r>
          </a:p>
          <a:p>
            <a:pPr lvl="1"/>
            <a:r>
              <a:rPr lang="en-US" sz="2000" dirty="0" smtClean="0"/>
              <a:t>Sequence activity</a:t>
            </a:r>
          </a:p>
          <a:p>
            <a:pPr lvl="1"/>
            <a:r>
              <a:rPr lang="en-US" sz="2000" dirty="0" err="1" smtClean="0"/>
              <a:t>ForEach</a:t>
            </a:r>
            <a:r>
              <a:rPr lang="en-US" sz="2000" dirty="0" smtClean="0"/>
              <a:t> activity</a:t>
            </a:r>
          </a:p>
          <a:p>
            <a:pPr lvl="1">
              <a:buNone/>
            </a:pP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Algorithm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229600" cy="4434840"/>
          </a:xfrm>
        </p:spPr>
        <p:txBody>
          <a:bodyPr/>
          <a:lstStyle/>
          <a:p>
            <a:r>
              <a:rPr lang="en-US" sz="2400" b="1" dirty="0" smtClean="0"/>
              <a:t>Algorithm </a:t>
            </a:r>
            <a:r>
              <a:rPr lang="en-US" sz="2400" b="1" dirty="0" err="1" smtClean="0"/>
              <a:t>OptimizeSphereHierarchy</a:t>
            </a:r>
            <a:endParaRPr lang="en-US" sz="2400" b="1" dirty="0" smtClean="0"/>
          </a:p>
          <a:p>
            <a:pPr lvl="1">
              <a:buNone/>
            </a:pPr>
            <a:r>
              <a:rPr lang="en-US" sz="2000" dirty="0" smtClean="0"/>
              <a:t>Require</a:t>
            </a:r>
            <a:r>
              <a:rPr lang="en-US" sz="2000" dirty="0" smtClean="0"/>
              <a:t>: sphere-hierarchy </a:t>
            </a:r>
            <a:r>
              <a:rPr lang="en-US" sz="2000" i="1" dirty="0" err="1" smtClean="0"/>
              <a:t>sh</a:t>
            </a:r>
            <a:endParaRPr lang="en-US" sz="2000" i="1" dirty="0" smtClean="0"/>
          </a:p>
          <a:p>
            <a:pPr lvl="1">
              <a:buNone/>
            </a:pPr>
            <a:r>
              <a:rPr lang="en-US" sz="2000" dirty="0" smtClean="0"/>
              <a:t>Ensure: optimized sphere-hierarchy </a:t>
            </a:r>
            <a:r>
              <a:rPr lang="en-US" sz="2000" i="1" dirty="0" err="1" smtClean="0"/>
              <a:t>sh</a:t>
            </a:r>
            <a:endParaRPr lang="en-US" sz="2000" i="1" dirty="0" smtClean="0"/>
          </a:p>
          <a:p>
            <a:pPr lvl="1">
              <a:buNone/>
            </a:pPr>
            <a:r>
              <a:rPr lang="en-US" sz="2000" dirty="0" smtClean="0"/>
              <a:t>	while </a:t>
            </a:r>
            <a:r>
              <a:rPr lang="en-US" sz="2000" i="1" dirty="0" err="1" smtClean="0"/>
              <a:t>sh</a:t>
            </a:r>
            <a:r>
              <a:rPr lang="en-US" sz="2000" i="1" dirty="0" smtClean="0"/>
              <a:t> is not fully traversed do</a:t>
            </a:r>
          </a:p>
          <a:p>
            <a:pPr lvl="1">
              <a:buNone/>
            </a:pPr>
            <a:r>
              <a:rPr lang="en-US" sz="2000" i="1" dirty="0" smtClean="0"/>
              <a:t>	s </a:t>
            </a:r>
            <a:r>
              <a:rPr lang="en-US" sz="2000" i="1" dirty="0" smtClean="0"/>
              <a:t>← </a:t>
            </a:r>
            <a:r>
              <a:rPr lang="en-US" sz="2000" i="1" dirty="0" err="1" smtClean="0"/>
              <a:t>getNextSphere</a:t>
            </a:r>
            <a:r>
              <a:rPr lang="en-US" sz="2000" i="1" dirty="0" smtClean="0"/>
              <a:t>(</a:t>
            </a:r>
            <a:r>
              <a:rPr lang="en-US" sz="2000" i="1" dirty="0" err="1" smtClean="0"/>
              <a:t>sh</a:t>
            </a:r>
            <a:r>
              <a:rPr lang="en-US" sz="2000" i="1" dirty="0" smtClean="0"/>
              <a:t>)</a:t>
            </a:r>
          </a:p>
          <a:p>
            <a:pPr lvl="1">
              <a:buNone/>
            </a:pPr>
            <a:r>
              <a:rPr lang="en-US" sz="2000" i="1" dirty="0" smtClean="0"/>
              <a:t>	</a:t>
            </a:r>
            <a:r>
              <a:rPr lang="en-US" sz="2000" i="1" dirty="0" err="1" smtClean="0"/>
              <a:t>optimizeSphere</a:t>
            </a:r>
            <a:r>
              <a:rPr lang="en-US" sz="2000" i="1" dirty="0" smtClean="0"/>
              <a:t>(s</a:t>
            </a:r>
            <a:r>
              <a:rPr lang="en-US" sz="2000" i="1" dirty="0" smtClean="0"/>
              <a:t>)</a:t>
            </a:r>
          </a:p>
          <a:p>
            <a:pPr lvl="1">
              <a:buNone/>
            </a:pPr>
            <a:r>
              <a:rPr lang="en-US" sz="2000" dirty="0" smtClean="0"/>
              <a:t>	end </a:t>
            </a:r>
            <a:r>
              <a:rPr lang="en-US" sz="2000" dirty="0" smtClean="0"/>
              <a:t>while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Experiments</a:t>
            </a:r>
          </a:p>
        </p:txBody>
      </p:sp>
      <p:pic>
        <p:nvPicPr>
          <p:cNvPr id="522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57200" y="1905000"/>
            <a:ext cx="8305800" cy="4419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dirty="0" smtClean="0"/>
              <a:t>Conclusion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153400" cy="443484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Data management tasks are increasingly treated as first class citizens in workflow languages.</a:t>
            </a:r>
          </a:p>
          <a:p>
            <a:pPr eaLnBrk="1" hangingPunct="1"/>
            <a:r>
              <a:rPr lang="en-US" sz="2400" dirty="0" smtClean="0"/>
              <a:t> New optimization opportunities arise.</a:t>
            </a:r>
          </a:p>
          <a:p>
            <a:pPr eaLnBrk="1" hangingPunct="1"/>
            <a:r>
              <a:rPr lang="en-US" sz="2400" dirty="0" smtClean="0"/>
              <a:t> Applying rewrite rules to the definition of business processes results in remarkable performance improvements.</a:t>
            </a:r>
          </a:p>
          <a:p>
            <a:pPr eaLnBrk="1" hangingPunct="1"/>
            <a:r>
              <a:rPr lang="en-US" sz="2400" dirty="0" smtClean="0"/>
              <a:t> Main components of the optimizer engine:</a:t>
            </a:r>
          </a:p>
          <a:p>
            <a:pPr lvl="1" eaLnBrk="1" hangingPunct="1"/>
            <a:r>
              <a:rPr lang="en-US" sz="2000" dirty="0" smtClean="0"/>
              <a:t> set of rewrite rules</a:t>
            </a:r>
          </a:p>
          <a:p>
            <a:pPr lvl="1" eaLnBrk="1" hangingPunct="1"/>
            <a:r>
              <a:rPr lang="en-US" sz="2000" dirty="0" smtClean="0"/>
              <a:t> process graph model as internal representation of workflows</a:t>
            </a:r>
          </a:p>
          <a:p>
            <a:pPr lvl="1" eaLnBrk="1" hangingPunct="1"/>
            <a:r>
              <a:rPr lang="en-US" sz="2000" dirty="0" smtClean="0"/>
              <a:t> control strategy</a:t>
            </a:r>
          </a:p>
          <a:p>
            <a:pPr eaLnBrk="1" hangingPunct="1"/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33400" y="2057400"/>
            <a:ext cx="7851648" cy="1828800"/>
          </a:xfrm>
        </p:spPr>
        <p:txBody>
          <a:bodyPr/>
          <a:lstStyle/>
          <a:p>
            <a:pPr algn="ctr">
              <a:defRPr/>
            </a:pPr>
            <a:r>
              <a:rPr lang="en-US" sz="8000" dirty="0" smtClean="0"/>
              <a:t>Thank you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1981200"/>
            <a:ext cx="6320790" cy="44462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 smtClean="0"/>
              <a:t>BPEL &amp; Data Management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5"/>
          <p:cNvSpPr>
            <a:spLocks noGrp="1"/>
          </p:cNvSpPr>
          <p:nvPr>
            <p:ph sz="half" idx="1"/>
          </p:nvPr>
        </p:nvSpPr>
        <p:spPr>
          <a:xfrm>
            <a:off x="457200" y="762000"/>
            <a:ext cx="8229600" cy="5592763"/>
          </a:xfrm>
        </p:spPr>
        <p:txBody>
          <a:bodyPr/>
          <a:lstStyle/>
          <a:p>
            <a:pPr eaLnBrk="1" hangingPunct="1"/>
            <a:r>
              <a:rPr lang="en-US" dirty="0" smtClean="0"/>
              <a:t> Database vendors pursue various approaches</a:t>
            </a:r>
          </a:p>
          <a:p>
            <a:pPr eaLnBrk="1" hangingPunct="1"/>
            <a:r>
              <a:rPr lang="en-US" dirty="0" smtClean="0"/>
              <a:t> </a:t>
            </a:r>
            <a:r>
              <a:rPr lang="en-US" sz="2400" dirty="0" smtClean="0"/>
              <a:t>IBM </a:t>
            </a:r>
            <a:r>
              <a:rPr lang="en-US" sz="2400" dirty="0" err="1" smtClean="0"/>
              <a:t>WebSphere</a:t>
            </a:r>
            <a:r>
              <a:rPr lang="en-US" sz="2400" dirty="0" smtClean="0"/>
              <a:t> Process Server</a:t>
            </a:r>
          </a:p>
          <a:p>
            <a:pPr lvl="1" eaLnBrk="1" hangingPunct="1"/>
            <a:r>
              <a:rPr lang="en-US" sz="2000" dirty="0" smtClean="0"/>
              <a:t>Allows to process data in a set oriented manner</a:t>
            </a:r>
          </a:p>
          <a:p>
            <a:pPr lvl="1" eaLnBrk="1" hangingPunct="1"/>
            <a:r>
              <a:rPr lang="en-US" sz="2000" dirty="0" smtClean="0"/>
              <a:t>BPEL/SQL</a:t>
            </a:r>
          </a:p>
          <a:p>
            <a:pPr eaLnBrk="1" hangingPunct="1"/>
            <a:r>
              <a:rPr lang="en-US" dirty="0" smtClean="0"/>
              <a:t> </a:t>
            </a:r>
            <a:r>
              <a:rPr lang="en-US" sz="2400" dirty="0" smtClean="0"/>
              <a:t>Oracle BPEL Process Manager</a:t>
            </a:r>
          </a:p>
          <a:p>
            <a:pPr lvl="1" eaLnBrk="1" hangingPunct="1"/>
            <a:r>
              <a:rPr lang="en-US" sz="2000" dirty="0" smtClean="0"/>
              <a:t>Provides </a:t>
            </a:r>
            <a:r>
              <a:rPr lang="en-US" sz="2000" dirty="0" err="1" smtClean="0"/>
              <a:t>XPath</a:t>
            </a:r>
            <a:r>
              <a:rPr lang="en-US" sz="2000" dirty="0" smtClean="0"/>
              <a:t> extension functions that are embedded in assign activities.</a:t>
            </a:r>
          </a:p>
          <a:p>
            <a:pPr lvl="1" eaLnBrk="1" hangingPunct="1"/>
            <a:r>
              <a:rPr lang="en-US" sz="2000" dirty="0" smtClean="0"/>
              <a:t>Statements to be executed on a remote database are provided as a parameter to the function.</a:t>
            </a:r>
          </a:p>
          <a:p>
            <a:pPr lvl="1" eaLnBrk="1" hangingPunct="1"/>
            <a:r>
              <a:rPr lang="en-US" sz="2000" dirty="0" smtClean="0"/>
              <a:t>Functions support any valid SQL statement</a:t>
            </a:r>
          </a:p>
          <a:p>
            <a:pPr lvl="1" eaLnBrk="1" hangingPunct="1"/>
            <a:r>
              <a:rPr lang="en-US" sz="2000" dirty="0" smtClean="0"/>
              <a:t>Query results are stored in set-oriented process variables</a:t>
            </a:r>
          </a:p>
          <a:p>
            <a:pPr eaLnBrk="1" hangingPunct="1"/>
            <a:r>
              <a:rPr lang="en-US" dirty="0" smtClean="0"/>
              <a:t> </a:t>
            </a:r>
            <a:r>
              <a:rPr lang="en-US" sz="2400" dirty="0" smtClean="0"/>
              <a:t>Microsoft Windows Workflow Foundation</a:t>
            </a:r>
          </a:p>
          <a:p>
            <a:pPr lvl="1" eaLnBrk="1" hangingPunct="1"/>
            <a:r>
              <a:rPr lang="en-US" sz="2000" dirty="0" smtClean="0"/>
              <a:t>Uses SQL activities to provide database processing as part of business processes.</a:t>
            </a:r>
          </a:p>
          <a:p>
            <a:pPr lvl="1" eaLnBrk="1" hangingPunct="1"/>
            <a:r>
              <a:rPr lang="en-US" sz="2000" dirty="0" smtClean="0"/>
              <a:t>Entire workflow , variables, activities are described by XOML.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r>
              <a:rPr lang="en-US" sz="4400" dirty="0" smtClean="0"/>
              <a:t>Definitions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8153400" cy="4433888"/>
          </a:xfrm>
        </p:spPr>
        <p:txBody>
          <a:bodyPr/>
          <a:lstStyle/>
          <a:p>
            <a:pPr eaLnBrk="1" hangingPunct="1"/>
            <a:r>
              <a:rPr lang="en-US" sz="2400" i="1" dirty="0" smtClean="0"/>
              <a:t>SQL Activities</a:t>
            </a:r>
          </a:p>
          <a:p>
            <a:pPr lvl="1" eaLnBrk="1" hangingPunct="1"/>
            <a:r>
              <a:rPr lang="en-US" sz="2000" dirty="0" smtClean="0"/>
              <a:t>Allows to pass data sets between activities by reference rather than by value.</a:t>
            </a:r>
            <a:endParaRPr lang="en-US" sz="1800" i="1" dirty="0" smtClean="0"/>
          </a:p>
          <a:p>
            <a:pPr eaLnBrk="1" hangingPunct="1"/>
            <a:r>
              <a:rPr lang="en-US" sz="2400" i="1" dirty="0" smtClean="0"/>
              <a:t>Set reference variables</a:t>
            </a:r>
          </a:p>
          <a:p>
            <a:pPr lvl="1" eaLnBrk="1" hangingPunct="1"/>
            <a:r>
              <a:rPr lang="en-US" sz="2000" dirty="0" smtClean="0"/>
              <a:t>Refer to tables stored in a database system.</a:t>
            </a:r>
          </a:p>
          <a:p>
            <a:pPr eaLnBrk="1" hangingPunct="1"/>
            <a:r>
              <a:rPr lang="en-US" sz="2400" i="1" dirty="0" smtClean="0"/>
              <a:t>Set variables</a:t>
            </a:r>
          </a:p>
          <a:p>
            <a:pPr lvl="1" eaLnBrk="1" hangingPunct="1"/>
            <a:r>
              <a:rPr lang="en-US" sz="2000" dirty="0" smtClean="0"/>
              <a:t>Set-oriented data structure representing a table that is materialized in the process space.</a:t>
            </a:r>
          </a:p>
          <a:p>
            <a:pPr eaLnBrk="1" hangingPunct="1"/>
            <a:r>
              <a:rPr lang="en-US" sz="2400" i="1" dirty="0" smtClean="0"/>
              <a:t>Retrieve set activity</a:t>
            </a:r>
          </a:p>
          <a:p>
            <a:pPr lvl="1" eaLnBrk="1" hangingPunct="1"/>
            <a:r>
              <a:rPr lang="en-US" sz="2000" dirty="0" smtClean="0"/>
              <a:t>Specific SQL activity that allows to load data from a database system into the process space.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Sample Process </a:t>
            </a:r>
            <a:endParaRPr lang="en-US" sz="4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09600" y="1981200"/>
            <a:ext cx="8001000" cy="4343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Sample Process </a:t>
            </a:r>
            <a:endParaRPr lang="en-US" sz="4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" y="1905000"/>
            <a:ext cx="8229600" cy="4495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3008</TotalTime>
  <Words>1328</Words>
  <Application>Microsoft Office PowerPoint</Application>
  <PresentationFormat>On-screen Show (4:3)</PresentationFormat>
  <Paragraphs>277</Paragraphs>
  <Slides>43</Slides>
  <Notes>43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Flow</vt:lpstr>
      <vt:lpstr>An Approach to Optimize Data  Processing in Business Processes</vt:lpstr>
      <vt:lpstr>Topics of Discussion:</vt:lpstr>
      <vt:lpstr>Introduction</vt:lpstr>
      <vt:lpstr>Workflow Languages &amp; Data Mgmt. Business Process Execution  Language [BPEL]</vt:lpstr>
      <vt:lpstr>BPEL &amp; Data Management</vt:lpstr>
      <vt:lpstr>Slide 6</vt:lpstr>
      <vt:lpstr>Definitions</vt:lpstr>
      <vt:lpstr>Sample Process </vt:lpstr>
      <vt:lpstr>Sample Process </vt:lpstr>
      <vt:lpstr>Sample Process </vt:lpstr>
      <vt:lpstr>Sample Process </vt:lpstr>
      <vt:lpstr>Rule Based Optimization of Business Processes</vt:lpstr>
      <vt:lpstr>Rule Based Optimization of Business Processes</vt:lpstr>
      <vt:lpstr>Rule Based Optimization of Business Processes</vt:lpstr>
      <vt:lpstr>Slide 15</vt:lpstr>
      <vt:lpstr>Classification of rewrite rules</vt:lpstr>
      <vt:lpstr>  Activity Merging Rules</vt:lpstr>
      <vt:lpstr>Example </vt:lpstr>
      <vt:lpstr>Example  </vt:lpstr>
      <vt:lpstr>Example </vt:lpstr>
      <vt:lpstr>Assign Pushdown</vt:lpstr>
      <vt:lpstr>Eliminate Temporary Table</vt:lpstr>
      <vt:lpstr>Example</vt:lpstr>
      <vt:lpstr>Example</vt:lpstr>
      <vt:lpstr>The Insert Tuple-to-Set Rule</vt:lpstr>
      <vt:lpstr>The Insert Tuple-to-Set Rule</vt:lpstr>
      <vt:lpstr>The Insert Tuple-to-Set Rule</vt:lpstr>
      <vt:lpstr>The Insert Tuple-to-Set Rule</vt:lpstr>
      <vt:lpstr>The Insert Tuple-to-Set Rule</vt:lpstr>
      <vt:lpstr>The Insert Tuple-to-Set Rule</vt:lpstr>
      <vt:lpstr>The Insert Tuple-to-Set Rule</vt:lpstr>
      <vt:lpstr>Control Strategy</vt:lpstr>
      <vt:lpstr>Control Strategy</vt:lpstr>
      <vt:lpstr>Enabling Relationships</vt:lpstr>
      <vt:lpstr>Control Strategy</vt:lpstr>
      <vt:lpstr>Control Strategy</vt:lpstr>
      <vt:lpstr>Control Strategy</vt:lpstr>
      <vt:lpstr>Control Strategy</vt:lpstr>
      <vt:lpstr>Algorithm</vt:lpstr>
      <vt:lpstr>Algorithm</vt:lpstr>
      <vt:lpstr>Experiments</vt:lpstr>
      <vt:lpstr>Conclusion</vt:lpstr>
      <vt:lpstr>Thank you</vt:lpstr>
    </vt:vector>
  </TitlesOfParts>
  <Company>University at Buffalo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Approach to Optimize Data Processing in Business Processes</dc:title>
  <dc:creator>Megha</dc:creator>
  <cp:lastModifiedBy>Megha</cp:lastModifiedBy>
  <cp:revision>158</cp:revision>
  <dcterms:created xsi:type="dcterms:W3CDTF">2008-04-09T03:06:33Z</dcterms:created>
  <dcterms:modified xsi:type="dcterms:W3CDTF">2008-04-11T20:07:27Z</dcterms:modified>
</cp:coreProperties>
</file>