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s/comment4.xml" ContentType="application/vnd.openxmlformats-officedocument.presentationml.comments+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Override PartName="/ppt/comments/comment2.xml" ContentType="application/vnd.openxmlformats-officedocument.presentationml.comment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comments/comment5.xml" ContentType="application/vnd.openxmlformats-officedocument.presentationml.comments+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comments/comment3.xml" ContentType="application/vnd.openxmlformats-officedocument.presentationml.comment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60" r:id="rId5"/>
    <p:sldId id="261" r:id="rId6"/>
    <p:sldId id="262" r:id="rId7"/>
    <p:sldId id="263" r:id="rId8"/>
    <p:sldId id="264" r:id="rId9"/>
    <p:sldId id="303"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304" r:id="rId44"/>
    <p:sldId id="305" r:id="rId45"/>
    <p:sldId id="299" r:id="rId46"/>
    <p:sldId id="300" r:id="rId47"/>
    <p:sldId id="301" r:id="rId48"/>
    <p:sldId id="306" r:id="rId49"/>
    <p:sldId id="298" r:id="rId5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ichalis Petropoulos" initials="MP" lastIdx="7" clrIdx="0"/>
</p:cmAuthorLst>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autoAdjust="0"/>
    <p:restoredTop sz="94658" autoAdjust="0"/>
  </p:normalViewPr>
  <p:slideViewPr>
    <p:cSldViewPr>
      <p:cViewPr varScale="1">
        <p:scale>
          <a:sx n="74" d="100"/>
          <a:sy n="74" d="100"/>
        </p:scale>
        <p:origin x="-1044"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commentAuthors" Target="commentAuthors.xml"/><Relationship Id="rId3" Type="http://schemas.openxmlformats.org/officeDocument/2006/relationships/slide" Target="slides/slide2.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08-04-17T17:24:13.875" idx="3">
    <p:pos x="5472" y="96"/>
    <p:text>Add missing titles.</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08-04-17T17:13:51.671" idx="4">
    <p:pos x="5472" y="96"/>
    <p:text>Repetitive. See slide 2 and merge them.</p:text>
  </p:cm>
</p:cmLst>
</file>

<file path=ppt/comments/comment3.xml><?xml version="1.0" encoding="utf-8"?>
<p:cmLst xmlns:a="http://schemas.openxmlformats.org/drawingml/2006/main" xmlns:r="http://schemas.openxmlformats.org/officeDocument/2006/relationships" xmlns:p="http://schemas.openxmlformats.org/presentationml/2006/main">
  <p:cm authorId="0" dt="2008-04-17T17:18:27.890" idx="5">
    <p:pos x="5472" y="96"/>
    <p:text>Show an example.</p:text>
  </p:cm>
</p:cmLst>
</file>

<file path=ppt/comments/comment4.xml><?xml version="1.0" encoding="utf-8"?>
<p:cmLst xmlns:a="http://schemas.openxmlformats.org/drawingml/2006/main" xmlns:r="http://schemas.openxmlformats.org/officeDocument/2006/relationships" xmlns:p="http://schemas.openxmlformats.org/presentationml/2006/main">
  <p:cm authorId="0" dt="2008-04-17T17:39:36.875" idx="6">
    <p:pos x="4891" y="1840"/>
    <p:text>Explain verbally what this means. </p:text>
  </p:cm>
</p:cmLst>
</file>

<file path=ppt/comments/comment5.xml><?xml version="1.0" encoding="utf-8"?>
<p:cmLst xmlns:a="http://schemas.openxmlformats.org/drawingml/2006/main" xmlns:r="http://schemas.openxmlformats.org/officeDocument/2006/relationships" xmlns:p="http://schemas.openxmlformats.org/presentationml/2006/main">
  <p:cm authorId="0" dt="2008-04-17T17:46:27.375" idx="7">
    <p:pos x="4393" y="1591"/>
    <p:text>Where are those?</p:tex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9CD440FC-40AF-4112-A188-7932689B0760}" type="datetimeFigureOut">
              <a:rPr lang="en-US" smtClean="0"/>
              <a:pPr/>
              <a:t>4/18/2008</a:t>
            </a:fld>
            <a:endParaRPr lang="en-US"/>
          </a:p>
        </p:txBody>
      </p:sp>
      <p:sp>
        <p:nvSpPr>
          <p:cNvPr id="17" name="Footer Placeholder 16"/>
          <p:cNvSpPr>
            <a:spLocks noGrp="1"/>
          </p:cNvSpPr>
          <p:nvPr>
            <p:ph type="ftr" sz="quarter" idx="11"/>
          </p:nvPr>
        </p:nvSpPr>
        <p:spPr>
          <a:xfrm>
            <a:off x="2898648" y="6355080"/>
            <a:ext cx="3474720" cy="365760"/>
          </a:xfrm>
        </p:spPr>
        <p:txBody>
          <a:bodyPr/>
          <a:lstStyle/>
          <a:p>
            <a:endParaRPr lang="en-US"/>
          </a:p>
        </p:txBody>
      </p:sp>
      <p:sp>
        <p:nvSpPr>
          <p:cNvPr id="29" name="Slide Number Placeholder 28"/>
          <p:cNvSpPr>
            <a:spLocks noGrp="1"/>
          </p:cNvSpPr>
          <p:nvPr>
            <p:ph type="sldNum" sz="quarter" idx="12"/>
          </p:nvPr>
        </p:nvSpPr>
        <p:spPr>
          <a:xfrm>
            <a:off x="1216152" y="6355080"/>
            <a:ext cx="1219200" cy="365760"/>
          </a:xfrm>
        </p:spPr>
        <p:txBody>
          <a:bodyPr/>
          <a:lstStyle/>
          <a:p>
            <a:fld id="{1BAD8976-4950-4161-8597-C1FFFE8DFC41}" type="slidenum">
              <a:rPr lang="en-US" smtClean="0"/>
              <a:pPr/>
              <a:t>‹#›</a:t>
            </a:fld>
            <a:endParaRPr lang="en-US"/>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CD440FC-40AF-4112-A188-7932689B0760}" type="datetimeFigureOut">
              <a:rPr lang="en-US" smtClean="0"/>
              <a:pPr/>
              <a:t>4/18/2008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AD8976-4950-4161-8597-C1FFFE8DFC4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CD440FC-40AF-4112-A188-7932689B0760}" type="datetimeFigureOut">
              <a:rPr lang="en-US" smtClean="0"/>
              <a:pPr/>
              <a:t>4/18/2008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AD8976-4950-4161-8597-C1FFFE8DFC41}" type="slidenum">
              <a:rPr lang="en-US" smtClean="0"/>
              <a:pPr/>
              <a:t>‹#›</a:t>
            </a:fld>
            <a:endParaRPr lang="en-US"/>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9CD440FC-40AF-4112-A188-7932689B0760}" type="datetimeFigureOut">
              <a:rPr lang="en-US" smtClean="0"/>
              <a:pPr/>
              <a:t>4/18/2008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AD8976-4950-4161-8597-C1FFFE8DFC41}" type="slidenum">
              <a:rPr lang="en-US" smtClean="0"/>
              <a:pPr/>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fld id="{9CD440FC-40AF-4112-A188-7932689B0760}" type="datetimeFigureOut">
              <a:rPr lang="en-US" smtClean="0"/>
              <a:pPr/>
              <a:t>4/18/2008</a:t>
            </a:fld>
            <a:endParaRPr lang="en-US"/>
          </a:p>
        </p:txBody>
      </p:sp>
      <p:sp>
        <p:nvSpPr>
          <p:cNvPr id="5" name="Footer Placeholder 4"/>
          <p:cNvSpPr>
            <a:spLocks noGrp="1"/>
          </p:cNvSpPr>
          <p:nvPr>
            <p:ph type="ftr" sz="quarter" idx="11"/>
          </p:nvPr>
        </p:nvSpPr>
        <p:spPr>
          <a:xfrm>
            <a:off x="2898648" y="6355080"/>
            <a:ext cx="3474720" cy="365760"/>
          </a:xfrm>
        </p:spPr>
        <p:txBody>
          <a:bodyPr/>
          <a:lstStyle/>
          <a:p>
            <a:endParaRPr lang="en-US"/>
          </a:p>
        </p:txBody>
      </p:sp>
      <p:sp>
        <p:nvSpPr>
          <p:cNvPr id="6" name="Slide Number Placeholder 5"/>
          <p:cNvSpPr>
            <a:spLocks noGrp="1"/>
          </p:cNvSpPr>
          <p:nvPr>
            <p:ph type="sldNum" sz="quarter" idx="12"/>
          </p:nvPr>
        </p:nvSpPr>
        <p:spPr>
          <a:xfrm>
            <a:off x="1069848" y="6355080"/>
            <a:ext cx="1520952" cy="365760"/>
          </a:xfrm>
        </p:spPr>
        <p:txBody>
          <a:bodyPr/>
          <a:lstStyle/>
          <a:p>
            <a:fld id="{1BAD8976-4950-4161-8597-C1FFFE8DFC41}" type="slidenum">
              <a:rPr lang="en-US" smtClean="0"/>
              <a:pPr/>
              <a:t>‹#›</a:t>
            </a:fld>
            <a:endParaRPr lang="en-US"/>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9CD440FC-40AF-4112-A188-7932689B0760}" type="datetimeFigureOut">
              <a:rPr lang="en-US" smtClean="0"/>
              <a:pPr/>
              <a:t>4/18/2008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AD8976-4950-4161-8597-C1FFFE8DFC41}" type="slidenum">
              <a:rPr lang="en-US" smtClean="0"/>
              <a:pPr/>
              <a:t>‹#›</a:t>
            </a:fld>
            <a:endParaRPr lang="en-US"/>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9CD440FC-40AF-4112-A188-7932689B0760}" type="datetimeFigureOut">
              <a:rPr lang="en-US" smtClean="0"/>
              <a:pPr/>
              <a:t>4/18/2008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BAD8976-4950-4161-8597-C1FFFE8DFC41}" type="slidenum">
              <a:rPr lang="en-US" smtClean="0"/>
              <a:pPr/>
              <a:t>‹#›</a:t>
            </a:fld>
            <a:endParaRPr lang="en-US"/>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9CD440FC-40AF-4112-A188-7932689B0760}" type="datetimeFigureOut">
              <a:rPr lang="en-US" smtClean="0"/>
              <a:pPr/>
              <a:t>4/18/2008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BAD8976-4950-4161-8597-C1FFFE8DFC41}" type="slidenum">
              <a:rPr lang="en-US" smtClean="0"/>
              <a:pPr/>
              <a:t>‹#›</a:t>
            </a:fld>
            <a:endParaRPr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CD440FC-40AF-4112-A188-7932689B0760}" type="datetimeFigureOut">
              <a:rPr lang="en-US" smtClean="0"/>
              <a:pPr/>
              <a:t>4/18/2008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BAD8976-4950-4161-8597-C1FFFE8DFC41}" type="slidenum">
              <a:rPr lang="en-US" smtClean="0"/>
              <a:pPr/>
              <a:t>‹#›</a:t>
            </a:fld>
            <a:endParaRPr lang="en-US"/>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9CD440FC-40AF-4112-A188-7932689B0760}" type="datetimeFigureOut">
              <a:rPr lang="en-US" smtClean="0"/>
              <a:pPr/>
              <a:t>4/18/2008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AD8976-4950-4161-8597-C1FFFE8DFC41}"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9CD440FC-40AF-4112-A188-7932689B0760}" type="datetimeFigureOut">
              <a:rPr lang="en-US" smtClean="0"/>
              <a:pPr/>
              <a:t>4/18/2008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AD8976-4950-4161-8597-C1FFFE8DFC41}"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9CD440FC-40AF-4112-A188-7932689B0760}" type="datetimeFigureOut">
              <a:rPr lang="en-US" smtClean="0"/>
              <a:pPr/>
              <a:t>4/18/2008</a:t>
            </a:fld>
            <a:endParaRPr lang="en-US"/>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1BAD8976-4950-4161-8597-C1FFFE8DFC41}" type="slidenum">
              <a:rPr lang="en-US" smtClean="0"/>
              <a:pPr/>
              <a:t>‹#›</a:t>
            </a:fld>
            <a:endParaRPr lang="en-US"/>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comments" Target="../comments/comment4.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comments" Target="../comments/comment5.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omments" Target="../comments/comment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omments" Target="../comments/comment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3600" dirty="0" smtClean="0"/>
              <a:t/>
            </a:r>
            <a:br>
              <a:rPr lang="en-US" sz="3600" dirty="0" smtClean="0"/>
            </a:br>
            <a:r>
              <a:rPr lang="en-US" sz="3600" dirty="0" smtClean="0"/>
              <a:t/>
            </a:r>
            <a:br>
              <a:rPr lang="en-US" sz="3600" dirty="0" smtClean="0"/>
            </a:br>
            <a:r>
              <a:rPr lang="en-US" sz="3600" dirty="0" smtClean="0"/>
              <a:t/>
            </a:r>
            <a:br>
              <a:rPr lang="en-US" sz="3600" dirty="0" smtClean="0"/>
            </a:br>
            <a:r>
              <a:rPr lang="en-US" sz="3600" dirty="0" smtClean="0"/>
              <a:t/>
            </a:r>
            <a:br>
              <a:rPr lang="en-US" sz="3600" dirty="0" smtClean="0"/>
            </a:br>
            <a:r>
              <a:rPr lang="en-US" sz="3600" dirty="0" smtClean="0"/>
              <a:t/>
            </a:r>
            <a:br>
              <a:rPr lang="en-US" sz="3600" dirty="0" smtClean="0"/>
            </a:br>
            <a:r>
              <a:rPr lang="en-US" sz="3600" dirty="0" smtClean="0"/>
              <a:t/>
            </a:r>
            <a:br>
              <a:rPr lang="en-US" sz="3600" dirty="0" smtClean="0"/>
            </a:br>
            <a:r>
              <a:rPr lang="en-US" sz="3600" dirty="0" smtClean="0"/>
              <a:t/>
            </a:r>
            <a:br>
              <a:rPr lang="en-US" sz="3600" dirty="0" smtClean="0"/>
            </a:br>
            <a:r>
              <a:rPr lang="en-US" sz="3600" dirty="0" smtClean="0"/>
              <a:t/>
            </a:r>
            <a:br>
              <a:rPr lang="en-US" sz="3600" dirty="0" smtClean="0"/>
            </a:br>
            <a:r>
              <a:rPr lang="en-US" sz="3600" dirty="0" smtClean="0"/>
              <a:t/>
            </a:r>
            <a:br>
              <a:rPr lang="en-US" sz="3600" dirty="0" smtClean="0"/>
            </a:br>
            <a:r>
              <a:rPr lang="en-US" sz="3600" dirty="0" smtClean="0"/>
              <a:t>				</a:t>
            </a:r>
            <a:br>
              <a:rPr lang="en-US" sz="3600" dirty="0" smtClean="0"/>
            </a:br>
            <a:r>
              <a:rPr lang="en-US" sz="3600" dirty="0" smtClean="0"/>
              <a:t/>
            </a:r>
            <a:br>
              <a:rPr lang="en-US" sz="3600" dirty="0" smtClean="0"/>
            </a:br>
            <a:r>
              <a:rPr lang="en-US" sz="3600" dirty="0" smtClean="0"/>
              <a:t/>
            </a:r>
            <a:br>
              <a:rPr lang="en-US" sz="3600" dirty="0" smtClean="0"/>
            </a:br>
            <a:r>
              <a:rPr lang="en-US" sz="3600" dirty="0" smtClean="0"/>
              <a:t/>
            </a:r>
            <a:br>
              <a:rPr lang="en-US" sz="3600" dirty="0" smtClean="0"/>
            </a:br>
            <a:r>
              <a:rPr lang="en-US" sz="3600" dirty="0" smtClean="0"/>
              <a:t/>
            </a:r>
            <a:br>
              <a:rPr lang="en-US" sz="3600" dirty="0" smtClean="0"/>
            </a:br>
            <a:endParaRPr lang="en-US" sz="3600" dirty="0"/>
          </a:p>
        </p:txBody>
      </p:sp>
      <p:sp>
        <p:nvSpPr>
          <p:cNvPr id="4" name="Content Placeholder 3"/>
          <p:cNvSpPr>
            <a:spLocks noGrp="1"/>
          </p:cNvSpPr>
          <p:nvPr>
            <p:ph sz="quarter" idx="1"/>
          </p:nvPr>
        </p:nvSpPr>
        <p:spPr/>
        <p:txBody>
          <a:bodyPr>
            <a:normAutofit lnSpcReduction="10000"/>
          </a:bodyPr>
          <a:lstStyle/>
          <a:p>
            <a:pPr algn="ctr">
              <a:buNone/>
            </a:pPr>
            <a:endParaRPr lang="en-US" sz="4400" dirty="0" smtClean="0"/>
          </a:p>
          <a:p>
            <a:pPr algn="ctr">
              <a:buNone/>
            </a:pPr>
            <a:r>
              <a:rPr lang="en-US" sz="4400" dirty="0" smtClean="0"/>
              <a:t>Indexing Dataspaces</a:t>
            </a:r>
            <a:br>
              <a:rPr lang="en-US" sz="4400" dirty="0" smtClean="0"/>
            </a:br>
            <a:endParaRPr lang="en-US" sz="4400" dirty="0" smtClean="0"/>
          </a:p>
          <a:p>
            <a:pPr>
              <a:buNone/>
            </a:pPr>
            <a:endParaRPr lang="en-US" sz="2800" dirty="0" smtClean="0"/>
          </a:p>
          <a:p>
            <a:pPr algn="ctr">
              <a:buNone/>
            </a:pPr>
            <a:endParaRPr lang="en-US" sz="2800" dirty="0" smtClean="0"/>
          </a:p>
          <a:p>
            <a:pPr algn="ctr">
              <a:buNone/>
            </a:pPr>
            <a:endParaRPr lang="en-US" sz="2800" dirty="0" smtClean="0"/>
          </a:p>
          <a:p>
            <a:pPr algn="ctr">
              <a:buNone/>
            </a:pPr>
            <a:endParaRPr lang="en-US" sz="2800" dirty="0" smtClean="0"/>
          </a:p>
          <a:p>
            <a:pPr algn="r">
              <a:buNone/>
            </a:pPr>
            <a:r>
              <a:rPr lang="en-US" sz="2800" dirty="0" smtClean="0"/>
              <a:t>Presenter : </a:t>
            </a:r>
            <a:r>
              <a:rPr lang="en-US" sz="2800" dirty="0" err="1" smtClean="0"/>
              <a:t>Sravanth</a:t>
            </a:r>
            <a:r>
              <a:rPr lang="en-US" sz="2800" dirty="0" smtClean="0"/>
              <a:t> </a:t>
            </a:r>
            <a:r>
              <a:rPr lang="en-US" sz="2800" dirty="0" err="1" smtClean="0"/>
              <a:t>Palepu</a:t>
            </a:r>
            <a:endParaRPr lang="en-US" sz="2800" dirty="0" smtClean="0"/>
          </a:p>
          <a:p>
            <a:pPr algn="r">
              <a:buNone/>
            </a:pPr>
            <a:r>
              <a:rPr lang="en-US" sz="2800" dirty="0" smtClean="0"/>
              <a:t>CSE 718</a:t>
            </a:r>
            <a:endParaRPr lang="en-US" dirty="0"/>
          </a:p>
        </p:txBody>
      </p:sp>
      <p:graphicFrame>
        <p:nvGraphicFramePr>
          <p:cNvPr id="5" name="Table 4"/>
          <p:cNvGraphicFramePr>
            <a:graphicFrameLocks noGrp="1"/>
          </p:cNvGraphicFramePr>
          <p:nvPr/>
        </p:nvGraphicFramePr>
        <p:xfrm>
          <a:off x="1447800" y="3220720"/>
          <a:ext cx="6096000" cy="741680"/>
        </p:xfrm>
        <a:graphic>
          <a:graphicData uri="http://schemas.openxmlformats.org/drawingml/2006/table">
            <a:tbl>
              <a:tblPr firstRow="1" bandRow="1">
                <a:tableStyleId>{5C22544A-7EE6-4342-B048-85BDC9FD1C3A}</a:tableStyleId>
              </a:tblPr>
              <a:tblGrid>
                <a:gridCol w="3048000"/>
                <a:gridCol w="3048000"/>
              </a:tblGrid>
              <a:tr h="370840">
                <a:tc>
                  <a:txBody>
                    <a:bodyPr/>
                    <a:lstStyle/>
                    <a:p>
                      <a:pPr algn="ctr"/>
                      <a:r>
                        <a:rPr lang="en-US" sz="1800" dirty="0" smtClean="0">
                          <a:solidFill>
                            <a:schemeClr val="tx1"/>
                          </a:solidFill>
                        </a:rPr>
                        <a:t>Xin Dong</a:t>
                      </a:r>
                      <a:endParaRPr lang="en-US" dirty="0">
                        <a:solidFill>
                          <a:schemeClr val="tx1"/>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a:r>
                        <a:rPr lang="en-US" dirty="0" err="1" smtClean="0">
                          <a:solidFill>
                            <a:schemeClr val="tx1"/>
                          </a:solidFill>
                        </a:rPr>
                        <a:t>Alon</a:t>
                      </a:r>
                      <a:r>
                        <a:rPr lang="en-US" dirty="0" smtClean="0">
                          <a:solidFill>
                            <a:schemeClr val="tx1"/>
                          </a:solidFill>
                        </a:rPr>
                        <a:t> Halevy</a:t>
                      </a:r>
                      <a:endParaRPr lang="en-US" dirty="0">
                        <a:solidFill>
                          <a:schemeClr val="tx1"/>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r>
              <a:tr h="370840">
                <a:tc>
                  <a:txBody>
                    <a:bodyPr/>
                    <a:lstStyle/>
                    <a:p>
                      <a:pPr algn="ctr"/>
                      <a:r>
                        <a:rPr lang="en-US" sz="1800" dirty="0" smtClean="0"/>
                        <a:t>University of Washington</a:t>
                      </a:r>
                      <a:endParaRPr lang="en-US" dirty="0">
                        <a:solidFill>
                          <a:schemeClr val="tx1"/>
                        </a:solidFill>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algn="ctr"/>
                      <a:r>
                        <a:rPr lang="en-US" dirty="0" smtClean="0">
                          <a:solidFill>
                            <a:schemeClr val="tx1"/>
                          </a:solidFill>
                        </a:rPr>
                        <a:t>Google Inc.</a:t>
                      </a:r>
                      <a:endParaRPr lang="en-US" dirty="0">
                        <a:solidFill>
                          <a:schemeClr val="tx1"/>
                        </a:solidFill>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tr>
            </a:tbl>
          </a:graphicData>
        </a:graphic>
      </p:graphicFrame>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Indexing Heterogeneous Data</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The scenario used throughout the discussion is representative of data that may be extracted from multiple sources, some of which are only partially structured or not structured at all</a:t>
            </a:r>
          </a:p>
          <a:p>
            <a:r>
              <a:rPr lang="en-US" dirty="0" smtClean="0"/>
              <a:t>The scenario includes a collection of files of various types (e.g., Latex and </a:t>
            </a:r>
            <a:r>
              <a:rPr lang="en-US" dirty="0" err="1" smtClean="0"/>
              <a:t>Bibtex</a:t>
            </a:r>
            <a:r>
              <a:rPr lang="en-US" dirty="0" smtClean="0"/>
              <a:t> files, Word documents, </a:t>
            </a:r>
            <a:r>
              <a:rPr lang="en-US" dirty="0" err="1" smtClean="0"/>
              <a:t>Powerpoint</a:t>
            </a:r>
            <a:r>
              <a:rPr lang="en-US" dirty="0" smtClean="0"/>
              <a:t> presentations, emails and contacts, and web pages) as well as some structured sources such as spreadsheets, XML files and databases</a:t>
            </a:r>
          </a:p>
          <a:p>
            <a:r>
              <a:rPr lang="en-US" dirty="0" smtClean="0"/>
              <a:t>Associations are extracted between disparate items in the unstructured data and also from structured data sources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Answers?</a:t>
            </a:r>
            <a:endParaRPr lang="en-US" dirty="0"/>
          </a:p>
        </p:txBody>
      </p:sp>
      <p:sp>
        <p:nvSpPr>
          <p:cNvPr id="3" name="Content Placeholder 2"/>
          <p:cNvSpPr>
            <a:spLocks noGrp="1"/>
          </p:cNvSpPr>
          <p:nvPr>
            <p:ph sz="quarter" idx="1"/>
          </p:nvPr>
        </p:nvSpPr>
        <p:spPr/>
        <p:txBody>
          <a:bodyPr/>
          <a:lstStyle/>
          <a:p>
            <a:r>
              <a:rPr lang="en-US" dirty="0" smtClean="0"/>
              <a:t>Answers to queries are data items from the sources, such as files, rows in spreadsheets, </a:t>
            </a:r>
            <a:r>
              <a:rPr lang="en-US" dirty="0" err="1" smtClean="0"/>
              <a:t>tuples</a:t>
            </a:r>
            <a:r>
              <a:rPr lang="en-US" dirty="0" smtClean="0"/>
              <a:t> in relational database or elements in XML data</a:t>
            </a:r>
          </a:p>
          <a:p>
            <a:endParaRPr lang="en-US" dirty="0"/>
          </a:p>
        </p:txBody>
      </p:sp>
      <p:pic>
        <p:nvPicPr>
          <p:cNvPr id="2050" name="Picture 2"/>
          <p:cNvPicPr>
            <a:picLocks noChangeAspect="1" noChangeArrowheads="1"/>
          </p:cNvPicPr>
          <p:nvPr/>
        </p:nvPicPr>
        <p:blipFill>
          <a:blip r:embed="rId2"/>
          <a:srcRect/>
          <a:stretch>
            <a:fillRect/>
          </a:stretch>
        </p:blipFill>
        <p:spPr bwMode="auto">
          <a:xfrm>
            <a:off x="1066800" y="2819400"/>
            <a:ext cx="6705600" cy="32766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Model	</a:t>
            </a:r>
            <a:endParaRPr lang="en-US" dirty="0"/>
          </a:p>
        </p:txBody>
      </p:sp>
      <p:sp>
        <p:nvSpPr>
          <p:cNvPr id="3" name="Content Placeholder 2"/>
          <p:cNvSpPr>
            <a:spLocks noGrp="1"/>
          </p:cNvSpPr>
          <p:nvPr>
            <p:ph sz="quarter" idx="1"/>
          </p:nvPr>
        </p:nvSpPr>
        <p:spPr/>
        <p:txBody>
          <a:bodyPr>
            <a:normAutofit/>
          </a:bodyPr>
          <a:lstStyle/>
          <a:p>
            <a:r>
              <a:rPr lang="en-US" dirty="0" smtClean="0"/>
              <a:t>Data from different data sources is modeled universally as a set of triples, which are referred to as a ‘triple base’</a:t>
            </a:r>
          </a:p>
          <a:p>
            <a:r>
              <a:rPr lang="en-US" dirty="0" smtClean="0"/>
              <a:t>Each triple is either of the form </a:t>
            </a:r>
          </a:p>
          <a:p>
            <a:pPr>
              <a:buNone/>
            </a:pPr>
            <a:r>
              <a:rPr lang="en-US" dirty="0" smtClean="0"/>
              <a:t>	(instance, attribute, value) or </a:t>
            </a:r>
          </a:p>
          <a:p>
            <a:pPr>
              <a:buNone/>
            </a:pPr>
            <a:r>
              <a:rPr lang="en-US" dirty="0" smtClean="0"/>
              <a:t>	(instance, association, instance)</a:t>
            </a:r>
          </a:p>
          <a:p>
            <a:r>
              <a:rPr lang="en-US" dirty="0" smtClean="0"/>
              <a:t>Thus, a triple base describes a set of instances and associations</a:t>
            </a:r>
          </a:p>
          <a:p>
            <a:r>
              <a:rPr lang="en-US" dirty="0" smtClean="0"/>
              <a:t>An instance corresponds to a real-world object and is described by a set of attributes,</a:t>
            </a:r>
          </a:p>
          <a:p>
            <a:r>
              <a:rPr lang="en-US" dirty="0" smtClean="0"/>
              <a:t>An association is a relationship between two instances</a:t>
            </a:r>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a:t>
            </a:r>
            <a:endParaRPr lang="en-US" dirty="0"/>
          </a:p>
        </p:txBody>
      </p:sp>
      <p:pic>
        <p:nvPicPr>
          <p:cNvPr id="4" name="Content Placeholder 3" descr="fig1.bmp"/>
          <p:cNvPicPr>
            <a:picLocks noGrp="1" noChangeAspect="1"/>
          </p:cNvPicPr>
          <p:nvPr>
            <p:ph sz="quarter" idx="1"/>
          </p:nvPr>
        </p:nvPicPr>
        <p:blipFill>
          <a:blip r:embed="rId2"/>
          <a:srcRect r="20561" b="15942"/>
          <a:stretch>
            <a:fillRect/>
          </a:stretch>
        </p:blipFill>
        <p:spPr>
          <a:xfrm>
            <a:off x="1219200" y="1371600"/>
            <a:ext cx="6477000" cy="4419600"/>
          </a:xfrm>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Querying Heterogeneous Data – </a:t>
            </a:r>
            <a:br>
              <a:rPr lang="en-US" dirty="0" smtClean="0"/>
            </a:br>
            <a:r>
              <a:rPr lang="en-US" dirty="0" smtClean="0"/>
              <a:t>Predicate Queries</a:t>
            </a:r>
            <a:endParaRPr lang="en-US" dirty="0"/>
          </a:p>
        </p:txBody>
      </p:sp>
      <p:sp>
        <p:nvSpPr>
          <p:cNvPr id="3" name="Content Placeholder 2"/>
          <p:cNvSpPr>
            <a:spLocks noGrp="1"/>
          </p:cNvSpPr>
          <p:nvPr>
            <p:ph sz="quarter" idx="1"/>
          </p:nvPr>
        </p:nvSpPr>
        <p:spPr/>
        <p:txBody>
          <a:bodyPr/>
          <a:lstStyle/>
          <a:p>
            <a:r>
              <a:rPr lang="en-US" i="1" dirty="0" smtClean="0"/>
              <a:t>Predicate queries</a:t>
            </a:r>
            <a:r>
              <a:rPr lang="en-US" dirty="0" smtClean="0"/>
              <a:t> describe the desired instances by a set of predicates, each specifying an attribute value or an associated instance</a:t>
            </a:r>
          </a:p>
          <a:p>
            <a:r>
              <a:rPr lang="en-US" dirty="0" smtClean="0"/>
              <a:t>A predicate query contains a set of predicates of the form (v, {</a:t>
            </a:r>
            <a:r>
              <a:rPr lang="en-US" i="1" dirty="0" smtClean="0"/>
              <a:t>K</a:t>
            </a:r>
            <a:r>
              <a:rPr lang="en-US" i="1" baseline="-25000" dirty="0" smtClean="0"/>
              <a:t>1</a:t>
            </a:r>
            <a:r>
              <a:rPr lang="en-US" i="1" dirty="0" smtClean="0"/>
              <a:t>,</a:t>
            </a:r>
            <a:r>
              <a:rPr lang="en-US" dirty="0" smtClean="0"/>
              <a:t> . . . ,</a:t>
            </a:r>
            <a:r>
              <a:rPr lang="en-US" i="1" dirty="0" smtClean="0"/>
              <a:t> </a:t>
            </a:r>
            <a:r>
              <a:rPr lang="en-US" i="1" dirty="0" err="1" smtClean="0"/>
              <a:t>K</a:t>
            </a:r>
            <a:r>
              <a:rPr lang="en-US" i="1" baseline="-25000" dirty="0" err="1" smtClean="0"/>
              <a:t>n</a:t>
            </a:r>
            <a:r>
              <a:rPr lang="en-US" dirty="0" smtClean="0"/>
              <a:t>}), where </a:t>
            </a:r>
            <a:r>
              <a:rPr lang="en-US" i="1" dirty="0" smtClean="0"/>
              <a:t>v</a:t>
            </a:r>
            <a:r>
              <a:rPr lang="en-US" dirty="0" smtClean="0"/>
              <a:t> is called a verb and is either an attribute name or an association name, and </a:t>
            </a:r>
            <a:r>
              <a:rPr lang="en-US" i="1" dirty="0" smtClean="0"/>
              <a:t>K</a:t>
            </a:r>
            <a:r>
              <a:rPr lang="en-US" i="1" baseline="-25000" dirty="0" smtClean="0"/>
              <a:t>1</a:t>
            </a:r>
            <a:r>
              <a:rPr lang="en-US" i="1" dirty="0" smtClean="0"/>
              <a:t>, . . . ,</a:t>
            </a:r>
            <a:r>
              <a:rPr lang="en-US" i="1" dirty="0" err="1" smtClean="0"/>
              <a:t>K</a:t>
            </a:r>
            <a:r>
              <a:rPr lang="en-US" i="1" baseline="-25000" dirty="0" err="1" smtClean="0"/>
              <a:t>n</a:t>
            </a:r>
            <a:r>
              <a:rPr lang="en-US" dirty="0" smtClean="0"/>
              <a:t> are keywords</a:t>
            </a:r>
          </a:p>
          <a:p>
            <a:r>
              <a:rPr lang="en-US" dirty="0" smtClean="0"/>
              <a:t>The predicate is called an attribute predicate if v is an attribute, and an association predicate if v is an association</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Semantics of predicate queries	</a:t>
            </a:r>
            <a:endParaRPr lang="en-US" dirty="0"/>
          </a:p>
        </p:txBody>
      </p:sp>
      <p:sp>
        <p:nvSpPr>
          <p:cNvPr id="3" name="Content Placeholder 2"/>
          <p:cNvSpPr>
            <a:spLocks noGrp="1"/>
          </p:cNvSpPr>
          <p:nvPr>
            <p:ph sz="quarter" idx="1"/>
          </p:nvPr>
        </p:nvSpPr>
        <p:spPr/>
        <p:txBody>
          <a:bodyPr/>
          <a:lstStyle/>
          <a:p>
            <a:r>
              <a:rPr lang="en-US" dirty="0" smtClean="0"/>
              <a:t>The returned instances need to satisfy at least one predicate in the query</a:t>
            </a:r>
          </a:p>
          <a:p>
            <a:r>
              <a:rPr lang="en-US" dirty="0" smtClean="0"/>
              <a:t>An instance satisfies an attribute predicate if it contains at least one of {</a:t>
            </a:r>
            <a:r>
              <a:rPr lang="en-US" i="1" dirty="0" smtClean="0"/>
              <a:t>K</a:t>
            </a:r>
            <a:r>
              <a:rPr lang="en-US" i="1" baseline="-25000" dirty="0" smtClean="0"/>
              <a:t>1</a:t>
            </a:r>
            <a:r>
              <a:rPr lang="en-US" i="1" dirty="0" smtClean="0"/>
              <a:t>,</a:t>
            </a:r>
            <a:r>
              <a:rPr lang="en-US" dirty="0" smtClean="0"/>
              <a:t> . . . ,</a:t>
            </a:r>
            <a:r>
              <a:rPr lang="en-US" i="1" dirty="0" smtClean="0"/>
              <a:t> </a:t>
            </a:r>
            <a:r>
              <a:rPr lang="en-US" i="1" dirty="0" err="1" smtClean="0"/>
              <a:t>K</a:t>
            </a:r>
            <a:r>
              <a:rPr lang="en-US" i="1" baseline="-25000" dirty="0" err="1" smtClean="0"/>
              <a:t>n</a:t>
            </a:r>
            <a:r>
              <a:rPr lang="en-US" dirty="0" smtClean="0"/>
              <a:t>} in the values of attribute v or sub-attributes of v</a:t>
            </a:r>
          </a:p>
          <a:p>
            <a:r>
              <a:rPr lang="en-US" dirty="0" smtClean="0"/>
              <a:t>An instance o satisfies an association predicate if there exists </a:t>
            </a:r>
            <a:r>
              <a:rPr lang="en-US" dirty="0" err="1" smtClean="0"/>
              <a:t>i</a:t>
            </a:r>
            <a:r>
              <a:rPr lang="en-US" dirty="0" smtClean="0"/>
              <a:t>, 1&lt;=</a:t>
            </a:r>
            <a:r>
              <a:rPr lang="en-US" dirty="0" err="1" smtClean="0"/>
              <a:t>i</a:t>
            </a:r>
            <a:r>
              <a:rPr lang="en-US" dirty="0" smtClean="0"/>
              <a:t>&lt;=n, such that o has an association v or sub-association of v with an instance o′ that has an attribute value </a:t>
            </a:r>
            <a:r>
              <a:rPr lang="en-US" i="1" dirty="0" err="1" smtClean="0"/>
              <a:t>K</a:t>
            </a:r>
            <a:r>
              <a:rPr lang="en-US" i="1" baseline="-25000" dirty="0" err="1" smtClean="0"/>
              <a:t>i</a:t>
            </a:r>
            <a:endParaRPr lang="en-US"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a:t>
            </a:r>
            <a:endParaRPr lang="en-US" dirty="0"/>
          </a:p>
        </p:txBody>
      </p:sp>
      <p:sp>
        <p:nvSpPr>
          <p:cNvPr id="3" name="Content Placeholder 2"/>
          <p:cNvSpPr>
            <a:spLocks noGrp="1"/>
          </p:cNvSpPr>
          <p:nvPr>
            <p:ph sz="quarter" idx="1"/>
          </p:nvPr>
        </p:nvSpPr>
        <p:spPr/>
        <p:txBody>
          <a:bodyPr/>
          <a:lstStyle/>
          <a:p>
            <a:r>
              <a:rPr lang="en-US" dirty="0" smtClean="0"/>
              <a:t>The query “</a:t>
            </a:r>
            <a:r>
              <a:rPr lang="en-US" dirty="0" err="1" smtClean="0"/>
              <a:t>Raghu’s</a:t>
            </a:r>
            <a:r>
              <a:rPr lang="en-US" dirty="0" smtClean="0"/>
              <a:t> Birch paper in </a:t>
            </a:r>
            <a:r>
              <a:rPr lang="en-US" dirty="0" err="1" smtClean="0"/>
              <a:t>Sigmod</a:t>
            </a:r>
            <a:r>
              <a:rPr lang="en-US" dirty="0" smtClean="0"/>
              <a:t> 1996” can be described with the following three predicates:</a:t>
            </a:r>
          </a:p>
          <a:p>
            <a:pPr>
              <a:buNone/>
            </a:pPr>
            <a:r>
              <a:rPr lang="en-US" dirty="0" smtClean="0"/>
              <a:t>	(title ‘Birch’), (author ‘</a:t>
            </a:r>
            <a:r>
              <a:rPr lang="en-US" dirty="0" err="1" smtClean="0"/>
              <a:t>Raghu</a:t>
            </a:r>
            <a:r>
              <a:rPr lang="en-US" dirty="0" smtClean="0"/>
              <a:t>’), (</a:t>
            </a:r>
            <a:r>
              <a:rPr lang="en-US" dirty="0" err="1" smtClean="0"/>
              <a:t>publishedIn</a:t>
            </a:r>
            <a:r>
              <a:rPr lang="en-US" dirty="0" smtClean="0"/>
              <a:t> ‘1996 </a:t>
            </a:r>
            <a:r>
              <a:rPr lang="en-US" dirty="0" err="1" smtClean="0"/>
              <a:t>Sigmod</a:t>
            </a:r>
            <a:r>
              <a:rPr lang="en-US" dirty="0" smtClean="0"/>
              <a:t>’)</a:t>
            </a:r>
          </a:p>
          <a:p>
            <a:r>
              <a:rPr lang="en-US" dirty="0" smtClean="0"/>
              <a:t>The query is satisfied by instance a</a:t>
            </a:r>
            <a:r>
              <a:rPr lang="en-US" baseline="-25000" dirty="0" smtClean="0"/>
              <a:t>1</a:t>
            </a:r>
            <a:r>
              <a:rPr lang="en-US" dirty="0" smtClean="0"/>
              <a:t> in our example</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Query Format</a:t>
            </a:r>
            <a:endParaRPr lang="en-US" dirty="0"/>
          </a:p>
        </p:txBody>
      </p:sp>
      <p:sp>
        <p:nvSpPr>
          <p:cNvPr id="3" name="Content Placeholder 2"/>
          <p:cNvSpPr>
            <a:spLocks noGrp="1"/>
          </p:cNvSpPr>
          <p:nvPr>
            <p:ph sz="quarter" idx="1"/>
          </p:nvPr>
        </p:nvSpPr>
        <p:spPr/>
        <p:txBody>
          <a:bodyPr/>
          <a:lstStyle/>
          <a:p>
            <a:r>
              <a:rPr lang="en-US" dirty="0" smtClean="0"/>
              <a:t>In practice, users can specify predicate queries in two ways:</a:t>
            </a:r>
          </a:p>
          <a:p>
            <a:pPr>
              <a:buNone/>
            </a:pPr>
            <a:r>
              <a:rPr lang="en-US" dirty="0" smtClean="0"/>
              <a:t>	1. they can specify a query through a user interface featuring drop-down menus that show all existing attribute or association labels.</a:t>
            </a:r>
          </a:p>
          <a:p>
            <a:pPr>
              <a:buNone/>
            </a:pPr>
            <a:r>
              <a:rPr lang="en-US" dirty="0" smtClean="0"/>
              <a:t>	2. they can compose the query in a certain syntax (such as the one shown in above example), specifying attribute or association labels that they know (such as those in data sources familiar to them)</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Querying Heterogeneous Data – </a:t>
            </a:r>
            <a:br>
              <a:rPr lang="en-US" dirty="0" smtClean="0"/>
            </a:br>
            <a:r>
              <a:rPr lang="en-US" dirty="0" smtClean="0"/>
              <a:t>Neighborhood Queries</a:t>
            </a:r>
            <a:endParaRPr lang="en-US" dirty="0"/>
          </a:p>
        </p:txBody>
      </p:sp>
      <p:sp>
        <p:nvSpPr>
          <p:cNvPr id="3" name="Content Placeholder 2"/>
          <p:cNvSpPr>
            <a:spLocks noGrp="1"/>
          </p:cNvSpPr>
          <p:nvPr>
            <p:ph sz="quarter" idx="1"/>
          </p:nvPr>
        </p:nvSpPr>
        <p:spPr/>
        <p:txBody>
          <a:bodyPr>
            <a:normAutofit/>
          </a:bodyPr>
          <a:lstStyle/>
          <a:p>
            <a:r>
              <a:rPr lang="en-US" dirty="0" smtClean="0"/>
              <a:t>Neighborhood keyword queries extend keyword search by taking associations into account</a:t>
            </a:r>
          </a:p>
          <a:p>
            <a:r>
              <a:rPr lang="en-US" dirty="0" smtClean="0"/>
              <a:t>A neighborhood keyword query is a set of keywords, </a:t>
            </a:r>
          </a:p>
          <a:p>
            <a:pPr>
              <a:buNone/>
            </a:pPr>
            <a:r>
              <a:rPr lang="en-US" i="1" dirty="0" smtClean="0"/>
              <a:t>	K</a:t>
            </a:r>
            <a:r>
              <a:rPr lang="en-US" i="1" baseline="-25000" dirty="0" smtClean="0"/>
              <a:t>1</a:t>
            </a:r>
            <a:r>
              <a:rPr lang="en-US" i="1" dirty="0" smtClean="0"/>
              <a:t>,</a:t>
            </a:r>
            <a:r>
              <a:rPr lang="en-US" dirty="0" smtClean="0"/>
              <a:t> . . . ,</a:t>
            </a:r>
            <a:r>
              <a:rPr lang="en-US" i="1" dirty="0" smtClean="0"/>
              <a:t> </a:t>
            </a:r>
            <a:r>
              <a:rPr lang="en-US" i="1" dirty="0" err="1" smtClean="0"/>
              <a:t>K</a:t>
            </a:r>
            <a:r>
              <a:rPr lang="en-US" i="1" baseline="-25000" dirty="0" err="1" smtClean="0"/>
              <a:t>n</a:t>
            </a:r>
            <a:endParaRPr lang="en-US" dirty="0" smtClean="0"/>
          </a:p>
          <a:p>
            <a:r>
              <a:rPr lang="en-US" dirty="0" smtClean="0"/>
              <a:t>An instance satisfies a neighborhood keyword query if either of the following holds:</a:t>
            </a:r>
          </a:p>
          <a:p>
            <a:pPr>
              <a:buNone/>
            </a:pPr>
            <a:r>
              <a:rPr lang="en-US" dirty="0" smtClean="0"/>
              <a:t>	1. The instance contains at least one of {</a:t>
            </a:r>
            <a:r>
              <a:rPr lang="en-US" i="1" dirty="0" smtClean="0"/>
              <a:t>K</a:t>
            </a:r>
            <a:r>
              <a:rPr lang="en-US" i="1" baseline="-25000" dirty="0" smtClean="0"/>
              <a:t>1</a:t>
            </a:r>
            <a:r>
              <a:rPr lang="en-US" i="1" dirty="0" smtClean="0"/>
              <a:t>,</a:t>
            </a:r>
            <a:r>
              <a:rPr lang="en-US" dirty="0" smtClean="0"/>
              <a:t> . . . ,</a:t>
            </a:r>
            <a:r>
              <a:rPr lang="en-US" i="1" dirty="0" smtClean="0"/>
              <a:t> </a:t>
            </a:r>
            <a:r>
              <a:rPr lang="en-US" i="1" dirty="0" err="1" smtClean="0"/>
              <a:t>K</a:t>
            </a:r>
            <a:r>
              <a:rPr lang="en-US" i="1" baseline="-25000" dirty="0" err="1" smtClean="0"/>
              <a:t>n</a:t>
            </a:r>
            <a:r>
              <a:rPr lang="en-US" dirty="0" smtClean="0"/>
              <a:t>} in attribute values. In this case we call it a relevant instance</a:t>
            </a:r>
          </a:p>
          <a:p>
            <a:pPr>
              <a:buNone/>
            </a:pPr>
            <a:r>
              <a:rPr lang="en-US" dirty="0" smtClean="0"/>
              <a:t>	2. The instance is associated (in either direction) with a relevant instance. In this case we call it an associated instance.</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a:t>
            </a:r>
            <a:endParaRPr lang="en-US" dirty="0"/>
          </a:p>
        </p:txBody>
      </p:sp>
      <p:sp>
        <p:nvSpPr>
          <p:cNvPr id="3" name="Content Placeholder 2"/>
          <p:cNvSpPr>
            <a:spLocks noGrp="1"/>
          </p:cNvSpPr>
          <p:nvPr>
            <p:ph sz="quarter" idx="1"/>
          </p:nvPr>
        </p:nvSpPr>
        <p:spPr/>
        <p:txBody>
          <a:bodyPr/>
          <a:lstStyle/>
          <a:p>
            <a:r>
              <a:rPr lang="en-US" dirty="0" smtClean="0"/>
              <a:t>Consider the query “Birch”</a:t>
            </a:r>
          </a:p>
          <a:p>
            <a:pPr>
              <a:buNone/>
            </a:pPr>
            <a:r>
              <a:rPr lang="en-US" dirty="0" smtClean="0"/>
              <a:t>	Instance a</a:t>
            </a:r>
            <a:r>
              <a:rPr lang="en-US" baseline="-25000" dirty="0" smtClean="0"/>
              <a:t>1</a:t>
            </a:r>
            <a:r>
              <a:rPr lang="en-US" dirty="0" smtClean="0"/>
              <a:t> is a relevant instance as it contains “Birch” in the title attribute, and p</a:t>
            </a:r>
            <a:r>
              <a:rPr lang="en-US" baseline="-25000" dirty="0" smtClean="0"/>
              <a:t>1</a:t>
            </a:r>
            <a:r>
              <a:rPr lang="en-US" dirty="0" smtClean="0"/>
              <a:t>, p</a:t>
            </a:r>
            <a:r>
              <a:rPr lang="en-US" baseline="-25000" dirty="0" smtClean="0"/>
              <a:t>2</a:t>
            </a:r>
            <a:r>
              <a:rPr lang="en-US" dirty="0" smtClean="0"/>
              <a:t>, and c</a:t>
            </a:r>
            <a:r>
              <a:rPr lang="en-US" baseline="-25000" dirty="0" smtClean="0"/>
              <a:t>1</a:t>
            </a:r>
            <a:r>
              <a:rPr lang="en-US" dirty="0" smtClean="0"/>
              <a:t> are associated instances</a:t>
            </a:r>
          </a:p>
          <a:p>
            <a:r>
              <a:rPr lang="en-US" dirty="0" smtClean="0"/>
              <a:t>Above query does not specify if “</a:t>
            </a:r>
            <a:r>
              <a:rPr lang="en-US" dirty="0" err="1" smtClean="0"/>
              <a:t>Raghu</a:t>
            </a:r>
            <a:r>
              <a:rPr lang="en-US" dirty="0" smtClean="0"/>
              <a:t>” should occur in an author attribute, or in an author sub-element, or in the attribute of another </a:t>
            </a:r>
            <a:r>
              <a:rPr lang="en-US" dirty="0" err="1" smtClean="0"/>
              <a:t>tuple</a:t>
            </a:r>
            <a:r>
              <a:rPr lang="en-US" dirty="0" smtClean="0"/>
              <a:t> that can be joined with the returned instance</a:t>
            </a:r>
          </a:p>
          <a:p>
            <a:r>
              <a:rPr lang="en-US" dirty="0" smtClean="0"/>
              <a:t>Query answering explores the structure of the data to return associated relevant instances</a:t>
            </a:r>
          </a:p>
          <a:p>
            <a:endParaRPr lang="en-US" dirty="0" smtClean="0"/>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	</a:t>
            </a:r>
            <a:endParaRPr lang="en-US" dirty="0"/>
          </a:p>
        </p:txBody>
      </p:sp>
      <p:sp>
        <p:nvSpPr>
          <p:cNvPr id="3" name="Content Placeholder 2"/>
          <p:cNvSpPr>
            <a:spLocks noGrp="1"/>
          </p:cNvSpPr>
          <p:nvPr>
            <p:ph sz="quarter" idx="1"/>
          </p:nvPr>
        </p:nvSpPr>
        <p:spPr/>
        <p:txBody>
          <a:bodyPr/>
          <a:lstStyle/>
          <a:p>
            <a:r>
              <a:rPr lang="en-US" dirty="0" smtClean="0"/>
              <a:t>Dataspaces are collections of heterogeneous and partially unstructured data</a:t>
            </a:r>
          </a:p>
          <a:p>
            <a:r>
              <a:rPr lang="en-US" dirty="0" smtClean="0"/>
              <a:t>Users do not have a single schema to which they can pose queries</a:t>
            </a:r>
          </a:p>
          <a:p>
            <a:r>
              <a:rPr lang="en-US" dirty="0" smtClean="0"/>
              <a:t>So, it is important that queries are allowed to specify varying degrees of structure</a:t>
            </a:r>
          </a:p>
          <a:p>
            <a:r>
              <a:rPr lang="en-US" dirty="0" smtClean="0"/>
              <a:t>This paper considers indexing support for queries that combine keywords and structure</a:t>
            </a:r>
          </a:p>
          <a:p>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Index </a:t>
            </a:r>
            <a:endParaRPr lang="en-US" dirty="0"/>
          </a:p>
        </p:txBody>
      </p:sp>
      <p:pic>
        <p:nvPicPr>
          <p:cNvPr id="6" name="Content Placeholder 3" descr="fig1.bmp"/>
          <p:cNvPicPr>
            <a:picLocks noChangeAspect="1"/>
          </p:cNvPicPr>
          <p:nvPr/>
        </p:nvPicPr>
        <p:blipFill>
          <a:blip r:embed="rId2"/>
          <a:srcRect r="20561" b="39130"/>
          <a:stretch>
            <a:fillRect/>
          </a:stretch>
        </p:blipFill>
        <p:spPr>
          <a:xfrm>
            <a:off x="381000" y="3124200"/>
            <a:ext cx="6477000" cy="3200400"/>
          </a:xfrm>
          <a:prstGeom prst="rect">
            <a:avLst/>
          </a:prstGeom>
        </p:spPr>
      </p:pic>
      <p:pic>
        <p:nvPicPr>
          <p:cNvPr id="1026" name="Picture 2"/>
          <p:cNvPicPr>
            <a:picLocks noChangeAspect="1" noChangeArrowheads="1"/>
          </p:cNvPicPr>
          <p:nvPr/>
        </p:nvPicPr>
        <p:blipFill>
          <a:blip r:embed="rId3"/>
          <a:srcRect r="36842" b="30000"/>
          <a:stretch>
            <a:fillRect/>
          </a:stretch>
        </p:blipFill>
        <p:spPr bwMode="auto">
          <a:xfrm>
            <a:off x="5029200" y="1219200"/>
            <a:ext cx="3657600" cy="2667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Inverted Lists</a:t>
            </a:r>
            <a:endParaRPr lang="en-US" dirty="0"/>
          </a:p>
        </p:txBody>
      </p:sp>
      <p:sp>
        <p:nvSpPr>
          <p:cNvPr id="3" name="Content Placeholder 2"/>
          <p:cNvSpPr>
            <a:spLocks noGrp="1"/>
          </p:cNvSpPr>
          <p:nvPr>
            <p:ph sz="quarter" idx="1"/>
          </p:nvPr>
        </p:nvSpPr>
        <p:spPr/>
        <p:txBody>
          <a:bodyPr/>
          <a:lstStyle/>
          <a:p>
            <a:r>
              <a:rPr lang="en-US" dirty="0" smtClean="0"/>
              <a:t>Inverted lists do not capture any structure information:</a:t>
            </a:r>
          </a:p>
          <a:p>
            <a:r>
              <a:rPr lang="en-US" dirty="0" smtClean="0"/>
              <a:t>In the example inverted list above, we cannot tell that “</a:t>
            </a:r>
            <a:r>
              <a:rPr lang="en-US" dirty="0" err="1" smtClean="0"/>
              <a:t>tian</a:t>
            </a:r>
            <a:r>
              <a:rPr lang="en-US" dirty="0" smtClean="0"/>
              <a:t>” occurs as p</a:t>
            </a:r>
            <a:r>
              <a:rPr lang="en-US" baseline="-25000" dirty="0" smtClean="0"/>
              <a:t>1</a:t>
            </a:r>
            <a:r>
              <a:rPr lang="en-US" dirty="0" smtClean="0"/>
              <a:t>’s name (actually, first name) and p</a:t>
            </a:r>
            <a:r>
              <a:rPr lang="en-US" baseline="-25000" dirty="0" smtClean="0"/>
              <a:t>3</a:t>
            </a:r>
            <a:r>
              <a:rPr lang="en-US" dirty="0" smtClean="0"/>
              <a:t>’s </a:t>
            </a:r>
            <a:r>
              <a:rPr lang="en-US" dirty="0" err="1" smtClean="0"/>
              <a:t>lastName</a:t>
            </a:r>
            <a:r>
              <a:rPr lang="en-US" dirty="0" smtClean="0"/>
              <a:t>.</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Indexing Structure</a:t>
            </a:r>
            <a:endParaRPr lang="en-US" dirty="0"/>
          </a:p>
        </p:txBody>
      </p:sp>
      <p:sp>
        <p:nvSpPr>
          <p:cNvPr id="3" name="Content Placeholder 2"/>
          <p:cNvSpPr>
            <a:spLocks noGrp="1"/>
          </p:cNvSpPr>
          <p:nvPr>
            <p:ph sz="quarter" idx="1"/>
          </p:nvPr>
        </p:nvSpPr>
        <p:spPr>
          <a:xfrm>
            <a:off x="457200" y="1219200"/>
            <a:ext cx="8305800" cy="4937760"/>
          </a:xfrm>
        </p:spPr>
        <p:txBody>
          <a:bodyPr>
            <a:normAutofit/>
          </a:bodyPr>
          <a:lstStyle/>
          <a:p>
            <a:pPr>
              <a:buNone/>
            </a:pPr>
            <a:r>
              <a:rPr lang="en-US" dirty="0" smtClean="0"/>
              <a:t>	</a:t>
            </a:r>
            <a:r>
              <a:rPr lang="en-US" u="sng" dirty="0" smtClean="0"/>
              <a:t>Indexing </a:t>
            </a:r>
            <a:r>
              <a:rPr lang="en-US" u="sng" dirty="0" smtClean="0"/>
              <a:t>Attributes</a:t>
            </a:r>
            <a:r>
              <a:rPr lang="en-US" dirty="0" smtClean="0"/>
              <a:t> : </a:t>
            </a:r>
          </a:p>
          <a:p>
            <a:r>
              <a:rPr lang="en-US" dirty="0" smtClean="0"/>
              <a:t>Several ways to capture attribute types in indexing</a:t>
            </a:r>
          </a:p>
          <a:p>
            <a:pPr marL="514350" indent="-514350">
              <a:buFont typeface="+mj-lt"/>
              <a:buAutoNum type="arabicPeriod"/>
            </a:pPr>
            <a:r>
              <a:rPr lang="en-US" dirty="0" smtClean="0"/>
              <a:t>Build an index for each attribute, but it can introduce a significant overhead to the index structure</a:t>
            </a:r>
          </a:p>
          <a:p>
            <a:pPr marL="514350" indent="-514350">
              <a:buFont typeface="+mj-lt"/>
              <a:buAutoNum type="arabicPeriod"/>
            </a:pPr>
            <a:r>
              <a:rPr lang="en-US" dirty="0" smtClean="0"/>
              <a:t>Specify the attribute name in the cells of the inverted list</a:t>
            </a:r>
          </a:p>
          <a:p>
            <a:pPr marL="788670" lvl="1" indent="-514350">
              <a:buNone/>
            </a:pPr>
            <a:r>
              <a:rPr lang="en-US" dirty="0" smtClean="0"/>
              <a:t>	For example, the cell (“</a:t>
            </a:r>
            <a:r>
              <a:rPr lang="en-US" dirty="0" err="1" smtClean="0"/>
              <a:t>tian</a:t>
            </a:r>
            <a:r>
              <a:rPr lang="en-US" dirty="0" smtClean="0"/>
              <a:t>”, p</a:t>
            </a:r>
            <a:r>
              <a:rPr lang="en-US" baseline="-25000" dirty="0" smtClean="0"/>
              <a:t>1</a:t>
            </a:r>
            <a:r>
              <a:rPr lang="en-US" dirty="0" smtClean="0"/>
              <a:t>) in the Table above could be modified to record “name:1”. However, this method would considerably complicate query answering</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Attribute inverted lists (ATIL)</a:t>
            </a:r>
            <a:endParaRPr lang="en-US" dirty="0"/>
          </a:p>
        </p:txBody>
      </p:sp>
      <p:sp>
        <p:nvSpPr>
          <p:cNvPr id="3" name="Content Placeholder 2"/>
          <p:cNvSpPr>
            <a:spLocks noGrp="1"/>
          </p:cNvSpPr>
          <p:nvPr>
            <p:ph sz="quarter" idx="1"/>
          </p:nvPr>
        </p:nvSpPr>
        <p:spPr/>
        <p:txBody>
          <a:bodyPr/>
          <a:lstStyle/>
          <a:p>
            <a:r>
              <a:rPr lang="en-US" dirty="0" smtClean="0"/>
              <a:t>Solution proposed </a:t>
            </a:r>
            <a:r>
              <a:rPr lang="en-US" dirty="0" smtClean="0"/>
              <a:t>captures attribute names with the indexed keywords to save both index space and lookup time</a:t>
            </a:r>
          </a:p>
          <a:p>
            <a:r>
              <a:rPr lang="en-US" dirty="0" smtClean="0"/>
              <a:t>Whenever the keyword k appears in a value of the </a:t>
            </a:r>
            <a:r>
              <a:rPr lang="en-US" dirty="0" smtClean="0"/>
              <a:t>‘</a:t>
            </a:r>
            <a:r>
              <a:rPr lang="en-US" dirty="0" smtClean="0"/>
              <a:t>a’ </a:t>
            </a:r>
            <a:r>
              <a:rPr lang="en-US" dirty="0" smtClean="0"/>
              <a:t>attribute, </a:t>
            </a:r>
            <a:r>
              <a:rPr lang="en-US" dirty="0" smtClean="0"/>
              <a:t> there </a:t>
            </a:r>
            <a:r>
              <a:rPr lang="en-US" dirty="0" smtClean="0"/>
              <a:t>is a row in the inverted list for k//a//</a:t>
            </a:r>
          </a:p>
          <a:p>
            <a:r>
              <a:rPr lang="en-US" dirty="0" smtClean="0"/>
              <a:t>The cell (k//a//, I) records the number of occurrences of k in I’s a attributes</a:t>
            </a:r>
          </a:p>
          <a:p>
            <a:r>
              <a:rPr lang="en-US" dirty="0" smtClean="0"/>
              <a:t>To answer a predicate query with attribute predicate </a:t>
            </a:r>
          </a:p>
          <a:p>
            <a:pPr>
              <a:buNone/>
            </a:pPr>
            <a:r>
              <a:rPr lang="en-US" dirty="0" smtClean="0"/>
              <a:t>	(A, {</a:t>
            </a:r>
            <a:r>
              <a:rPr lang="en-US" i="1" dirty="0" smtClean="0"/>
              <a:t>K</a:t>
            </a:r>
            <a:r>
              <a:rPr lang="en-US" i="1" baseline="-25000" dirty="0" smtClean="0"/>
              <a:t>1</a:t>
            </a:r>
            <a:r>
              <a:rPr lang="en-US" i="1" dirty="0" smtClean="0"/>
              <a:t>,</a:t>
            </a:r>
            <a:r>
              <a:rPr lang="en-US" dirty="0" smtClean="0"/>
              <a:t> . . . ,</a:t>
            </a:r>
            <a:r>
              <a:rPr lang="en-US" i="1" dirty="0" smtClean="0"/>
              <a:t> </a:t>
            </a:r>
            <a:r>
              <a:rPr lang="en-US" i="1" dirty="0" err="1" smtClean="0"/>
              <a:t>K</a:t>
            </a:r>
            <a:r>
              <a:rPr lang="en-US" i="1" baseline="-25000" dirty="0" err="1" smtClean="0"/>
              <a:t>n</a:t>
            </a:r>
            <a:r>
              <a:rPr lang="en-US" dirty="0" smtClean="0"/>
              <a:t>}), we only need to do keyword search for</a:t>
            </a:r>
          </a:p>
          <a:p>
            <a:pPr>
              <a:buNone/>
            </a:pPr>
            <a:r>
              <a:rPr lang="en-US" dirty="0" smtClean="0"/>
              <a:t>	{</a:t>
            </a:r>
            <a:r>
              <a:rPr lang="en-US" i="1" dirty="0" smtClean="0"/>
              <a:t>K</a:t>
            </a:r>
            <a:r>
              <a:rPr lang="en-US" i="1" baseline="-25000" dirty="0" smtClean="0"/>
              <a:t>1 </a:t>
            </a:r>
            <a:r>
              <a:rPr lang="en-US" dirty="0" smtClean="0"/>
              <a:t>//A//, . . . ,</a:t>
            </a:r>
            <a:r>
              <a:rPr lang="en-US" i="1" dirty="0" smtClean="0"/>
              <a:t> </a:t>
            </a:r>
            <a:r>
              <a:rPr lang="en-US" i="1" dirty="0" err="1" smtClean="0"/>
              <a:t>K</a:t>
            </a:r>
            <a:r>
              <a:rPr lang="en-US" i="1" baseline="-25000" dirty="0" err="1" smtClean="0"/>
              <a:t>n</a:t>
            </a:r>
            <a:r>
              <a:rPr lang="en-US" dirty="0" smtClean="0"/>
              <a:t>//A//}</a:t>
            </a:r>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Attribute Inverted List (ATIL) Table</a:t>
            </a:r>
            <a:endParaRPr lang="en-US" dirty="0"/>
          </a:p>
        </p:txBody>
      </p:sp>
      <p:pic>
        <p:nvPicPr>
          <p:cNvPr id="4" name="Content Placeholder 3" descr="table2.bmp"/>
          <p:cNvPicPr>
            <a:picLocks noGrp="1" noChangeAspect="1"/>
          </p:cNvPicPr>
          <p:nvPr>
            <p:ph sz="quarter" idx="1"/>
          </p:nvPr>
        </p:nvPicPr>
        <p:blipFill>
          <a:blip r:embed="rId2"/>
          <a:srcRect r="23000" b="15815"/>
          <a:stretch>
            <a:fillRect/>
          </a:stretch>
        </p:blipFill>
        <p:spPr>
          <a:xfrm>
            <a:off x="1676400" y="1371600"/>
            <a:ext cx="5867400" cy="4419600"/>
          </a:xfrm>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a:t>
            </a:r>
            <a:endParaRPr lang="en-US" dirty="0"/>
          </a:p>
        </p:txBody>
      </p:sp>
      <p:sp>
        <p:nvSpPr>
          <p:cNvPr id="3" name="Content Placeholder 2"/>
          <p:cNvSpPr>
            <a:spLocks noGrp="1"/>
          </p:cNvSpPr>
          <p:nvPr>
            <p:ph sz="quarter" idx="1"/>
          </p:nvPr>
        </p:nvSpPr>
        <p:spPr/>
        <p:txBody>
          <a:bodyPr/>
          <a:lstStyle/>
          <a:p>
            <a:r>
              <a:rPr lang="en-US" dirty="0" smtClean="0"/>
              <a:t>For example, to answer the attribute predicate query “</a:t>
            </a:r>
            <a:r>
              <a:rPr lang="en-US" dirty="0" err="1" smtClean="0"/>
              <a:t>lastName</a:t>
            </a:r>
            <a:r>
              <a:rPr lang="en-US" dirty="0" smtClean="0"/>
              <a:t>, ‘</a:t>
            </a:r>
            <a:r>
              <a:rPr lang="en-US" dirty="0" err="1" smtClean="0"/>
              <a:t>Tian</a:t>
            </a:r>
            <a:r>
              <a:rPr lang="en-US" dirty="0" smtClean="0"/>
              <a:t>’”, we transform it into a keyword query “</a:t>
            </a:r>
            <a:r>
              <a:rPr lang="en-US" dirty="0" err="1" smtClean="0"/>
              <a:t>tian</a:t>
            </a:r>
            <a:r>
              <a:rPr lang="en-US" dirty="0" smtClean="0"/>
              <a:t>//</a:t>
            </a:r>
            <a:r>
              <a:rPr lang="en-US" dirty="0" err="1" smtClean="0"/>
              <a:t>lastName</a:t>
            </a:r>
            <a:r>
              <a:rPr lang="en-US" dirty="0" smtClean="0"/>
              <a:t>//” </a:t>
            </a:r>
          </a:p>
          <a:p>
            <a:r>
              <a:rPr lang="en-US" dirty="0" smtClean="0"/>
              <a:t>In table above, the search will yield p</a:t>
            </a:r>
            <a:r>
              <a:rPr lang="en-US" baseline="-25000" dirty="0" smtClean="0"/>
              <a:t>3</a:t>
            </a:r>
            <a:r>
              <a:rPr lang="en-US" dirty="0" smtClean="0"/>
              <a:t> but not p</a:t>
            </a:r>
            <a:r>
              <a:rPr lang="en-US" baseline="-25000" dirty="0" smtClean="0"/>
              <a:t>1</a:t>
            </a:r>
            <a:r>
              <a:rPr lang="en-US" dirty="0" smtClean="0"/>
              <a:t>.</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Indexing Structure</a:t>
            </a:r>
            <a:endParaRPr lang="en-US" dirty="0"/>
          </a:p>
        </p:txBody>
      </p:sp>
      <p:sp>
        <p:nvSpPr>
          <p:cNvPr id="3" name="Content Placeholder 2"/>
          <p:cNvSpPr>
            <a:spLocks noGrp="1"/>
          </p:cNvSpPr>
          <p:nvPr>
            <p:ph sz="quarter" idx="1"/>
          </p:nvPr>
        </p:nvSpPr>
        <p:spPr/>
        <p:txBody>
          <a:bodyPr/>
          <a:lstStyle/>
          <a:p>
            <a:pPr>
              <a:buNone/>
            </a:pPr>
            <a:r>
              <a:rPr lang="en-US" dirty="0" smtClean="0"/>
              <a:t>	</a:t>
            </a:r>
            <a:r>
              <a:rPr lang="en-US" u="sng" dirty="0" smtClean="0"/>
              <a:t>Indexing </a:t>
            </a:r>
            <a:r>
              <a:rPr lang="en-US" u="sng" dirty="0" smtClean="0"/>
              <a:t>Associations</a:t>
            </a:r>
            <a:r>
              <a:rPr lang="en-US" dirty="0" smtClean="0"/>
              <a:t> :</a:t>
            </a:r>
          </a:p>
          <a:p>
            <a:r>
              <a:rPr lang="en-US" dirty="0" smtClean="0"/>
              <a:t>Consider the association predicate (R, {</a:t>
            </a:r>
            <a:r>
              <a:rPr lang="en-US" i="1" dirty="0" smtClean="0"/>
              <a:t>K</a:t>
            </a:r>
            <a:r>
              <a:rPr lang="en-US" i="1" baseline="-25000" dirty="0" smtClean="0"/>
              <a:t>1</a:t>
            </a:r>
            <a:r>
              <a:rPr lang="en-US" i="1" dirty="0" smtClean="0"/>
              <a:t>,</a:t>
            </a:r>
            <a:r>
              <a:rPr lang="en-US" dirty="0" smtClean="0"/>
              <a:t> . . . ,</a:t>
            </a:r>
            <a:r>
              <a:rPr lang="en-US" i="1" dirty="0" smtClean="0"/>
              <a:t> </a:t>
            </a:r>
            <a:r>
              <a:rPr lang="en-US" i="1" dirty="0" err="1" smtClean="0"/>
              <a:t>K</a:t>
            </a:r>
            <a:r>
              <a:rPr lang="en-US" i="1" baseline="-25000" dirty="0" err="1" smtClean="0"/>
              <a:t>n</a:t>
            </a:r>
            <a:r>
              <a:rPr lang="en-US" dirty="0" smtClean="0"/>
              <a:t>) Instances satisfy the predicate if they have associations of type R with instances that contain some of the keywords </a:t>
            </a:r>
            <a:r>
              <a:rPr lang="en-US" i="1" dirty="0" smtClean="0"/>
              <a:t>K</a:t>
            </a:r>
            <a:r>
              <a:rPr lang="en-US" i="1" baseline="-25000" dirty="0" smtClean="0"/>
              <a:t>1</a:t>
            </a:r>
            <a:r>
              <a:rPr lang="en-US" i="1" dirty="0" smtClean="0"/>
              <a:t>,</a:t>
            </a:r>
            <a:r>
              <a:rPr lang="en-US" dirty="0" smtClean="0"/>
              <a:t> . . . ,</a:t>
            </a:r>
            <a:r>
              <a:rPr lang="en-US" i="1" dirty="0" smtClean="0"/>
              <a:t> </a:t>
            </a:r>
            <a:r>
              <a:rPr lang="en-US" i="1" dirty="0" err="1" smtClean="0"/>
              <a:t>K</a:t>
            </a:r>
            <a:r>
              <a:rPr lang="en-US" i="1" baseline="-25000" dirty="0" err="1" smtClean="0"/>
              <a:t>n</a:t>
            </a:r>
            <a:r>
              <a:rPr lang="en-US" dirty="0" smtClean="0"/>
              <a:t> in attribute values.</a:t>
            </a:r>
          </a:p>
          <a:p>
            <a:r>
              <a:rPr lang="en-US" dirty="0" smtClean="0"/>
              <a:t>A naive solution would perform a keyword search on keywords {</a:t>
            </a:r>
            <a:r>
              <a:rPr lang="en-US" i="1" dirty="0" smtClean="0"/>
              <a:t>K</a:t>
            </a:r>
            <a:r>
              <a:rPr lang="en-US" i="1" baseline="-25000" dirty="0" smtClean="0"/>
              <a:t>1</a:t>
            </a:r>
            <a:r>
              <a:rPr lang="en-US" i="1" dirty="0" smtClean="0"/>
              <a:t>,</a:t>
            </a:r>
            <a:r>
              <a:rPr lang="en-US" dirty="0" smtClean="0"/>
              <a:t> . . . ,</a:t>
            </a:r>
            <a:r>
              <a:rPr lang="en-US" i="1" dirty="0" smtClean="0"/>
              <a:t> </a:t>
            </a:r>
            <a:r>
              <a:rPr lang="en-US" i="1" dirty="0" err="1" smtClean="0"/>
              <a:t>K</a:t>
            </a:r>
            <a:r>
              <a:rPr lang="en-US" i="1" baseline="-25000" dirty="0" err="1" smtClean="0"/>
              <a:t>n</a:t>
            </a:r>
            <a:r>
              <a:rPr lang="en-US" dirty="0" smtClean="0"/>
              <a:t>} and find a set of instances {</a:t>
            </a:r>
            <a:r>
              <a:rPr lang="en-US" i="1" dirty="0" smtClean="0"/>
              <a:t>l</a:t>
            </a:r>
            <a:r>
              <a:rPr lang="en-US" i="1" baseline="-25000" dirty="0" smtClean="0"/>
              <a:t>1</a:t>
            </a:r>
            <a:r>
              <a:rPr lang="en-US" i="1" dirty="0" smtClean="0"/>
              <a:t>,</a:t>
            </a:r>
            <a:r>
              <a:rPr lang="en-US" dirty="0" smtClean="0"/>
              <a:t>. . . ,</a:t>
            </a:r>
            <a:r>
              <a:rPr lang="en-US" i="1" dirty="0" smtClean="0"/>
              <a:t> l</a:t>
            </a:r>
            <a:r>
              <a:rPr lang="en-US" i="1" baseline="-25000" dirty="0" smtClean="0"/>
              <a:t>m</a:t>
            </a:r>
            <a:r>
              <a:rPr lang="en-US" dirty="0" smtClean="0"/>
              <a:t>} that contain these keywords. Then, for each instance </a:t>
            </a:r>
            <a:r>
              <a:rPr lang="en-US" i="1" dirty="0" err="1" smtClean="0"/>
              <a:t>l</a:t>
            </a:r>
            <a:r>
              <a:rPr lang="en-US" i="1" baseline="-25000" dirty="0" err="1" smtClean="0"/>
              <a:t>k</a:t>
            </a:r>
            <a:r>
              <a:rPr lang="en-US" dirty="0" smtClean="0"/>
              <a:t>, k in </a:t>
            </a:r>
            <a:r>
              <a:rPr lang="en-US" dirty="0" smtClean="0"/>
              <a:t>[1,m</a:t>
            </a:r>
            <a:r>
              <a:rPr lang="en-US" dirty="0" smtClean="0"/>
              <a:t>], we find associated instances</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Drawback</a:t>
            </a:r>
            <a:endParaRPr lang="en-US" dirty="0"/>
          </a:p>
        </p:txBody>
      </p:sp>
      <p:sp>
        <p:nvSpPr>
          <p:cNvPr id="3" name="Content Placeholder 2"/>
          <p:cNvSpPr>
            <a:spLocks noGrp="1"/>
          </p:cNvSpPr>
          <p:nvPr>
            <p:ph sz="quarter" idx="1"/>
          </p:nvPr>
        </p:nvSpPr>
        <p:spPr/>
        <p:txBody>
          <a:bodyPr/>
          <a:lstStyle/>
          <a:p>
            <a:r>
              <a:rPr lang="en-US" dirty="0" smtClean="0"/>
              <a:t>This approach can be very expensive for two reasons</a:t>
            </a:r>
          </a:p>
          <a:p>
            <a:r>
              <a:rPr lang="en-US" dirty="0" smtClean="0"/>
              <a:t>First, when m is large, iteratively finding associated instances for each </a:t>
            </a:r>
            <a:r>
              <a:rPr lang="en-US" i="1" dirty="0" err="1" smtClean="0"/>
              <a:t>l</a:t>
            </a:r>
            <a:r>
              <a:rPr lang="en-US" i="1" baseline="-25000" dirty="0" err="1" smtClean="0"/>
              <a:t>k</a:t>
            </a:r>
            <a:r>
              <a:rPr lang="en-US" dirty="0" smtClean="0"/>
              <a:t> can be expensive</a:t>
            </a:r>
          </a:p>
          <a:p>
            <a:r>
              <a:rPr lang="en-US" dirty="0" smtClean="0"/>
              <a:t>Second, a returned instance can be associated with one or more instances in {</a:t>
            </a:r>
            <a:r>
              <a:rPr lang="en-US" i="1" dirty="0" smtClean="0"/>
              <a:t>l</a:t>
            </a:r>
            <a:r>
              <a:rPr lang="en-US" i="1" baseline="-25000" dirty="0" smtClean="0"/>
              <a:t>1</a:t>
            </a:r>
            <a:r>
              <a:rPr lang="en-US" dirty="0" smtClean="0"/>
              <a:t>, . . . , </a:t>
            </a:r>
            <a:r>
              <a:rPr lang="en-US" i="1" dirty="0" smtClean="0"/>
              <a:t>l</a:t>
            </a:r>
            <a:r>
              <a:rPr lang="en-US" i="1" baseline="-25000" dirty="0" smtClean="0"/>
              <a:t>m</a:t>
            </a:r>
            <a:r>
              <a:rPr lang="en-US" dirty="0" smtClean="0"/>
              <a:t>}. Ranking the returned results requires counting the number of associated instances for each result, which can be expensive</a:t>
            </a:r>
          </a:p>
          <a:p>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Attribute-association inverted lists (AAIL)</a:t>
            </a:r>
            <a:endParaRPr lang="en-US" dirty="0"/>
          </a:p>
        </p:txBody>
      </p:sp>
      <p:sp>
        <p:nvSpPr>
          <p:cNvPr id="3" name="Content Placeholder 2"/>
          <p:cNvSpPr>
            <a:spLocks noGrp="1"/>
          </p:cNvSpPr>
          <p:nvPr>
            <p:ph sz="quarter" idx="1"/>
          </p:nvPr>
        </p:nvSpPr>
        <p:spPr/>
        <p:txBody>
          <a:bodyPr/>
          <a:lstStyle/>
          <a:p>
            <a:r>
              <a:rPr lang="en-US" dirty="0" smtClean="0"/>
              <a:t>Suppose the instance I has an association r with instances </a:t>
            </a:r>
            <a:r>
              <a:rPr lang="en-US" i="1" dirty="0" smtClean="0"/>
              <a:t>l</a:t>
            </a:r>
            <a:r>
              <a:rPr lang="en-US" i="1" baseline="-25000" dirty="0" smtClean="0"/>
              <a:t>1</a:t>
            </a:r>
            <a:r>
              <a:rPr lang="en-US" dirty="0" smtClean="0"/>
              <a:t>, . . . , </a:t>
            </a:r>
            <a:r>
              <a:rPr lang="en-US" i="1" dirty="0" err="1" smtClean="0"/>
              <a:t>l</a:t>
            </a:r>
            <a:r>
              <a:rPr lang="en-US" i="1" baseline="-25000" dirty="0" err="1" smtClean="0"/>
              <a:t>n</a:t>
            </a:r>
            <a:r>
              <a:rPr lang="en-US" dirty="0" smtClean="0"/>
              <a:t> in the triple base, and each of </a:t>
            </a:r>
            <a:r>
              <a:rPr lang="en-US" i="1" dirty="0" smtClean="0"/>
              <a:t>l</a:t>
            </a:r>
            <a:r>
              <a:rPr lang="en-US" i="1" baseline="-25000" dirty="0" smtClean="0"/>
              <a:t>1</a:t>
            </a:r>
            <a:r>
              <a:rPr lang="en-US" dirty="0" smtClean="0"/>
              <a:t>, . . . , </a:t>
            </a:r>
            <a:r>
              <a:rPr lang="en-US" i="1" dirty="0" err="1" smtClean="0"/>
              <a:t>l</a:t>
            </a:r>
            <a:r>
              <a:rPr lang="en-US" i="1" baseline="-25000" dirty="0" err="1" smtClean="0"/>
              <a:t>n</a:t>
            </a:r>
            <a:r>
              <a:rPr lang="en-US" dirty="0" smtClean="0"/>
              <a:t> has the keyword k in one of its attribute values</a:t>
            </a:r>
          </a:p>
          <a:p>
            <a:r>
              <a:rPr lang="en-US" dirty="0" smtClean="0"/>
              <a:t>The inverted list will have a row for k//r// and a column I</a:t>
            </a:r>
          </a:p>
          <a:p>
            <a:r>
              <a:rPr lang="en-US" dirty="0" smtClean="0"/>
              <a:t>The cell (k//r//, I) has the value n</a:t>
            </a:r>
          </a:p>
          <a:p>
            <a:r>
              <a:rPr lang="en-US" dirty="0" smtClean="0"/>
              <a:t>An inverted list that captures both attribute and association information is called an attribute-association inverted list (AAIL)</a:t>
            </a:r>
          </a:p>
          <a:p>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Attribute-association </a:t>
            </a:r>
            <a:r>
              <a:rPr lang="en-US" dirty="0" smtClean="0"/>
              <a:t>I</a:t>
            </a:r>
            <a:r>
              <a:rPr lang="en-US" dirty="0" smtClean="0"/>
              <a:t>nverted </a:t>
            </a:r>
            <a:r>
              <a:rPr lang="en-US" dirty="0" smtClean="0"/>
              <a:t>L</a:t>
            </a:r>
            <a:r>
              <a:rPr lang="en-US" dirty="0" smtClean="0"/>
              <a:t>ist (AATIL) Table</a:t>
            </a:r>
            <a:endParaRPr lang="en-US" dirty="0"/>
          </a:p>
        </p:txBody>
      </p:sp>
      <p:pic>
        <p:nvPicPr>
          <p:cNvPr id="4" name="Content Placeholder 3" descr="table3.bmp"/>
          <p:cNvPicPr>
            <a:picLocks noGrp="1"/>
          </p:cNvPicPr>
          <p:nvPr>
            <p:ph sz="quarter" idx="1"/>
          </p:nvPr>
        </p:nvPicPr>
        <p:blipFill>
          <a:blip r:embed="rId2"/>
          <a:srcRect r="23181" b="573"/>
          <a:stretch>
            <a:fillRect/>
          </a:stretch>
        </p:blipFill>
        <p:spPr>
          <a:xfrm>
            <a:off x="2133600" y="1371600"/>
            <a:ext cx="4495800" cy="4800600"/>
          </a:xfr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Dataspaces</a:t>
            </a:r>
            <a:endParaRPr lang="en-US" dirty="0"/>
          </a:p>
        </p:txBody>
      </p:sp>
      <p:sp>
        <p:nvSpPr>
          <p:cNvPr id="3" name="Content Placeholder 2"/>
          <p:cNvSpPr>
            <a:spLocks noGrp="1"/>
          </p:cNvSpPr>
          <p:nvPr>
            <p:ph sz="quarter" idx="1"/>
          </p:nvPr>
        </p:nvSpPr>
        <p:spPr/>
        <p:txBody>
          <a:bodyPr/>
          <a:lstStyle/>
          <a:p>
            <a:r>
              <a:rPr lang="en-US" dirty="0" smtClean="0"/>
              <a:t>Dataspaces as a new abstraction for data management collections</a:t>
            </a:r>
          </a:p>
          <a:p>
            <a:r>
              <a:rPr lang="en-US" dirty="0" smtClean="0"/>
              <a:t>In data management scenarios today it is rarely the case that all the data can be fit nicely into a conventional relational DBMS, or into any other single data model or system</a:t>
            </a:r>
          </a:p>
          <a:p>
            <a:r>
              <a:rPr lang="en-US" dirty="0" smtClean="0"/>
              <a:t>Instead, developers are more often faced with a set of loosely connected data sources and thus must individually and repeatedly address low-level data management challenges across heterogeneous collections</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a:t>
            </a:r>
            <a:endParaRPr lang="en-US" dirty="0"/>
          </a:p>
        </p:txBody>
      </p:sp>
      <p:sp>
        <p:nvSpPr>
          <p:cNvPr id="3" name="Content Placeholder 2"/>
          <p:cNvSpPr>
            <a:spLocks noGrp="1"/>
          </p:cNvSpPr>
          <p:nvPr>
            <p:ph sz="quarter" idx="1"/>
          </p:nvPr>
        </p:nvSpPr>
        <p:spPr/>
        <p:txBody>
          <a:bodyPr/>
          <a:lstStyle/>
          <a:p>
            <a:r>
              <a:rPr lang="en-US" dirty="0" smtClean="0"/>
              <a:t>Given an association predicate (R, {</a:t>
            </a:r>
            <a:r>
              <a:rPr lang="en-US" i="1" dirty="0" smtClean="0"/>
              <a:t>K</a:t>
            </a:r>
            <a:r>
              <a:rPr lang="en-US" i="1" baseline="-25000" dirty="0" smtClean="0"/>
              <a:t>1</a:t>
            </a:r>
            <a:r>
              <a:rPr lang="en-US" i="1" dirty="0" smtClean="0"/>
              <a:t>,</a:t>
            </a:r>
            <a:r>
              <a:rPr lang="en-US" dirty="0" smtClean="0"/>
              <a:t> . . . ,</a:t>
            </a:r>
            <a:r>
              <a:rPr lang="en-US" i="1" dirty="0" smtClean="0"/>
              <a:t> </a:t>
            </a:r>
            <a:r>
              <a:rPr lang="en-US" i="1" dirty="0" err="1" smtClean="0"/>
              <a:t>K</a:t>
            </a:r>
            <a:r>
              <a:rPr lang="en-US" i="1" baseline="-25000" dirty="0" err="1" smtClean="0"/>
              <a:t>n</a:t>
            </a:r>
            <a:r>
              <a:rPr lang="en-US" dirty="0" smtClean="0"/>
              <a:t>}), we can answer it by posing the keyword query </a:t>
            </a:r>
          </a:p>
          <a:p>
            <a:pPr>
              <a:buNone/>
            </a:pPr>
            <a:r>
              <a:rPr lang="en-US" dirty="0" smtClean="0"/>
              <a:t>	{</a:t>
            </a:r>
            <a:r>
              <a:rPr lang="en-US" i="1" dirty="0" smtClean="0"/>
              <a:t>K</a:t>
            </a:r>
            <a:r>
              <a:rPr lang="en-US" i="1" baseline="-25000" dirty="0" smtClean="0"/>
              <a:t>1 </a:t>
            </a:r>
            <a:r>
              <a:rPr lang="en-US" dirty="0" smtClean="0"/>
              <a:t>//R//, . . . ,</a:t>
            </a:r>
            <a:r>
              <a:rPr lang="en-US" i="1" dirty="0" smtClean="0"/>
              <a:t> </a:t>
            </a:r>
            <a:r>
              <a:rPr lang="en-US" i="1" dirty="0" err="1" smtClean="0"/>
              <a:t>K</a:t>
            </a:r>
            <a:r>
              <a:rPr lang="en-US" i="1" baseline="-25000" dirty="0" err="1" smtClean="0"/>
              <a:t>n</a:t>
            </a:r>
            <a:r>
              <a:rPr lang="en-US" dirty="0" smtClean="0"/>
              <a:t>//R//} over the AAIL</a:t>
            </a:r>
          </a:p>
          <a:p>
            <a:r>
              <a:rPr lang="en-US" dirty="0" smtClean="0"/>
              <a:t>For example, when searching for “</a:t>
            </a:r>
            <a:r>
              <a:rPr lang="en-US" dirty="0" err="1" smtClean="0"/>
              <a:t>Raghu’s</a:t>
            </a:r>
            <a:r>
              <a:rPr lang="en-US" dirty="0" smtClean="0"/>
              <a:t> papers”, the query contains an association predicate “author ‘</a:t>
            </a:r>
            <a:r>
              <a:rPr lang="en-US" dirty="0" err="1" smtClean="0"/>
              <a:t>Raghu</a:t>
            </a:r>
            <a:r>
              <a:rPr lang="en-US" dirty="0" smtClean="0"/>
              <a:t>’” and so we look up keyword “</a:t>
            </a:r>
            <a:r>
              <a:rPr lang="en-US" dirty="0" err="1" smtClean="0"/>
              <a:t>raghu</a:t>
            </a:r>
            <a:r>
              <a:rPr lang="en-US" dirty="0" smtClean="0"/>
              <a:t>//author//”</a:t>
            </a:r>
          </a:p>
          <a:p>
            <a:r>
              <a:rPr lang="en-US" dirty="0" smtClean="0"/>
              <a:t>Based on the AAIL table above, we return instance </a:t>
            </a:r>
            <a:r>
              <a:rPr lang="en-US" i="1" dirty="0" smtClean="0"/>
              <a:t>a</a:t>
            </a:r>
            <a:r>
              <a:rPr lang="en-US" i="1" baseline="-25000" dirty="0" smtClean="0"/>
              <a:t>1</a:t>
            </a:r>
            <a:endParaRPr lang="en-US" dirty="0" smtClean="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Indexing Hierarchies</a:t>
            </a:r>
            <a:endParaRPr lang="en-US" dirty="0"/>
          </a:p>
        </p:txBody>
      </p:sp>
      <p:sp>
        <p:nvSpPr>
          <p:cNvPr id="3" name="Content Placeholder 2"/>
          <p:cNvSpPr>
            <a:spLocks noGrp="1"/>
          </p:cNvSpPr>
          <p:nvPr>
            <p:ph sz="quarter" idx="1"/>
          </p:nvPr>
        </p:nvSpPr>
        <p:spPr/>
        <p:txBody>
          <a:bodyPr>
            <a:normAutofit/>
          </a:bodyPr>
          <a:lstStyle/>
          <a:p>
            <a:r>
              <a:rPr lang="en-US" dirty="0" smtClean="0"/>
              <a:t>For the query “name ‘</a:t>
            </a:r>
            <a:r>
              <a:rPr lang="en-US" dirty="0" err="1" smtClean="0"/>
              <a:t>Tian</a:t>
            </a:r>
            <a:r>
              <a:rPr lang="en-US" dirty="0" smtClean="0"/>
              <a:t>’”, we wish to return instances p</a:t>
            </a:r>
            <a:r>
              <a:rPr lang="en-US" baseline="-25000" dirty="0" smtClean="0"/>
              <a:t>1</a:t>
            </a:r>
            <a:r>
              <a:rPr lang="en-US" dirty="0" smtClean="0"/>
              <a:t> and p</a:t>
            </a:r>
            <a:r>
              <a:rPr lang="en-US" baseline="-25000" dirty="0" smtClean="0"/>
              <a:t>3</a:t>
            </a:r>
            <a:r>
              <a:rPr lang="en-US" dirty="0" smtClean="0"/>
              <a:t>, rather than only p</a:t>
            </a:r>
            <a:r>
              <a:rPr lang="en-US" baseline="-25000" dirty="0" smtClean="0"/>
              <a:t>1</a:t>
            </a:r>
            <a:endParaRPr lang="en-US" dirty="0" smtClean="0"/>
          </a:p>
          <a:p>
            <a:r>
              <a:rPr lang="en-US" dirty="0" smtClean="0"/>
              <a:t>A simple method to incorporate hierarchies would be to first find all descendants of the name attribute (in this example, they are </a:t>
            </a:r>
            <a:r>
              <a:rPr lang="en-US" dirty="0" err="1" smtClean="0"/>
              <a:t>firstName</a:t>
            </a:r>
            <a:r>
              <a:rPr lang="en-US" dirty="0" smtClean="0"/>
              <a:t>, </a:t>
            </a:r>
            <a:r>
              <a:rPr lang="en-US" dirty="0" err="1" smtClean="0"/>
              <a:t>lastName</a:t>
            </a:r>
            <a:r>
              <a:rPr lang="en-US" dirty="0" smtClean="0"/>
              <a:t> and </a:t>
            </a:r>
            <a:r>
              <a:rPr lang="en-US" dirty="0" err="1" smtClean="0"/>
              <a:t>nickName</a:t>
            </a:r>
            <a:r>
              <a:rPr lang="en-US" dirty="0" smtClean="0"/>
              <a:t>), then expand the keyword query by </a:t>
            </a:r>
            <a:r>
              <a:rPr lang="en-US" dirty="0" smtClean="0"/>
              <a:t>considering descendant </a:t>
            </a:r>
            <a:r>
              <a:rPr lang="en-US" dirty="0" smtClean="0"/>
              <a:t>attributes </a:t>
            </a:r>
            <a:r>
              <a:rPr lang="en-US" dirty="0" smtClean="0"/>
              <a:t> as well,</a:t>
            </a:r>
          </a:p>
          <a:p>
            <a:pPr>
              <a:buNone/>
            </a:pPr>
            <a:r>
              <a:rPr lang="en-US" dirty="0" smtClean="0"/>
              <a:t>	</a:t>
            </a:r>
            <a:r>
              <a:rPr lang="en-US" dirty="0" smtClean="0"/>
              <a:t>(</a:t>
            </a:r>
            <a:r>
              <a:rPr lang="en-US" dirty="0" smtClean="0"/>
              <a:t>so search “</a:t>
            </a:r>
            <a:r>
              <a:rPr lang="en-US" dirty="0" err="1" smtClean="0"/>
              <a:t>tian</a:t>
            </a:r>
            <a:r>
              <a:rPr lang="en-US" dirty="0" smtClean="0"/>
              <a:t>//name// OR </a:t>
            </a:r>
            <a:r>
              <a:rPr lang="en-US" dirty="0" err="1" smtClean="0"/>
              <a:t>tian</a:t>
            </a:r>
            <a:r>
              <a:rPr lang="en-US" dirty="0" smtClean="0"/>
              <a:t>//</a:t>
            </a:r>
            <a:r>
              <a:rPr lang="en-US" dirty="0" err="1" smtClean="0"/>
              <a:t>firstName</a:t>
            </a:r>
            <a:r>
              <a:rPr lang="en-US" dirty="0" smtClean="0"/>
              <a:t>// OR </a:t>
            </a:r>
            <a:r>
              <a:rPr lang="en-US" dirty="0" err="1" smtClean="0"/>
              <a:t>tian</a:t>
            </a:r>
            <a:r>
              <a:rPr lang="en-US" dirty="0" smtClean="0"/>
              <a:t>//</a:t>
            </a:r>
            <a:r>
              <a:rPr lang="en-US" dirty="0" err="1" smtClean="0"/>
              <a:t>lastName</a:t>
            </a:r>
            <a:r>
              <a:rPr lang="en-US" dirty="0" smtClean="0"/>
              <a:t>// OR </a:t>
            </a:r>
            <a:r>
              <a:rPr lang="en-US" dirty="0" err="1" smtClean="0"/>
              <a:t>tian</a:t>
            </a:r>
            <a:r>
              <a:rPr lang="en-US" dirty="0" smtClean="0"/>
              <a:t>//</a:t>
            </a:r>
            <a:r>
              <a:rPr lang="en-US" dirty="0" err="1" smtClean="0"/>
              <a:t>nickName</a:t>
            </a:r>
            <a:r>
              <a:rPr lang="en-US" dirty="0" smtClean="0"/>
              <a:t>//”)</a:t>
            </a:r>
          </a:p>
          <a:p>
            <a:r>
              <a:rPr lang="en-US" dirty="0" smtClean="0"/>
              <a:t>However, this method requires multiple index lookups and thus can be expensive.</a:t>
            </a:r>
          </a:p>
          <a:p>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Solution provided</a:t>
            </a:r>
            <a:endParaRPr lang="en-US" dirty="0"/>
          </a:p>
        </p:txBody>
      </p:sp>
      <p:sp>
        <p:nvSpPr>
          <p:cNvPr id="3" name="Content Placeholder 2"/>
          <p:cNvSpPr>
            <a:spLocks noGrp="1"/>
          </p:cNvSpPr>
          <p:nvPr>
            <p:ph sz="quarter" idx="1"/>
          </p:nvPr>
        </p:nvSpPr>
        <p:spPr/>
        <p:txBody>
          <a:bodyPr/>
          <a:lstStyle/>
          <a:p>
            <a:r>
              <a:rPr lang="en-US" dirty="0" smtClean="0"/>
              <a:t>Based on integrating the hierarchy information into the index structure</a:t>
            </a:r>
          </a:p>
          <a:p>
            <a:r>
              <a:rPr lang="en-US" dirty="0" smtClean="0"/>
              <a:t>Introduces </a:t>
            </a:r>
            <a:r>
              <a:rPr lang="en-US" dirty="0" smtClean="0"/>
              <a:t>two possible solutions, and then combine their features and introduce a hybrid indexing scheme</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Attribute inverted lists with duplication (Dup-ATIL</a:t>
            </a:r>
            <a:r>
              <a:rPr lang="en-US" dirty="0" smtClean="0"/>
              <a:t>) – First Solution</a:t>
            </a:r>
            <a:endParaRPr lang="en-US" dirty="0"/>
          </a:p>
        </p:txBody>
      </p:sp>
      <p:sp>
        <p:nvSpPr>
          <p:cNvPr id="3" name="Content Placeholder 2"/>
          <p:cNvSpPr>
            <a:spLocks noGrp="1"/>
          </p:cNvSpPr>
          <p:nvPr>
            <p:ph sz="quarter" idx="1"/>
          </p:nvPr>
        </p:nvSpPr>
        <p:spPr/>
        <p:txBody>
          <a:bodyPr/>
          <a:lstStyle/>
          <a:p>
            <a:r>
              <a:rPr lang="en-US" dirty="0" smtClean="0"/>
              <a:t>First </a:t>
            </a:r>
            <a:r>
              <a:rPr lang="en-US" dirty="0" smtClean="0"/>
              <a:t>solution duplicates a row that includes an attribute name for each of its ancestors in the hierarchy</a:t>
            </a:r>
          </a:p>
          <a:p>
            <a:r>
              <a:rPr lang="en-US" dirty="0" smtClean="0"/>
              <a:t>If the keyword k appears in the value of attribute a</a:t>
            </a:r>
            <a:r>
              <a:rPr lang="en-US" baseline="-25000" dirty="0" smtClean="0"/>
              <a:t>0</a:t>
            </a:r>
            <a:r>
              <a:rPr lang="en-US" dirty="0" smtClean="0"/>
              <a:t>, and a is an ancestor of a</a:t>
            </a:r>
            <a:r>
              <a:rPr lang="en-US" baseline="-25000" dirty="0" smtClean="0"/>
              <a:t>0</a:t>
            </a:r>
            <a:r>
              <a:rPr lang="en-US" dirty="0" smtClean="0"/>
              <a:t> in the hierarchy (a could also be a</a:t>
            </a:r>
            <a:r>
              <a:rPr lang="en-US" baseline="-25000" dirty="0" smtClean="0"/>
              <a:t>0</a:t>
            </a:r>
            <a:r>
              <a:rPr lang="en-US" dirty="0" smtClean="0"/>
              <a:t>), then there is a row k//a//</a:t>
            </a:r>
          </a:p>
          <a:p>
            <a:r>
              <a:rPr lang="en-US" dirty="0" smtClean="0"/>
              <a:t>The cell (k//a//, I) records the number of occurrences of k in values of the a attribute and </a:t>
            </a:r>
            <a:r>
              <a:rPr lang="en-US" dirty="0" err="1" smtClean="0"/>
              <a:t>a’s</a:t>
            </a:r>
            <a:r>
              <a:rPr lang="en-US" dirty="0" smtClean="0"/>
              <a:t> sub-attributes of I</a:t>
            </a:r>
          </a:p>
          <a:p>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Dup-ATIL </a:t>
            </a:r>
            <a:r>
              <a:rPr lang="en-US" dirty="0" smtClean="0"/>
              <a:t> Table</a:t>
            </a:r>
            <a:endParaRPr lang="en-US" dirty="0"/>
          </a:p>
        </p:txBody>
      </p:sp>
      <p:pic>
        <p:nvPicPr>
          <p:cNvPr id="4" name="Content Placeholder 3" descr="table4.bmp"/>
          <p:cNvPicPr>
            <a:picLocks noGrp="1" noChangeAspect="1"/>
          </p:cNvPicPr>
          <p:nvPr>
            <p:ph sz="quarter" idx="1"/>
          </p:nvPr>
        </p:nvPicPr>
        <p:blipFill>
          <a:blip r:embed="rId2"/>
          <a:stretch>
            <a:fillRect/>
          </a:stretch>
        </p:blipFill>
        <p:spPr>
          <a:xfrm>
            <a:off x="990600" y="1295400"/>
            <a:ext cx="8153400" cy="4953000"/>
          </a:xfrm>
        </p:spPr>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a:t>
            </a:r>
            <a:endParaRPr lang="en-US" dirty="0"/>
          </a:p>
        </p:txBody>
      </p:sp>
      <p:sp>
        <p:nvSpPr>
          <p:cNvPr id="3" name="Content Placeholder 2"/>
          <p:cNvSpPr>
            <a:spLocks noGrp="1"/>
          </p:cNvSpPr>
          <p:nvPr>
            <p:ph sz="quarter" idx="1"/>
          </p:nvPr>
        </p:nvSpPr>
        <p:spPr/>
        <p:txBody>
          <a:bodyPr>
            <a:normAutofit/>
          </a:bodyPr>
          <a:lstStyle/>
          <a:p>
            <a:r>
              <a:rPr lang="en-US" dirty="0" smtClean="0"/>
              <a:t>We index instance p</a:t>
            </a:r>
            <a:r>
              <a:rPr lang="en-US" baseline="-25000" dirty="0" smtClean="0"/>
              <a:t>3</a:t>
            </a:r>
            <a:r>
              <a:rPr lang="en-US" dirty="0" smtClean="0"/>
              <a:t> not only on “</a:t>
            </a:r>
            <a:r>
              <a:rPr lang="en-US" dirty="0" err="1" smtClean="0"/>
              <a:t>jie</a:t>
            </a:r>
            <a:r>
              <a:rPr lang="en-US" dirty="0" smtClean="0"/>
              <a:t>//</a:t>
            </a:r>
            <a:r>
              <a:rPr lang="en-US" dirty="0" err="1" smtClean="0"/>
              <a:t>firstName</a:t>
            </a:r>
            <a:r>
              <a:rPr lang="en-US" dirty="0" smtClean="0"/>
              <a:t>//”, “</a:t>
            </a:r>
            <a:r>
              <a:rPr lang="en-US" dirty="0" err="1" smtClean="0"/>
              <a:t>tian</a:t>
            </a:r>
            <a:r>
              <a:rPr lang="en-US" dirty="0" smtClean="0"/>
              <a:t>//</a:t>
            </a:r>
            <a:r>
              <a:rPr lang="en-US" dirty="0" err="1" smtClean="0"/>
              <a:t>lastName</a:t>
            </a:r>
            <a:r>
              <a:rPr lang="en-US" dirty="0" smtClean="0"/>
              <a:t>//”, and “</a:t>
            </a:r>
            <a:r>
              <a:rPr lang="en-US" dirty="0" err="1" smtClean="0"/>
              <a:t>jeff</a:t>
            </a:r>
            <a:r>
              <a:rPr lang="en-US" dirty="0" smtClean="0"/>
              <a:t>// </a:t>
            </a:r>
            <a:r>
              <a:rPr lang="en-US" dirty="0" err="1" smtClean="0"/>
              <a:t>nickName</a:t>
            </a:r>
            <a:r>
              <a:rPr lang="en-US" dirty="0" smtClean="0"/>
              <a:t>//”, but also on “</a:t>
            </a:r>
            <a:r>
              <a:rPr lang="en-US" dirty="0" err="1" smtClean="0"/>
              <a:t>jie</a:t>
            </a:r>
            <a:r>
              <a:rPr lang="en-US" dirty="0" smtClean="0"/>
              <a:t>//name//”, “</a:t>
            </a:r>
            <a:r>
              <a:rPr lang="en-US" dirty="0" err="1" smtClean="0"/>
              <a:t>tian</a:t>
            </a:r>
            <a:r>
              <a:rPr lang="en-US" dirty="0" smtClean="0"/>
              <a:t>//name//”, and “</a:t>
            </a:r>
            <a:r>
              <a:rPr lang="en-US" dirty="0" err="1" smtClean="0"/>
              <a:t>jeff</a:t>
            </a:r>
            <a:r>
              <a:rPr lang="en-US" dirty="0" smtClean="0"/>
              <a:t>//name//”</a:t>
            </a:r>
          </a:p>
          <a:p>
            <a:r>
              <a:rPr lang="en-US" dirty="0" smtClean="0"/>
              <a:t>Thus, in the inverted list, row “</a:t>
            </a:r>
            <a:r>
              <a:rPr lang="en-US" dirty="0" err="1" smtClean="0"/>
              <a:t>tian</a:t>
            </a:r>
            <a:r>
              <a:rPr lang="en-US" dirty="0" smtClean="0"/>
              <a:t>//name//” also records one occurrence for instance p</a:t>
            </a:r>
            <a:r>
              <a:rPr lang="en-US" baseline="-25000" dirty="0" smtClean="0"/>
              <a:t>3</a:t>
            </a:r>
            <a:r>
              <a:rPr lang="en-US" dirty="0" smtClean="0"/>
              <a:t>, and there are new rows “</a:t>
            </a:r>
            <a:r>
              <a:rPr lang="en-US" dirty="0" err="1" smtClean="0"/>
              <a:t>jie</a:t>
            </a:r>
            <a:r>
              <a:rPr lang="en-US" dirty="0" smtClean="0"/>
              <a:t>//name//” and “</a:t>
            </a:r>
            <a:r>
              <a:rPr lang="en-US" dirty="0" err="1" smtClean="0"/>
              <a:t>jeff</a:t>
            </a:r>
            <a:r>
              <a:rPr lang="en-US" dirty="0" smtClean="0"/>
              <a:t>//name//”, each recording one occurrence for instance p</a:t>
            </a:r>
            <a:r>
              <a:rPr lang="en-US" baseline="-25000" dirty="0" smtClean="0"/>
              <a:t>3</a:t>
            </a:r>
            <a:r>
              <a:rPr lang="en-US" dirty="0" smtClean="0"/>
              <a:t>.</a:t>
            </a:r>
          </a:p>
          <a:p>
            <a:r>
              <a:rPr lang="en-US" dirty="0" smtClean="0"/>
              <a:t>Now consider searching a person with name “</a:t>
            </a:r>
            <a:r>
              <a:rPr lang="en-US" dirty="0" err="1" smtClean="0"/>
              <a:t>Tian</a:t>
            </a:r>
            <a:r>
              <a:rPr lang="en-US" dirty="0" smtClean="0"/>
              <a:t>”. </a:t>
            </a:r>
          </a:p>
          <a:p>
            <a:pPr>
              <a:buNone/>
            </a:pPr>
            <a:r>
              <a:rPr lang="en-US" dirty="0" smtClean="0"/>
              <a:t>	We transform the query “name ‘</a:t>
            </a:r>
            <a:r>
              <a:rPr lang="en-US" dirty="0" err="1" smtClean="0"/>
              <a:t>Tian</a:t>
            </a:r>
            <a:r>
              <a:rPr lang="en-US" dirty="0" smtClean="0"/>
              <a:t>’” into keyword search “</a:t>
            </a:r>
            <a:r>
              <a:rPr lang="en-US" dirty="0" err="1" smtClean="0"/>
              <a:t>tian</a:t>
            </a:r>
            <a:r>
              <a:rPr lang="en-US" dirty="0" smtClean="0"/>
              <a:t>//name//” and return instances p</a:t>
            </a:r>
            <a:r>
              <a:rPr lang="en-US" baseline="-25000" dirty="0" smtClean="0"/>
              <a:t>1</a:t>
            </a:r>
            <a:r>
              <a:rPr lang="en-US" dirty="0" smtClean="0"/>
              <a:t> and p</a:t>
            </a:r>
            <a:r>
              <a:rPr lang="en-US" baseline="-25000" dirty="0" smtClean="0"/>
              <a:t>3</a:t>
            </a:r>
            <a:r>
              <a:rPr lang="en-US" dirty="0" smtClean="0"/>
              <a:t>.</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(Dup-ATIL)  Pro/Con</a:t>
            </a:r>
            <a:endParaRPr lang="en-US" dirty="0"/>
          </a:p>
        </p:txBody>
      </p:sp>
      <p:sp>
        <p:nvSpPr>
          <p:cNvPr id="3" name="Content Placeholder 2"/>
          <p:cNvSpPr>
            <a:spLocks noGrp="1"/>
          </p:cNvSpPr>
          <p:nvPr>
            <p:ph sz="quarter" idx="1"/>
          </p:nvPr>
        </p:nvSpPr>
        <p:spPr/>
        <p:txBody>
          <a:bodyPr/>
          <a:lstStyle/>
          <a:p>
            <a:r>
              <a:rPr lang="en-US" dirty="0" smtClean="0"/>
              <a:t>On the one hand, a Dup-ATIL has the benefit of simple query answering</a:t>
            </a:r>
          </a:p>
          <a:p>
            <a:r>
              <a:rPr lang="en-US" dirty="0" smtClean="0"/>
              <a:t>But on the other hand, it may considerably expand the size of the index because of the duplication</a:t>
            </a:r>
          </a:p>
          <a:p>
            <a:r>
              <a:rPr lang="en-US" dirty="0" smtClean="0"/>
              <a:t>The size of the Dup-ATIL will be especially affected if the attribute hierarchy contains long paths from the root attribute to the leaf attributes and most values in the triple base belong to leaf attributes</a:t>
            </a:r>
          </a:p>
          <a:p>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Attribute inverted lists with hierarchies (</a:t>
            </a:r>
            <a:r>
              <a:rPr lang="en-US" dirty="0" err="1" smtClean="0"/>
              <a:t>Hier</a:t>
            </a:r>
            <a:r>
              <a:rPr lang="en-US" dirty="0" smtClean="0"/>
              <a:t>-ATIL)</a:t>
            </a:r>
            <a:endParaRPr lang="en-US" dirty="0"/>
          </a:p>
        </p:txBody>
      </p:sp>
      <p:sp>
        <p:nvSpPr>
          <p:cNvPr id="3" name="Content Placeholder 2"/>
          <p:cNvSpPr>
            <a:spLocks noGrp="1"/>
          </p:cNvSpPr>
          <p:nvPr>
            <p:ph sz="quarter" idx="1"/>
          </p:nvPr>
        </p:nvSpPr>
        <p:spPr/>
        <p:txBody>
          <a:bodyPr/>
          <a:lstStyle/>
          <a:p>
            <a:r>
              <a:rPr lang="en-US" dirty="0" smtClean="0"/>
              <a:t>Second solution, which does not affect the number of rows in the inverted list. Instead, the keyword in every row includes the entire hierarchy path.</a:t>
            </a:r>
          </a:p>
          <a:p>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Hier</a:t>
            </a:r>
            <a:r>
              <a:rPr lang="en-US" dirty="0" smtClean="0"/>
              <a:t>-ATIL Table</a:t>
            </a:r>
            <a:endParaRPr lang="en-US" dirty="0"/>
          </a:p>
        </p:txBody>
      </p:sp>
      <p:pic>
        <p:nvPicPr>
          <p:cNvPr id="4" name="Content Placeholder 3" descr="table5.bmp"/>
          <p:cNvPicPr>
            <a:picLocks noGrp="1" noChangeAspect="1"/>
          </p:cNvPicPr>
          <p:nvPr>
            <p:ph sz="quarter" idx="1"/>
          </p:nvPr>
        </p:nvPicPr>
        <p:blipFill>
          <a:blip r:embed="rId2"/>
          <a:srcRect r="21250" b="10792"/>
          <a:stretch>
            <a:fillRect/>
          </a:stretch>
        </p:blipFill>
        <p:spPr>
          <a:xfrm>
            <a:off x="1905000" y="1905000"/>
            <a:ext cx="5237270" cy="3707988"/>
          </a:xfrm>
        </p:spPr>
      </p:pic>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Hier</a:t>
            </a:r>
            <a:r>
              <a:rPr lang="en-US" dirty="0" smtClean="0"/>
              <a:t>-ATIL </a:t>
            </a:r>
            <a:r>
              <a:rPr lang="en-US" dirty="0" err="1" smtClean="0"/>
              <a:t>Contd</a:t>
            </a:r>
            <a:endParaRPr lang="en-US" dirty="0"/>
          </a:p>
        </p:txBody>
      </p:sp>
      <p:sp>
        <p:nvSpPr>
          <p:cNvPr id="3" name="Content Placeholder 2"/>
          <p:cNvSpPr>
            <a:spLocks noGrp="1"/>
          </p:cNvSpPr>
          <p:nvPr>
            <p:ph sz="quarter" idx="1"/>
          </p:nvPr>
        </p:nvSpPr>
        <p:spPr/>
        <p:txBody>
          <a:bodyPr/>
          <a:lstStyle/>
          <a:p>
            <a:r>
              <a:rPr lang="en-US" dirty="0" smtClean="0"/>
              <a:t>A </a:t>
            </a:r>
            <a:r>
              <a:rPr lang="en-US" dirty="0" err="1" smtClean="0"/>
              <a:t>Hier</a:t>
            </a:r>
            <a:r>
              <a:rPr lang="en-US" dirty="0" smtClean="0"/>
              <a:t>-ATIL captures the hierarchy information using hierarchy paths, which have a nice feature: the hierarchy path of an attribute A is a prefix of the hierarchy paths of A’s descendant attributes.</a:t>
            </a:r>
          </a:p>
          <a:p>
            <a:r>
              <a:rPr lang="en-US" dirty="0" smtClean="0"/>
              <a:t>Thus, we can transform an attribute predicate into a prefix search</a:t>
            </a:r>
          </a:p>
          <a:p>
            <a:r>
              <a:rPr lang="en-US" dirty="0" smtClean="0"/>
              <a:t>Specifically, consider a query predicate (A, {</a:t>
            </a:r>
            <a:r>
              <a:rPr lang="en-US" i="1" dirty="0" smtClean="0"/>
              <a:t>K</a:t>
            </a:r>
            <a:r>
              <a:rPr lang="en-US" i="1" baseline="-25000" dirty="0" smtClean="0"/>
              <a:t>1</a:t>
            </a:r>
            <a:r>
              <a:rPr lang="en-US" i="1" dirty="0" smtClean="0"/>
              <a:t>,</a:t>
            </a:r>
            <a:r>
              <a:rPr lang="en-US" dirty="0" smtClean="0"/>
              <a:t> . . . ,</a:t>
            </a:r>
            <a:r>
              <a:rPr lang="en-US" i="1" dirty="0" smtClean="0"/>
              <a:t> </a:t>
            </a:r>
            <a:r>
              <a:rPr lang="en-US" i="1" dirty="0" err="1" smtClean="0"/>
              <a:t>K</a:t>
            </a:r>
            <a:r>
              <a:rPr lang="en-US" i="1" baseline="-25000" dirty="0" err="1" smtClean="0"/>
              <a:t>n</a:t>
            </a:r>
            <a:r>
              <a:rPr lang="en-US" dirty="0" smtClean="0"/>
              <a:t>}) We transform it into a prefix search: </a:t>
            </a:r>
            <a:r>
              <a:rPr lang="en-US" i="1" dirty="0" smtClean="0"/>
              <a:t>K</a:t>
            </a:r>
            <a:r>
              <a:rPr lang="en-US" i="1" baseline="-25000" dirty="0" smtClean="0"/>
              <a:t>1 </a:t>
            </a:r>
            <a:r>
              <a:rPr lang="en-US" dirty="0" smtClean="0"/>
              <a:t>//A//, . . . ,</a:t>
            </a:r>
            <a:r>
              <a:rPr lang="en-US" i="1" dirty="0" smtClean="0"/>
              <a:t> </a:t>
            </a:r>
            <a:r>
              <a:rPr lang="en-US" i="1" dirty="0" err="1" smtClean="0"/>
              <a:t>K</a:t>
            </a:r>
            <a:r>
              <a:rPr lang="en-US" i="1" baseline="-25000" dirty="0" err="1" smtClean="0"/>
              <a:t>n</a:t>
            </a:r>
            <a:r>
              <a:rPr lang="en-US" i="1" baseline="-25000" dirty="0" smtClean="0"/>
              <a:t> </a:t>
            </a:r>
            <a:r>
              <a:rPr lang="en-US" dirty="0" smtClean="0"/>
              <a:t>//A//</a:t>
            </a:r>
          </a:p>
          <a:p>
            <a:r>
              <a:rPr lang="en-US" dirty="0" smtClean="0"/>
              <a:t>For example, we can transform the query predicate “name ‘</a:t>
            </a:r>
            <a:r>
              <a:rPr lang="en-US" dirty="0" err="1" smtClean="0"/>
              <a:t>Tian</a:t>
            </a:r>
            <a:r>
              <a:rPr lang="en-US" dirty="0" smtClean="0"/>
              <a:t>’” into a prefix search “</a:t>
            </a:r>
            <a:r>
              <a:rPr lang="en-US" dirty="0" err="1" smtClean="0"/>
              <a:t>tian</a:t>
            </a:r>
            <a:r>
              <a:rPr lang="en-US" dirty="0" smtClean="0"/>
              <a:t>//name//*” and so return both p</a:t>
            </a:r>
            <a:r>
              <a:rPr lang="en-US" baseline="-25000" dirty="0" smtClean="0"/>
              <a:t>1</a:t>
            </a:r>
            <a:r>
              <a:rPr lang="en-US" dirty="0" smtClean="0"/>
              <a:t> and p</a:t>
            </a:r>
            <a:r>
              <a:rPr lang="en-US" baseline="-25000" dirty="0" smtClean="0"/>
              <a:t>3</a:t>
            </a:r>
            <a:endParaRPr lang="en-US" dirty="0" smtClean="0"/>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Where do we need to manage Dataspaces</a:t>
            </a:r>
            <a:endParaRPr lang="en-US" dirty="0"/>
          </a:p>
        </p:txBody>
      </p:sp>
      <p:sp>
        <p:nvSpPr>
          <p:cNvPr id="3" name="Content Placeholder 2"/>
          <p:cNvSpPr>
            <a:spLocks noGrp="1"/>
          </p:cNvSpPr>
          <p:nvPr>
            <p:ph sz="quarter" idx="1"/>
          </p:nvPr>
        </p:nvSpPr>
        <p:spPr/>
        <p:txBody>
          <a:bodyPr/>
          <a:lstStyle/>
          <a:p>
            <a:r>
              <a:rPr lang="en-US" dirty="0" smtClean="0"/>
              <a:t>Personal data on one’s desktop, collections of data sources</a:t>
            </a:r>
          </a:p>
          <a:p>
            <a:r>
              <a:rPr lang="en-US" dirty="0" smtClean="0"/>
              <a:t>In enterprises, government agencies, collaborative scientific</a:t>
            </a:r>
          </a:p>
          <a:p>
            <a:r>
              <a:rPr lang="en-US" dirty="0" smtClean="0"/>
              <a:t>Projects, digital libraries, and large collections of structured sources on the Web</a:t>
            </a:r>
          </a:p>
          <a:p>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(Hier-ATIL) Pro/Con</a:t>
            </a:r>
            <a:endParaRPr lang="en-US" dirty="0"/>
          </a:p>
        </p:txBody>
      </p:sp>
      <p:sp>
        <p:nvSpPr>
          <p:cNvPr id="3" name="Content Placeholder 2"/>
          <p:cNvSpPr>
            <a:spLocks noGrp="1"/>
          </p:cNvSpPr>
          <p:nvPr>
            <p:ph sz="quarter" idx="1"/>
          </p:nvPr>
        </p:nvSpPr>
        <p:spPr/>
        <p:txBody>
          <a:bodyPr>
            <a:normAutofit fontScale="92500"/>
          </a:bodyPr>
          <a:lstStyle/>
          <a:p>
            <a:r>
              <a:rPr lang="en-US" dirty="0" smtClean="0"/>
              <a:t>Unlike Dup-ATIL, building a </a:t>
            </a:r>
            <a:r>
              <a:rPr lang="en-US" dirty="0" err="1" smtClean="0"/>
              <a:t>Hier</a:t>
            </a:r>
            <a:r>
              <a:rPr lang="en-US" dirty="0" smtClean="0"/>
              <a:t>-ATIL does not increase the number of indexed keywords. </a:t>
            </a:r>
          </a:p>
          <a:p>
            <a:r>
              <a:rPr lang="en-US" dirty="0" smtClean="0"/>
              <a:t>Although it can lengthen many of the indexed keywords, real indexing systems typically record a keyword only by the difference from its previous keyword </a:t>
            </a:r>
            <a:endParaRPr lang="en-US" dirty="0" smtClean="0"/>
          </a:p>
          <a:p>
            <a:pPr lvl="1">
              <a:buNone/>
            </a:pPr>
            <a:r>
              <a:rPr lang="en-US" dirty="0" smtClean="0"/>
              <a:t>	</a:t>
            </a:r>
            <a:r>
              <a:rPr lang="en-US" dirty="0" smtClean="0"/>
              <a:t>For </a:t>
            </a:r>
            <a:r>
              <a:rPr lang="en-US" dirty="0" smtClean="0"/>
              <a:t>example, given a keyword k</a:t>
            </a:r>
            <a:r>
              <a:rPr lang="en-US" baseline="-25000" dirty="0" smtClean="0"/>
              <a:t>1</a:t>
            </a:r>
            <a:r>
              <a:rPr lang="en-US" dirty="0" smtClean="0"/>
              <a:t> and a succeeding keyword k</a:t>
            </a:r>
            <a:r>
              <a:rPr lang="en-US" baseline="-25000" dirty="0" smtClean="0"/>
              <a:t>2</a:t>
            </a:r>
            <a:r>
              <a:rPr lang="en-US" dirty="0" smtClean="0"/>
              <a:t>, where the maximal common prefix of k</a:t>
            </a:r>
            <a:r>
              <a:rPr lang="en-US" baseline="-25000" dirty="0" smtClean="0"/>
              <a:t>1</a:t>
            </a:r>
            <a:r>
              <a:rPr lang="en-US" dirty="0" smtClean="0"/>
              <a:t> and k</a:t>
            </a:r>
            <a:r>
              <a:rPr lang="en-US" baseline="-25000" dirty="0" smtClean="0"/>
              <a:t>2</a:t>
            </a:r>
            <a:r>
              <a:rPr lang="en-US" dirty="0" smtClean="0"/>
              <a:t> is p, an index can record k</a:t>
            </a:r>
            <a:r>
              <a:rPr lang="en-US" baseline="-25000" dirty="0" smtClean="0"/>
              <a:t>2</a:t>
            </a:r>
            <a:r>
              <a:rPr lang="en-US" dirty="0" smtClean="0"/>
              <a:t> by the length of p and k</a:t>
            </a:r>
            <a:r>
              <a:rPr lang="en-US" baseline="-25000" dirty="0" smtClean="0"/>
              <a:t>2</a:t>
            </a:r>
            <a:r>
              <a:rPr lang="en-US" dirty="0" smtClean="0"/>
              <a:t>’s suffix that differs from k</a:t>
            </a:r>
            <a:r>
              <a:rPr lang="en-US" baseline="-25000" dirty="0" smtClean="0"/>
              <a:t>1</a:t>
            </a:r>
            <a:endParaRPr lang="en-US" dirty="0" smtClean="0"/>
          </a:p>
          <a:p>
            <a:r>
              <a:rPr lang="en-US" dirty="0" smtClean="0"/>
              <a:t>Thus, building a Hier-ATIL introduces only a small overhead</a:t>
            </a:r>
          </a:p>
          <a:p>
            <a:r>
              <a:rPr lang="en-US" dirty="0" smtClean="0"/>
              <a:t>However, with Hier-ATIL we need to answer a predicate query by transforming it into a prefix search, which can be more expensive than a keyword search.</a:t>
            </a:r>
          </a:p>
          <a:p>
            <a:endParaRPr 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Hybrid attribute inverted list (Hybrid-ATIL)</a:t>
            </a:r>
            <a:endParaRPr lang="en-US" dirty="0"/>
          </a:p>
        </p:txBody>
      </p:sp>
      <p:sp>
        <p:nvSpPr>
          <p:cNvPr id="3" name="Content Placeholder 2"/>
          <p:cNvSpPr>
            <a:spLocks noGrp="1"/>
          </p:cNvSpPr>
          <p:nvPr>
            <p:ph sz="quarter" idx="1"/>
          </p:nvPr>
        </p:nvSpPr>
        <p:spPr/>
        <p:txBody>
          <a:bodyPr>
            <a:normAutofit fontScale="92500"/>
          </a:bodyPr>
          <a:lstStyle/>
          <a:p>
            <a:r>
              <a:rPr lang="en-US" dirty="0" smtClean="0"/>
              <a:t>Hybrid-ATIL builds an inverted list that can answer any prefix search (ending with “//”) by reading no more than t rows, where t is a threshold given as input to the algorithm</a:t>
            </a:r>
          </a:p>
          <a:p>
            <a:r>
              <a:rPr lang="en-US" dirty="0" smtClean="0"/>
              <a:t>The indexed keyword in a summary row is of the form p//, where p = k</a:t>
            </a:r>
            <a:r>
              <a:rPr lang="en-US" dirty="0" smtClean="0"/>
              <a:t>// </a:t>
            </a:r>
            <a:r>
              <a:rPr lang="en-US" dirty="0" smtClean="0"/>
              <a:t>a</a:t>
            </a:r>
            <a:r>
              <a:rPr lang="en-US" baseline="-25000" dirty="0" smtClean="0"/>
              <a:t>0</a:t>
            </a:r>
            <a:r>
              <a:rPr lang="en-US" dirty="0" smtClean="0"/>
              <a:t>// </a:t>
            </a:r>
            <a:r>
              <a:rPr lang="en-US" dirty="0" smtClean="0"/>
              <a:t>. . . //</a:t>
            </a:r>
            <a:r>
              <a:rPr lang="en-US" dirty="0" smtClean="0"/>
              <a:t>a</a:t>
            </a:r>
            <a:r>
              <a:rPr lang="en-US" baseline="-25000" dirty="0" smtClean="0"/>
              <a:t>l</a:t>
            </a:r>
            <a:r>
              <a:rPr lang="en-US" dirty="0" smtClean="0"/>
              <a:t>//, </a:t>
            </a:r>
            <a:r>
              <a:rPr lang="en-US" dirty="0" smtClean="0"/>
              <a:t>k is a keyword, and </a:t>
            </a:r>
            <a:r>
              <a:rPr lang="en-US" dirty="0" smtClean="0"/>
              <a:t>a</a:t>
            </a:r>
            <a:r>
              <a:rPr lang="en-US" baseline="-25000" dirty="0" smtClean="0"/>
              <a:t>0</a:t>
            </a:r>
            <a:r>
              <a:rPr lang="en-US" dirty="0" smtClean="0"/>
              <a:t>// . . . //a</a:t>
            </a:r>
            <a:r>
              <a:rPr lang="en-US" baseline="-25000" dirty="0" smtClean="0"/>
              <a:t>l</a:t>
            </a:r>
            <a:r>
              <a:rPr lang="en-US" dirty="0" smtClean="0"/>
              <a:t>// </a:t>
            </a:r>
            <a:r>
              <a:rPr lang="en-US" dirty="0" smtClean="0"/>
              <a:t>is a hierarchy path for attribute </a:t>
            </a:r>
            <a:r>
              <a:rPr lang="en-US" dirty="0" smtClean="0"/>
              <a:t>a</a:t>
            </a:r>
            <a:r>
              <a:rPr lang="en-US" baseline="-25000" dirty="0" smtClean="0"/>
              <a:t>l</a:t>
            </a:r>
            <a:endParaRPr lang="en-US" dirty="0" smtClean="0"/>
          </a:p>
          <a:p>
            <a:r>
              <a:rPr lang="en-US" dirty="0" smtClean="0"/>
              <a:t>Rows whose indexed keywords start with p are said to be shadowed by the summary row p//. Note that keywords in summary rows end with an additional // to be distinguished from ordinary rows</a:t>
            </a:r>
          </a:p>
          <a:p>
            <a:r>
              <a:rPr lang="en-US" dirty="0" smtClean="0"/>
              <a:t>The cell (p//, I) has the sum of the occurrence counts of I in p//’s shadowed rows</a:t>
            </a:r>
          </a:p>
          <a:p>
            <a:endParaRPr lang="en-US" dirty="0" smtClean="0"/>
          </a:p>
          <a:p>
            <a:endParaRPr 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Hybrid-ATIL Table</a:t>
            </a:r>
            <a:endParaRPr lang="en-US" dirty="0"/>
          </a:p>
        </p:txBody>
      </p:sp>
      <p:pic>
        <p:nvPicPr>
          <p:cNvPr id="4" name="Content Placeholder 3" descr="table6.bmp"/>
          <p:cNvPicPr>
            <a:picLocks noGrp="1" noChangeAspect="1"/>
          </p:cNvPicPr>
          <p:nvPr>
            <p:ph sz="quarter" idx="1"/>
          </p:nvPr>
        </p:nvPicPr>
        <p:blipFill>
          <a:blip r:embed="rId2"/>
          <a:srcRect r="22430" b="13889"/>
          <a:stretch>
            <a:fillRect/>
          </a:stretch>
        </p:blipFill>
        <p:spPr>
          <a:xfrm>
            <a:off x="1219200" y="1447800"/>
            <a:ext cx="6324600" cy="4724400"/>
          </a:xfrm>
        </p:spPr>
      </p:pic>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a:t>
            </a:r>
            <a:endParaRPr lang="en-US" dirty="0"/>
          </a:p>
        </p:txBody>
      </p:sp>
      <p:sp>
        <p:nvSpPr>
          <p:cNvPr id="3" name="Content Placeholder 2"/>
          <p:cNvSpPr>
            <a:spLocks noGrp="1"/>
          </p:cNvSpPr>
          <p:nvPr>
            <p:ph sz="quarter" idx="1"/>
          </p:nvPr>
        </p:nvSpPr>
        <p:spPr/>
        <p:txBody>
          <a:bodyPr/>
          <a:lstStyle/>
          <a:p>
            <a:r>
              <a:rPr lang="en-US" dirty="0" smtClean="0"/>
              <a:t>The query predicate “name ‘Jeff’ ” is </a:t>
            </a:r>
            <a:r>
              <a:rPr lang="en-US" dirty="0" smtClean="0"/>
              <a:t>transformed into </a:t>
            </a:r>
            <a:r>
              <a:rPr lang="en-US" dirty="0" smtClean="0"/>
              <a:t>prefix search “</a:t>
            </a:r>
            <a:r>
              <a:rPr lang="en-US" dirty="0" err="1" smtClean="0"/>
              <a:t>jeff</a:t>
            </a:r>
            <a:r>
              <a:rPr lang="en-US" dirty="0" smtClean="0"/>
              <a:t>//name</a:t>
            </a:r>
            <a:r>
              <a:rPr lang="en-US" dirty="0" smtClean="0"/>
              <a:t>//*”</a:t>
            </a:r>
          </a:p>
          <a:p>
            <a:r>
              <a:rPr lang="en-US" dirty="0" smtClean="0"/>
              <a:t>In </a:t>
            </a:r>
            <a:r>
              <a:rPr lang="en-US" dirty="0" smtClean="0"/>
              <a:t>Table </a:t>
            </a:r>
            <a:r>
              <a:rPr lang="en-US" dirty="0" smtClean="0"/>
              <a:t>above, </a:t>
            </a:r>
            <a:r>
              <a:rPr lang="en-US" dirty="0" smtClean="0"/>
              <a:t>only </a:t>
            </a:r>
            <a:r>
              <a:rPr lang="en-US" dirty="0" smtClean="0"/>
              <a:t>keyword </a:t>
            </a:r>
            <a:r>
              <a:rPr lang="en-US" dirty="0" smtClean="0"/>
              <a:t>“</a:t>
            </a:r>
            <a:r>
              <a:rPr lang="en-US" dirty="0" err="1" smtClean="0"/>
              <a:t>jeff</a:t>
            </a:r>
            <a:r>
              <a:rPr lang="en-US" dirty="0" smtClean="0"/>
              <a:t>//name//</a:t>
            </a:r>
            <a:r>
              <a:rPr lang="en-US" dirty="0" err="1" smtClean="0"/>
              <a:t>nickName</a:t>
            </a:r>
            <a:r>
              <a:rPr lang="en-US" dirty="0" smtClean="0"/>
              <a:t>//” contains this prefix, so </a:t>
            </a:r>
            <a:r>
              <a:rPr lang="en-US" dirty="0" smtClean="0"/>
              <a:t>we return </a:t>
            </a:r>
            <a:r>
              <a:rPr lang="en-US" dirty="0" smtClean="0"/>
              <a:t>instance p3</a:t>
            </a:r>
          </a:p>
          <a:p>
            <a:r>
              <a:rPr lang="en-US" dirty="0" smtClean="0"/>
              <a:t>The query predicate “name ‘</a:t>
            </a:r>
            <a:r>
              <a:rPr lang="en-US" dirty="0" err="1" smtClean="0"/>
              <a:t>Tian</a:t>
            </a:r>
            <a:r>
              <a:rPr lang="en-US" dirty="0" smtClean="0"/>
              <a:t>’ ” is transformed </a:t>
            </a:r>
            <a:r>
              <a:rPr lang="en-US" dirty="0" smtClean="0"/>
              <a:t>into prefix </a:t>
            </a:r>
            <a:r>
              <a:rPr lang="en-US" dirty="0" smtClean="0"/>
              <a:t>search “</a:t>
            </a:r>
            <a:r>
              <a:rPr lang="en-US" dirty="0" err="1" smtClean="0"/>
              <a:t>tian</a:t>
            </a:r>
            <a:r>
              <a:rPr lang="en-US" dirty="0" smtClean="0"/>
              <a:t>//name//*”. As the Hybrid-ATIL </a:t>
            </a:r>
            <a:r>
              <a:rPr lang="en-US" dirty="0" smtClean="0"/>
              <a:t>contains </a:t>
            </a:r>
            <a:r>
              <a:rPr lang="en-US" dirty="0" smtClean="0"/>
              <a:t>a summary row with indexed keyword “</a:t>
            </a:r>
            <a:r>
              <a:rPr lang="en-US" dirty="0" err="1" smtClean="0"/>
              <a:t>tian</a:t>
            </a:r>
            <a:r>
              <a:rPr lang="en-US" dirty="0" smtClean="0"/>
              <a:t>//name</a:t>
            </a:r>
            <a:r>
              <a:rPr lang="en-US" dirty="0" smtClean="0"/>
              <a:t>////”, we </a:t>
            </a:r>
            <a:r>
              <a:rPr lang="en-US" dirty="0" smtClean="0"/>
              <a:t>can directly return instances p1 and p3 without </a:t>
            </a:r>
            <a:r>
              <a:rPr lang="en-US" dirty="0" smtClean="0"/>
              <a:t>considering </a:t>
            </a:r>
            <a:r>
              <a:rPr lang="en-US" dirty="0" smtClean="0"/>
              <a:t>other keywords</a:t>
            </a:r>
          </a:p>
          <a:p>
            <a:endParaRPr lang="en-U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Table</a:t>
            </a:r>
            <a:endParaRPr lang="en-US" dirty="0"/>
          </a:p>
        </p:txBody>
      </p:sp>
      <p:pic>
        <p:nvPicPr>
          <p:cNvPr id="4" name="Content Placeholder 3" descr="table7.bmp"/>
          <p:cNvPicPr>
            <a:picLocks noGrp="1" noChangeAspect="1"/>
          </p:cNvPicPr>
          <p:nvPr>
            <p:ph sz="quarter" idx="1"/>
          </p:nvPr>
        </p:nvPicPr>
        <p:blipFill>
          <a:blip r:embed="rId2"/>
          <a:stretch>
            <a:fillRect/>
          </a:stretch>
        </p:blipFill>
        <p:spPr>
          <a:xfrm>
            <a:off x="1524000" y="1782762"/>
            <a:ext cx="6858000" cy="4465638"/>
          </a:xfrm>
        </p:spPr>
      </p:pic>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EXPERIMENTAL EVALUATION</a:t>
            </a:r>
            <a:endParaRPr lang="en-US" dirty="0"/>
          </a:p>
        </p:txBody>
      </p:sp>
      <p:pic>
        <p:nvPicPr>
          <p:cNvPr id="6" name="Content Placeholder 5" descr="fig2.bmp"/>
          <p:cNvPicPr>
            <a:picLocks noGrp="1" noChangeAspect="1"/>
          </p:cNvPicPr>
          <p:nvPr>
            <p:ph sz="quarter" idx="1"/>
          </p:nvPr>
        </p:nvPicPr>
        <p:blipFill>
          <a:blip r:embed="rId2"/>
          <a:srcRect r="19796" b="19636"/>
          <a:stretch>
            <a:fillRect/>
          </a:stretch>
        </p:blipFill>
        <p:spPr>
          <a:xfrm>
            <a:off x="838200" y="1438728"/>
            <a:ext cx="7315200" cy="4581072"/>
          </a:xfrm>
        </p:spPr>
      </p:pic>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Terms</a:t>
            </a:r>
            <a:endParaRPr lang="en-US" dirty="0"/>
          </a:p>
        </p:txBody>
      </p:sp>
      <p:sp>
        <p:nvSpPr>
          <p:cNvPr id="3" name="Content Placeholder 2"/>
          <p:cNvSpPr>
            <a:spLocks noGrp="1"/>
          </p:cNvSpPr>
          <p:nvPr>
            <p:ph sz="quarter" idx="1"/>
          </p:nvPr>
        </p:nvSpPr>
        <p:spPr/>
        <p:txBody>
          <a:bodyPr/>
          <a:lstStyle/>
          <a:p>
            <a:r>
              <a:rPr lang="en-US" dirty="0" smtClean="0"/>
              <a:t>Considered four types of queries:</a:t>
            </a:r>
          </a:p>
          <a:p>
            <a:pPr>
              <a:buNone/>
            </a:pPr>
            <a:r>
              <a:rPr lang="en-US" dirty="0" smtClean="0"/>
              <a:t>	• PQAS: Predicate queries with only attribute clauses where the attributes do not have sub-attributes;</a:t>
            </a:r>
          </a:p>
          <a:p>
            <a:pPr>
              <a:buNone/>
            </a:pPr>
            <a:r>
              <a:rPr lang="en-US" dirty="0" smtClean="0"/>
              <a:t>	• PQAC: Predicate queries with only attribute clauses where the attributes do have sub-attributes;</a:t>
            </a:r>
          </a:p>
          <a:p>
            <a:pPr>
              <a:buNone/>
            </a:pPr>
            <a:r>
              <a:rPr lang="en-US" dirty="0" smtClean="0"/>
              <a:t>	• PQR: Predicate queries with only association clauses;</a:t>
            </a:r>
          </a:p>
          <a:p>
            <a:pPr>
              <a:buNone/>
            </a:pPr>
            <a:r>
              <a:rPr lang="en-US" dirty="0" smtClean="0"/>
              <a:t>	• NKQ: Neighborhood keyword queries (we did not distinguish between relevant and associated instances).</a:t>
            </a:r>
          </a:p>
          <a:p>
            <a:endParaRPr lang="en-US"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Indexing and Searching</a:t>
            </a:r>
            <a:endParaRPr lang="en-US" dirty="0"/>
          </a:p>
        </p:txBody>
      </p:sp>
      <p:sp>
        <p:nvSpPr>
          <p:cNvPr id="3" name="Content Placeholder 2"/>
          <p:cNvSpPr>
            <a:spLocks noGrp="1"/>
          </p:cNvSpPr>
          <p:nvPr>
            <p:ph sz="quarter" idx="1"/>
          </p:nvPr>
        </p:nvSpPr>
        <p:spPr/>
        <p:txBody>
          <a:bodyPr/>
          <a:lstStyle/>
          <a:p>
            <a:r>
              <a:rPr lang="en-US" dirty="0" smtClean="0"/>
              <a:t>Tested </a:t>
            </a:r>
            <a:r>
              <a:rPr lang="en-US" dirty="0" smtClean="0"/>
              <a:t>the efficiency of the KIL, the hybrid hierarchical index</a:t>
            </a:r>
          </a:p>
          <a:p>
            <a:r>
              <a:rPr lang="en-US" dirty="0" smtClean="0"/>
              <a:t>It takes 11.6 minutes to build the KIL and its size is 15.2MB</a:t>
            </a:r>
          </a:p>
          <a:p>
            <a:r>
              <a:rPr lang="en-US" dirty="0" smtClean="0"/>
              <a:t>On </a:t>
            </a:r>
            <a:r>
              <a:rPr lang="en-US" dirty="0" smtClean="0"/>
              <a:t>average it took 15.2 </a:t>
            </a:r>
            <a:r>
              <a:rPr lang="en-US" dirty="0" smtClean="0"/>
              <a:t>milliseconds </a:t>
            </a:r>
            <a:r>
              <a:rPr lang="en-US" dirty="0" smtClean="0"/>
              <a:t>to answer a predicate query with no more than </a:t>
            </a:r>
            <a:r>
              <a:rPr lang="en-US" dirty="0" smtClean="0"/>
              <a:t>5 </a:t>
            </a:r>
            <a:r>
              <a:rPr lang="en-US" dirty="0" smtClean="0"/>
              <a:t>clauses, and took 224.3 milliseconds to answer a </a:t>
            </a:r>
            <a:r>
              <a:rPr lang="en-US" dirty="0" smtClean="0"/>
              <a:t>neighborhood </a:t>
            </a:r>
            <a:r>
              <a:rPr lang="en-US" dirty="0" smtClean="0"/>
              <a:t>keyword query with no more than 5 keywords</a:t>
            </a:r>
          </a:p>
          <a:p>
            <a:endParaRPr lang="en-US" dirty="0" smtClean="0"/>
          </a:p>
          <a:p>
            <a:endParaRPr lang="en-US"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Comparison Table</a:t>
            </a:r>
            <a:endParaRPr lang="en-US" dirty="0"/>
          </a:p>
        </p:txBody>
      </p:sp>
      <p:pic>
        <p:nvPicPr>
          <p:cNvPr id="4" name="Content Placeholder 3" descr="table8.bmp"/>
          <p:cNvPicPr>
            <a:picLocks noGrp="1" noChangeAspect="1"/>
          </p:cNvPicPr>
          <p:nvPr>
            <p:ph sz="quarter" idx="1"/>
          </p:nvPr>
        </p:nvPicPr>
        <p:blipFill>
          <a:blip r:embed="rId2"/>
          <a:stretch>
            <a:fillRect/>
          </a:stretch>
        </p:blipFill>
        <p:spPr>
          <a:xfrm>
            <a:off x="457200" y="1600201"/>
            <a:ext cx="8229600" cy="4953000"/>
          </a:xfrm>
        </p:spPr>
      </p:pic>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sz="quarter" idx="1"/>
          </p:nvPr>
        </p:nvSpPr>
        <p:spPr/>
        <p:txBody>
          <a:bodyPr/>
          <a:lstStyle/>
          <a:p>
            <a:r>
              <a:rPr lang="en-US" dirty="0" smtClean="0"/>
              <a:t>Novel </a:t>
            </a:r>
            <a:r>
              <a:rPr lang="en-US" dirty="0" smtClean="0"/>
              <a:t>indexing method that is designed to support flexible querying over </a:t>
            </a:r>
            <a:r>
              <a:rPr lang="en-US" dirty="0" err="1" smtClean="0"/>
              <a:t>dataspaces</a:t>
            </a:r>
            <a:endParaRPr lang="en-US" dirty="0" smtClean="0"/>
          </a:p>
          <a:p>
            <a:r>
              <a:rPr lang="en-US" dirty="0" smtClean="0"/>
              <a:t>Querying </a:t>
            </a:r>
            <a:r>
              <a:rPr lang="en-US" dirty="0" smtClean="0"/>
              <a:t>mechanism allows users to specify structure when they can, but also to fall back on keywords otherwise</a:t>
            </a:r>
          </a:p>
          <a:p>
            <a:r>
              <a:rPr lang="en-US" dirty="0" smtClean="0"/>
              <a:t>Validated the techniques with a set of experiments which showed that incorporating structure into inverted lists can considerably speed up query answering</a:t>
            </a:r>
          </a:p>
          <a:p>
            <a:r>
              <a:rPr lang="en-US" dirty="0" smtClean="0"/>
              <a:t>Plan </a:t>
            </a:r>
            <a:r>
              <a:rPr lang="en-US" dirty="0" smtClean="0"/>
              <a:t>to extend </a:t>
            </a:r>
            <a:r>
              <a:rPr lang="en-US" dirty="0" smtClean="0"/>
              <a:t>index </a:t>
            </a:r>
            <a:r>
              <a:rPr lang="en-US" dirty="0" smtClean="0"/>
              <a:t>to support value heterogeneity and to investigate appropriate ranking algorithms for our context</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Once again – Aim</a:t>
            </a:r>
            <a:endParaRPr lang="en-US" dirty="0"/>
          </a:p>
        </p:txBody>
      </p:sp>
      <p:sp>
        <p:nvSpPr>
          <p:cNvPr id="3" name="Content Placeholder 2"/>
          <p:cNvSpPr>
            <a:spLocks noGrp="1"/>
          </p:cNvSpPr>
          <p:nvPr>
            <p:ph sz="quarter" idx="1"/>
          </p:nvPr>
        </p:nvSpPr>
        <p:spPr/>
        <p:txBody>
          <a:bodyPr/>
          <a:lstStyle/>
          <a:p>
            <a:r>
              <a:rPr lang="en-US" dirty="0" smtClean="0"/>
              <a:t>To build a system that enables users to interact with </a:t>
            </a:r>
            <a:r>
              <a:rPr lang="en-US" dirty="0" err="1" smtClean="0"/>
              <a:t>dataspaces</a:t>
            </a:r>
            <a:r>
              <a:rPr lang="en-US" dirty="0" smtClean="0"/>
              <a:t> through a search and query interface</a:t>
            </a:r>
          </a:p>
          <a:p>
            <a:r>
              <a:rPr lang="en-US" dirty="0" smtClean="0"/>
              <a:t>Keeping two goals in mind :</a:t>
            </a:r>
          </a:p>
          <a:p>
            <a:pPr>
              <a:buNone/>
            </a:pPr>
            <a:r>
              <a:rPr lang="en-US" dirty="0" smtClean="0"/>
              <a:t>	1. much of the interaction with such a system is of exploratory nature</a:t>
            </a:r>
          </a:p>
          <a:p>
            <a:pPr>
              <a:buNone/>
            </a:pPr>
            <a:r>
              <a:rPr lang="en-US" dirty="0" smtClean="0"/>
              <a:t>	2. since there are many disparate data sources, the user cannot query the data using a particular schema</a:t>
            </a:r>
          </a:p>
          <a:p>
            <a:endParaRPr lang="en-US" dirty="0" smtClean="0"/>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Classification of queries</a:t>
            </a:r>
            <a:endParaRPr lang="en-US" dirty="0"/>
          </a:p>
        </p:txBody>
      </p:sp>
      <p:sp>
        <p:nvSpPr>
          <p:cNvPr id="3" name="Content Placeholder 2"/>
          <p:cNvSpPr>
            <a:spLocks noGrp="1"/>
          </p:cNvSpPr>
          <p:nvPr>
            <p:ph sz="quarter" idx="1"/>
          </p:nvPr>
        </p:nvSpPr>
        <p:spPr/>
        <p:txBody>
          <a:bodyPr>
            <a:normAutofit fontScale="92500" lnSpcReduction="10000"/>
          </a:bodyPr>
          <a:lstStyle/>
          <a:p>
            <a:pPr marL="514350" indent="-514350">
              <a:buNone/>
            </a:pPr>
            <a:r>
              <a:rPr lang="en-US" dirty="0" smtClean="0"/>
              <a:t>1. Predicate Query – </a:t>
            </a:r>
          </a:p>
          <a:p>
            <a:r>
              <a:rPr lang="en-US" dirty="0" smtClean="0"/>
              <a:t>A predicate query allows the user to specify both keywords and simple structural requirements,</a:t>
            </a:r>
          </a:p>
          <a:p>
            <a:pPr lvl="1"/>
            <a:r>
              <a:rPr lang="en-US" dirty="0" smtClean="0"/>
              <a:t>Example : paper with title ‘Birch’, authored by ‘</a:t>
            </a:r>
            <a:r>
              <a:rPr lang="en-US" dirty="0" err="1" smtClean="0"/>
              <a:t>Raghu</a:t>
            </a:r>
            <a:r>
              <a:rPr lang="en-US" dirty="0" smtClean="0"/>
              <a:t>’, and published in ‘SIGMOD 1996’</a:t>
            </a:r>
          </a:p>
          <a:p>
            <a:pPr>
              <a:buNone/>
            </a:pPr>
            <a:endParaRPr lang="en-US" dirty="0" smtClean="0"/>
          </a:p>
          <a:p>
            <a:pPr>
              <a:buNone/>
            </a:pPr>
            <a:r>
              <a:rPr lang="en-US" dirty="0" smtClean="0"/>
              <a:t>2.	Neighborhood Query - </a:t>
            </a:r>
          </a:p>
          <a:p>
            <a:r>
              <a:rPr lang="en-US" dirty="0" smtClean="0"/>
              <a:t>A neighborhood keyword query is specified by a set of keywords, but differs from traditional keyword search in that it also explores associations between data items</a:t>
            </a:r>
          </a:p>
          <a:p>
            <a:pPr lvl="1"/>
            <a:r>
              <a:rPr lang="en-US" dirty="0" smtClean="0"/>
              <a:t>Example : searching for “Birch” returns not only the papers and presentations that mention the Birch project, but also people working on Birch and conferences in which Birch papers have been published.</a:t>
            </a:r>
          </a:p>
          <a:p>
            <a:pPr marL="514350" indent="-514350">
              <a:buNone/>
            </a:pP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Existing approach?</a:t>
            </a:r>
            <a:endParaRPr lang="en-US" dirty="0"/>
          </a:p>
        </p:txBody>
      </p:sp>
      <p:sp>
        <p:nvSpPr>
          <p:cNvPr id="3" name="Content Placeholder 2"/>
          <p:cNvSpPr>
            <a:spLocks noGrp="1"/>
          </p:cNvSpPr>
          <p:nvPr>
            <p:ph sz="quarter" idx="1"/>
          </p:nvPr>
        </p:nvSpPr>
        <p:spPr/>
        <p:txBody>
          <a:bodyPr/>
          <a:lstStyle/>
          <a:p>
            <a:r>
              <a:rPr lang="en-US" dirty="0" smtClean="0"/>
              <a:t>Existing methods either build a separate index for each attribute in each data source to support structured queries on structured data, or </a:t>
            </a:r>
          </a:p>
          <a:p>
            <a:pPr>
              <a:buNone/>
            </a:pPr>
            <a:r>
              <a:rPr lang="en-US" dirty="0" smtClean="0"/>
              <a:t>	create an inverted list to support keyword search on unstructured data</a:t>
            </a:r>
          </a:p>
          <a:p>
            <a:r>
              <a:rPr lang="en-US" dirty="0" smtClean="0"/>
              <a:t>Consequently, they fall short in the context of queries that combine keywords and structure</a:t>
            </a:r>
          </a:p>
          <a:p>
            <a:endParaRPr lang="en-US" dirty="0" smtClean="0"/>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What’s the approach here?</a:t>
            </a:r>
            <a:endParaRPr lang="en-US" dirty="0"/>
          </a:p>
        </p:txBody>
      </p:sp>
      <p:sp>
        <p:nvSpPr>
          <p:cNvPr id="3" name="Content Placeholder 2"/>
          <p:cNvSpPr>
            <a:spLocks noGrp="1"/>
          </p:cNvSpPr>
          <p:nvPr>
            <p:ph sz="quarter" idx="1"/>
          </p:nvPr>
        </p:nvSpPr>
        <p:spPr/>
        <p:txBody>
          <a:bodyPr>
            <a:normAutofit/>
          </a:bodyPr>
          <a:lstStyle/>
          <a:p>
            <a:endParaRPr lang="en-US" dirty="0" smtClean="0"/>
          </a:p>
          <a:p>
            <a:r>
              <a:rPr lang="en-US" dirty="0" smtClean="0"/>
              <a:t>Captures both text values and structural information using an extended inverted list</a:t>
            </a:r>
          </a:p>
          <a:p>
            <a:endParaRPr lang="en-US" dirty="0" smtClean="0"/>
          </a:p>
          <a:p>
            <a:r>
              <a:rPr lang="en-US" dirty="0" smtClean="0"/>
              <a:t>The index augments the text terms in the inverted list with labels denoting the structural aspects of the data like attribute tags and associations between data items</a:t>
            </a:r>
          </a:p>
          <a:p>
            <a:pPr>
              <a:buNone/>
            </a:pPr>
            <a:endParaRPr lang="en-US" dirty="0" smtClean="0"/>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Quick Example</a:t>
            </a:r>
            <a:endParaRPr lang="en-US" dirty="0"/>
          </a:p>
        </p:txBody>
      </p:sp>
      <p:sp>
        <p:nvSpPr>
          <p:cNvPr id="3" name="Content Placeholder 2"/>
          <p:cNvSpPr>
            <a:spLocks noGrp="1"/>
          </p:cNvSpPr>
          <p:nvPr>
            <p:ph sz="quarter" idx="1"/>
          </p:nvPr>
        </p:nvSpPr>
        <p:spPr/>
        <p:txBody>
          <a:bodyPr/>
          <a:lstStyle/>
          <a:p>
            <a:r>
              <a:rPr lang="en-US" dirty="0" smtClean="0"/>
              <a:t>When an attribute tag is attached to a keyword, it means that this keyword appears as a value for that attribute</a:t>
            </a:r>
          </a:p>
          <a:p>
            <a:pPr lvl="1">
              <a:buNone/>
            </a:pPr>
            <a:r>
              <a:rPr lang="en-US" dirty="0" smtClean="0"/>
              <a:t>	Example :  Whenever the keyword k appears in a value of the “a” attribute, there is a row in the inverted list for k//a//</a:t>
            </a:r>
          </a:p>
          <a:p>
            <a:r>
              <a:rPr lang="en-US" dirty="0" smtClean="0"/>
              <a:t>When an association tag is attached to a keyword, it means that this keyword appears in an associated instance.</a:t>
            </a:r>
          </a:p>
          <a:p>
            <a:pPr lvl="1">
              <a:buNone/>
            </a:pPr>
            <a:r>
              <a:rPr lang="en-US" dirty="0" smtClean="0"/>
              <a:t>	Example :  The inverted list will have a row for k//r// </a:t>
            </a:r>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1013</TotalTime>
  <Words>2056</Words>
  <Application>Microsoft Office PowerPoint</Application>
  <PresentationFormat>On-screen Show (4:3)</PresentationFormat>
  <Paragraphs>200</Paragraphs>
  <Slides>49</Slides>
  <Notes>0</Notes>
  <HiddenSlides>0</HiddenSlides>
  <MMClips>0</MMClips>
  <ScaleCrop>false</ScaleCrop>
  <HeadingPairs>
    <vt:vector size="4" baseType="variant">
      <vt:variant>
        <vt:lpstr>Theme</vt:lpstr>
      </vt:variant>
      <vt:variant>
        <vt:i4>1</vt:i4>
      </vt:variant>
      <vt:variant>
        <vt:lpstr>Slide Titles</vt:lpstr>
      </vt:variant>
      <vt:variant>
        <vt:i4>49</vt:i4>
      </vt:variant>
    </vt:vector>
  </HeadingPairs>
  <TitlesOfParts>
    <vt:vector size="50" baseType="lpstr">
      <vt:lpstr>Origin</vt:lpstr>
      <vt:lpstr>                  </vt:lpstr>
      <vt:lpstr>Introduction </vt:lpstr>
      <vt:lpstr>Dataspaces</vt:lpstr>
      <vt:lpstr>Where do we need to manage Dataspaces</vt:lpstr>
      <vt:lpstr>Once again – Aim</vt:lpstr>
      <vt:lpstr>Classification of queries</vt:lpstr>
      <vt:lpstr>Existing approach?</vt:lpstr>
      <vt:lpstr>What’s the approach here?</vt:lpstr>
      <vt:lpstr>Quick Example</vt:lpstr>
      <vt:lpstr>Indexing Heterogeneous Data</vt:lpstr>
      <vt:lpstr>Answers?</vt:lpstr>
      <vt:lpstr>Model </vt:lpstr>
      <vt:lpstr>Example</vt:lpstr>
      <vt:lpstr>Querying Heterogeneous Data –  Predicate Queries</vt:lpstr>
      <vt:lpstr>Semantics of predicate queries </vt:lpstr>
      <vt:lpstr>Example </vt:lpstr>
      <vt:lpstr>Query Format</vt:lpstr>
      <vt:lpstr>Querying Heterogeneous Data –  Neighborhood Queries</vt:lpstr>
      <vt:lpstr>Example</vt:lpstr>
      <vt:lpstr>Index </vt:lpstr>
      <vt:lpstr>Inverted Lists</vt:lpstr>
      <vt:lpstr>Indexing Structure</vt:lpstr>
      <vt:lpstr>Attribute inverted lists (ATIL)</vt:lpstr>
      <vt:lpstr>Attribute Inverted List (ATIL) Table</vt:lpstr>
      <vt:lpstr>Example</vt:lpstr>
      <vt:lpstr>Indexing Structure</vt:lpstr>
      <vt:lpstr>Drawback</vt:lpstr>
      <vt:lpstr>Attribute-association inverted lists (AAIL)</vt:lpstr>
      <vt:lpstr>Attribute-association Inverted List (AATIL) Table</vt:lpstr>
      <vt:lpstr>Example</vt:lpstr>
      <vt:lpstr>Indexing Hierarchies</vt:lpstr>
      <vt:lpstr>Solution provided</vt:lpstr>
      <vt:lpstr>Attribute inverted lists with duplication (Dup-ATIL) – First Solution</vt:lpstr>
      <vt:lpstr>Dup-ATIL  Table</vt:lpstr>
      <vt:lpstr>Example</vt:lpstr>
      <vt:lpstr>(Dup-ATIL)  Pro/Con</vt:lpstr>
      <vt:lpstr>Attribute inverted lists with hierarchies (Hier-ATIL)</vt:lpstr>
      <vt:lpstr>Hier-ATIL Table</vt:lpstr>
      <vt:lpstr>Hier-ATIL Contd</vt:lpstr>
      <vt:lpstr>(Hier-ATIL) Pro/Con</vt:lpstr>
      <vt:lpstr>Hybrid attribute inverted list (Hybrid-ATIL)</vt:lpstr>
      <vt:lpstr>Hybrid-ATIL Table</vt:lpstr>
      <vt:lpstr>Example</vt:lpstr>
      <vt:lpstr>Example Table</vt:lpstr>
      <vt:lpstr>EXPERIMENTAL EVALUATION</vt:lpstr>
      <vt:lpstr>Terms</vt:lpstr>
      <vt:lpstr>Indexing and Searching</vt:lpstr>
      <vt:lpstr>Comparison Table</vt:lpstr>
      <vt:lpstr>Conclusion</vt:lpstr>
    </vt:vector>
  </TitlesOfParts>
  <Company>University at Buffalo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personal</dc:creator>
  <cp:lastModifiedBy>personal</cp:lastModifiedBy>
  <cp:revision>195</cp:revision>
  <dcterms:created xsi:type="dcterms:W3CDTF">2008-04-14T18:24:51Z</dcterms:created>
  <dcterms:modified xsi:type="dcterms:W3CDTF">2008-04-18T19:08:34Z</dcterms:modified>
</cp:coreProperties>
</file>