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4"/>
  </p:notesMasterIdLst>
  <p:handoutMasterIdLst>
    <p:handoutMasterId r:id="rId45"/>
  </p:handoutMasterIdLst>
  <p:sldIdLst>
    <p:sldId id="261" r:id="rId2"/>
    <p:sldId id="263" r:id="rId3"/>
    <p:sldId id="262" r:id="rId4"/>
    <p:sldId id="264" r:id="rId5"/>
    <p:sldId id="265" r:id="rId6"/>
    <p:sldId id="266" r:id="rId7"/>
    <p:sldId id="28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4" r:id="rId16"/>
    <p:sldId id="274" r:id="rId17"/>
    <p:sldId id="275" r:id="rId18"/>
    <p:sldId id="276" r:id="rId19"/>
    <p:sldId id="295" r:id="rId20"/>
    <p:sldId id="298" r:id="rId21"/>
    <p:sldId id="296" r:id="rId22"/>
    <p:sldId id="297" r:id="rId23"/>
    <p:sldId id="277" r:id="rId24"/>
    <p:sldId id="278" r:id="rId25"/>
    <p:sldId id="281" r:id="rId26"/>
    <p:sldId id="279" r:id="rId27"/>
    <p:sldId id="282" r:id="rId28"/>
    <p:sldId id="283" r:id="rId29"/>
    <p:sldId id="300" r:id="rId30"/>
    <p:sldId id="301" r:id="rId31"/>
    <p:sldId id="302" r:id="rId32"/>
    <p:sldId id="299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7" autoAdjust="0"/>
  </p:normalViewPr>
  <p:slideViewPr>
    <p:cSldViewPr>
      <p:cViewPr varScale="1">
        <p:scale>
          <a:sx n="123" d="100"/>
          <a:sy n="123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01C49-6544-4EDD-8BF2-CB66E90F8D2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07DFA60-DA4F-40E2-B934-53F77D88F6C4}">
      <dgm:prSet phldrT="[Текст]"/>
      <dgm:spPr/>
      <dgm:t>
        <a:bodyPr/>
        <a:lstStyle/>
        <a:p>
          <a:r>
            <a:rPr lang="en-US" dirty="0" err="1" smtClean="0"/>
            <a:t>Ashish</a:t>
          </a:r>
          <a:r>
            <a:rPr lang="en-US" dirty="0" smtClean="0"/>
            <a:t> </a:t>
          </a:r>
          <a:r>
            <a:rPr lang="en-US" dirty="0" err="1" smtClean="0"/>
            <a:t>Kamra</a:t>
          </a:r>
          <a:endParaRPr lang="ru-RU" dirty="0"/>
        </a:p>
      </dgm:t>
    </dgm:pt>
    <dgm:pt modelId="{4EE1608D-51B8-4C4F-9346-28632958CC0F}" type="parTrans" cxnId="{2FEFE5F4-C8FD-4331-B3B3-29B173988CBA}">
      <dgm:prSet/>
      <dgm:spPr/>
      <dgm:t>
        <a:bodyPr/>
        <a:lstStyle/>
        <a:p>
          <a:endParaRPr lang="ru-RU"/>
        </a:p>
      </dgm:t>
    </dgm:pt>
    <dgm:pt modelId="{ECB822DF-1C27-411C-948F-69552203D683}" type="sibTrans" cxnId="{2FEFE5F4-C8FD-4331-B3B3-29B173988CBA}">
      <dgm:prSet/>
      <dgm:spPr/>
      <dgm:t>
        <a:bodyPr/>
        <a:lstStyle/>
        <a:p>
          <a:endParaRPr lang="ru-RU"/>
        </a:p>
      </dgm:t>
    </dgm:pt>
    <dgm:pt modelId="{FC2B1BEA-9B63-4FB5-B2D8-24FC9028F3CE}">
      <dgm:prSet phldrT="[Текст]"/>
      <dgm:spPr/>
      <dgm:t>
        <a:bodyPr/>
        <a:lstStyle/>
        <a:p>
          <a:r>
            <a:rPr lang="en-US" dirty="0" err="1" smtClean="0"/>
            <a:t>Evimaria</a:t>
          </a:r>
          <a:r>
            <a:rPr lang="en-US" dirty="0" smtClean="0"/>
            <a:t> </a:t>
          </a:r>
          <a:r>
            <a:rPr lang="en-US" dirty="0" err="1" smtClean="0"/>
            <a:t>Terzi</a:t>
          </a:r>
          <a:endParaRPr lang="ru-RU" dirty="0"/>
        </a:p>
      </dgm:t>
    </dgm:pt>
    <dgm:pt modelId="{14C7E0BF-3593-4ED3-A2E5-175EEBFB7484}" type="parTrans" cxnId="{7424785C-B814-42AE-B27C-2361752994A6}">
      <dgm:prSet/>
      <dgm:spPr/>
      <dgm:t>
        <a:bodyPr/>
        <a:lstStyle/>
        <a:p>
          <a:endParaRPr lang="ru-RU"/>
        </a:p>
      </dgm:t>
    </dgm:pt>
    <dgm:pt modelId="{FECAAADE-2CF0-4FE2-BFA0-FC96FE90CD9A}" type="sibTrans" cxnId="{7424785C-B814-42AE-B27C-2361752994A6}">
      <dgm:prSet/>
      <dgm:spPr/>
      <dgm:t>
        <a:bodyPr/>
        <a:lstStyle/>
        <a:p>
          <a:endParaRPr lang="ru-RU"/>
        </a:p>
      </dgm:t>
    </dgm:pt>
    <dgm:pt modelId="{9D67B5C4-CABE-4D35-A932-683E3470A1FF}">
      <dgm:prSet phldrT="[Текст]"/>
      <dgm:spPr/>
      <dgm:t>
        <a:bodyPr/>
        <a:lstStyle/>
        <a:p>
          <a:r>
            <a:rPr lang="en-US" dirty="0" smtClean="0"/>
            <a:t>Elisa </a:t>
          </a:r>
          <a:r>
            <a:rPr lang="en-US" dirty="0" err="1" smtClean="0"/>
            <a:t>Bertino</a:t>
          </a:r>
          <a:endParaRPr lang="ru-RU" dirty="0"/>
        </a:p>
      </dgm:t>
    </dgm:pt>
    <dgm:pt modelId="{1C245F99-3F0F-4E72-84FB-D475AF800E2D}" type="parTrans" cxnId="{3DFCB967-A83D-42DD-8CA4-9FEA7B22B844}">
      <dgm:prSet/>
      <dgm:spPr/>
      <dgm:t>
        <a:bodyPr/>
        <a:lstStyle/>
        <a:p>
          <a:endParaRPr lang="ru-RU"/>
        </a:p>
      </dgm:t>
    </dgm:pt>
    <dgm:pt modelId="{1EA80365-E08E-4690-88E0-C6637BB596BC}" type="sibTrans" cxnId="{3DFCB967-A83D-42DD-8CA4-9FEA7B22B844}">
      <dgm:prSet/>
      <dgm:spPr/>
      <dgm:t>
        <a:bodyPr/>
        <a:lstStyle/>
        <a:p>
          <a:endParaRPr lang="ru-RU"/>
        </a:p>
      </dgm:t>
    </dgm:pt>
    <dgm:pt modelId="{13A3714D-E335-4AC6-8495-7148341625FC}" type="pres">
      <dgm:prSet presAssocID="{FFD01C49-6544-4EDD-8BF2-CB66E90F8D2B}" presName="compositeShape" presStyleCnt="0">
        <dgm:presLayoutVars>
          <dgm:dir/>
          <dgm:resizeHandles/>
        </dgm:presLayoutVars>
      </dgm:prSet>
      <dgm:spPr/>
    </dgm:pt>
    <dgm:pt modelId="{E070006E-210E-4897-87D5-9279F3615B15}" type="pres">
      <dgm:prSet presAssocID="{FFD01C49-6544-4EDD-8BF2-CB66E90F8D2B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A73DB7C-48F2-4F95-B3F5-45C10165F46E}" type="pres">
      <dgm:prSet presAssocID="{FFD01C49-6544-4EDD-8BF2-CB66E90F8D2B}" presName="theList" presStyleCnt="0"/>
      <dgm:spPr/>
    </dgm:pt>
    <dgm:pt modelId="{ED3BB8CF-BA21-4964-9FB3-E9CC2DB3F604}" type="pres">
      <dgm:prSet presAssocID="{507DFA60-DA4F-40E2-B934-53F77D88F6C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FF1E5-CD67-4DBE-9A36-5C94CE99B48C}" type="pres">
      <dgm:prSet presAssocID="{507DFA60-DA4F-40E2-B934-53F77D88F6C4}" presName="aSpace" presStyleCnt="0"/>
      <dgm:spPr/>
    </dgm:pt>
    <dgm:pt modelId="{07A57CE5-D0F8-4B45-9FF2-2253CECAFB82}" type="pres">
      <dgm:prSet presAssocID="{FC2B1BEA-9B63-4FB5-B2D8-24FC9028F3C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EE500-8EB7-41FC-B8AF-BB1DD0F335E5}" type="pres">
      <dgm:prSet presAssocID="{FC2B1BEA-9B63-4FB5-B2D8-24FC9028F3CE}" presName="aSpace" presStyleCnt="0"/>
      <dgm:spPr/>
    </dgm:pt>
    <dgm:pt modelId="{3E0F3DE1-CEAB-4D02-A636-628BCE8426B3}" type="pres">
      <dgm:prSet presAssocID="{9D67B5C4-CABE-4D35-A932-683E3470A1F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C20AB-2A10-4F38-9216-707755BBAC75}" type="pres">
      <dgm:prSet presAssocID="{9D67B5C4-CABE-4D35-A932-683E3470A1FF}" presName="aSpace" presStyleCnt="0"/>
      <dgm:spPr/>
    </dgm:pt>
  </dgm:ptLst>
  <dgm:cxnLst>
    <dgm:cxn modelId="{C0589AA7-1FFB-468F-A331-D99D407BF060}" type="presOf" srcId="{507DFA60-DA4F-40E2-B934-53F77D88F6C4}" destId="{ED3BB8CF-BA21-4964-9FB3-E9CC2DB3F604}" srcOrd="0" destOrd="0" presId="urn:microsoft.com/office/officeart/2005/8/layout/pyramid2"/>
    <dgm:cxn modelId="{2FEFE5F4-C8FD-4331-B3B3-29B173988CBA}" srcId="{FFD01C49-6544-4EDD-8BF2-CB66E90F8D2B}" destId="{507DFA60-DA4F-40E2-B934-53F77D88F6C4}" srcOrd="0" destOrd="0" parTransId="{4EE1608D-51B8-4C4F-9346-28632958CC0F}" sibTransId="{ECB822DF-1C27-411C-948F-69552203D683}"/>
    <dgm:cxn modelId="{E4B706C1-2C0A-4CA3-853D-D5B34CE4E04B}" type="presOf" srcId="{FFD01C49-6544-4EDD-8BF2-CB66E90F8D2B}" destId="{13A3714D-E335-4AC6-8495-7148341625FC}" srcOrd="0" destOrd="0" presId="urn:microsoft.com/office/officeart/2005/8/layout/pyramid2"/>
    <dgm:cxn modelId="{469949BD-9176-483F-846D-E4C1BCD5E8E4}" type="presOf" srcId="{FC2B1BEA-9B63-4FB5-B2D8-24FC9028F3CE}" destId="{07A57CE5-D0F8-4B45-9FF2-2253CECAFB82}" srcOrd="0" destOrd="0" presId="urn:microsoft.com/office/officeart/2005/8/layout/pyramid2"/>
    <dgm:cxn modelId="{3DFCB967-A83D-42DD-8CA4-9FEA7B22B844}" srcId="{FFD01C49-6544-4EDD-8BF2-CB66E90F8D2B}" destId="{9D67B5C4-CABE-4D35-A932-683E3470A1FF}" srcOrd="2" destOrd="0" parTransId="{1C245F99-3F0F-4E72-84FB-D475AF800E2D}" sibTransId="{1EA80365-E08E-4690-88E0-C6637BB596BC}"/>
    <dgm:cxn modelId="{7424785C-B814-42AE-B27C-2361752994A6}" srcId="{FFD01C49-6544-4EDD-8BF2-CB66E90F8D2B}" destId="{FC2B1BEA-9B63-4FB5-B2D8-24FC9028F3CE}" srcOrd="1" destOrd="0" parTransId="{14C7E0BF-3593-4ED3-A2E5-175EEBFB7484}" sibTransId="{FECAAADE-2CF0-4FE2-BFA0-FC96FE90CD9A}"/>
    <dgm:cxn modelId="{7EA77CF2-9EAC-47E9-B69D-13BDF54BB8E7}" type="presOf" srcId="{9D67B5C4-CABE-4D35-A932-683E3470A1FF}" destId="{3E0F3DE1-CEAB-4D02-A636-628BCE8426B3}" srcOrd="0" destOrd="0" presId="urn:microsoft.com/office/officeart/2005/8/layout/pyramid2"/>
    <dgm:cxn modelId="{E701872F-4121-4EBC-8E39-D7E1EED2E57D}" type="presParOf" srcId="{13A3714D-E335-4AC6-8495-7148341625FC}" destId="{E070006E-210E-4897-87D5-9279F3615B15}" srcOrd="0" destOrd="0" presId="urn:microsoft.com/office/officeart/2005/8/layout/pyramid2"/>
    <dgm:cxn modelId="{7C88FF58-9179-411A-A35C-2147278041C8}" type="presParOf" srcId="{13A3714D-E335-4AC6-8495-7148341625FC}" destId="{CA73DB7C-48F2-4F95-B3F5-45C10165F46E}" srcOrd="1" destOrd="0" presId="urn:microsoft.com/office/officeart/2005/8/layout/pyramid2"/>
    <dgm:cxn modelId="{4AACCFE9-CEC9-43AC-831E-345CA17DE184}" type="presParOf" srcId="{CA73DB7C-48F2-4F95-B3F5-45C10165F46E}" destId="{ED3BB8CF-BA21-4964-9FB3-E9CC2DB3F604}" srcOrd="0" destOrd="0" presId="urn:microsoft.com/office/officeart/2005/8/layout/pyramid2"/>
    <dgm:cxn modelId="{F752F9E8-C04E-44C5-858B-A556F089177F}" type="presParOf" srcId="{CA73DB7C-48F2-4F95-B3F5-45C10165F46E}" destId="{7C2FF1E5-CD67-4DBE-9A36-5C94CE99B48C}" srcOrd="1" destOrd="0" presId="urn:microsoft.com/office/officeart/2005/8/layout/pyramid2"/>
    <dgm:cxn modelId="{251F8A11-011B-45C3-98A6-1B91806D13A8}" type="presParOf" srcId="{CA73DB7C-48F2-4F95-B3F5-45C10165F46E}" destId="{07A57CE5-D0F8-4B45-9FF2-2253CECAFB82}" srcOrd="2" destOrd="0" presId="urn:microsoft.com/office/officeart/2005/8/layout/pyramid2"/>
    <dgm:cxn modelId="{F18ECA80-9BF5-4485-B603-965F97243FF9}" type="presParOf" srcId="{CA73DB7C-48F2-4F95-B3F5-45C10165F46E}" destId="{F2FEE500-8EB7-41FC-B8AF-BB1DD0F335E5}" srcOrd="3" destOrd="0" presId="urn:microsoft.com/office/officeart/2005/8/layout/pyramid2"/>
    <dgm:cxn modelId="{6B0CEBC0-D27D-4B2C-912A-24AD6A716A05}" type="presParOf" srcId="{CA73DB7C-48F2-4F95-B3F5-45C10165F46E}" destId="{3E0F3DE1-CEAB-4D02-A636-628BCE8426B3}" srcOrd="4" destOrd="0" presId="urn:microsoft.com/office/officeart/2005/8/layout/pyramid2"/>
    <dgm:cxn modelId="{6C3C62E9-84C1-4F4E-BD0B-C9B37B8E81A3}" type="presParOf" srcId="{CA73DB7C-48F2-4F95-B3F5-45C10165F46E}" destId="{DA5C20AB-2A10-4F38-9216-707755BBAC75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01C49-6544-4EDD-8BF2-CB66E90F8D2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07DFA60-DA4F-40E2-B934-53F77D88F6C4}">
      <dgm:prSet phldrT="[Текст]"/>
      <dgm:spPr/>
      <dgm:t>
        <a:bodyPr/>
        <a:lstStyle/>
        <a:p>
          <a:r>
            <a:rPr lang="en-US" dirty="0" smtClean="0"/>
            <a:t>Yi </a:t>
          </a:r>
          <a:r>
            <a:rPr lang="en-US" dirty="0" err="1" smtClean="0"/>
            <a:t>Hu</a:t>
          </a:r>
          <a:endParaRPr lang="ru-RU" dirty="0"/>
        </a:p>
      </dgm:t>
    </dgm:pt>
    <dgm:pt modelId="{4EE1608D-51B8-4C4F-9346-28632958CC0F}" type="parTrans" cxnId="{2FEFE5F4-C8FD-4331-B3B3-29B173988CBA}">
      <dgm:prSet/>
      <dgm:spPr/>
      <dgm:t>
        <a:bodyPr/>
        <a:lstStyle/>
        <a:p>
          <a:endParaRPr lang="ru-RU"/>
        </a:p>
      </dgm:t>
    </dgm:pt>
    <dgm:pt modelId="{ECB822DF-1C27-411C-948F-69552203D683}" type="sibTrans" cxnId="{2FEFE5F4-C8FD-4331-B3B3-29B173988CBA}">
      <dgm:prSet/>
      <dgm:spPr/>
      <dgm:t>
        <a:bodyPr/>
        <a:lstStyle/>
        <a:p>
          <a:endParaRPr lang="ru-RU"/>
        </a:p>
      </dgm:t>
    </dgm:pt>
    <dgm:pt modelId="{FC2B1BEA-9B63-4FB5-B2D8-24FC9028F3CE}">
      <dgm:prSet phldrT="[Текст]"/>
      <dgm:spPr/>
      <dgm:t>
        <a:bodyPr/>
        <a:lstStyle/>
        <a:p>
          <a:r>
            <a:rPr lang="en-US" dirty="0" err="1" smtClean="0"/>
            <a:t>Brajendra</a:t>
          </a:r>
          <a:r>
            <a:rPr lang="en-US" dirty="0" smtClean="0"/>
            <a:t> Panda</a:t>
          </a:r>
          <a:endParaRPr lang="ru-RU" dirty="0"/>
        </a:p>
      </dgm:t>
    </dgm:pt>
    <dgm:pt modelId="{14C7E0BF-3593-4ED3-A2E5-175EEBFB7484}" type="parTrans" cxnId="{7424785C-B814-42AE-B27C-2361752994A6}">
      <dgm:prSet/>
      <dgm:spPr/>
      <dgm:t>
        <a:bodyPr/>
        <a:lstStyle/>
        <a:p>
          <a:endParaRPr lang="ru-RU"/>
        </a:p>
      </dgm:t>
    </dgm:pt>
    <dgm:pt modelId="{FECAAADE-2CF0-4FE2-BFA0-FC96FE90CD9A}" type="sibTrans" cxnId="{7424785C-B814-42AE-B27C-2361752994A6}">
      <dgm:prSet/>
      <dgm:spPr/>
      <dgm:t>
        <a:bodyPr/>
        <a:lstStyle/>
        <a:p>
          <a:endParaRPr lang="ru-RU"/>
        </a:p>
      </dgm:t>
    </dgm:pt>
    <dgm:pt modelId="{13A3714D-E335-4AC6-8495-7148341625FC}" type="pres">
      <dgm:prSet presAssocID="{FFD01C49-6544-4EDD-8BF2-CB66E90F8D2B}" presName="compositeShape" presStyleCnt="0">
        <dgm:presLayoutVars>
          <dgm:dir/>
          <dgm:resizeHandles/>
        </dgm:presLayoutVars>
      </dgm:prSet>
      <dgm:spPr/>
    </dgm:pt>
    <dgm:pt modelId="{E070006E-210E-4897-87D5-9279F3615B15}" type="pres">
      <dgm:prSet presAssocID="{FFD01C49-6544-4EDD-8BF2-CB66E90F8D2B}" presName="pyramid" presStyleLbl="node1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CA73DB7C-48F2-4F95-B3F5-45C10165F46E}" type="pres">
      <dgm:prSet presAssocID="{FFD01C49-6544-4EDD-8BF2-CB66E90F8D2B}" presName="theList" presStyleCnt="0"/>
      <dgm:spPr/>
    </dgm:pt>
    <dgm:pt modelId="{ED3BB8CF-BA21-4964-9FB3-E9CC2DB3F604}" type="pres">
      <dgm:prSet presAssocID="{507DFA60-DA4F-40E2-B934-53F77D88F6C4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FF1E5-CD67-4DBE-9A36-5C94CE99B48C}" type="pres">
      <dgm:prSet presAssocID="{507DFA60-DA4F-40E2-B934-53F77D88F6C4}" presName="aSpace" presStyleCnt="0"/>
      <dgm:spPr/>
    </dgm:pt>
    <dgm:pt modelId="{07A57CE5-D0F8-4B45-9FF2-2253CECAFB82}" type="pres">
      <dgm:prSet presAssocID="{FC2B1BEA-9B63-4FB5-B2D8-24FC9028F3CE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EE500-8EB7-41FC-B8AF-BB1DD0F335E5}" type="pres">
      <dgm:prSet presAssocID="{FC2B1BEA-9B63-4FB5-B2D8-24FC9028F3CE}" presName="aSpace" presStyleCnt="0"/>
      <dgm:spPr/>
    </dgm:pt>
  </dgm:ptLst>
  <dgm:cxnLst>
    <dgm:cxn modelId="{EAF852DE-50DA-452B-A19B-2E55BDAB1A5F}" type="presOf" srcId="{507DFA60-DA4F-40E2-B934-53F77D88F6C4}" destId="{ED3BB8CF-BA21-4964-9FB3-E9CC2DB3F604}" srcOrd="0" destOrd="0" presId="urn:microsoft.com/office/officeart/2005/8/layout/pyramid2"/>
    <dgm:cxn modelId="{2FEFE5F4-C8FD-4331-B3B3-29B173988CBA}" srcId="{FFD01C49-6544-4EDD-8BF2-CB66E90F8D2B}" destId="{507DFA60-DA4F-40E2-B934-53F77D88F6C4}" srcOrd="0" destOrd="0" parTransId="{4EE1608D-51B8-4C4F-9346-28632958CC0F}" sibTransId="{ECB822DF-1C27-411C-948F-69552203D683}"/>
    <dgm:cxn modelId="{08A90257-4CCD-4FC9-A7F3-E5556A3DD398}" type="presOf" srcId="{FFD01C49-6544-4EDD-8BF2-CB66E90F8D2B}" destId="{13A3714D-E335-4AC6-8495-7148341625FC}" srcOrd="0" destOrd="0" presId="urn:microsoft.com/office/officeart/2005/8/layout/pyramid2"/>
    <dgm:cxn modelId="{15EA34B4-83DD-49E2-8F1B-04AEE4156692}" type="presOf" srcId="{FC2B1BEA-9B63-4FB5-B2D8-24FC9028F3CE}" destId="{07A57CE5-D0F8-4B45-9FF2-2253CECAFB82}" srcOrd="0" destOrd="0" presId="urn:microsoft.com/office/officeart/2005/8/layout/pyramid2"/>
    <dgm:cxn modelId="{7424785C-B814-42AE-B27C-2361752994A6}" srcId="{FFD01C49-6544-4EDD-8BF2-CB66E90F8D2B}" destId="{FC2B1BEA-9B63-4FB5-B2D8-24FC9028F3CE}" srcOrd="1" destOrd="0" parTransId="{14C7E0BF-3593-4ED3-A2E5-175EEBFB7484}" sibTransId="{FECAAADE-2CF0-4FE2-BFA0-FC96FE90CD9A}"/>
    <dgm:cxn modelId="{4ACD676B-83E1-4CC2-A2F3-1DC04B6861FB}" type="presParOf" srcId="{13A3714D-E335-4AC6-8495-7148341625FC}" destId="{E070006E-210E-4897-87D5-9279F3615B15}" srcOrd="0" destOrd="0" presId="urn:microsoft.com/office/officeart/2005/8/layout/pyramid2"/>
    <dgm:cxn modelId="{A9C4E43E-BE37-4F8B-9A38-13E9547183BB}" type="presParOf" srcId="{13A3714D-E335-4AC6-8495-7148341625FC}" destId="{CA73DB7C-48F2-4F95-B3F5-45C10165F46E}" srcOrd="1" destOrd="0" presId="urn:microsoft.com/office/officeart/2005/8/layout/pyramid2"/>
    <dgm:cxn modelId="{3C200B19-8D3A-426A-B3B1-483E094FFAB5}" type="presParOf" srcId="{CA73DB7C-48F2-4F95-B3F5-45C10165F46E}" destId="{ED3BB8CF-BA21-4964-9FB3-E9CC2DB3F604}" srcOrd="0" destOrd="0" presId="urn:microsoft.com/office/officeart/2005/8/layout/pyramid2"/>
    <dgm:cxn modelId="{5451E328-6230-4D76-B393-C3C360F73241}" type="presParOf" srcId="{CA73DB7C-48F2-4F95-B3F5-45C10165F46E}" destId="{7C2FF1E5-CD67-4DBE-9A36-5C94CE99B48C}" srcOrd="1" destOrd="0" presId="urn:microsoft.com/office/officeart/2005/8/layout/pyramid2"/>
    <dgm:cxn modelId="{7F43E309-7C69-4574-804E-CD6B9854C601}" type="presParOf" srcId="{CA73DB7C-48F2-4F95-B3F5-45C10165F46E}" destId="{07A57CE5-D0F8-4B45-9FF2-2253CECAFB82}" srcOrd="2" destOrd="0" presId="urn:microsoft.com/office/officeart/2005/8/layout/pyramid2"/>
    <dgm:cxn modelId="{92B6BF95-46C6-4051-86E6-6C766342874E}" type="presParOf" srcId="{CA73DB7C-48F2-4F95-B3F5-45C10165F46E}" destId="{F2FEE500-8EB7-41FC-B8AF-BB1DD0F335E5}" srcOrd="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3972-E48A-49D8-A6FF-789C5F240441}" type="datetimeFigureOut">
              <a:rPr lang="ru-RU" smtClean="0"/>
              <a:pPr/>
              <a:t>12.02.2008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131-A124-451F-948E-BB0F5A3C5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AF4C-A1AE-4E62-B7F0-AD994EC9D3F6}" type="datetimeFigureOut">
              <a:rPr lang="ru-RU" smtClean="0"/>
              <a:pPr/>
              <a:t>12.02.2008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5AE76-2003-4BB9-A878-BD91C3BB9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1FEA-0CE4-482A-B638-49B4F2E58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CDB-3FA8-46E8-B69A-D6D636F3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DEE7-3682-453B-9440-8C96AE3B0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49AA-C24B-4B8D-924D-0448C4872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A637-2ED7-40A9-A475-117B92542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A88-AB7D-4099-816B-C3EA5A9D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9E1-3D27-4F8C-A994-ECF621BA5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D09F-DEBE-48D9-A9A3-14CAA5C77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CE99-4CBF-4EE6-B6BB-1AD5FF022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C103-743B-426A-B300-90FBF91AA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BCA9-2B21-4966-B9A9-7165EB262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Great Ideas in Computer Science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D426-35FC-4772-BBD5-633BEC3DF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142976" y="1500174"/>
            <a:ext cx="70009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Database Seminar </a:t>
            </a:r>
          </a:p>
          <a:p>
            <a:pPr algn="ctr">
              <a:defRPr/>
            </a:pPr>
            <a:r>
              <a:rPr lang="en-US" sz="48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spring 2008</a:t>
            </a:r>
            <a:endParaRPr lang="ru-RU" sz="48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2"/>
            <a:ext cx="2500298" cy="7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28860" y="5357826"/>
            <a:ext cx="67151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dirty="0" smtClean="0">
                <a:solidFill>
                  <a:srgbClr val="002060"/>
                </a:solidFill>
                <a:latin typeface="Rockwell Condensed" pitchFamily="18" charset="0"/>
              </a:rPr>
              <a:t>Supervisor: Dr. Michalis Petropoulos</a:t>
            </a:r>
          </a:p>
          <a:p>
            <a:pPr algn="r"/>
            <a:r>
              <a:rPr lang="en-US" sz="4000" dirty="0" smtClean="0">
                <a:solidFill>
                  <a:srgbClr val="002060"/>
                </a:solidFill>
                <a:latin typeface="Rockwell Condensed" pitchFamily="18" charset="0"/>
              </a:rPr>
              <a:t>Presented by: Sergey Chernokozinskiy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Three levels of quiplets representation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i="1" dirty="0" smtClean="0"/>
              <a:t>Coarse quiplet or c-</a:t>
            </a:r>
            <a:r>
              <a:rPr lang="en-US" b="1" i="1" dirty="0" err="1" smtClean="0"/>
              <a:t>quiplet</a:t>
            </a:r>
            <a:r>
              <a:rPr lang="en-US" b="1" i="1" dirty="0" smtClean="0"/>
              <a:t> </a:t>
            </a:r>
            <a:r>
              <a:rPr lang="en-US" dirty="0" smtClean="0"/>
              <a:t>(most </a:t>
            </a:r>
            <a:r>
              <a:rPr lang="en-US" dirty="0" smtClean="0"/>
              <a:t>naive representation):</a:t>
            </a:r>
            <a:endParaRPr lang="en-US" i="1" dirty="0" smtClean="0"/>
          </a:p>
          <a:p>
            <a:pPr algn="just">
              <a:buNone/>
            </a:pPr>
            <a:r>
              <a:rPr lang="en-US" u="sng" dirty="0" smtClean="0"/>
              <a:t>Definition </a:t>
            </a:r>
            <a:r>
              <a:rPr lang="en-US" u="sng" dirty="0" smtClean="0"/>
              <a:t>1:</a:t>
            </a:r>
            <a:r>
              <a:rPr lang="en-US" dirty="0" smtClean="0"/>
              <a:t> A coarse quiplet or c-quiplet is a representation of a log record of the database audit log file. Each c-quiplet consists of 5 </a:t>
            </a:r>
            <a:r>
              <a:rPr lang="en-US" dirty="0" smtClean="0"/>
              <a:t>fields: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SQL-CMD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PROJ-REL-COUNTER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PROJ-ATTR-COUNTER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SEL-REL-COUNTER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SEL-ATTR-COUNTER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Example:</a:t>
            </a:r>
            <a:endParaRPr lang="pt-BR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R1 = (A1;B1;C1;D1) R2 = (A2;B2;C2;D2)</a:t>
            </a:r>
            <a:endParaRPr lang="pt-BR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SELECT </a:t>
            </a:r>
            <a:r>
              <a:rPr lang="pt-BR" i="1" dirty="0" smtClean="0">
                <a:solidFill>
                  <a:srgbClr val="002060"/>
                </a:solidFill>
              </a:rPr>
              <a:t>R1.A1, R1.C1, R2.B2, R2.D2 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FROM </a:t>
            </a:r>
            <a:r>
              <a:rPr lang="pt-BR" i="1" dirty="0" smtClean="0">
                <a:solidFill>
                  <a:srgbClr val="002060"/>
                </a:solidFill>
              </a:rPr>
              <a:t>R1, R2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WHERE </a:t>
            </a:r>
            <a:r>
              <a:rPr lang="pt-BR" i="1" dirty="0" smtClean="0">
                <a:solidFill>
                  <a:srgbClr val="002060"/>
                </a:solidFill>
              </a:rPr>
              <a:t>R1.B1 = R2.B2</a:t>
            </a:r>
          </a:p>
          <a:p>
            <a:pPr>
              <a:buNone/>
            </a:pPr>
            <a:r>
              <a:rPr lang="pt-BR" b="1" i="1" dirty="0" smtClean="0">
                <a:solidFill>
                  <a:srgbClr val="C00000"/>
                </a:solidFill>
              </a:rPr>
              <a:t>Select &lt; 2 &gt;&lt; 4 &gt;&lt; 2 &gt;&lt; 2 </a:t>
            </a:r>
            <a:r>
              <a:rPr lang="pt-BR" b="1" i="1" dirty="0" smtClean="0">
                <a:solidFill>
                  <a:srgbClr val="C00000"/>
                </a:solidFill>
              </a:rPr>
              <a:t>&gt;</a:t>
            </a:r>
            <a:endParaRPr lang="pt-BR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715008" y="4214818"/>
            <a:ext cx="3214710" cy="1857388"/>
          </a:xfrm>
          <a:prstGeom prst="cloudCallout">
            <a:avLst>
              <a:gd name="adj1" fmla="val -104479"/>
              <a:gd name="adj2" fmla="val 48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c-quiplet is sufficient in the case of a small number of well-separated roles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Three levels of quiplets representation cont.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i="1" dirty="0" smtClean="0"/>
              <a:t>Medium-grain quiplet or m-quiplet</a:t>
            </a:r>
            <a:r>
              <a:rPr lang="en-US" b="1" dirty="0" smtClean="0"/>
              <a:t>:</a:t>
            </a:r>
          </a:p>
          <a:p>
            <a:pPr algn="just">
              <a:buNone/>
            </a:pPr>
            <a:r>
              <a:rPr lang="en-US" u="sng" dirty="0" smtClean="0"/>
              <a:t>Definition </a:t>
            </a:r>
            <a:r>
              <a:rPr lang="en-US" u="sng" dirty="0" smtClean="0"/>
              <a:t>2:</a:t>
            </a:r>
            <a:r>
              <a:rPr lang="en-US" dirty="0" smtClean="0"/>
              <a:t> A medium-grain quiplet or m-quiplet is a data object which corresponds to a single entry of the database log file and consists of 5 </a:t>
            </a:r>
            <a:r>
              <a:rPr lang="en-US" dirty="0" smtClean="0"/>
              <a:t>fields: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SQL-CMD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PROJ-REL-BIN[]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PROJ-ATTR-COUNTER[]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SEL-REL-BIN[]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SEL-ATTR-COUNTER[]</a:t>
            </a: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Example:</a:t>
            </a:r>
            <a:endParaRPr lang="en-US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R1 = (A1;B1;C1;D1) R2 = (A2;B2;C2;D2)</a:t>
            </a:r>
            <a:endParaRPr lang="pt-BR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SELECT </a:t>
            </a:r>
            <a:r>
              <a:rPr lang="pt-BR" i="1" dirty="0" smtClean="0">
                <a:solidFill>
                  <a:srgbClr val="002060"/>
                </a:solidFill>
              </a:rPr>
              <a:t>R1.A1, R1.C1, R2.B2, R2.D2 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FROM </a:t>
            </a:r>
            <a:r>
              <a:rPr lang="pt-BR" i="1" dirty="0" smtClean="0">
                <a:solidFill>
                  <a:srgbClr val="002060"/>
                </a:solidFill>
              </a:rPr>
              <a:t>R1, R2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WHERE </a:t>
            </a:r>
            <a:r>
              <a:rPr lang="pt-BR" i="1" dirty="0" smtClean="0">
                <a:solidFill>
                  <a:srgbClr val="002060"/>
                </a:solidFill>
              </a:rPr>
              <a:t>R1.B1 = R2.B2</a:t>
            </a:r>
          </a:p>
          <a:p>
            <a:pPr algn="just">
              <a:buNone/>
            </a:pPr>
            <a:r>
              <a:rPr lang="pt-BR" b="1" i="1" dirty="0" smtClean="0">
                <a:solidFill>
                  <a:srgbClr val="C00000"/>
                </a:solidFill>
              </a:rPr>
              <a:t>Select  &lt; 1, 1 &gt; &lt; 2, 2 &gt; &lt; 1, 1 &gt; &lt; 1, 1 &gt; 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Three levels of quiplets representation cont.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dirty="0" smtClean="0"/>
              <a:t>Fine quiplet or f-quiplet:</a:t>
            </a:r>
          </a:p>
          <a:p>
            <a:pPr algn="just">
              <a:buNone/>
            </a:pPr>
            <a:r>
              <a:rPr lang="en-US" u="sng" dirty="0" smtClean="0"/>
              <a:t>Definition </a:t>
            </a:r>
            <a:r>
              <a:rPr lang="en-US" u="sng" dirty="0" smtClean="0"/>
              <a:t>3:</a:t>
            </a:r>
            <a:r>
              <a:rPr lang="en-US" dirty="0" smtClean="0"/>
              <a:t> </a:t>
            </a:r>
            <a:r>
              <a:rPr lang="fr-FR" dirty="0" smtClean="0"/>
              <a:t>A fine quiplet or f-quiplet </a:t>
            </a:r>
            <a:r>
              <a:rPr lang="fr-FR" dirty="0" err="1" smtClean="0"/>
              <a:t>is</a:t>
            </a:r>
            <a:r>
              <a:rPr lang="fr-FR" dirty="0" smtClean="0"/>
              <a:t> a de</a:t>
            </a:r>
            <a:r>
              <a:rPr lang="en-US" dirty="0" smtClean="0"/>
              <a:t>tailed representation of a log entry. It consists of 5 </a:t>
            </a:r>
            <a:r>
              <a:rPr lang="en-US" dirty="0" smtClean="0"/>
              <a:t>fields: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SQL-CMD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PROJ-REL-BIN[]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PROJ-ATTR-BIN[][]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SEL-REL-BIN[]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SEL-ATTR-BIN[][]</a:t>
            </a:r>
            <a:endParaRPr lang="en-US" dirty="0" smtClean="0"/>
          </a:p>
          <a:p>
            <a:pPr algn="just">
              <a:buNone/>
            </a:pPr>
            <a:endParaRPr lang="en-US" u="sng" dirty="0" smtClean="0"/>
          </a:p>
          <a:p>
            <a:pPr algn="just">
              <a:buNone/>
            </a:pPr>
            <a:r>
              <a:rPr lang="en-US" u="sng" dirty="0" smtClean="0"/>
              <a:t>Example:</a:t>
            </a:r>
            <a:endParaRPr lang="en-US" i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B050"/>
                </a:solidFill>
              </a:rPr>
              <a:t>R1 = (A1;B1;C1;D1) R2 = (A2;B2;C2;D2)</a:t>
            </a:r>
            <a:endParaRPr lang="pt-BR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SELECT </a:t>
            </a:r>
            <a:r>
              <a:rPr lang="pt-BR" i="1" dirty="0" smtClean="0">
                <a:solidFill>
                  <a:srgbClr val="002060"/>
                </a:solidFill>
              </a:rPr>
              <a:t>R1.A1, R1.C1, R2.B2, R2.D2 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FROM </a:t>
            </a:r>
            <a:r>
              <a:rPr lang="pt-BR" i="1" dirty="0" smtClean="0">
                <a:solidFill>
                  <a:srgbClr val="002060"/>
                </a:solidFill>
              </a:rPr>
              <a:t>R1, R2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WHERE </a:t>
            </a:r>
            <a:r>
              <a:rPr lang="pt-BR" i="1" dirty="0" smtClean="0">
                <a:solidFill>
                  <a:srgbClr val="002060"/>
                </a:solidFill>
              </a:rPr>
              <a:t>R1.B1 = R2.B2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Select </a:t>
            </a:r>
            <a:r>
              <a:rPr lang="pt-BR" b="1" i="1" dirty="0" smtClean="0">
                <a:solidFill>
                  <a:srgbClr val="C00000"/>
                </a:solidFill>
              </a:rPr>
              <a:t>&lt; </a:t>
            </a:r>
            <a:r>
              <a:rPr lang="pt-BR" b="1" i="1" dirty="0" smtClean="0">
                <a:solidFill>
                  <a:srgbClr val="C00000"/>
                </a:solidFill>
              </a:rPr>
              <a:t>1,1 &gt; &lt; [1,0,1,0], [0,1,0,1] &gt; &lt;1,1&gt; &lt;[0,1,0,0], [0,1,0,0</a:t>
            </a:r>
            <a:r>
              <a:rPr lang="pt-BR" b="1" i="1" dirty="0" smtClean="0">
                <a:solidFill>
                  <a:srgbClr val="C00000"/>
                </a:solidFill>
              </a:rPr>
              <a:t>]&gt;</a:t>
            </a:r>
            <a:endParaRPr lang="pt-BR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RBAC-administered databases.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07183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N</a:t>
            </a:r>
            <a:r>
              <a:rPr lang="pt-BR" dirty="0" smtClean="0"/>
              <a:t>aive Bayes Classiﬁer (NBC)</a:t>
            </a:r>
          </a:p>
          <a:p>
            <a:pPr lvl="1"/>
            <a:r>
              <a:rPr lang="en-US" dirty="0" smtClean="0"/>
              <a:t>a set of training examples </a:t>
            </a:r>
            <a:r>
              <a:rPr lang="en-US" b="1" dirty="0" smtClean="0"/>
              <a:t>D</a:t>
            </a:r>
            <a:r>
              <a:rPr lang="en-US" b="1" baseline="-25000" dirty="0" smtClean="0"/>
              <a:t>T</a:t>
            </a:r>
            <a:r>
              <a:rPr lang="en-US" dirty="0" smtClean="0"/>
              <a:t>   is provided.</a:t>
            </a:r>
          </a:p>
          <a:p>
            <a:pPr lvl="1" algn="just"/>
            <a:r>
              <a:rPr lang="en-US" dirty="0" smtClean="0"/>
              <a:t>a new instance with attribute values </a:t>
            </a:r>
            <a:r>
              <a:rPr lang="en-US" b="1" dirty="0" smtClean="0"/>
              <a:t>(a</a:t>
            </a:r>
            <a:r>
              <a:rPr lang="en-US" b="1" baseline="-25000" dirty="0" smtClean="0"/>
              <a:t>1</a:t>
            </a:r>
            <a:r>
              <a:rPr lang="en-US" b="1" dirty="0" smtClean="0"/>
              <a:t>, ..., a</a:t>
            </a:r>
            <a:r>
              <a:rPr lang="en-US" b="1" baseline="-25000" dirty="0" smtClean="0"/>
              <a:t>n</a:t>
            </a:r>
            <a:r>
              <a:rPr lang="en-US" b="1" dirty="0" smtClean="0"/>
              <a:t>)</a:t>
            </a:r>
            <a:r>
              <a:rPr lang="en-US" dirty="0" smtClean="0"/>
              <a:t> is given.</a:t>
            </a:r>
          </a:p>
          <a:p>
            <a:pPr lvl="1" algn="just"/>
            <a:r>
              <a:rPr lang="en-US" dirty="0" smtClean="0"/>
              <a:t>the goal is to predict the target value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MAP</a:t>
            </a:r>
            <a:r>
              <a:rPr lang="en-US" dirty="0" smtClean="0"/>
              <a:t>), or the class, of this new instance.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i="1" dirty="0" smtClean="0"/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426" y="4071942"/>
            <a:ext cx="59423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72396" y="4544335"/>
            <a:ext cx="1500795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Using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Bayes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Theorem</a:t>
            </a:r>
            <a:endParaRPr lang="ru-RU" sz="2800" dirty="0" err="1" smtClean="0">
              <a:solidFill>
                <a:schemeClr val="tx1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000892" y="4071942"/>
            <a:ext cx="500066" cy="2286016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RBAC-administered databases.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9"/>
            <a:ext cx="87048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3143272" cy="4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трелка влево 14"/>
          <p:cNvSpPr/>
          <p:nvPr/>
        </p:nvSpPr>
        <p:spPr>
          <a:xfrm>
            <a:off x="4357686" y="1785926"/>
            <a:ext cx="3500462" cy="7143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Is hard for large datasets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2428860" y="857232"/>
            <a:ext cx="2643206" cy="71438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Easy to calculate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857628"/>
            <a:ext cx="6060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661675" y="2786058"/>
            <a:ext cx="5910721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Make an assumption that the attribute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values are conditionally independent</a:t>
            </a:r>
            <a:endParaRPr lang="ru-RU" sz="2800" dirty="0" err="1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2910" y="2643182"/>
            <a:ext cx="8143932" cy="1588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5852" y="4786322"/>
            <a:ext cx="6593215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reduces signiﬁcantly the computational cost since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calculating each one of the P (</a:t>
            </a:r>
            <a:r>
              <a:rPr lang="en-US" sz="2000" dirty="0" err="1" smtClean="0">
                <a:solidFill>
                  <a:schemeClr val="tx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</a:rPr>
              <a:t>|v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 ) requires only a frequency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count over the tuples in the training data with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 value equal to </a:t>
            </a:r>
            <a:r>
              <a:rPr lang="en-US" sz="2000" dirty="0" err="1" smtClean="0">
                <a:solidFill>
                  <a:schemeClr val="tx1"/>
                </a:solidFill>
              </a:rPr>
              <a:t>v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NCB - Classifier.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6060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42910" y="2000240"/>
            <a:ext cx="8143932" cy="1588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2143116"/>
            <a:ext cx="714380" cy="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607640" y="2285992"/>
            <a:ext cx="6746462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 is the number of times event </a:t>
            </a:r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occurs in the particular class </a:t>
            </a:r>
            <a:r>
              <a:rPr lang="en-US" sz="2000" b="1" i="1" dirty="0" err="1" smtClean="0">
                <a:solidFill>
                  <a:schemeClr val="tx1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chemeClr val="tx1"/>
                </a:solidFill>
              </a:rPr>
              <a:t>j</a:t>
            </a:r>
            <a:endParaRPr lang="ru-RU" sz="2000" b="1" i="1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042" y="3000372"/>
            <a:ext cx="425084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 gives the good </a:t>
            </a:r>
            <a:r>
              <a:rPr lang="en-US" sz="2000" dirty="0" smtClean="0">
                <a:solidFill>
                  <a:schemeClr val="tx1"/>
                </a:solidFill>
              </a:rPr>
              <a:t>estimation </a:t>
            </a:r>
            <a:r>
              <a:rPr lang="en-US" sz="2000" dirty="0" smtClean="0">
                <a:solidFill>
                  <a:schemeClr val="tx1"/>
                </a:solidFill>
              </a:rPr>
              <a:t>but what if </a:t>
            </a:r>
            <a:endParaRPr lang="ru-RU" sz="2000" baseline="-25000" dirty="0" err="1" smtClean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000372"/>
            <a:ext cx="500066" cy="40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211855" y="2957452"/>
            <a:ext cx="1574855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very small?</a:t>
            </a:r>
            <a:endParaRPr lang="ru-RU" sz="2000" baseline="-25000" dirty="0" err="1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996170"/>
            <a:ext cx="1143008" cy="36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896925" y="1058275"/>
            <a:ext cx="64633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*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ru-RU" sz="3200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3786190"/>
            <a:ext cx="389048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Then (*) will give zero as a result!!!</a:t>
            </a:r>
            <a:endParaRPr lang="ru-RU" sz="2000" b="1" baseline="-25000" dirty="0" err="1" smtClean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350257"/>
            <a:ext cx="2786082" cy="10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572140"/>
            <a:ext cx="455135" cy="4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000100" y="5572140"/>
            <a:ext cx="6419386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 is the number of times event </a:t>
            </a:r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occurs in the entire dataset</a:t>
            </a:r>
            <a:endParaRPr lang="ru-RU" sz="2000" b="1" i="1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761" y="5929330"/>
            <a:ext cx="1882951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 - is a constant</a:t>
            </a:r>
            <a:endParaRPr lang="ru-RU" sz="2000" b="1" i="1" baseline="-25000" dirty="0" err="1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4714884"/>
            <a:ext cx="3386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avoid this use m – estimate:</a:t>
            </a:r>
            <a:endParaRPr lang="ru-RU" sz="2000" b="1" i="1" baseline="-25000" dirty="0" err="1" smtClean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2809437"/>
            <a:ext cx="571504" cy="4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214687"/>
            <a:ext cx="857256" cy="42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Quiplets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1430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Let R denotes the set of roles. </a:t>
            </a:r>
          </a:p>
          <a:p>
            <a:pPr algn="just"/>
            <a:r>
              <a:rPr lang="en-US" dirty="0" smtClean="0"/>
              <a:t>c-quiplet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71024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428596" y="3071810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m-quiplet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09970"/>
            <a:ext cx="7451268" cy="19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Quiplets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64294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f-quiplet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554" y="1428736"/>
            <a:ext cx="72890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ID task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dirty="0" smtClean="0"/>
              <a:t>or every new query, its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MAP</a:t>
            </a:r>
            <a:r>
              <a:rPr lang="en-US" dirty="0" smtClean="0"/>
              <a:t> is predicted by the trained classiﬁer</a:t>
            </a:r>
          </a:p>
          <a:p>
            <a:pPr lvl="1" algn="just"/>
            <a:r>
              <a:rPr lang="en-US" dirty="0" smtClean="0"/>
              <a:t>if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MAP</a:t>
            </a:r>
            <a:r>
              <a:rPr lang="en-US" dirty="0" smtClean="0"/>
              <a:t> is different from the original role associated with the query, an anomaly is detected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dirty="0" smtClean="0"/>
              <a:t>or the NEW appropriated queries the classiﬁer can be updated in a straightforward manner by increasing the frequency count of the relevant attributes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ID suits the requirements when more than one role is assigned to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Evaluation. Zipf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429264"/>
            <a:ext cx="509530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Zipf distribution.  Cumulative Distribution Function</a:t>
            </a:r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79379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6060064"/>
            <a:ext cx="5959517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Many types of data can be described by a Zipfian distribution</a:t>
            </a:r>
            <a:endParaRPr lang="ru-RU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19288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tencil" pitchFamily="82" charset="0"/>
              </a:rPr>
              <a:t>Detecting Anomalous Access Patterns in Relational Databases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66876" y="2285992"/>
          <a:ext cx="626271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785794"/>
            <a:ext cx="640787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6685" y="5286388"/>
            <a:ext cx="9010223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4 roles. Synthetic Dataset: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 only. Table: Zipf (100,s). Col: Zipf (20,s)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 only. Table: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(100,s). Col: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(20,s)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Read-write. Select (0.1), Delete (0.1), Insert (0.1), Update (0.7) Table: Zipf (100,s). Col: Zipf (20,s)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Read-write. Select (0.1), Delete (0.1), Insert (0.1), Update (0.7) Table: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(100,s). Col: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(20,s)</a:t>
            </a:r>
            <a:endParaRPr lang="ru-RU" sz="16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 cont.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85" y="5286388"/>
            <a:ext cx="9010223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4 roles. Synthetic Dataset 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 only. Table: Zipf (100,s). Col: Zipf (20,s)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 only. Table: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(100,s). Col: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(20,s)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Read-write. Select (0.1), Delete (0.1), Insert (0.1), Update (0.7) Table: Zipf (100,s). Col: Zipf (20,s)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Read-write. Select (0.1), Delete (0.1), Insert (0.1), Update (0.7) Table: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(100,s). Col: </a:t>
            </a:r>
            <a:r>
              <a:rPr lang="en-US" sz="1600" dirty="0" err="1" smtClean="0">
                <a:solidFill>
                  <a:schemeClr val="tx1"/>
                </a:solidFill>
              </a:rPr>
              <a:t>R_Zipf</a:t>
            </a:r>
            <a:r>
              <a:rPr lang="en-US" sz="1600" dirty="0" smtClean="0">
                <a:solidFill>
                  <a:schemeClr val="tx1"/>
                </a:solidFill>
              </a:rPr>
              <a:t> (20,s)</a:t>
            </a:r>
            <a:endParaRPr lang="ru-RU" sz="1600" dirty="0" err="1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214" y="785794"/>
            <a:ext cx="6060306" cy="45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 cont.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896" y="2928934"/>
            <a:ext cx="5336910" cy="1477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8 roles. Real Dataset: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8368 SQL Traces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130 Tables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1201 Columns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7583 Select, 213 Insert and 572 Update Commands</a:t>
            </a:r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255" y="1142984"/>
            <a:ext cx="85370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Unsupervised anomaly detection.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role information is not available in the audit log files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method involves partitioning of the training data into clusters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method maintains a mapping for every user to its representative cluster (the cluster that contains the maximum number of training records for that user after the clustering phase)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/>
          <p:cNvSpPr/>
          <p:nvPr/>
        </p:nvSpPr>
        <p:spPr>
          <a:xfrm>
            <a:off x="5120986" y="5763112"/>
            <a:ext cx="1122017" cy="737722"/>
          </a:xfrm>
          <a:custGeom>
            <a:avLst/>
            <a:gdLst>
              <a:gd name="connsiteX0" fmla="*/ 8835 w 1122017"/>
              <a:gd name="connsiteY0" fmla="*/ 181130 h 737722"/>
              <a:gd name="connsiteX1" fmla="*/ 22087 w 1122017"/>
              <a:gd name="connsiteY1" fmla="*/ 379913 h 737722"/>
              <a:gd name="connsiteX2" fmla="*/ 61843 w 1122017"/>
              <a:gd name="connsiteY2" fmla="*/ 459426 h 737722"/>
              <a:gd name="connsiteX3" fmla="*/ 114852 w 1122017"/>
              <a:gd name="connsiteY3" fmla="*/ 512435 h 737722"/>
              <a:gd name="connsiteX4" fmla="*/ 141357 w 1122017"/>
              <a:gd name="connsiteY4" fmla="*/ 538939 h 737722"/>
              <a:gd name="connsiteX5" fmla="*/ 181113 w 1122017"/>
              <a:gd name="connsiteY5" fmla="*/ 565443 h 737722"/>
              <a:gd name="connsiteX6" fmla="*/ 234122 w 1122017"/>
              <a:gd name="connsiteY6" fmla="*/ 631704 h 737722"/>
              <a:gd name="connsiteX7" fmla="*/ 578678 w 1122017"/>
              <a:gd name="connsiteY7" fmla="*/ 671461 h 737722"/>
              <a:gd name="connsiteX8" fmla="*/ 658191 w 1122017"/>
              <a:gd name="connsiteY8" fmla="*/ 697965 h 737722"/>
              <a:gd name="connsiteX9" fmla="*/ 697948 w 1122017"/>
              <a:gd name="connsiteY9" fmla="*/ 711217 h 737722"/>
              <a:gd name="connsiteX10" fmla="*/ 870226 w 1122017"/>
              <a:gd name="connsiteY10" fmla="*/ 737722 h 737722"/>
              <a:gd name="connsiteX11" fmla="*/ 1055757 w 1122017"/>
              <a:gd name="connsiteY11" fmla="*/ 724469 h 737722"/>
              <a:gd name="connsiteX12" fmla="*/ 1095513 w 1122017"/>
              <a:gd name="connsiteY12" fmla="*/ 697965 h 737722"/>
              <a:gd name="connsiteX13" fmla="*/ 1122017 w 1122017"/>
              <a:gd name="connsiteY13" fmla="*/ 618452 h 737722"/>
              <a:gd name="connsiteX14" fmla="*/ 1095513 w 1122017"/>
              <a:gd name="connsiteY14" fmla="*/ 499183 h 737722"/>
              <a:gd name="connsiteX15" fmla="*/ 1069009 w 1122017"/>
              <a:gd name="connsiteY15" fmla="*/ 472678 h 737722"/>
              <a:gd name="connsiteX16" fmla="*/ 1016000 w 1122017"/>
              <a:gd name="connsiteY16" fmla="*/ 406417 h 737722"/>
              <a:gd name="connsiteX17" fmla="*/ 976243 w 1122017"/>
              <a:gd name="connsiteY17" fmla="*/ 393165 h 737722"/>
              <a:gd name="connsiteX18" fmla="*/ 896730 w 1122017"/>
              <a:gd name="connsiteY18" fmla="*/ 300400 h 737722"/>
              <a:gd name="connsiteX19" fmla="*/ 856974 w 1122017"/>
              <a:gd name="connsiteY19" fmla="*/ 273896 h 737722"/>
              <a:gd name="connsiteX20" fmla="*/ 830470 w 1122017"/>
              <a:gd name="connsiteY20" fmla="*/ 247391 h 737722"/>
              <a:gd name="connsiteX21" fmla="*/ 777461 w 1122017"/>
              <a:gd name="connsiteY21" fmla="*/ 234139 h 737722"/>
              <a:gd name="connsiteX22" fmla="*/ 671443 w 1122017"/>
              <a:gd name="connsiteY22" fmla="*/ 141374 h 737722"/>
              <a:gd name="connsiteX23" fmla="*/ 644939 w 1122017"/>
              <a:gd name="connsiteY23" fmla="*/ 114869 h 737722"/>
              <a:gd name="connsiteX24" fmla="*/ 565426 w 1122017"/>
              <a:gd name="connsiteY24" fmla="*/ 75113 h 737722"/>
              <a:gd name="connsiteX25" fmla="*/ 525670 w 1122017"/>
              <a:gd name="connsiteY25" fmla="*/ 48609 h 737722"/>
              <a:gd name="connsiteX26" fmla="*/ 167861 w 1122017"/>
              <a:gd name="connsiteY26" fmla="*/ 48609 h 737722"/>
              <a:gd name="connsiteX27" fmla="*/ 75096 w 1122017"/>
              <a:gd name="connsiteY27" fmla="*/ 88365 h 737722"/>
              <a:gd name="connsiteX28" fmla="*/ 8835 w 1122017"/>
              <a:gd name="connsiteY28" fmla="*/ 181130 h 73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2017" h="737722">
                <a:moveTo>
                  <a:pt x="8835" y="181130"/>
                </a:moveTo>
                <a:cubicBezTo>
                  <a:pt x="0" y="229721"/>
                  <a:pt x="14754" y="313911"/>
                  <a:pt x="22087" y="379913"/>
                </a:cubicBezTo>
                <a:cubicBezTo>
                  <a:pt x="25089" y="406930"/>
                  <a:pt x="45021" y="439800"/>
                  <a:pt x="61843" y="459426"/>
                </a:cubicBezTo>
                <a:cubicBezTo>
                  <a:pt x="78105" y="478399"/>
                  <a:pt x="97182" y="494765"/>
                  <a:pt x="114852" y="512435"/>
                </a:cubicBezTo>
                <a:cubicBezTo>
                  <a:pt x="123687" y="521270"/>
                  <a:pt x="130961" y="532008"/>
                  <a:pt x="141357" y="538939"/>
                </a:cubicBezTo>
                <a:lnTo>
                  <a:pt x="181113" y="565443"/>
                </a:lnTo>
                <a:cubicBezTo>
                  <a:pt x="190478" y="579491"/>
                  <a:pt x="215236" y="622261"/>
                  <a:pt x="234122" y="631704"/>
                </a:cubicBezTo>
                <a:cubicBezTo>
                  <a:pt x="337026" y="683156"/>
                  <a:pt x="477373" y="666396"/>
                  <a:pt x="578678" y="671461"/>
                </a:cubicBezTo>
                <a:lnTo>
                  <a:pt x="658191" y="697965"/>
                </a:lnTo>
                <a:cubicBezTo>
                  <a:pt x="671443" y="702382"/>
                  <a:pt x="684119" y="709241"/>
                  <a:pt x="697948" y="711217"/>
                </a:cubicBezTo>
                <a:cubicBezTo>
                  <a:pt x="817313" y="728269"/>
                  <a:pt x="759902" y="719334"/>
                  <a:pt x="870226" y="737722"/>
                </a:cubicBezTo>
                <a:cubicBezTo>
                  <a:pt x="932070" y="733304"/>
                  <a:pt x="994699" y="735244"/>
                  <a:pt x="1055757" y="724469"/>
                </a:cubicBezTo>
                <a:cubicBezTo>
                  <a:pt x="1071442" y="721701"/>
                  <a:pt x="1087072" y="711471"/>
                  <a:pt x="1095513" y="697965"/>
                </a:cubicBezTo>
                <a:cubicBezTo>
                  <a:pt x="1110320" y="674274"/>
                  <a:pt x="1122017" y="618452"/>
                  <a:pt x="1122017" y="618452"/>
                </a:cubicBezTo>
                <a:cubicBezTo>
                  <a:pt x="1119341" y="602394"/>
                  <a:pt x="1110570" y="524279"/>
                  <a:pt x="1095513" y="499183"/>
                </a:cubicBezTo>
                <a:cubicBezTo>
                  <a:pt x="1089085" y="488469"/>
                  <a:pt x="1076814" y="482434"/>
                  <a:pt x="1069009" y="472678"/>
                </a:cubicBezTo>
                <a:cubicBezTo>
                  <a:pt x="1052344" y="451847"/>
                  <a:pt x="1040609" y="421183"/>
                  <a:pt x="1016000" y="406417"/>
                </a:cubicBezTo>
                <a:cubicBezTo>
                  <a:pt x="1004022" y="399230"/>
                  <a:pt x="989495" y="397582"/>
                  <a:pt x="976243" y="393165"/>
                </a:cubicBezTo>
                <a:cubicBezTo>
                  <a:pt x="952263" y="357196"/>
                  <a:pt x="935293" y="326108"/>
                  <a:pt x="896730" y="300400"/>
                </a:cubicBezTo>
                <a:cubicBezTo>
                  <a:pt x="883478" y="291565"/>
                  <a:pt x="869411" y="283846"/>
                  <a:pt x="856974" y="273896"/>
                </a:cubicBezTo>
                <a:cubicBezTo>
                  <a:pt x="847218" y="266091"/>
                  <a:pt x="841645" y="252979"/>
                  <a:pt x="830470" y="247391"/>
                </a:cubicBezTo>
                <a:cubicBezTo>
                  <a:pt x="814179" y="239246"/>
                  <a:pt x="795131" y="238556"/>
                  <a:pt x="777461" y="234139"/>
                </a:cubicBezTo>
                <a:cubicBezTo>
                  <a:pt x="613964" y="70642"/>
                  <a:pt x="781028" y="229043"/>
                  <a:pt x="671443" y="141374"/>
                </a:cubicBezTo>
                <a:cubicBezTo>
                  <a:pt x="661687" y="133569"/>
                  <a:pt x="654695" y="122674"/>
                  <a:pt x="644939" y="114869"/>
                </a:cubicBezTo>
                <a:cubicBezTo>
                  <a:pt x="608241" y="85510"/>
                  <a:pt x="607417" y="89110"/>
                  <a:pt x="565426" y="75113"/>
                </a:cubicBezTo>
                <a:cubicBezTo>
                  <a:pt x="552174" y="66278"/>
                  <a:pt x="539915" y="55732"/>
                  <a:pt x="525670" y="48609"/>
                </a:cubicBezTo>
                <a:cubicBezTo>
                  <a:pt x="428452" y="0"/>
                  <a:pt x="171704" y="48449"/>
                  <a:pt x="167861" y="48609"/>
                </a:cubicBezTo>
                <a:cubicBezTo>
                  <a:pt x="132890" y="57352"/>
                  <a:pt x="100721" y="59079"/>
                  <a:pt x="75096" y="88365"/>
                </a:cubicBezTo>
                <a:cubicBezTo>
                  <a:pt x="2306" y="171553"/>
                  <a:pt x="17670" y="132539"/>
                  <a:pt x="8835" y="18113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29355" y="4327477"/>
            <a:ext cx="501200" cy="820473"/>
          </a:xfrm>
          <a:custGeom>
            <a:avLst/>
            <a:gdLst>
              <a:gd name="connsiteX0" fmla="*/ 49892 w 501200"/>
              <a:gd name="connsiteY0" fmla="*/ 225287 h 820473"/>
              <a:gd name="connsiteX1" fmla="*/ 36640 w 501200"/>
              <a:gd name="connsiteY1" fmla="*/ 265044 h 820473"/>
              <a:gd name="connsiteX2" fmla="*/ 10135 w 501200"/>
              <a:gd name="connsiteY2" fmla="*/ 543339 h 820473"/>
              <a:gd name="connsiteX3" fmla="*/ 49892 w 501200"/>
              <a:gd name="connsiteY3" fmla="*/ 728870 h 820473"/>
              <a:gd name="connsiteX4" fmla="*/ 89648 w 501200"/>
              <a:gd name="connsiteY4" fmla="*/ 742122 h 820473"/>
              <a:gd name="connsiteX5" fmla="*/ 354692 w 501200"/>
              <a:gd name="connsiteY5" fmla="*/ 755374 h 820473"/>
              <a:gd name="connsiteX6" fmla="*/ 394448 w 501200"/>
              <a:gd name="connsiteY6" fmla="*/ 715618 h 820473"/>
              <a:gd name="connsiteX7" fmla="*/ 420953 w 501200"/>
              <a:gd name="connsiteY7" fmla="*/ 636104 h 820473"/>
              <a:gd name="connsiteX8" fmla="*/ 434205 w 501200"/>
              <a:gd name="connsiteY8" fmla="*/ 596348 h 820473"/>
              <a:gd name="connsiteX9" fmla="*/ 447457 w 501200"/>
              <a:gd name="connsiteY9" fmla="*/ 516835 h 820473"/>
              <a:gd name="connsiteX10" fmla="*/ 460709 w 501200"/>
              <a:gd name="connsiteY10" fmla="*/ 477078 h 820473"/>
              <a:gd name="connsiteX11" fmla="*/ 487214 w 501200"/>
              <a:gd name="connsiteY11" fmla="*/ 344557 h 820473"/>
              <a:gd name="connsiteX12" fmla="*/ 473961 w 501200"/>
              <a:gd name="connsiteY12" fmla="*/ 53009 h 820473"/>
              <a:gd name="connsiteX13" fmla="*/ 354692 w 501200"/>
              <a:gd name="connsiteY13" fmla="*/ 13252 h 820473"/>
              <a:gd name="connsiteX14" fmla="*/ 314935 w 501200"/>
              <a:gd name="connsiteY14" fmla="*/ 0 h 820473"/>
              <a:gd name="connsiteX15" fmla="*/ 182414 w 501200"/>
              <a:gd name="connsiteY15" fmla="*/ 13252 h 820473"/>
              <a:gd name="connsiteX16" fmla="*/ 116153 w 501200"/>
              <a:gd name="connsiteY16" fmla="*/ 79513 h 820473"/>
              <a:gd name="connsiteX17" fmla="*/ 89648 w 501200"/>
              <a:gd name="connsiteY17" fmla="*/ 106018 h 820473"/>
              <a:gd name="connsiteX18" fmla="*/ 63144 w 501200"/>
              <a:gd name="connsiteY18" fmla="*/ 225287 h 820473"/>
              <a:gd name="connsiteX19" fmla="*/ 49892 w 501200"/>
              <a:gd name="connsiteY19" fmla="*/ 225287 h 82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1200" h="820473">
                <a:moveTo>
                  <a:pt x="49892" y="225287"/>
                </a:moveTo>
                <a:cubicBezTo>
                  <a:pt x="45475" y="231913"/>
                  <a:pt x="38373" y="251183"/>
                  <a:pt x="36640" y="265044"/>
                </a:cubicBezTo>
                <a:cubicBezTo>
                  <a:pt x="25082" y="357509"/>
                  <a:pt x="10135" y="543339"/>
                  <a:pt x="10135" y="543339"/>
                </a:cubicBezTo>
                <a:cubicBezTo>
                  <a:pt x="13567" y="581089"/>
                  <a:pt x="0" y="688956"/>
                  <a:pt x="49892" y="728870"/>
                </a:cubicBezTo>
                <a:cubicBezTo>
                  <a:pt x="60800" y="737596"/>
                  <a:pt x="76396" y="737705"/>
                  <a:pt x="89648" y="742122"/>
                </a:cubicBezTo>
                <a:cubicBezTo>
                  <a:pt x="168001" y="820473"/>
                  <a:pt x="132127" y="797767"/>
                  <a:pt x="354692" y="755374"/>
                </a:cubicBezTo>
                <a:cubicBezTo>
                  <a:pt x="373102" y="751867"/>
                  <a:pt x="381196" y="728870"/>
                  <a:pt x="394448" y="715618"/>
                </a:cubicBezTo>
                <a:lnTo>
                  <a:pt x="420953" y="636104"/>
                </a:lnTo>
                <a:lnTo>
                  <a:pt x="434205" y="596348"/>
                </a:lnTo>
                <a:cubicBezTo>
                  <a:pt x="438622" y="569844"/>
                  <a:pt x="441628" y="543065"/>
                  <a:pt x="447457" y="516835"/>
                </a:cubicBezTo>
                <a:cubicBezTo>
                  <a:pt x="450487" y="503198"/>
                  <a:pt x="456871" y="490510"/>
                  <a:pt x="460709" y="477078"/>
                </a:cubicBezTo>
                <a:cubicBezTo>
                  <a:pt x="476524" y="421726"/>
                  <a:pt x="476800" y="407036"/>
                  <a:pt x="487214" y="344557"/>
                </a:cubicBezTo>
                <a:cubicBezTo>
                  <a:pt x="482796" y="247374"/>
                  <a:pt x="501200" y="146401"/>
                  <a:pt x="473961" y="53009"/>
                </a:cubicBezTo>
                <a:cubicBezTo>
                  <a:pt x="473961" y="53008"/>
                  <a:pt x="374571" y="19878"/>
                  <a:pt x="354692" y="13252"/>
                </a:cubicBezTo>
                <a:lnTo>
                  <a:pt x="314935" y="0"/>
                </a:lnTo>
                <a:cubicBezTo>
                  <a:pt x="270761" y="4417"/>
                  <a:pt x="225671" y="3269"/>
                  <a:pt x="182414" y="13252"/>
                </a:cubicBezTo>
                <a:cubicBezTo>
                  <a:pt x="143407" y="22254"/>
                  <a:pt x="137490" y="52842"/>
                  <a:pt x="116153" y="79513"/>
                </a:cubicBezTo>
                <a:cubicBezTo>
                  <a:pt x="108348" y="89270"/>
                  <a:pt x="98483" y="97183"/>
                  <a:pt x="89648" y="106018"/>
                </a:cubicBezTo>
                <a:cubicBezTo>
                  <a:pt x="71941" y="159140"/>
                  <a:pt x="70918" y="155318"/>
                  <a:pt x="63144" y="225287"/>
                </a:cubicBezTo>
                <a:cubicBezTo>
                  <a:pt x="61681" y="238458"/>
                  <a:pt x="54309" y="218661"/>
                  <a:pt x="49892" y="22528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588523" y="4597951"/>
            <a:ext cx="1454605" cy="1492139"/>
          </a:xfrm>
          <a:custGeom>
            <a:avLst/>
            <a:gdLst>
              <a:gd name="connsiteX0" fmla="*/ 2967 w 1454605"/>
              <a:gd name="connsiteY0" fmla="*/ 445144 h 1492139"/>
              <a:gd name="connsiteX1" fmla="*/ 42724 w 1454605"/>
              <a:gd name="connsiteY1" fmla="*/ 657178 h 1492139"/>
              <a:gd name="connsiteX2" fmla="*/ 69228 w 1454605"/>
              <a:gd name="connsiteY2" fmla="*/ 683683 h 1492139"/>
              <a:gd name="connsiteX3" fmla="*/ 82480 w 1454605"/>
              <a:gd name="connsiteY3" fmla="*/ 723439 h 1492139"/>
              <a:gd name="connsiteX4" fmla="*/ 148741 w 1454605"/>
              <a:gd name="connsiteY4" fmla="*/ 776448 h 1492139"/>
              <a:gd name="connsiteX5" fmla="*/ 215002 w 1454605"/>
              <a:gd name="connsiteY5" fmla="*/ 829457 h 1492139"/>
              <a:gd name="connsiteX6" fmla="*/ 281263 w 1454605"/>
              <a:gd name="connsiteY6" fmla="*/ 882465 h 1492139"/>
              <a:gd name="connsiteX7" fmla="*/ 347524 w 1454605"/>
              <a:gd name="connsiteY7" fmla="*/ 935474 h 1492139"/>
              <a:gd name="connsiteX8" fmla="*/ 427037 w 1454605"/>
              <a:gd name="connsiteY8" fmla="*/ 948726 h 1492139"/>
              <a:gd name="connsiteX9" fmla="*/ 506550 w 1454605"/>
              <a:gd name="connsiteY9" fmla="*/ 975230 h 1492139"/>
              <a:gd name="connsiteX10" fmla="*/ 546306 w 1454605"/>
              <a:gd name="connsiteY10" fmla="*/ 988483 h 1492139"/>
              <a:gd name="connsiteX11" fmla="*/ 572811 w 1454605"/>
              <a:gd name="connsiteY11" fmla="*/ 1014987 h 1492139"/>
              <a:gd name="connsiteX12" fmla="*/ 612567 w 1454605"/>
              <a:gd name="connsiteY12" fmla="*/ 1028239 h 1492139"/>
              <a:gd name="connsiteX13" fmla="*/ 625820 w 1454605"/>
              <a:gd name="connsiteY13" fmla="*/ 1067996 h 1492139"/>
              <a:gd name="connsiteX14" fmla="*/ 705333 w 1454605"/>
              <a:gd name="connsiteY14" fmla="*/ 1121004 h 1492139"/>
              <a:gd name="connsiteX15" fmla="*/ 705333 w 1454605"/>
              <a:gd name="connsiteY15" fmla="*/ 1121004 h 1492139"/>
              <a:gd name="connsiteX16" fmla="*/ 784846 w 1454605"/>
              <a:gd name="connsiteY16" fmla="*/ 1147509 h 1492139"/>
              <a:gd name="connsiteX17" fmla="*/ 864359 w 1454605"/>
              <a:gd name="connsiteY17" fmla="*/ 1187265 h 1492139"/>
              <a:gd name="connsiteX18" fmla="*/ 930620 w 1454605"/>
              <a:gd name="connsiteY18" fmla="*/ 1266778 h 1492139"/>
              <a:gd name="connsiteX19" fmla="*/ 957124 w 1454605"/>
              <a:gd name="connsiteY19" fmla="*/ 1293283 h 1492139"/>
              <a:gd name="connsiteX20" fmla="*/ 1010133 w 1454605"/>
              <a:gd name="connsiteY20" fmla="*/ 1372796 h 1492139"/>
              <a:gd name="connsiteX21" fmla="*/ 1023385 w 1454605"/>
              <a:gd name="connsiteY21" fmla="*/ 1412552 h 1492139"/>
              <a:gd name="connsiteX22" fmla="*/ 1049889 w 1454605"/>
              <a:gd name="connsiteY22" fmla="*/ 1439057 h 1492139"/>
              <a:gd name="connsiteX23" fmla="*/ 1169159 w 1454605"/>
              <a:gd name="connsiteY23" fmla="*/ 1478813 h 1492139"/>
              <a:gd name="connsiteX24" fmla="*/ 1420950 w 1454605"/>
              <a:gd name="connsiteY24" fmla="*/ 1465561 h 1492139"/>
              <a:gd name="connsiteX25" fmla="*/ 1447454 w 1454605"/>
              <a:gd name="connsiteY25" fmla="*/ 1386048 h 1492139"/>
              <a:gd name="connsiteX26" fmla="*/ 1420950 w 1454605"/>
              <a:gd name="connsiteY26" fmla="*/ 1067996 h 1492139"/>
              <a:gd name="connsiteX27" fmla="*/ 1407698 w 1454605"/>
              <a:gd name="connsiteY27" fmla="*/ 1028239 h 1492139"/>
              <a:gd name="connsiteX28" fmla="*/ 1381193 w 1454605"/>
              <a:gd name="connsiteY28" fmla="*/ 1001735 h 1492139"/>
              <a:gd name="connsiteX29" fmla="*/ 1367941 w 1454605"/>
              <a:gd name="connsiteY29" fmla="*/ 961978 h 1492139"/>
              <a:gd name="connsiteX30" fmla="*/ 1328185 w 1454605"/>
              <a:gd name="connsiteY30" fmla="*/ 922222 h 1492139"/>
              <a:gd name="connsiteX31" fmla="*/ 1301680 w 1454605"/>
              <a:gd name="connsiteY31" fmla="*/ 882465 h 1492139"/>
              <a:gd name="connsiteX32" fmla="*/ 1261924 w 1454605"/>
              <a:gd name="connsiteY32" fmla="*/ 816204 h 1492139"/>
              <a:gd name="connsiteX33" fmla="*/ 1248672 w 1454605"/>
              <a:gd name="connsiteY33" fmla="*/ 776448 h 1492139"/>
              <a:gd name="connsiteX34" fmla="*/ 1195663 w 1454605"/>
              <a:gd name="connsiteY34" fmla="*/ 696935 h 1492139"/>
              <a:gd name="connsiteX35" fmla="*/ 1169159 w 1454605"/>
              <a:gd name="connsiteY35" fmla="*/ 657178 h 1492139"/>
              <a:gd name="connsiteX36" fmla="*/ 1129402 w 1454605"/>
              <a:gd name="connsiteY36" fmla="*/ 524657 h 1492139"/>
              <a:gd name="connsiteX37" fmla="*/ 1102898 w 1454605"/>
              <a:gd name="connsiteY37" fmla="*/ 405387 h 1492139"/>
              <a:gd name="connsiteX38" fmla="*/ 1076393 w 1454605"/>
              <a:gd name="connsiteY38" fmla="*/ 325874 h 1492139"/>
              <a:gd name="connsiteX39" fmla="*/ 1063141 w 1454605"/>
              <a:gd name="connsiteY39" fmla="*/ 286117 h 1492139"/>
              <a:gd name="connsiteX40" fmla="*/ 1049889 w 1454605"/>
              <a:gd name="connsiteY40" fmla="*/ 246361 h 1492139"/>
              <a:gd name="connsiteX41" fmla="*/ 1036637 w 1454605"/>
              <a:gd name="connsiteY41" fmla="*/ 206604 h 1492139"/>
              <a:gd name="connsiteX42" fmla="*/ 1010133 w 1454605"/>
              <a:gd name="connsiteY42" fmla="*/ 166848 h 1492139"/>
              <a:gd name="connsiteX43" fmla="*/ 957124 w 1454605"/>
              <a:gd name="connsiteY43" fmla="*/ 113839 h 1492139"/>
              <a:gd name="connsiteX44" fmla="*/ 877611 w 1454605"/>
              <a:gd name="connsiteY44" fmla="*/ 60830 h 1492139"/>
              <a:gd name="connsiteX45" fmla="*/ 851106 w 1454605"/>
              <a:gd name="connsiteY45" fmla="*/ 34326 h 1492139"/>
              <a:gd name="connsiteX46" fmla="*/ 639072 w 1454605"/>
              <a:gd name="connsiteY46" fmla="*/ 34326 h 1492139"/>
              <a:gd name="connsiteX47" fmla="*/ 559559 w 1454605"/>
              <a:gd name="connsiteY47" fmla="*/ 60830 h 1492139"/>
              <a:gd name="connsiteX48" fmla="*/ 533054 w 1454605"/>
              <a:gd name="connsiteY48" fmla="*/ 87335 h 1492139"/>
              <a:gd name="connsiteX49" fmla="*/ 453541 w 1454605"/>
              <a:gd name="connsiteY49" fmla="*/ 113839 h 1492139"/>
              <a:gd name="connsiteX50" fmla="*/ 413785 w 1454605"/>
              <a:gd name="connsiteY50" fmla="*/ 127091 h 1492139"/>
              <a:gd name="connsiteX51" fmla="*/ 387280 w 1454605"/>
              <a:gd name="connsiteY51" fmla="*/ 153596 h 1492139"/>
              <a:gd name="connsiteX52" fmla="*/ 307767 w 1454605"/>
              <a:gd name="connsiteY52" fmla="*/ 180100 h 1492139"/>
              <a:gd name="connsiteX53" fmla="*/ 268011 w 1454605"/>
              <a:gd name="connsiteY53" fmla="*/ 193352 h 1492139"/>
              <a:gd name="connsiteX54" fmla="*/ 175246 w 1454605"/>
              <a:gd name="connsiteY54" fmla="*/ 219857 h 1492139"/>
              <a:gd name="connsiteX55" fmla="*/ 69228 w 1454605"/>
              <a:gd name="connsiteY55" fmla="*/ 299370 h 1492139"/>
              <a:gd name="connsiteX56" fmla="*/ 29472 w 1454605"/>
              <a:gd name="connsiteY56" fmla="*/ 325874 h 1492139"/>
              <a:gd name="connsiteX57" fmla="*/ 2967 w 1454605"/>
              <a:gd name="connsiteY57" fmla="*/ 365630 h 1492139"/>
              <a:gd name="connsiteX58" fmla="*/ 16220 w 1454605"/>
              <a:gd name="connsiteY58" fmla="*/ 445144 h 1492139"/>
              <a:gd name="connsiteX59" fmla="*/ 2967 w 1454605"/>
              <a:gd name="connsiteY59" fmla="*/ 445144 h 14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54605" h="1492139">
                <a:moveTo>
                  <a:pt x="2967" y="445144"/>
                </a:moveTo>
                <a:cubicBezTo>
                  <a:pt x="4683" y="462301"/>
                  <a:pt x="11192" y="625645"/>
                  <a:pt x="42724" y="657178"/>
                </a:cubicBezTo>
                <a:lnTo>
                  <a:pt x="69228" y="683683"/>
                </a:lnTo>
                <a:cubicBezTo>
                  <a:pt x="73645" y="696935"/>
                  <a:pt x="75293" y="711461"/>
                  <a:pt x="82480" y="723439"/>
                </a:cubicBezTo>
                <a:cubicBezTo>
                  <a:pt x="95069" y="744421"/>
                  <a:pt x="130683" y="764409"/>
                  <a:pt x="148741" y="776448"/>
                </a:cubicBezTo>
                <a:cubicBezTo>
                  <a:pt x="224703" y="890386"/>
                  <a:pt x="123556" y="756299"/>
                  <a:pt x="215002" y="829457"/>
                </a:cubicBezTo>
                <a:cubicBezTo>
                  <a:pt x="300630" y="897961"/>
                  <a:pt x="181336" y="849157"/>
                  <a:pt x="281263" y="882465"/>
                </a:cubicBezTo>
                <a:cubicBezTo>
                  <a:pt x="299359" y="900562"/>
                  <a:pt x="322445" y="927114"/>
                  <a:pt x="347524" y="935474"/>
                </a:cubicBezTo>
                <a:cubicBezTo>
                  <a:pt x="373015" y="943971"/>
                  <a:pt x="400533" y="944309"/>
                  <a:pt x="427037" y="948726"/>
                </a:cubicBezTo>
                <a:lnTo>
                  <a:pt x="506550" y="975230"/>
                </a:lnTo>
                <a:lnTo>
                  <a:pt x="546306" y="988483"/>
                </a:lnTo>
                <a:cubicBezTo>
                  <a:pt x="555141" y="997318"/>
                  <a:pt x="562097" y="1008559"/>
                  <a:pt x="572811" y="1014987"/>
                </a:cubicBezTo>
                <a:cubicBezTo>
                  <a:pt x="584789" y="1022174"/>
                  <a:pt x="602690" y="1018362"/>
                  <a:pt x="612567" y="1028239"/>
                </a:cubicBezTo>
                <a:cubicBezTo>
                  <a:pt x="622445" y="1038117"/>
                  <a:pt x="615942" y="1058118"/>
                  <a:pt x="625820" y="1067996"/>
                </a:cubicBezTo>
                <a:cubicBezTo>
                  <a:pt x="648344" y="1090520"/>
                  <a:pt x="678829" y="1103335"/>
                  <a:pt x="705333" y="1121004"/>
                </a:cubicBezTo>
                <a:lnTo>
                  <a:pt x="705333" y="1121004"/>
                </a:lnTo>
                <a:lnTo>
                  <a:pt x="784846" y="1147509"/>
                </a:lnTo>
                <a:cubicBezTo>
                  <a:pt x="826836" y="1161506"/>
                  <a:pt x="827661" y="1157906"/>
                  <a:pt x="864359" y="1187265"/>
                </a:cubicBezTo>
                <a:cubicBezTo>
                  <a:pt x="894324" y="1211237"/>
                  <a:pt x="904856" y="1235861"/>
                  <a:pt x="930620" y="1266778"/>
                </a:cubicBezTo>
                <a:cubicBezTo>
                  <a:pt x="938619" y="1276376"/>
                  <a:pt x="949627" y="1283288"/>
                  <a:pt x="957124" y="1293283"/>
                </a:cubicBezTo>
                <a:cubicBezTo>
                  <a:pt x="976237" y="1318767"/>
                  <a:pt x="1010133" y="1372796"/>
                  <a:pt x="1010133" y="1372796"/>
                </a:cubicBezTo>
                <a:cubicBezTo>
                  <a:pt x="1014550" y="1386048"/>
                  <a:pt x="1016198" y="1400574"/>
                  <a:pt x="1023385" y="1412552"/>
                </a:cubicBezTo>
                <a:cubicBezTo>
                  <a:pt x="1029813" y="1423266"/>
                  <a:pt x="1040133" y="1431252"/>
                  <a:pt x="1049889" y="1439057"/>
                </a:cubicBezTo>
                <a:cubicBezTo>
                  <a:pt x="1098925" y="1478286"/>
                  <a:pt x="1096000" y="1466620"/>
                  <a:pt x="1169159" y="1478813"/>
                </a:cubicBezTo>
                <a:cubicBezTo>
                  <a:pt x="1253089" y="1474396"/>
                  <a:pt x="1341216" y="1492139"/>
                  <a:pt x="1420950" y="1465561"/>
                </a:cubicBezTo>
                <a:cubicBezTo>
                  <a:pt x="1447454" y="1456726"/>
                  <a:pt x="1447454" y="1386048"/>
                  <a:pt x="1447454" y="1386048"/>
                </a:cubicBezTo>
                <a:cubicBezTo>
                  <a:pt x="1438400" y="1204965"/>
                  <a:pt x="1454605" y="1185789"/>
                  <a:pt x="1420950" y="1067996"/>
                </a:cubicBezTo>
                <a:cubicBezTo>
                  <a:pt x="1417112" y="1054564"/>
                  <a:pt x="1414885" y="1040217"/>
                  <a:pt x="1407698" y="1028239"/>
                </a:cubicBezTo>
                <a:cubicBezTo>
                  <a:pt x="1401270" y="1017525"/>
                  <a:pt x="1390028" y="1010570"/>
                  <a:pt x="1381193" y="1001735"/>
                </a:cubicBezTo>
                <a:cubicBezTo>
                  <a:pt x="1376776" y="988483"/>
                  <a:pt x="1375690" y="973601"/>
                  <a:pt x="1367941" y="961978"/>
                </a:cubicBezTo>
                <a:cubicBezTo>
                  <a:pt x="1357545" y="946384"/>
                  <a:pt x="1340183" y="936619"/>
                  <a:pt x="1328185" y="922222"/>
                </a:cubicBezTo>
                <a:cubicBezTo>
                  <a:pt x="1317989" y="909986"/>
                  <a:pt x="1310515" y="895717"/>
                  <a:pt x="1301680" y="882465"/>
                </a:cubicBezTo>
                <a:cubicBezTo>
                  <a:pt x="1264140" y="769844"/>
                  <a:pt x="1316496" y="907159"/>
                  <a:pt x="1261924" y="816204"/>
                </a:cubicBezTo>
                <a:cubicBezTo>
                  <a:pt x="1254737" y="804226"/>
                  <a:pt x="1255456" y="788659"/>
                  <a:pt x="1248672" y="776448"/>
                </a:cubicBezTo>
                <a:cubicBezTo>
                  <a:pt x="1233202" y="748602"/>
                  <a:pt x="1213333" y="723439"/>
                  <a:pt x="1195663" y="696935"/>
                </a:cubicBezTo>
                <a:cubicBezTo>
                  <a:pt x="1186828" y="683683"/>
                  <a:pt x="1174196" y="672288"/>
                  <a:pt x="1169159" y="657178"/>
                </a:cubicBezTo>
                <a:cubicBezTo>
                  <a:pt x="1147135" y="591108"/>
                  <a:pt x="1142754" y="584741"/>
                  <a:pt x="1129402" y="524657"/>
                </a:cubicBezTo>
                <a:cubicBezTo>
                  <a:pt x="1118595" y="476023"/>
                  <a:pt x="1116748" y="451553"/>
                  <a:pt x="1102898" y="405387"/>
                </a:cubicBezTo>
                <a:cubicBezTo>
                  <a:pt x="1094870" y="378627"/>
                  <a:pt x="1085228" y="352378"/>
                  <a:pt x="1076393" y="325874"/>
                </a:cubicBezTo>
                <a:lnTo>
                  <a:pt x="1063141" y="286117"/>
                </a:lnTo>
                <a:lnTo>
                  <a:pt x="1049889" y="246361"/>
                </a:lnTo>
                <a:cubicBezTo>
                  <a:pt x="1045472" y="233109"/>
                  <a:pt x="1044386" y="218227"/>
                  <a:pt x="1036637" y="206604"/>
                </a:cubicBezTo>
                <a:cubicBezTo>
                  <a:pt x="1027802" y="193352"/>
                  <a:pt x="1020498" y="178941"/>
                  <a:pt x="1010133" y="166848"/>
                </a:cubicBezTo>
                <a:cubicBezTo>
                  <a:pt x="993871" y="147875"/>
                  <a:pt x="974794" y="131509"/>
                  <a:pt x="957124" y="113839"/>
                </a:cubicBezTo>
                <a:cubicBezTo>
                  <a:pt x="907490" y="64206"/>
                  <a:pt x="935146" y="80010"/>
                  <a:pt x="877611" y="60830"/>
                </a:cubicBezTo>
                <a:cubicBezTo>
                  <a:pt x="868776" y="51995"/>
                  <a:pt x="861820" y="40754"/>
                  <a:pt x="851106" y="34326"/>
                </a:cubicBezTo>
                <a:cubicBezTo>
                  <a:pt x="793896" y="0"/>
                  <a:pt x="671956" y="31797"/>
                  <a:pt x="639072" y="34326"/>
                </a:cubicBezTo>
                <a:cubicBezTo>
                  <a:pt x="612568" y="43161"/>
                  <a:pt x="579314" y="41075"/>
                  <a:pt x="559559" y="60830"/>
                </a:cubicBezTo>
                <a:cubicBezTo>
                  <a:pt x="550724" y="69665"/>
                  <a:pt x="544229" y="81747"/>
                  <a:pt x="533054" y="87335"/>
                </a:cubicBezTo>
                <a:cubicBezTo>
                  <a:pt x="508066" y="99829"/>
                  <a:pt x="480045" y="105004"/>
                  <a:pt x="453541" y="113839"/>
                </a:cubicBezTo>
                <a:lnTo>
                  <a:pt x="413785" y="127091"/>
                </a:lnTo>
                <a:cubicBezTo>
                  <a:pt x="404950" y="135926"/>
                  <a:pt x="398455" y="148008"/>
                  <a:pt x="387280" y="153596"/>
                </a:cubicBezTo>
                <a:cubicBezTo>
                  <a:pt x="362292" y="166090"/>
                  <a:pt x="334271" y="171265"/>
                  <a:pt x="307767" y="180100"/>
                </a:cubicBezTo>
                <a:cubicBezTo>
                  <a:pt x="294515" y="184517"/>
                  <a:pt x="281563" y="189964"/>
                  <a:pt x="268011" y="193352"/>
                </a:cubicBezTo>
                <a:cubicBezTo>
                  <a:pt x="255527" y="196473"/>
                  <a:pt x="190806" y="211212"/>
                  <a:pt x="175246" y="219857"/>
                </a:cubicBezTo>
                <a:cubicBezTo>
                  <a:pt x="23931" y="303921"/>
                  <a:pt x="142343" y="240878"/>
                  <a:pt x="69228" y="299370"/>
                </a:cubicBezTo>
                <a:cubicBezTo>
                  <a:pt x="56791" y="309319"/>
                  <a:pt x="42724" y="317039"/>
                  <a:pt x="29472" y="325874"/>
                </a:cubicBezTo>
                <a:cubicBezTo>
                  <a:pt x="20637" y="339126"/>
                  <a:pt x="4726" y="349800"/>
                  <a:pt x="2967" y="365630"/>
                </a:cubicBezTo>
                <a:cubicBezTo>
                  <a:pt x="0" y="392336"/>
                  <a:pt x="12420" y="418544"/>
                  <a:pt x="16220" y="445144"/>
                </a:cubicBezTo>
                <a:cubicBezTo>
                  <a:pt x="16845" y="449517"/>
                  <a:pt x="16220" y="453979"/>
                  <a:pt x="2967" y="44514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Clustering algorithms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5004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-centers</a:t>
            </a:r>
          </a:p>
          <a:p>
            <a:pPr lvl="1" algn="just"/>
            <a:r>
              <a:rPr lang="en-US" dirty="0" smtClean="0"/>
              <a:t>Input: the set of data points and their distances and the desired number of clusters k</a:t>
            </a:r>
          </a:p>
          <a:p>
            <a:pPr lvl="1" algn="just"/>
            <a:r>
              <a:rPr lang="en-US" dirty="0" smtClean="0"/>
              <a:t>Output: the ﬂat k-clustering</a:t>
            </a:r>
          </a:p>
          <a:p>
            <a:pPr lvl="1" algn="just"/>
            <a:r>
              <a:rPr lang="en-US" dirty="0" smtClean="0"/>
              <a:t>The algorithm can be applied if the data used for creating user profiles are free from intruders </a:t>
            </a:r>
          </a:p>
          <a:p>
            <a:pPr lvl="1" algn="just"/>
            <a:r>
              <a:rPr lang="en-US" dirty="0" smtClean="0"/>
              <a:t>The algorithm is expected to create profiles reasonably close to the real ones</a:t>
            </a:r>
          </a:p>
        </p:txBody>
      </p:sp>
      <p:sp>
        <p:nvSpPr>
          <p:cNvPr id="7" name="Овал 6"/>
          <p:cNvSpPr/>
          <p:nvPr/>
        </p:nvSpPr>
        <p:spPr>
          <a:xfrm>
            <a:off x="1774514" y="5055736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71670" y="5286388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00298" y="5072074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74646" y="5770116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17786" y="4412794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60794" y="6270182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74910" y="4841422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03604" y="598443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17852" y="619874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46414" y="5912992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75042" y="628652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7" idx="1"/>
            <a:endCxn id="16" idx="1"/>
          </p:cNvCxnSpPr>
          <p:nvPr/>
        </p:nvCxnSpPr>
        <p:spPr>
          <a:xfrm rot="16200000" flipH="1">
            <a:off x="3331355" y="3540743"/>
            <a:ext cx="1214446" cy="4286280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6" idx="0"/>
            <a:endCxn id="15" idx="5"/>
          </p:cNvCxnSpPr>
          <p:nvPr/>
        </p:nvCxnSpPr>
        <p:spPr>
          <a:xfrm rot="16200000" flipV="1">
            <a:off x="4718267" y="4856217"/>
            <a:ext cx="1735436" cy="1092494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5" idx="1"/>
            <a:endCxn id="7" idx="0"/>
          </p:cNvCxnSpPr>
          <p:nvPr/>
        </p:nvCxnSpPr>
        <p:spPr>
          <a:xfrm rot="16200000" flipH="1" flipV="1">
            <a:off x="3081322" y="3198348"/>
            <a:ext cx="622018" cy="309275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60926" y="5143512"/>
            <a:ext cx="654346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K=3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Classifier. Clustering algorithms cont.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28601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-means</a:t>
            </a:r>
          </a:p>
          <a:p>
            <a:pPr lvl="1" algn="just"/>
            <a:r>
              <a:rPr lang="en-US" dirty="0" smtClean="0"/>
              <a:t>Used when some outliers in data may exist</a:t>
            </a:r>
          </a:p>
          <a:p>
            <a:pPr lvl="1" algn="just"/>
            <a:r>
              <a:rPr lang="en-US" dirty="0" smtClean="0"/>
              <a:t>A  significant  advantage  of  the algorithm is that updates of the clusters can be executed in constant time.</a:t>
            </a:r>
          </a:p>
        </p:txBody>
      </p:sp>
      <p:grpSp>
        <p:nvGrpSpPr>
          <p:cNvPr id="130" name="Группа 129"/>
          <p:cNvGrpSpPr/>
          <p:nvPr/>
        </p:nvGrpSpPr>
        <p:grpSpPr>
          <a:xfrm>
            <a:off x="571472" y="3714752"/>
            <a:ext cx="1643074" cy="1857388"/>
            <a:chOff x="571472" y="3714752"/>
            <a:chExt cx="1643074" cy="1857388"/>
          </a:xfrm>
        </p:grpSpPr>
        <p:sp>
          <p:nvSpPr>
            <p:cNvPr id="17" name="Овал 16"/>
            <p:cNvSpPr/>
            <p:nvPr/>
          </p:nvSpPr>
          <p:spPr>
            <a:xfrm>
              <a:off x="571472" y="4143380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1472" y="4429132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85786" y="3714752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42910" y="4714884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071670" y="3949990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214414" y="5429264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857356" y="4572008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500166" y="5429264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000100" y="5072074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928662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00100" y="5286388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643042" y="5143512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643042" y="4857760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071670" y="4143380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071670" y="4357694"/>
              <a:ext cx="142876" cy="1428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857752" y="3714752"/>
            <a:ext cx="1643074" cy="1857388"/>
            <a:chOff x="4857752" y="3714752"/>
            <a:chExt cx="1643074" cy="1857388"/>
          </a:xfrm>
        </p:grpSpPr>
        <p:sp>
          <p:nvSpPr>
            <p:cNvPr id="51" name="Овал 50"/>
            <p:cNvSpPr/>
            <p:nvPr/>
          </p:nvSpPr>
          <p:spPr>
            <a:xfrm>
              <a:off x="4857752" y="4143380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4857752" y="4429132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5072066" y="3714752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471488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6357950" y="394999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5500694" y="542926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6143636" y="4572008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5786446" y="542926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5286380" y="507207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5214942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5286380" y="5286388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5929322" y="5143512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5929322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6357950" y="414338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6357950" y="4357694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5500694" y="5000636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6286512" y="478632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929190" y="3929066"/>
              <a:ext cx="142876" cy="14287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Прямая соединительная линия 69"/>
            <p:cNvCxnSpPr>
              <a:endCxn id="66" idx="1"/>
            </p:cNvCxnSpPr>
            <p:nvPr/>
          </p:nvCxnSpPr>
          <p:spPr>
            <a:xfrm>
              <a:off x="5286380" y="4929198"/>
              <a:ext cx="235238" cy="92362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53" idx="3"/>
              <a:endCxn id="68" idx="7"/>
            </p:cNvCxnSpPr>
            <p:nvPr/>
          </p:nvCxnSpPr>
          <p:spPr>
            <a:xfrm rot="5400000">
              <a:off x="5015423" y="3872423"/>
              <a:ext cx="113286" cy="41848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stCxn id="57" idx="4"/>
              <a:endCxn id="67" idx="1"/>
            </p:cNvCxnSpPr>
            <p:nvPr/>
          </p:nvCxnSpPr>
          <p:spPr>
            <a:xfrm rot="16200000" flipH="1">
              <a:off x="6215074" y="4714884"/>
              <a:ext cx="92362" cy="92362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2714612" y="3714752"/>
            <a:ext cx="1714512" cy="2071702"/>
            <a:chOff x="2714612" y="3714752"/>
            <a:chExt cx="1714512" cy="2071702"/>
          </a:xfrm>
        </p:grpSpPr>
        <p:sp>
          <p:nvSpPr>
            <p:cNvPr id="36" name="Овал 35"/>
            <p:cNvSpPr/>
            <p:nvPr/>
          </p:nvSpPr>
          <p:spPr>
            <a:xfrm>
              <a:off x="2786050" y="4143380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786050" y="4429132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00364" y="3714752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857488" y="471488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286248" y="394999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428992" y="542926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4071934" y="4572008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714744" y="542926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07207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143240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286388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3929058" y="5143512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929058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286248" y="414338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4286248" y="4357694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2714612" y="4357694"/>
              <a:ext cx="1071570" cy="1588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 flipH="1" flipV="1">
              <a:off x="3786182" y="3786190"/>
              <a:ext cx="571504" cy="571504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16200000" flipH="1">
              <a:off x="3143240" y="5000636"/>
              <a:ext cx="1428760" cy="142876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9" name="Группа 128"/>
          <p:cNvGrpSpPr/>
          <p:nvPr/>
        </p:nvGrpSpPr>
        <p:grpSpPr>
          <a:xfrm>
            <a:off x="6643702" y="3571876"/>
            <a:ext cx="1928826" cy="2071703"/>
            <a:chOff x="6643702" y="3571876"/>
            <a:chExt cx="1928826" cy="2071703"/>
          </a:xfrm>
        </p:grpSpPr>
        <p:sp>
          <p:nvSpPr>
            <p:cNvPr id="77" name="Овал 76"/>
            <p:cNvSpPr/>
            <p:nvPr/>
          </p:nvSpPr>
          <p:spPr>
            <a:xfrm>
              <a:off x="6929454" y="4143380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6929454" y="4429132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7143768" y="3714752"/>
              <a:ext cx="142876" cy="1428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7000892" y="471488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8429652" y="394999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7572396" y="542926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8215338" y="4572008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7858148" y="542926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7358082" y="5072074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7286644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7358082" y="5286388"/>
              <a:ext cx="142876" cy="1428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8001024" y="5143512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8001024" y="485776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8429652" y="4143380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8429652" y="4357694"/>
              <a:ext cx="142876" cy="14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 flipV="1">
              <a:off x="6643702" y="4429132"/>
              <a:ext cx="1143008" cy="357190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16200000" flipH="1">
              <a:off x="7322363" y="4893480"/>
              <a:ext cx="1214446" cy="285752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7608115" y="3750471"/>
              <a:ext cx="857256" cy="500066"/>
            </a:xfrm>
            <a:prstGeom prst="line">
              <a:avLst/>
            </a:prstGeom>
            <a:ln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Anomaly detection methodology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dirty="0" smtClean="0"/>
              <a:t>ind the representative cluster (C</a:t>
            </a:r>
            <a:r>
              <a:rPr lang="en-US" baseline="-25000" dirty="0" smtClean="0"/>
              <a:t>z</a:t>
            </a:r>
            <a:r>
              <a:rPr lang="en-US" dirty="0" smtClean="0"/>
              <a:t>) for query z issued by user U. The representative cluster is obtained by simply looking up the user-cluster mapping created during the clustering phase.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wo different approaches for the detection phase: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To use the naive Bayes classiﬁer and treat the clusters as the classiﬁer classes.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Determine if z is an outlier in cluster C</a:t>
            </a:r>
            <a:r>
              <a:rPr lang="en-US" baseline="-25000" dirty="0" smtClean="0"/>
              <a:t>z</a:t>
            </a:r>
            <a:r>
              <a:rPr lang="en-US" dirty="0" smtClean="0"/>
              <a:t>  with the help of a statistical test (in principle any test can be used)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Anomaly detection methodology cont.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92895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Statistical test</a:t>
            </a:r>
          </a:p>
          <a:p>
            <a:pPr marL="514350" indent="-514350" algn="just">
              <a:buNone/>
            </a:pPr>
            <a:r>
              <a:rPr lang="en-US" dirty="0" smtClean="0"/>
              <a:t>MAD (Median of Absolute Deviation)</a:t>
            </a:r>
          </a:p>
          <a:p>
            <a:pPr marL="514350" indent="-514350" algn="just">
              <a:buNone/>
            </a:pP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 – distance of data point </a:t>
            </a:r>
            <a:r>
              <a:rPr lang="en-US" b="1" i="1" dirty="0" err="1" smtClean="0"/>
              <a:t>i</a:t>
            </a:r>
            <a:r>
              <a:rPr lang="en-US" dirty="0" smtClean="0"/>
              <a:t> from the cluster center it belongs to</a:t>
            </a:r>
          </a:p>
          <a:p>
            <a:pPr marL="514350" indent="-514350" algn="just">
              <a:buNone/>
            </a:pPr>
            <a:r>
              <a:rPr lang="en-US" dirty="0" smtClean="0"/>
              <a:t>d – the median value of the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’s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 = 1,2,… n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0034" y="3284933"/>
            <a:ext cx="214314" cy="1191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9" y="3929066"/>
            <a:ext cx="33633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357694"/>
            <a:ext cx="2928958" cy="9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6"/>
          <p:cNvSpPr txBox="1">
            <a:spLocks/>
          </p:cNvSpPr>
          <p:nvPr/>
        </p:nvSpPr>
        <p:spPr>
          <a:xfrm>
            <a:off x="500034" y="5393521"/>
            <a:ext cx="8229600" cy="1035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if |</a:t>
            </a:r>
            <a:r>
              <a:rPr lang="en-US" sz="3200" dirty="0" err="1" smtClean="0">
                <a:latin typeface="+mn-lt"/>
                <a:cs typeface="+mn-cs"/>
              </a:rPr>
              <a:t>Z</a:t>
            </a:r>
            <a:r>
              <a:rPr lang="en-US" sz="3200" baseline="-25000" dirty="0" err="1" smtClean="0">
                <a:latin typeface="+mn-lt"/>
                <a:cs typeface="+mn-cs"/>
              </a:rPr>
              <a:t>i</a:t>
            </a:r>
            <a:r>
              <a:rPr lang="en-US" sz="3200" dirty="0" smtClean="0">
                <a:latin typeface="+mn-lt"/>
                <a:cs typeface="+mn-cs"/>
              </a:rPr>
              <a:t>| &gt; D then </a:t>
            </a:r>
            <a:r>
              <a:rPr lang="en-US" sz="3200" i="1" dirty="0" err="1" smtClean="0">
                <a:latin typeface="+mn-lt"/>
                <a:cs typeface="+mn-cs"/>
              </a:rPr>
              <a:t>d</a:t>
            </a:r>
            <a:r>
              <a:rPr lang="en-US" sz="3200" i="1" baseline="-25000" dirty="0" err="1" smtClean="0">
                <a:latin typeface="+mn-lt"/>
                <a:cs typeface="+mn-cs"/>
              </a:rPr>
              <a:t>i</a:t>
            </a:r>
            <a:r>
              <a:rPr lang="en-US" sz="3200" dirty="0" smtClean="0">
                <a:latin typeface="+mn-lt"/>
                <a:cs typeface="+mn-cs"/>
              </a:rPr>
              <a:t> is an outlier. D has to be experimentally evaluated (D = 1.5)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Evaluation. k-means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52823"/>
            <a:ext cx="90853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55511" y="4753285"/>
            <a:ext cx="483106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Naïve Bayes Detection Methodology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Evaluation. k-centers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511" y="4753285"/>
            <a:ext cx="483106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Naïve Bayes Detection Methodology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517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ntrusion Detection (ID) techniques is an important component of any strong security solution.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n this paper, authors proposed a novel Intrusion Detection mechanism for DBMS.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D mechanism mainly aimed to identify </a:t>
            </a:r>
            <a:r>
              <a:rPr lang="en-US" b="1" dirty="0" smtClean="0"/>
              <a:t>insider threats</a:t>
            </a:r>
            <a:r>
              <a:rPr lang="en-US" dirty="0" smtClean="0"/>
              <a:t>, e.g. users with legal privileges who act differently then they supposed.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mechanism is based on mining SQL queries stored in database audit log files.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result of the mining process is used to form profiles that can model normal database access behavior and identify intruders.</a:t>
            </a:r>
          </a:p>
          <a:p>
            <a:pPr algn="just"/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Evaluation. k-means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511" y="4753285"/>
            <a:ext cx="463114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Outlier Detection Methodology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285860"/>
            <a:ext cx="9144001" cy="34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Experimental Evaluation. k-centers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511" y="4753285"/>
            <a:ext cx="463114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Outlier Detection Methodology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" y="1027179"/>
            <a:ext cx="9001157" cy="34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Conclusion and future work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Conclusion</a:t>
            </a:r>
          </a:p>
          <a:p>
            <a:pPr marL="514350" indent="-514350" algn="just"/>
            <a:r>
              <a:rPr lang="en-US" dirty="0" smtClean="0"/>
              <a:t>In most cases f-quiplet capture the access pattern of the users much better than either c- or m-quiplet</a:t>
            </a:r>
          </a:p>
          <a:p>
            <a:pPr marL="514350" indent="-514350" algn="just"/>
            <a:r>
              <a:rPr lang="en-US" dirty="0" smtClean="0"/>
              <a:t>Experiments have shown that results for k-means are better then those for the k-centers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Future work</a:t>
            </a:r>
          </a:p>
          <a:p>
            <a:pPr marL="514350" indent="-514350" algn="just"/>
            <a:r>
              <a:rPr lang="en-US" dirty="0" smtClean="0"/>
              <a:t>Consider not only syntax but also semantics of queries in terms of the data values used in the predicates and the amount of data “accessed”</a:t>
            </a:r>
          </a:p>
          <a:p>
            <a:pPr marL="514350" indent="-514350" algn="just"/>
            <a:r>
              <a:rPr lang="en-US" dirty="0" smtClean="0"/>
              <a:t>Further research in the area of the intrusion response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Identification of Malicious Transactions in Database Systems</a:t>
            </a:r>
            <a:endParaRPr lang="ru-RU" sz="40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809752" y="1785926"/>
          <a:ext cx="626271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Overview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dirty="0" smtClean="0"/>
              <a:t>In the paper proposed the intrusion detection method by using data dependency relationships among transactions</a:t>
            </a:r>
          </a:p>
          <a:p>
            <a:pPr marL="514350" indent="-514350" algn="just"/>
            <a:r>
              <a:rPr lang="en-US" dirty="0" smtClean="0"/>
              <a:t>The method uses Petri-Nets to model normal data update patterns at user task level</a:t>
            </a:r>
          </a:p>
          <a:p>
            <a:pPr marL="514350" indent="-514350" algn="just"/>
            <a:r>
              <a:rPr lang="en-US" dirty="0" smtClean="0"/>
              <a:t>By data dependencies they refer to the data access correlations between two or more data items</a:t>
            </a:r>
          </a:p>
          <a:p>
            <a:pPr marL="514350" indent="-514350" algn="just"/>
            <a:r>
              <a:rPr lang="en-US" dirty="0" smtClean="0"/>
              <a:t>Data dependencies are read set, pre-write set, and post-write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Database model and Assumptions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Database model</a:t>
            </a:r>
          </a:p>
          <a:p>
            <a:pPr marL="514350" indent="-514350" algn="just"/>
            <a:r>
              <a:rPr lang="en-US" dirty="0" smtClean="0"/>
              <a:t>The model requires that the database log records the identification information of the user submitting the transaction to the DBMS</a:t>
            </a:r>
          </a:p>
          <a:p>
            <a:pPr marL="514350" indent="-514350" algn="just"/>
            <a:r>
              <a:rPr lang="en-US" dirty="0" smtClean="0"/>
              <a:t>The database log must keep track of the starting and ending times of each transaction (timestamps)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Assumptions</a:t>
            </a:r>
          </a:p>
          <a:p>
            <a:pPr marL="514350" indent="-514350" algn="just"/>
            <a:r>
              <a:rPr lang="en-US" dirty="0" smtClean="0"/>
              <a:t>They consider only the case that the intruder has no access to the database. So the main focus are the only legitimate users</a:t>
            </a:r>
          </a:p>
          <a:p>
            <a:pPr marL="514350" indent="-514350" algn="just"/>
            <a:r>
              <a:rPr lang="en-US" dirty="0" smtClean="0"/>
              <a:t>The total number of transactions a normal user can use is limited</a:t>
            </a:r>
          </a:p>
          <a:p>
            <a:pPr marL="514350" indent="-514350" algn="just"/>
            <a:endParaRPr lang="en-US" dirty="0" smtClean="0"/>
          </a:p>
          <a:p>
            <a:pPr marL="514350" indent="-514350"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Data Dependencies. Read set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dirty="0" smtClean="0"/>
              <a:t>The transaction must read all data items in one data item set of the read set before the transaction updates this data item</a:t>
            </a:r>
          </a:p>
          <a:p>
            <a:pPr marL="514350" indent="-514350" algn="just"/>
            <a:r>
              <a:rPr lang="en-US" dirty="0" smtClean="0"/>
              <a:t>The notation is rs(x)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Example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x = a + b + c where … 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i="1" dirty="0" smtClean="0"/>
              <a:t>Before updating x, the value of a, b, and c must be read. So {a, b, c} </a:t>
            </a:r>
            <a:r>
              <a:rPr lang="en-US" i="1" dirty="0" smtClean="0">
                <a:sym typeface="Symbol"/>
              </a:rPr>
              <a:t> rs(x)</a:t>
            </a:r>
            <a:endParaRPr lang="en-US" i="1" dirty="0" smtClean="0"/>
          </a:p>
          <a:p>
            <a:pPr marL="514350" indent="-514350"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Data Dependencies. Pre-Write set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marL="514350" indent="-514350" algn="just"/>
            <a:r>
              <a:rPr lang="en-US" dirty="0" smtClean="0"/>
              <a:t>The transaction must write all data items in the specified order in one data item set of the pre-write set </a:t>
            </a:r>
            <a:r>
              <a:rPr lang="en-US" b="1" dirty="0" smtClean="0"/>
              <a:t>before</a:t>
            </a:r>
            <a:r>
              <a:rPr lang="en-US" dirty="0" smtClean="0"/>
              <a:t> the transaction updates this data item.</a:t>
            </a:r>
          </a:p>
          <a:p>
            <a:pPr marL="514350" indent="-514350" algn="just"/>
            <a:r>
              <a:rPr lang="en-US" dirty="0" smtClean="0"/>
              <a:t>The notation is ws0(x)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Example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x = a + b + c where … 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y = x + u where … 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z = x + w + v where …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i="1" dirty="0" smtClean="0"/>
              <a:t>When x is updated, y and z are updated subsequently.  So {x, y} </a:t>
            </a:r>
            <a:r>
              <a:rPr lang="en-US" i="1" dirty="0" smtClean="0">
                <a:sym typeface="Symbol"/>
              </a:rPr>
              <a:t> ws0(z)</a:t>
            </a:r>
            <a:endParaRPr lang="en-US" i="1" dirty="0" smtClean="0"/>
          </a:p>
          <a:p>
            <a:pPr marL="514350" indent="-514350"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Static Semantic Analyzer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143272"/>
          </a:xfrm>
        </p:spPr>
        <p:txBody>
          <a:bodyPr>
            <a:normAutofit fontScale="85000" lnSpcReduction="20000"/>
          </a:bodyPr>
          <a:lstStyle/>
          <a:p>
            <a:pPr marL="514350" indent="-514350" algn="just"/>
            <a:r>
              <a:rPr lang="en-US" dirty="0" smtClean="0"/>
              <a:t>Consider all possible transactions one user may use</a:t>
            </a:r>
          </a:p>
          <a:p>
            <a:pPr marL="514350" indent="-514350" algn="just"/>
            <a:r>
              <a:rPr lang="en-US" dirty="0" smtClean="0"/>
              <a:t>Find all read, pre-write, post-write sets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Example 1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Transaction 1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x = a + b + c where … 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y = x + u where … 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z = x + w + v where …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endParaRPr lang="en-US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3857628"/>
          <a:ext cx="6715172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93"/>
                <a:gridCol w="1678793"/>
                <a:gridCol w="1678793"/>
                <a:gridCol w="1678793"/>
              </a:tblGrid>
              <a:tr h="678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 Set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Pre-write Set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Post-write</a:t>
                      </a:r>
                      <a:r>
                        <a:rPr lang="en-US" sz="2000" baseline="0" dirty="0" smtClean="0"/>
                        <a:t> Set</a:t>
                      </a:r>
                      <a:endParaRPr lang="ru-RU" sz="2000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{ {a, b,</a:t>
                      </a:r>
                      <a:r>
                        <a:rPr lang="en-US" sz="2400" baseline="0" dirty="0" smtClean="0"/>
                        <a:t> c</a:t>
                      </a:r>
                      <a:r>
                        <a:rPr lang="en-US" sz="2400" dirty="0" smtClean="0"/>
                        <a:t>} }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{ </a:t>
                      </a:r>
                      <a:r>
                        <a:rPr lang="en-US" sz="2400" dirty="0" smtClean="0">
                          <a:sym typeface="Symbol"/>
                        </a:rPr>
                        <a:t></a:t>
                      </a:r>
                      <a:r>
                        <a:rPr lang="en-US" sz="2400" dirty="0" smtClean="0"/>
                        <a:t>}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{ {y, z} }</a:t>
                      </a:r>
                      <a:endParaRPr lang="ru-RU" sz="2400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{ {x, u} }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{ {x} }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{ </a:t>
                      </a:r>
                      <a:r>
                        <a:rPr lang="en-US" sz="2400" dirty="0" smtClean="0">
                          <a:sym typeface="Symbol"/>
                        </a:rPr>
                        <a:t></a:t>
                      </a:r>
                      <a:r>
                        <a:rPr lang="en-US" sz="2400" dirty="0" smtClean="0"/>
                        <a:t>}</a:t>
                      </a:r>
                      <a:endParaRPr lang="ru-RU" sz="2400" dirty="0" smtClean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{ {x, w, v} }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{ {x, y} }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{ </a:t>
                      </a:r>
                      <a:r>
                        <a:rPr lang="en-US" sz="2400" dirty="0" smtClean="0">
                          <a:sym typeface="Symbol"/>
                        </a:rPr>
                        <a:t></a:t>
                      </a:r>
                      <a:r>
                        <a:rPr lang="en-US" sz="2400" dirty="0" smtClean="0"/>
                        <a:t>}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39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Static Semantic Analyzer cont.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92882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Example 1 cont.</a:t>
            </a: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Transaction 2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x = a + d where… </a:t>
            </a:r>
          </a:p>
          <a:p>
            <a:pPr marL="514350" indent="-514350" algn="just">
              <a:buNone/>
            </a:pPr>
            <a:r>
              <a:rPr lang="en-US" dirty="0" smtClean="0"/>
              <a:t>Update Table1 set w = x + c where …</a:t>
            </a:r>
          </a:p>
          <a:p>
            <a:pPr marL="514350" indent="-514350" algn="just">
              <a:buNone/>
            </a:pPr>
            <a:endParaRPr lang="en-US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2928934"/>
          <a:ext cx="607223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2214576"/>
                <a:gridCol w="1643074"/>
                <a:gridCol w="1643074"/>
              </a:tblGrid>
              <a:tr h="571504"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Read Set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Pre-write Set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Post-write</a:t>
                      </a:r>
                      <a:r>
                        <a:rPr lang="en-US" sz="2000" b="0" baseline="0" dirty="0" smtClean="0"/>
                        <a:t> Set</a:t>
                      </a:r>
                      <a:endParaRPr lang="ru-RU" sz="2000" b="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x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{ {a, b,</a:t>
                      </a:r>
                      <a:r>
                        <a:rPr lang="en-US" sz="2400" b="0" baseline="0" dirty="0" smtClean="0"/>
                        <a:t> c</a:t>
                      </a:r>
                      <a:r>
                        <a:rPr lang="en-US" sz="2400" b="0" dirty="0" smtClean="0"/>
                        <a:t>}, {a, d} }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{ </a:t>
                      </a:r>
                      <a:r>
                        <a:rPr lang="en-US" sz="2400" b="0" dirty="0" smtClean="0">
                          <a:sym typeface="Symbol"/>
                        </a:rPr>
                        <a:t> </a:t>
                      </a:r>
                      <a:r>
                        <a:rPr lang="en-US" sz="2400" b="0" dirty="0" smtClean="0"/>
                        <a:t>}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{ {y, z}, {w} }</a:t>
                      </a:r>
                      <a:endParaRPr lang="ru-RU" sz="2400" b="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y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{x, u} }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{x} }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</a:t>
                      </a:r>
                      <a:r>
                        <a:rPr lang="en-US" sz="2400" b="0" dirty="0" smtClean="0">
                          <a:sym typeface="Symbol"/>
                        </a:rPr>
                        <a:t> </a:t>
                      </a:r>
                      <a:r>
                        <a:rPr lang="en-US" sz="2400" b="0" dirty="0" smtClean="0"/>
                        <a:t>}</a:t>
                      </a:r>
                      <a:endParaRPr lang="ru-RU" sz="2400" b="0" dirty="0" smtClean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z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{x, w, v} }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{x, y} }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</a:t>
                      </a:r>
                      <a:r>
                        <a:rPr lang="en-US" sz="2400" b="0" dirty="0" smtClean="0">
                          <a:sym typeface="Symbol"/>
                        </a:rPr>
                        <a:t> </a:t>
                      </a:r>
                      <a:r>
                        <a:rPr lang="en-US" sz="2400" b="0" dirty="0" smtClean="0"/>
                        <a:t>}</a:t>
                      </a:r>
                      <a:endParaRPr lang="ru-RU" sz="2400" b="0" dirty="0" smtClean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w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{x, c} }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{x} }</a:t>
                      </a:r>
                      <a:endParaRPr lang="ru-R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{ </a:t>
                      </a:r>
                      <a:r>
                        <a:rPr lang="en-US" sz="2400" b="0" dirty="0" smtClean="0">
                          <a:sym typeface="Symbol"/>
                        </a:rPr>
                        <a:t> </a:t>
                      </a:r>
                      <a:r>
                        <a:rPr lang="en-US" sz="2400" b="0" dirty="0" smtClean="0"/>
                        <a:t>}</a:t>
                      </a:r>
                      <a:endParaRPr lang="ru-RU" sz="2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34" y="5929330"/>
            <a:ext cx="838813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Result of static semantic analysis after two transactions T1 and T2 are analyzed</a:t>
            </a:r>
            <a:endParaRPr lang="ru-RU" sz="20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 cont.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 key idea underlying the paper’s approach is </a:t>
            </a:r>
            <a:r>
              <a:rPr lang="en-US" b="1" dirty="0" smtClean="0"/>
              <a:t>to build profiles of normal user behavior </a:t>
            </a:r>
            <a:r>
              <a:rPr lang="en-US" dirty="0" smtClean="0"/>
              <a:t>interacting with a database.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dirty="0" smtClean="0"/>
              <a:t>wo</a:t>
            </a:r>
            <a:r>
              <a:rPr lang="en-US" dirty="0" smtClean="0"/>
              <a:t> different scenarios are considered while forming the profiles:</a:t>
            </a:r>
          </a:p>
          <a:p>
            <a:pPr lvl="1" algn="just"/>
            <a:r>
              <a:rPr lang="en-US" dirty="0" smtClean="0"/>
              <a:t>The database has a Role Based Access Control (RBAC). One or more roles are assigned to each user and privileges are assigned to roles. ID system builds a profile for each role.</a:t>
            </a:r>
          </a:p>
          <a:p>
            <a:pPr lvl="2" algn="just"/>
            <a:r>
              <a:rPr lang="en-US" dirty="0" smtClean="0"/>
              <a:t>Suits databases with large user population</a:t>
            </a:r>
          </a:p>
          <a:p>
            <a:pPr lvl="1" algn="just"/>
            <a:r>
              <a:rPr lang="en-US" dirty="0" smtClean="0"/>
              <a:t>No roles associated to users. Thus all users are clustered in groups (clusters of similar behaviors) to form concise profiles. 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algn="just"/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40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Static Semantic Analyzer cont.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928826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Example 2</a:t>
            </a:r>
          </a:p>
          <a:p>
            <a:pPr marL="514350" indent="-514350" algn="just">
              <a:buNone/>
            </a:pPr>
            <a:r>
              <a:rPr lang="pt-BR" dirty="0" smtClean="0"/>
              <a:t>T</a:t>
            </a:r>
            <a:r>
              <a:rPr lang="pt-BR" baseline="-25000" dirty="0" smtClean="0"/>
              <a:t>i</a:t>
            </a:r>
            <a:r>
              <a:rPr lang="pt-BR" dirty="0" smtClean="0"/>
              <a:t> : r[y], r[a], r[q], r[b], r[c], </a:t>
            </a:r>
            <a:r>
              <a:rPr lang="pt-BR" b="1" dirty="0" smtClean="0"/>
              <a:t>w[x]</a:t>
            </a:r>
            <a:r>
              <a:rPr lang="pt-BR" dirty="0" smtClean="0"/>
              <a:t>, r[x],r[w], r[v], </a:t>
            </a:r>
            <a:r>
              <a:rPr lang="pt-BR" b="1" dirty="0" smtClean="0"/>
              <a:t>w[z]</a:t>
            </a:r>
            <a:r>
              <a:rPr lang="pt-BR" dirty="0" smtClean="0"/>
              <a:t>,</a:t>
            </a:r>
          </a:p>
          <a:p>
            <a:pPr marL="514350" indent="-514350" algn="just">
              <a:buNone/>
            </a:pPr>
            <a:r>
              <a:rPr lang="pt-BR" dirty="0" smtClean="0"/>
              <a:t>r[x], r[u], </a:t>
            </a:r>
            <a:r>
              <a:rPr lang="pt-BR" b="1" dirty="0" smtClean="0"/>
              <a:t>w[y]</a:t>
            </a:r>
            <a:r>
              <a:rPr lang="pt-BR" dirty="0" smtClean="0"/>
              <a:t>, r[c],r[d],r[e]</a:t>
            </a:r>
            <a:endParaRPr lang="en-US" dirty="0" smtClean="0"/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357158" y="2786058"/>
            <a:ext cx="8358246" cy="3071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item x</a:t>
            </a:r>
          </a:p>
          <a:p>
            <a:pPr marL="971550" lvl="1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the read set is satisfied {a, b, c}</a:t>
            </a:r>
          </a:p>
          <a:p>
            <a:pPr marL="971550" lvl="1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pre-write set is satisfied {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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971550" lvl="1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cannot check the post-write set at this time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Data item z</a:t>
            </a:r>
          </a:p>
          <a:p>
            <a:pPr marL="971550" lvl="1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read set is satisfied {x, y, w}</a:t>
            </a:r>
          </a:p>
          <a:p>
            <a:pPr marL="971550" lvl="1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pre-write set is NOT satisfied. x is updated but y is not</a:t>
            </a:r>
          </a:p>
          <a:p>
            <a:pPr marL="971550" lvl="1" indent="-5143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anomaly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detected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41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Data Dependency at User Task Level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 fontScale="85000" lnSpcReduction="20000"/>
          </a:bodyPr>
          <a:lstStyle/>
          <a:p>
            <a:pPr marL="514350" indent="-514350" algn="just"/>
            <a:r>
              <a:rPr lang="en-US" dirty="0" smtClean="0"/>
              <a:t>Individually each transaction may satisfies the read, pre-write and post-write sets. But the group of such transactions might carry anomalous activity</a:t>
            </a:r>
          </a:p>
          <a:p>
            <a:pPr marL="514350" indent="-514350" algn="just"/>
            <a:r>
              <a:rPr lang="en-US" dirty="0" smtClean="0"/>
              <a:t>The idea is to use training phase to find out what data items are updated and determine the sequence of updates</a:t>
            </a:r>
          </a:p>
          <a:p>
            <a:pPr marL="514350" indent="-514350" algn="just"/>
            <a:r>
              <a:rPr lang="en-US" dirty="0" smtClean="0"/>
              <a:t>In the training phase, a user task is executed  extensively  to  make  sure  almost  all  different cases  for  this  user  task  are  performed</a:t>
            </a:r>
          </a:p>
          <a:p>
            <a:pPr marL="514350" indent="-514350" algn="just"/>
            <a:r>
              <a:rPr lang="en-US" dirty="0" smtClean="0"/>
              <a:t>From the training phase write-chain is constructed. Write-chain is a sequence of data items that are always updated together and have complete order among these data items</a:t>
            </a:r>
          </a:p>
          <a:p>
            <a:pPr marL="514350" indent="-514350" algn="just"/>
            <a:r>
              <a:rPr lang="en-US" dirty="0" smtClean="0"/>
              <a:t>To construct write-chain for a data item x it’s necessary to consider rs(x) and w1(x)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42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lvl="0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Petri-Net Implementation of User Task Level 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7888" y="785794"/>
            <a:ext cx="36058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6058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28794" y="785794"/>
            <a:ext cx="1633781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x3,  x1, x2, x4,</a:t>
            </a:r>
            <a:endParaRPr lang="ru-RU" sz="2000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857232"/>
            <a:ext cx="1633782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x1,  x2, x3, x8,</a:t>
            </a:r>
            <a:endParaRPr lang="ru-RU" sz="2000" dirty="0" err="1" smtClean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00100" y="271462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71604" y="92867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00166" y="1785926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85984" y="271462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42976" y="2786058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3504" y="928670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2066" y="1785926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572000" y="2786058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57752" y="364331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14942" y="628652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14480" y="1785926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14942" y="1785926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72000" y="2643182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72066" y="3714752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14422"/>
            <a:ext cx="2786082" cy="144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architecture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90" y="1714488"/>
            <a:ext cx="9148790" cy="38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forming profiles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Supervised Learning : </a:t>
            </a:r>
            <a:r>
              <a:rPr lang="en-US" dirty="0" smtClean="0"/>
              <a:t>When database roles are available, create role profiles and use a naïve Bayes classifier to detect anomalous queries</a:t>
            </a:r>
          </a:p>
          <a:p>
            <a:pPr algn="just"/>
            <a:r>
              <a:rPr lang="en-US" b="1" dirty="0" smtClean="0"/>
              <a:t>Unsupervised Learning : </a:t>
            </a:r>
            <a:r>
              <a:rPr lang="en-US" dirty="0" smtClean="0"/>
              <a:t>When no roles are available, group users into clusters using clustering techniques and detect anomalies using outlier detection techniques </a:t>
            </a:r>
          </a:p>
          <a:p>
            <a:pPr lvl="1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>
            <a:stCxn id="45" idx="2"/>
            <a:endCxn id="16" idx="0"/>
          </p:cNvCxnSpPr>
          <p:nvPr/>
        </p:nvCxnSpPr>
        <p:spPr>
          <a:xfrm rot="5400000">
            <a:off x="2736117" y="785952"/>
            <a:ext cx="834102" cy="1880226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5" idx="2"/>
            <a:endCxn id="17" idx="0"/>
          </p:cNvCxnSpPr>
          <p:nvPr/>
        </p:nvCxnSpPr>
        <p:spPr>
          <a:xfrm rot="16200000" flipH="1">
            <a:off x="4614161" y="788133"/>
            <a:ext cx="834102" cy="1875863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85918" y="2143116"/>
            <a:ext cx="85427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RBAC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0206" y="2143116"/>
            <a:ext cx="2777876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RBAC is not available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4357694"/>
            <a:ext cx="2866811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Naïve Bayes Classifier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(NBC)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0959" y="3324525"/>
            <a:ext cx="126829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K-means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1777" y="3324525"/>
            <a:ext cx="1357809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K-centers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3480" y="4500570"/>
            <a:ext cx="222028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Detection phase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1802" y="5598399"/>
            <a:ext cx="2866811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Naïve Bayes Classifier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(NBC)</a:t>
            </a:r>
            <a:endParaRPr lang="ru-RU" sz="2400" dirty="0" err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5107" y="5610541"/>
            <a:ext cx="1918859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Statistical test</a:t>
            </a:r>
          </a:p>
        </p:txBody>
      </p:sp>
      <p:cxnSp>
        <p:nvCxnSpPr>
          <p:cNvPr id="28" name="Прямая соединительная линия 27"/>
          <p:cNvCxnSpPr>
            <a:stCxn id="16" idx="2"/>
          </p:cNvCxnSpPr>
          <p:nvPr/>
        </p:nvCxnSpPr>
        <p:spPr>
          <a:xfrm rot="16200000" flipH="1">
            <a:off x="1873129" y="2944706"/>
            <a:ext cx="681343" cy="1491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2"/>
            <a:endCxn id="19" idx="0"/>
          </p:cNvCxnSpPr>
          <p:nvPr/>
        </p:nvCxnSpPr>
        <p:spPr>
          <a:xfrm rot="5400000">
            <a:off x="5022254" y="2377635"/>
            <a:ext cx="719744" cy="1174036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7" idx="2"/>
            <a:endCxn id="20" idx="0"/>
          </p:cNvCxnSpPr>
          <p:nvPr/>
        </p:nvCxnSpPr>
        <p:spPr>
          <a:xfrm rot="16200000" flipH="1">
            <a:off x="6250041" y="2323884"/>
            <a:ext cx="719744" cy="128153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0" idx="2"/>
            <a:endCxn id="21" idx="0"/>
          </p:cNvCxnSpPr>
          <p:nvPr/>
        </p:nvCxnSpPr>
        <p:spPr>
          <a:xfrm rot="5400000">
            <a:off x="6284963" y="3534851"/>
            <a:ext cx="714380" cy="121705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9" idx="2"/>
            <a:endCxn id="21" idx="0"/>
          </p:cNvCxnSpPr>
          <p:nvPr/>
        </p:nvCxnSpPr>
        <p:spPr>
          <a:xfrm rot="16200000" flipH="1">
            <a:off x="5057176" y="3524122"/>
            <a:ext cx="714380" cy="1238516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1" idx="2"/>
            <a:endCxn id="22" idx="0"/>
          </p:cNvCxnSpPr>
          <p:nvPr/>
        </p:nvCxnSpPr>
        <p:spPr>
          <a:xfrm rot="5400000">
            <a:off x="4951334" y="4516109"/>
            <a:ext cx="636164" cy="1528416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1" idx="2"/>
            <a:endCxn id="23" idx="0"/>
          </p:cNvCxnSpPr>
          <p:nvPr/>
        </p:nvCxnSpPr>
        <p:spPr>
          <a:xfrm rot="16200000" flipH="1">
            <a:off x="6534927" y="4460931"/>
            <a:ext cx="648306" cy="1650913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97083" y="785794"/>
            <a:ext cx="2192395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Methodology</a:t>
            </a:r>
            <a:endParaRPr lang="ru-RU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7266" y="3286124"/>
            <a:ext cx="222028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Detection phase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874620" y="4054678"/>
            <a:ext cx="681343" cy="1491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857224" y="2143116"/>
            <a:ext cx="2786082" cy="307183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14810" y="2143116"/>
            <a:ext cx="3643338" cy="2357454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0" y="5715016"/>
            <a:ext cx="2486002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Classification problem</a:t>
            </a:r>
            <a:endParaRPr lang="ru-RU" sz="2000" dirty="0" err="1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3636" y="1214422"/>
            <a:ext cx="2169056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Clustering problem</a:t>
            </a:r>
            <a:endParaRPr lang="ru-RU" sz="2000" dirty="0" err="1" smtClean="0">
              <a:solidFill>
                <a:schemeClr val="tx1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42" idx="2"/>
          </p:cNvCxnSpPr>
          <p:nvPr/>
        </p:nvCxnSpPr>
        <p:spPr>
          <a:xfrm rot="5400000">
            <a:off x="6707360" y="1622312"/>
            <a:ext cx="528584" cy="513024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1" idx="0"/>
          </p:cNvCxnSpPr>
          <p:nvPr/>
        </p:nvCxnSpPr>
        <p:spPr>
          <a:xfrm rot="10800000" flipV="1">
            <a:off x="1243002" y="5214950"/>
            <a:ext cx="984503" cy="500066"/>
          </a:xfrm>
          <a:prstGeom prst="line">
            <a:avLst/>
          </a:prstGeom>
          <a:ln w="1905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representation. Log files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here is an assumption that users interact with the database through commands, where each command is </a:t>
            </a:r>
            <a:r>
              <a:rPr lang="en-US" b="1" dirty="0" smtClean="0"/>
              <a:t>a different entry in the log file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SELECT [DISTINCT]	{TARGET-LIST}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002060"/>
                </a:solidFill>
              </a:rPr>
              <a:t>FROM 			{RELATION-LIST}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WHERE 		{QUALIFICATION}</a:t>
            </a:r>
          </a:p>
          <a:p>
            <a:pPr marL="514350" indent="-514350" algn="just"/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ach log entry transforms to specific format that can be analyzed later. This format contains </a:t>
            </a:r>
            <a:r>
              <a:rPr lang="en-US" b="1" dirty="0" smtClean="0"/>
              <a:t>5 fields</a:t>
            </a:r>
            <a:r>
              <a:rPr lang="en-US" dirty="0" smtClean="0"/>
              <a:t> and thus called a </a:t>
            </a:r>
            <a:r>
              <a:rPr lang="en-US" b="1" i="1" dirty="0" smtClean="0"/>
              <a:t>quiplet</a:t>
            </a:r>
            <a:r>
              <a:rPr lang="en-US" i="1" dirty="0" smtClean="0"/>
              <a:t>.</a:t>
            </a:r>
          </a:p>
          <a:p>
            <a:pPr marL="514350" indent="-514350" algn="just"/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hus the log file can be viewed as </a:t>
            </a:r>
            <a:r>
              <a:rPr lang="en-US" b="1" dirty="0" smtClean="0"/>
              <a:t>a list of quiplets</a:t>
            </a:r>
            <a:r>
              <a:rPr lang="en-US" dirty="0" smtClean="0"/>
              <a:t>.</a:t>
            </a:r>
          </a:p>
          <a:p>
            <a:pPr marL="514350" indent="-514350" algn="just"/>
            <a:r>
              <a:rPr lang="en-US" dirty="0" smtClean="0">
                <a:solidFill>
                  <a:srgbClr val="C00000"/>
                </a:solidFill>
              </a:rPr>
              <a:t>Q</a:t>
            </a:r>
            <a:r>
              <a:rPr lang="en-US" dirty="0" smtClean="0"/>
              <a:t>uiplets are basic units for forming profiles.</a:t>
            </a:r>
          </a:p>
          <a:p>
            <a:pPr marL="514350" indent="-51435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214282" y="928670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0070C0"/>
              </a:solidFill>
              <a:latin typeface="Batik Regular" pitchFamily="2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9144000" cy="21429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Database Seminar Spring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2E1249AA-C24B-4B8D-924D-0448C4872A7C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9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/>
          <a:lstStyle/>
          <a:p>
            <a:pPr marL="1825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representation cont.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ach quiplet contains: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SQL Command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Projection </a:t>
            </a:r>
            <a:r>
              <a:rPr lang="en-US" i="1" dirty="0" smtClean="0">
                <a:solidFill>
                  <a:srgbClr val="002060"/>
                </a:solidFill>
              </a:rPr>
              <a:t>Relation </a:t>
            </a:r>
            <a:r>
              <a:rPr lang="en-US" i="1" dirty="0" smtClean="0">
                <a:solidFill>
                  <a:srgbClr val="002060"/>
                </a:solidFill>
              </a:rPr>
              <a:t>Information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Projection </a:t>
            </a:r>
            <a:r>
              <a:rPr lang="en-US" i="1" dirty="0" smtClean="0">
                <a:solidFill>
                  <a:srgbClr val="002060"/>
                </a:solidFill>
              </a:rPr>
              <a:t>Attribute </a:t>
            </a:r>
            <a:r>
              <a:rPr lang="en-US" i="1" dirty="0" smtClean="0">
                <a:solidFill>
                  <a:srgbClr val="002060"/>
                </a:solidFill>
              </a:rPr>
              <a:t>Information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Selection </a:t>
            </a:r>
            <a:r>
              <a:rPr lang="en-US" i="1" dirty="0" smtClean="0">
                <a:solidFill>
                  <a:srgbClr val="002060"/>
                </a:solidFill>
              </a:rPr>
              <a:t>Relation </a:t>
            </a:r>
            <a:r>
              <a:rPr lang="en-US" i="1" dirty="0" smtClean="0">
                <a:solidFill>
                  <a:srgbClr val="002060"/>
                </a:solidFill>
              </a:rPr>
              <a:t>Information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Selection </a:t>
            </a:r>
            <a:r>
              <a:rPr lang="en-US" i="1" dirty="0" smtClean="0">
                <a:solidFill>
                  <a:srgbClr val="002060"/>
                </a:solidFill>
              </a:rPr>
              <a:t>Attribute </a:t>
            </a:r>
            <a:r>
              <a:rPr lang="en-US" i="1" dirty="0" smtClean="0">
                <a:solidFill>
                  <a:srgbClr val="002060"/>
                </a:solidFill>
              </a:rPr>
              <a:t>Information</a:t>
            </a:r>
            <a:endParaRPr lang="en-US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i="1" dirty="0" smtClean="0"/>
              <a:t>	or (short notation)</a:t>
            </a:r>
          </a:p>
          <a:p>
            <a:pPr algn="just"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rgbClr val="002060"/>
                </a:solidFill>
              </a:rPr>
              <a:t>Q(c; P</a:t>
            </a:r>
            <a:r>
              <a:rPr lang="en-US" i="1" baseline="-25000" dirty="0" smtClean="0">
                <a:solidFill>
                  <a:srgbClr val="002060"/>
                </a:solidFill>
              </a:rPr>
              <a:t>R</a:t>
            </a:r>
            <a:r>
              <a:rPr lang="en-US" i="1" dirty="0" smtClean="0">
                <a:solidFill>
                  <a:srgbClr val="002060"/>
                </a:solidFill>
              </a:rPr>
              <a:t>; P</a:t>
            </a:r>
            <a:r>
              <a:rPr lang="en-US" i="1" baseline="-25000" dirty="0" smtClean="0">
                <a:solidFill>
                  <a:srgbClr val="002060"/>
                </a:solidFill>
              </a:rPr>
              <a:t>A</a:t>
            </a:r>
            <a:r>
              <a:rPr lang="en-US" i="1" dirty="0" smtClean="0">
                <a:solidFill>
                  <a:srgbClr val="002060"/>
                </a:solidFill>
              </a:rPr>
              <a:t>; S</a:t>
            </a:r>
            <a:r>
              <a:rPr lang="en-US" i="1" baseline="-25000" dirty="0" smtClean="0">
                <a:solidFill>
                  <a:srgbClr val="002060"/>
                </a:solidFill>
              </a:rPr>
              <a:t>R</a:t>
            </a:r>
            <a:r>
              <a:rPr lang="en-US" i="1" dirty="0" smtClean="0">
                <a:solidFill>
                  <a:srgbClr val="002060"/>
                </a:solidFill>
              </a:rPr>
              <a:t>; S</a:t>
            </a:r>
            <a:r>
              <a:rPr lang="en-US" i="1" baseline="-25000" dirty="0" smtClean="0">
                <a:solidFill>
                  <a:srgbClr val="002060"/>
                </a:solidFill>
              </a:rPr>
              <a:t>A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</a:rPr>
              <a:t>	</a:t>
            </a:r>
            <a:r>
              <a:rPr lang="en-US" i="1" dirty="0" smtClean="0"/>
              <a:t>and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002060"/>
                </a:solidFill>
              </a:rPr>
              <a:t>can be represented by </a:t>
            </a:r>
            <a:r>
              <a:rPr lang="en-US" b="1" i="1" dirty="0" smtClean="0">
                <a:solidFill>
                  <a:srgbClr val="002060"/>
                </a:solidFill>
              </a:rPr>
              <a:t>one of three </a:t>
            </a:r>
            <a:r>
              <a:rPr lang="en-US" i="1" dirty="0" smtClean="0">
                <a:solidFill>
                  <a:srgbClr val="002060"/>
                </a:solidFill>
              </a:rPr>
              <a:t>different representation levels (each level is characterized by a different amount of recorded information</a:t>
            </a:r>
            <a:r>
              <a:rPr lang="en-US" i="1" dirty="0" smtClean="0">
                <a:solidFill>
                  <a:srgbClr val="002060"/>
                </a:solidFill>
              </a:rPr>
              <a:t>).</a:t>
            </a:r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  <a:effectLst/>
      </a:spPr>
      <a:bodyPr wrap="none" rtlCol="0"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2593</Words>
  <Application>Microsoft Office PowerPoint</Application>
  <PresentationFormat>On-screen Show (4:3)</PresentationFormat>
  <Paragraphs>390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Тема Office</vt:lpstr>
      <vt:lpstr>Slide 1</vt:lpstr>
      <vt:lpstr>Detecting Anomalous Access Patterns in Relational Databases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Identification of Malicious Transactions in Database Systems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Conditionally Executing Instructions</dc:title>
  <dc:creator> </dc:creator>
  <cp:lastModifiedBy>Michalis Petropoulos</cp:lastModifiedBy>
  <cp:revision>430</cp:revision>
  <dcterms:created xsi:type="dcterms:W3CDTF">2007-03-01T02:49:45Z</dcterms:created>
  <dcterms:modified xsi:type="dcterms:W3CDTF">2008-02-12T20:51:54Z</dcterms:modified>
</cp:coreProperties>
</file>