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Default Extension="xlsx" ContentType="application/vnd.openxmlformats-officedocument.spreadsheetml.sheet"/>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50"/>
  </p:notesMasterIdLst>
  <p:sldIdLst>
    <p:sldId id="256" r:id="rId2"/>
    <p:sldId id="302" r:id="rId3"/>
    <p:sldId id="257" r:id="rId4"/>
    <p:sldId id="258" r:id="rId5"/>
    <p:sldId id="277" r:id="rId6"/>
    <p:sldId id="278" r:id="rId7"/>
    <p:sldId id="265" r:id="rId8"/>
    <p:sldId id="260" r:id="rId9"/>
    <p:sldId id="266" r:id="rId10"/>
    <p:sldId id="261" r:id="rId11"/>
    <p:sldId id="262" r:id="rId12"/>
    <p:sldId id="267" r:id="rId13"/>
    <p:sldId id="268" r:id="rId14"/>
    <p:sldId id="269" r:id="rId15"/>
    <p:sldId id="270" r:id="rId16"/>
    <p:sldId id="264" r:id="rId17"/>
    <p:sldId id="271" r:id="rId18"/>
    <p:sldId id="304" r:id="rId19"/>
    <p:sldId id="272" r:id="rId20"/>
    <p:sldId id="273" r:id="rId21"/>
    <p:sldId id="305" r:id="rId22"/>
    <p:sldId id="274" r:id="rId23"/>
    <p:sldId id="275" r:id="rId24"/>
    <p:sldId id="276"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3"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chalis Petropoulos" initials="MP" lastIdx="6"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2069" autoAdjust="0"/>
    <p:restoredTop sz="88833" autoAdjust="0"/>
  </p:normalViewPr>
  <p:slideViewPr>
    <p:cSldViewPr>
      <p:cViewPr varScale="1">
        <p:scale>
          <a:sx n="70" d="100"/>
          <a:sy n="70" d="100"/>
        </p:scale>
        <p:origin x="-129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chart1.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8.1419753086419758E-2"/>
          <c:y val="4.3703249540159403E-2"/>
          <c:w val="0.72475648877223675"/>
          <c:h val="0.83521765787860214"/>
        </c:manualLayout>
      </c:layout>
      <c:barChart>
        <c:barDir val="col"/>
        <c:grouping val="clustered"/>
        <c:ser>
          <c:idx val="0"/>
          <c:order val="0"/>
          <c:tx>
            <c:strRef>
              <c:f>Sheet1!$B$1</c:f>
              <c:strCache>
                <c:ptCount val="1"/>
                <c:pt idx="0">
                  <c:v>Triple Store</c:v>
                </c:pt>
              </c:strCache>
            </c:strRef>
          </c:tx>
          <c:cat>
            <c:strRef>
              <c:f>Sheet1!$A$2:$A$7</c:f>
              <c:strCache>
                <c:ptCount val="6"/>
                <c:pt idx="0">
                  <c:v>Q1</c:v>
                </c:pt>
                <c:pt idx="1">
                  <c:v>Q2</c:v>
                </c:pt>
                <c:pt idx="2">
                  <c:v>Q3</c:v>
                </c:pt>
                <c:pt idx="3">
                  <c:v>Q4</c:v>
                </c:pt>
                <c:pt idx="4">
                  <c:v>Q5</c:v>
                </c:pt>
                <c:pt idx="5">
                  <c:v>Q6</c:v>
                </c:pt>
              </c:strCache>
            </c:strRef>
          </c:cat>
          <c:val>
            <c:numRef>
              <c:f>Sheet1!$B$2:$B$7</c:f>
              <c:numCache>
                <c:formatCode>General</c:formatCode>
                <c:ptCount val="6"/>
                <c:pt idx="0">
                  <c:v>24.63</c:v>
                </c:pt>
                <c:pt idx="1">
                  <c:v>157</c:v>
                </c:pt>
                <c:pt idx="2">
                  <c:v>224.3</c:v>
                </c:pt>
                <c:pt idx="3">
                  <c:v>27.67</c:v>
                </c:pt>
                <c:pt idx="4">
                  <c:v>408.7</c:v>
                </c:pt>
                <c:pt idx="5">
                  <c:v>212.7</c:v>
                </c:pt>
              </c:numCache>
            </c:numRef>
          </c:val>
        </c:ser>
        <c:ser>
          <c:idx val="1"/>
          <c:order val="1"/>
          <c:tx>
            <c:strRef>
              <c:f>Sheet1!$C$1</c:f>
              <c:strCache>
                <c:ptCount val="1"/>
                <c:pt idx="0">
                  <c:v>Prop Table</c:v>
                </c:pt>
              </c:strCache>
            </c:strRef>
          </c:tx>
          <c:cat>
            <c:strRef>
              <c:f>Sheet1!$A$2:$A$7</c:f>
              <c:strCache>
                <c:ptCount val="6"/>
                <c:pt idx="0">
                  <c:v>Q1</c:v>
                </c:pt>
                <c:pt idx="1">
                  <c:v>Q2</c:v>
                </c:pt>
                <c:pt idx="2">
                  <c:v>Q3</c:v>
                </c:pt>
                <c:pt idx="3">
                  <c:v>Q4</c:v>
                </c:pt>
                <c:pt idx="4">
                  <c:v>Q5</c:v>
                </c:pt>
                <c:pt idx="5">
                  <c:v>Q6</c:v>
                </c:pt>
              </c:strCache>
            </c:strRef>
          </c:cat>
          <c:val>
            <c:numRef>
              <c:f>Sheet1!$C$2:$C$7</c:f>
              <c:numCache>
                <c:formatCode>General</c:formatCode>
                <c:ptCount val="6"/>
                <c:pt idx="0">
                  <c:v>12.66</c:v>
                </c:pt>
                <c:pt idx="1">
                  <c:v>18.37</c:v>
                </c:pt>
                <c:pt idx="2">
                  <c:v>579.79999999999995</c:v>
                </c:pt>
                <c:pt idx="3">
                  <c:v>28.54</c:v>
                </c:pt>
                <c:pt idx="4">
                  <c:v>47.85</c:v>
                </c:pt>
                <c:pt idx="5">
                  <c:v>101</c:v>
                </c:pt>
              </c:numCache>
            </c:numRef>
          </c:val>
        </c:ser>
        <c:ser>
          <c:idx val="2"/>
          <c:order val="2"/>
          <c:tx>
            <c:strRef>
              <c:f>Sheet1!$D$1</c:f>
              <c:strCache>
                <c:ptCount val="1"/>
                <c:pt idx="0">
                  <c:v>Vert Part</c:v>
                </c:pt>
              </c:strCache>
            </c:strRef>
          </c:tx>
          <c:cat>
            <c:strRef>
              <c:f>Sheet1!$A$2:$A$7</c:f>
              <c:strCache>
                <c:ptCount val="6"/>
                <c:pt idx="0">
                  <c:v>Q1</c:v>
                </c:pt>
                <c:pt idx="1">
                  <c:v>Q2</c:v>
                </c:pt>
                <c:pt idx="2">
                  <c:v>Q3</c:v>
                </c:pt>
                <c:pt idx="3">
                  <c:v>Q4</c:v>
                </c:pt>
                <c:pt idx="4">
                  <c:v>Q5</c:v>
                </c:pt>
                <c:pt idx="5">
                  <c:v>Q6</c:v>
                </c:pt>
              </c:strCache>
            </c:strRef>
          </c:cat>
          <c:val>
            <c:numRef>
              <c:f>Sheet1!$D$2:$D$7</c:f>
              <c:numCache>
                <c:formatCode>General</c:formatCode>
                <c:ptCount val="6"/>
                <c:pt idx="0">
                  <c:v>12.66</c:v>
                </c:pt>
                <c:pt idx="1">
                  <c:v>41.7</c:v>
                </c:pt>
                <c:pt idx="2">
                  <c:v>71.3</c:v>
                </c:pt>
                <c:pt idx="3">
                  <c:v>35.49</c:v>
                </c:pt>
                <c:pt idx="4">
                  <c:v>52.34</c:v>
                </c:pt>
                <c:pt idx="5">
                  <c:v>84.6</c:v>
                </c:pt>
              </c:numCache>
            </c:numRef>
          </c:val>
        </c:ser>
        <c:ser>
          <c:idx val="3"/>
          <c:order val="3"/>
          <c:tx>
            <c:strRef>
              <c:f>Sheet1!$E$1</c:f>
              <c:strCache>
                <c:ptCount val="1"/>
                <c:pt idx="0">
                  <c:v>C-Store</c:v>
                </c:pt>
              </c:strCache>
            </c:strRef>
          </c:tx>
          <c:cat>
            <c:strRef>
              <c:f>Sheet1!$A$2:$A$7</c:f>
              <c:strCache>
                <c:ptCount val="6"/>
                <c:pt idx="0">
                  <c:v>Q1</c:v>
                </c:pt>
                <c:pt idx="1">
                  <c:v>Q2</c:v>
                </c:pt>
                <c:pt idx="2">
                  <c:v>Q3</c:v>
                </c:pt>
                <c:pt idx="3">
                  <c:v>Q4</c:v>
                </c:pt>
                <c:pt idx="4">
                  <c:v>Q5</c:v>
                </c:pt>
                <c:pt idx="5">
                  <c:v>Q6</c:v>
                </c:pt>
              </c:strCache>
            </c:strRef>
          </c:cat>
          <c:val>
            <c:numRef>
              <c:f>Sheet1!$E$2:$E$7</c:f>
              <c:numCache>
                <c:formatCode>General</c:formatCode>
                <c:ptCount val="6"/>
                <c:pt idx="0">
                  <c:v>0.66</c:v>
                </c:pt>
                <c:pt idx="1">
                  <c:v>1.64</c:v>
                </c:pt>
                <c:pt idx="2">
                  <c:v>9.2799999999999994</c:v>
                </c:pt>
                <c:pt idx="3">
                  <c:v>2.2400000000000002</c:v>
                </c:pt>
                <c:pt idx="4">
                  <c:v>15.88</c:v>
                </c:pt>
                <c:pt idx="5">
                  <c:v>10.81</c:v>
                </c:pt>
              </c:numCache>
            </c:numRef>
          </c:val>
        </c:ser>
        <c:axId val="46358912"/>
        <c:axId val="46360448"/>
      </c:barChart>
      <c:catAx>
        <c:axId val="46358912"/>
        <c:scaling>
          <c:orientation val="minMax"/>
        </c:scaling>
        <c:axPos val="b"/>
        <c:tickLblPos val="nextTo"/>
        <c:crossAx val="46360448"/>
        <c:crosses val="autoZero"/>
        <c:auto val="1"/>
        <c:lblAlgn val="ctr"/>
        <c:lblOffset val="100"/>
      </c:catAx>
      <c:valAx>
        <c:axId val="46360448"/>
        <c:scaling>
          <c:orientation val="minMax"/>
        </c:scaling>
        <c:axPos val="l"/>
        <c:majorGridlines/>
        <c:numFmt formatCode="General" sourceLinked="1"/>
        <c:tickLblPos val="nextTo"/>
        <c:crossAx val="46358912"/>
        <c:crosses val="autoZero"/>
        <c:crossBetween val="between"/>
      </c:valAx>
    </c:plotArea>
    <c:legend>
      <c:legendPos val="r"/>
      <c:layout>
        <c:manualLayout>
          <c:xMode val="edge"/>
          <c:yMode val="edge"/>
          <c:x val="0.78491153883542331"/>
          <c:y val="0.26253233367288314"/>
          <c:w val="0.21338783544914028"/>
          <c:h val="0.26892655585433795"/>
        </c:manualLayout>
      </c:layout>
    </c:legend>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plotArea>
      <c:layout/>
      <c:lineChart>
        <c:grouping val="standard"/>
        <c:ser>
          <c:idx val="0"/>
          <c:order val="0"/>
          <c:tx>
            <c:strRef>
              <c:f>Sheet1!$B$1</c:f>
              <c:strCache>
                <c:ptCount val="1"/>
                <c:pt idx="0">
                  <c:v>Triple Store</c:v>
                </c:pt>
              </c:strCache>
            </c:strRef>
          </c:tx>
          <c:cat>
            <c:numRef>
              <c:f>Sheet1!$A$2:$A$7</c:f>
              <c:numCache>
                <c:formatCode>General</c:formatCode>
                <c:ptCount val="6"/>
                <c:pt idx="0">
                  <c:v>0</c:v>
                </c:pt>
                <c:pt idx="1">
                  <c:v>10</c:v>
                </c:pt>
                <c:pt idx="2">
                  <c:v>20</c:v>
                </c:pt>
                <c:pt idx="3">
                  <c:v>30</c:v>
                </c:pt>
                <c:pt idx="4">
                  <c:v>40</c:v>
                </c:pt>
                <c:pt idx="5">
                  <c:v>50</c:v>
                </c:pt>
              </c:numCache>
            </c:numRef>
          </c:cat>
          <c:val>
            <c:numRef>
              <c:f>Sheet1!$B$2:$B$7</c:f>
              <c:numCache>
                <c:formatCode>General</c:formatCode>
                <c:ptCount val="6"/>
                <c:pt idx="0">
                  <c:v>0</c:v>
                </c:pt>
                <c:pt idx="1">
                  <c:v>20</c:v>
                </c:pt>
                <c:pt idx="2">
                  <c:v>40</c:v>
                </c:pt>
                <c:pt idx="3">
                  <c:v>55</c:v>
                </c:pt>
                <c:pt idx="4">
                  <c:v>160</c:v>
                </c:pt>
                <c:pt idx="5">
                  <c:v>210</c:v>
                </c:pt>
              </c:numCache>
            </c:numRef>
          </c:val>
        </c:ser>
        <c:ser>
          <c:idx val="1"/>
          <c:order val="1"/>
          <c:tx>
            <c:strRef>
              <c:f>Sheet1!$C$1</c:f>
              <c:strCache>
                <c:ptCount val="1"/>
                <c:pt idx="0">
                  <c:v>Vert Part</c:v>
                </c:pt>
              </c:strCache>
            </c:strRef>
          </c:tx>
          <c:cat>
            <c:numRef>
              <c:f>Sheet1!$A$2:$A$7</c:f>
              <c:numCache>
                <c:formatCode>General</c:formatCode>
                <c:ptCount val="6"/>
                <c:pt idx="0">
                  <c:v>0</c:v>
                </c:pt>
                <c:pt idx="1">
                  <c:v>10</c:v>
                </c:pt>
                <c:pt idx="2">
                  <c:v>20</c:v>
                </c:pt>
                <c:pt idx="3">
                  <c:v>30</c:v>
                </c:pt>
                <c:pt idx="4">
                  <c:v>40</c:v>
                </c:pt>
                <c:pt idx="5">
                  <c:v>50</c:v>
                </c:pt>
              </c:numCache>
            </c:numRef>
          </c:cat>
          <c:val>
            <c:numRef>
              <c:f>Sheet1!$C$2:$C$7</c:f>
              <c:numCache>
                <c:formatCode>General</c:formatCode>
                <c:ptCount val="6"/>
                <c:pt idx="0">
                  <c:v>0</c:v>
                </c:pt>
                <c:pt idx="1">
                  <c:v>16</c:v>
                </c:pt>
                <c:pt idx="2">
                  <c:v>35</c:v>
                </c:pt>
                <c:pt idx="3">
                  <c:v>46</c:v>
                </c:pt>
                <c:pt idx="4">
                  <c:v>60</c:v>
                </c:pt>
                <c:pt idx="5">
                  <c:v>80</c:v>
                </c:pt>
              </c:numCache>
            </c:numRef>
          </c:val>
        </c:ser>
        <c:ser>
          <c:idx val="2"/>
          <c:order val="2"/>
          <c:tx>
            <c:strRef>
              <c:f>Sheet1!$D$1</c:f>
              <c:strCache>
                <c:ptCount val="1"/>
                <c:pt idx="0">
                  <c:v>C-Store</c:v>
                </c:pt>
              </c:strCache>
            </c:strRef>
          </c:tx>
          <c:cat>
            <c:numRef>
              <c:f>Sheet1!$A$2:$A$7</c:f>
              <c:numCache>
                <c:formatCode>General</c:formatCode>
                <c:ptCount val="6"/>
                <c:pt idx="0">
                  <c:v>0</c:v>
                </c:pt>
                <c:pt idx="1">
                  <c:v>10</c:v>
                </c:pt>
                <c:pt idx="2">
                  <c:v>20</c:v>
                </c:pt>
                <c:pt idx="3">
                  <c:v>30</c:v>
                </c:pt>
                <c:pt idx="4">
                  <c:v>40</c:v>
                </c:pt>
                <c:pt idx="5">
                  <c:v>50</c:v>
                </c:pt>
              </c:numCache>
            </c:numRef>
          </c:cat>
          <c:val>
            <c:numRef>
              <c:f>Sheet1!$D$2:$D$7</c:f>
              <c:numCache>
                <c:formatCode>General</c:formatCode>
                <c:ptCount val="6"/>
                <c:pt idx="0">
                  <c:v>0</c:v>
                </c:pt>
                <c:pt idx="1">
                  <c:v>3</c:v>
                </c:pt>
                <c:pt idx="2">
                  <c:v>5</c:v>
                </c:pt>
                <c:pt idx="3">
                  <c:v>7</c:v>
                </c:pt>
                <c:pt idx="4">
                  <c:v>10</c:v>
                </c:pt>
                <c:pt idx="5">
                  <c:v>15</c:v>
                </c:pt>
              </c:numCache>
            </c:numRef>
          </c:val>
        </c:ser>
        <c:marker val="1"/>
        <c:axId val="50920448"/>
        <c:axId val="52105984"/>
      </c:lineChart>
      <c:catAx>
        <c:axId val="50920448"/>
        <c:scaling>
          <c:orientation val="minMax"/>
        </c:scaling>
        <c:axPos val="b"/>
        <c:numFmt formatCode="General" sourceLinked="1"/>
        <c:tickLblPos val="nextTo"/>
        <c:crossAx val="52105984"/>
        <c:crosses val="autoZero"/>
        <c:auto val="1"/>
        <c:lblAlgn val="ctr"/>
        <c:lblOffset val="100"/>
      </c:catAx>
      <c:valAx>
        <c:axId val="52105984"/>
        <c:scaling>
          <c:orientation val="minMax"/>
        </c:scaling>
        <c:axPos val="l"/>
        <c:majorGridlines/>
        <c:numFmt formatCode="General" sourceLinked="1"/>
        <c:tickLblPos val="nextTo"/>
        <c:crossAx val="50920448"/>
        <c:crosses val="autoZero"/>
        <c:crossBetween val="between"/>
      </c:valAx>
    </c:plotArea>
    <c:legend>
      <c:legendPos val="r"/>
      <c:layout/>
    </c:legend>
    <c:plotVisOnly val="1"/>
  </c:chart>
  <c:txPr>
    <a:bodyPr/>
    <a:lstStyle/>
    <a:p>
      <a:pPr>
        <a:defRPr sz="1800"/>
      </a:pPr>
      <a:endParaRPr lang="en-US"/>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512244-3CF9-423C-9CBB-54A36E1A0A01}" type="datetimeFigureOut">
              <a:rPr lang="en-US" smtClean="0"/>
              <a:pPr/>
              <a:t>3/13/2008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F03384-5F44-4125-A6EC-BD45C16964F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Example</a:t>
            </a:r>
            <a:r>
              <a:rPr lang="en-US" baseline="0" dirty="0" smtClean="0"/>
              <a:t> – Suppose that “title”, “author” and “</a:t>
            </a:r>
            <a:r>
              <a:rPr lang="en-US" baseline="0" dirty="0" err="1" smtClean="0"/>
              <a:t>isbn</a:t>
            </a:r>
            <a:r>
              <a:rPr lang="en-US" baseline="0" dirty="0" smtClean="0"/>
              <a:t>” are all properties that tend to be defined for subjects that represent book entities. Thus a table containing subject as the key and “title”, “author” and “</a:t>
            </a:r>
            <a:r>
              <a:rPr lang="en-US" baseline="0" dirty="0" err="1" smtClean="0"/>
              <a:t>isbn</a:t>
            </a:r>
            <a:r>
              <a:rPr lang="en-US" baseline="0" dirty="0" smtClean="0"/>
              <a:t>” as the other attributes might be created to store entities of type “book”.</a:t>
            </a:r>
            <a:endParaRPr lang="en-US" dirty="0"/>
          </a:p>
        </p:txBody>
      </p:sp>
      <p:sp>
        <p:nvSpPr>
          <p:cNvPr id="4" name="Slide Number Placeholder 3"/>
          <p:cNvSpPr>
            <a:spLocks noGrp="1"/>
          </p:cNvSpPr>
          <p:nvPr>
            <p:ph type="sldNum" sz="quarter" idx="10"/>
          </p:nvPr>
        </p:nvSpPr>
        <p:spPr/>
        <p:txBody>
          <a:bodyPr/>
          <a:lstStyle/>
          <a:p>
            <a:fld id="{30F03384-5F44-4125-A6EC-BD45C16964F3}"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48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0F03384-5F44-4125-A6EC-BD45C16964F3}"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B08A83B-FF0C-4546-B41A-32E7A2F71ABB}" type="datetimeFigureOut">
              <a:rPr lang="en-US" smtClean="0"/>
              <a:pPr/>
              <a:t>3/13/2008</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2642BED7-BAAD-4C79-8FBA-12849185C60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B08A83B-FF0C-4546-B41A-32E7A2F71ABB}" type="datetimeFigureOut">
              <a:rPr lang="en-US" smtClean="0"/>
              <a:pPr/>
              <a:t>3/13/2008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42BED7-BAAD-4C79-8FBA-12849185C60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B08A83B-FF0C-4546-B41A-32E7A2F71ABB}" type="datetimeFigureOut">
              <a:rPr lang="en-US" smtClean="0"/>
              <a:pPr/>
              <a:t>3/13/2008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42BED7-BAAD-4C79-8FBA-12849185C60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EB08A83B-FF0C-4546-B41A-32E7A2F71ABB}" type="datetimeFigureOut">
              <a:rPr lang="en-US" smtClean="0"/>
              <a:pPr/>
              <a:t>3/13/2008</a:t>
            </a:fld>
            <a:endParaRPr lang="en-US"/>
          </a:p>
        </p:txBody>
      </p:sp>
      <p:sp>
        <p:nvSpPr>
          <p:cNvPr id="9" name="Slide Number Placeholder 8"/>
          <p:cNvSpPr>
            <a:spLocks noGrp="1"/>
          </p:cNvSpPr>
          <p:nvPr>
            <p:ph type="sldNum" sz="quarter" idx="15"/>
          </p:nvPr>
        </p:nvSpPr>
        <p:spPr/>
        <p:txBody>
          <a:bodyPr rtlCol="0"/>
          <a:lstStyle/>
          <a:p>
            <a:fld id="{2642BED7-BAAD-4C79-8FBA-12849185C602}" type="slidenum">
              <a:rPr lang="en-US" smtClean="0"/>
              <a:pPr/>
              <a:t>‹#›</a:t>
            </a:fld>
            <a:endParaRPr lang="en-US" dirty="0"/>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B08A83B-FF0C-4546-B41A-32E7A2F71ABB}" type="datetimeFigureOut">
              <a:rPr lang="en-US" smtClean="0"/>
              <a:pPr/>
              <a:t>3/13/2008</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2642BED7-BAAD-4C79-8FBA-12849185C60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B08A83B-FF0C-4546-B41A-32E7A2F71ABB}" type="datetimeFigureOut">
              <a:rPr lang="en-US" smtClean="0"/>
              <a:pPr/>
              <a:t>3/13/2008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42BED7-BAAD-4C79-8FBA-12849185C602}"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B08A83B-FF0C-4546-B41A-32E7A2F71ABB}" type="datetimeFigureOut">
              <a:rPr lang="en-US" smtClean="0"/>
              <a:pPr/>
              <a:t>3/13/2008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42BED7-BAAD-4C79-8FBA-12849185C602}"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EB08A83B-FF0C-4546-B41A-32E7A2F71ABB}" type="datetimeFigureOut">
              <a:rPr lang="en-US" smtClean="0"/>
              <a:pPr/>
              <a:t>3/13/2008</a:t>
            </a:fld>
            <a:endParaRPr lang="en-US"/>
          </a:p>
        </p:txBody>
      </p:sp>
      <p:sp>
        <p:nvSpPr>
          <p:cNvPr id="7" name="Slide Number Placeholder 6"/>
          <p:cNvSpPr>
            <a:spLocks noGrp="1"/>
          </p:cNvSpPr>
          <p:nvPr>
            <p:ph type="sldNum" sz="quarter" idx="11"/>
          </p:nvPr>
        </p:nvSpPr>
        <p:spPr/>
        <p:txBody>
          <a:bodyPr rtlCol="0"/>
          <a:lstStyle/>
          <a:p>
            <a:fld id="{2642BED7-BAAD-4C79-8FBA-12849185C602}"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08A83B-FF0C-4546-B41A-32E7A2F71ABB}" type="datetimeFigureOut">
              <a:rPr lang="en-US" smtClean="0"/>
              <a:pPr/>
              <a:t>3/13/2008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42BED7-BAAD-4C79-8FBA-12849185C60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B08A83B-FF0C-4546-B41A-32E7A2F71ABB}" type="datetimeFigureOut">
              <a:rPr lang="en-US" smtClean="0"/>
              <a:pPr/>
              <a:t>3/13/2008</a:t>
            </a:fld>
            <a:endParaRPr lang="en-US"/>
          </a:p>
        </p:txBody>
      </p:sp>
      <p:sp>
        <p:nvSpPr>
          <p:cNvPr id="22" name="Slide Number Placeholder 21"/>
          <p:cNvSpPr>
            <a:spLocks noGrp="1"/>
          </p:cNvSpPr>
          <p:nvPr>
            <p:ph type="sldNum" sz="quarter" idx="15"/>
          </p:nvPr>
        </p:nvSpPr>
        <p:spPr/>
        <p:txBody>
          <a:bodyPr rtlCol="0"/>
          <a:lstStyle/>
          <a:p>
            <a:fld id="{2642BED7-BAAD-4C79-8FBA-12849185C602}"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EB08A83B-FF0C-4546-B41A-32E7A2F71ABB}" type="datetimeFigureOut">
              <a:rPr lang="en-US" smtClean="0"/>
              <a:pPr/>
              <a:t>3/13/2008</a:t>
            </a:fld>
            <a:endParaRPr lang="en-US"/>
          </a:p>
        </p:txBody>
      </p:sp>
      <p:sp>
        <p:nvSpPr>
          <p:cNvPr id="18" name="Slide Number Placeholder 17"/>
          <p:cNvSpPr>
            <a:spLocks noGrp="1"/>
          </p:cNvSpPr>
          <p:nvPr>
            <p:ph type="sldNum" sz="quarter" idx="11"/>
          </p:nvPr>
        </p:nvSpPr>
        <p:spPr/>
        <p:txBody>
          <a:bodyPr rtlCol="0"/>
          <a:lstStyle/>
          <a:p>
            <a:fld id="{2642BED7-BAAD-4C79-8FBA-12849185C602}"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B08A83B-FF0C-4546-B41A-32E7A2F71ABB}" type="datetimeFigureOut">
              <a:rPr lang="en-US" smtClean="0"/>
              <a:pPr/>
              <a:t>3/13/2008</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642BED7-BAAD-4C79-8FBA-12849185C60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209800" y="2057400"/>
            <a:ext cx="6172200" cy="1894362"/>
          </a:xfrm>
        </p:spPr>
        <p:txBody>
          <a:bodyPr>
            <a:normAutofit fontScale="90000"/>
          </a:bodyPr>
          <a:lstStyle/>
          <a:p>
            <a:pPr algn="ctr"/>
            <a:r>
              <a:rPr lang="en-US" sz="3500" dirty="0" smtClean="0"/>
              <a:t>SCALABLE SEMANTIC WEB DATA MANAGEMENT USING VERTICAL PARTITIONING</a:t>
            </a:r>
            <a:endParaRPr lang="en-US" sz="3500" dirty="0"/>
          </a:p>
        </p:txBody>
      </p:sp>
      <p:sp>
        <p:nvSpPr>
          <p:cNvPr id="5" name="Subtitle 4"/>
          <p:cNvSpPr>
            <a:spLocks noGrp="1"/>
          </p:cNvSpPr>
          <p:nvPr>
            <p:ph type="subTitle" idx="1"/>
          </p:nvPr>
        </p:nvSpPr>
        <p:spPr>
          <a:xfrm>
            <a:off x="2286000" y="4419600"/>
            <a:ext cx="6172200" cy="1371600"/>
          </a:xfrm>
        </p:spPr>
        <p:txBody>
          <a:bodyPr/>
          <a:lstStyle/>
          <a:p>
            <a:r>
              <a:rPr lang="en-US" dirty="0" smtClean="0"/>
              <a:t>By –</a:t>
            </a:r>
          </a:p>
          <a:p>
            <a:r>
              <a:rPr lang="en-US" dirty="0" err="1" smtClean="0"/>
              <a:t>Sneha</a:t>
            </a:r>
            <a:r>
              <a:rPr lang="en-US" dirty="0" smtClean="0"/>
              <a:t> </a:t>
            </a:r>
            <a:r>
              <a:rPr lang="en-US" dirty="0" err="1" smtClean="0"/>
              <a:t>Godbole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Improving RDF data organization</a:t>
            </a:r>
            <a:endParaRPr lang="en-US" dirty="0"/>
          </a:p>
        </p:txBody>
      </p:sp>
      <p:sp>
        <p:nvSpPr>
          <p:cNvPr id="3" name="Content Placeholder 2"/>
          <p:cNvSpPr>
            <a:spLocks noGrp="1"/>
          </p:cNvSpPr>
          <p:nvPr>
            <p:ph sz="quarter" idx="1"/>
          </p:nvPr>
        </p:nvSpPr>
        <p:spPr/>
        <p:txBody>
          <a:bodyPr/>
          <a:lstStyle/>
          <a:p>
            <a:endParaRPr lang="en-US" dirty="0" smtClean="0"/>
          </a:p>
          <a:p>
            <a:endParaRPr lang="en-US" dirty="0" smtClean="0"/>
          </a:p>
          <a:p>
            <a:r>
              <a:rPr lang="en-US" dirty="0" smtClean="0"/>
              <a:t>Method 1 – </a:t>
            </a:r>
            <a:r>
              <a:rPr lang="en-US" i="1" dirty="0" smtClean="0"/>
              <a:t>Property Table</a:t>
            </a:r>
          </a:p>
          <a:p>
            <a:r>
              <a:rPr lang="en-US" dirty="0" smtClean="0"/>
              <a:t>Method 2 – </a:t>
            </a:r>
            <a:r>
              <a:rPr lang="en-US" i="1" dirty="0" smtClean="0"/>
              <a:t>Vertically Partitioned Table</a:t>
            </a:r>
            <a:endParaRPr lang="en-US" i="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Property Table</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err="1" smtClean="0"/>
              <a:t>Denormalized</a:t>
            </a:r>
            <a:r>
              <a:rPr lang="en-US" dirty="0" smtClean="0"/>
              <a:t> RDF tables are physically stored in a wider, flattened representation</a:t>
            </a:r>
          </a:p>
          <a:p>
            <a:r>
              <a:rPr lang="en-US" dirty="0" smtClean="0"/>
              <a:t>For example – find sets of properties that tend to be defined together</a:t>
            </a:r>
          </a:p>
          <a:p>
            <a:r>
              <a:rPr lang="en-US" dirty="0" smtClean="0"/>
              <a:t>Example-</a:t>
            </a:r>
          </a:p>
          <a:p>
            <a:pPr lvl="1"/>
            <a:r>
              <a:rPr lang="en-US" dirty="0" smtClean="0"/>
              <a:t>If  “title”, “author” and “copyright” are all properties that tend to be defined for subjects that represent book entities, then a property table containing subject as the key and “title”, “author” and “copyright” as other attributes can be created to store entities of type “book” (clustered property table)</a:t>
            </a:r>
          </a:p>
          <a:p>
            <a:pPr lvl="1"/>
            <a:r>
              <a:rPr lang="en-US" dirty="0" smtClean="0"/>
              <a:t>Cluster similar sets of subjects together in the same table (property-class table)</a:t>
            </a:r>
          </a:p>
          <a:p>
            <a:r>
              <a:rPr lang="en-US" dirty="0" smtClean="0"/>
              <a:t>Advantage</a:t>
            </a:r>
          </a:p>
          <a:p>
            <a:pPr lvl="1"/>
            <a:r>
              <a:rPr lang="en-US" dirty="0" smtClean="0"/>
              <a:t>Reduces subject-subject self joins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Clustered property table example</a:t>
            </a:r>
            <a:endParaRPr lang="en-US" dirty="0"/>
          </a:p>
        </p:txBody>
      </p:sp>
      <p:graphicFrame>
        <p:nvGraphicFramePr>
          <p:cNvPr id="6" name="Content Placeholder 5"/>
          <p:cNvGraphicFramePr>
            <a:graphicFrameLocks noGrp="1"/>
          </p:cNvGraphicFramePr>
          <p:nvPr>
            <p:ph sz="quarter" idx="2"/>
          </p:nvPr>
        </p:nvGraphicFramePr>
        <p:xfrm>
          <a:off x="228600" y="2285998"/>
          <a:ext cx="3886200" cy="4355912"/>
        </p:xfrm>
        <a:graphic>
          <a:graphicData uri="http://schemas.openxmlformats.org/drawingml/2006/table">
            <a:tbl>
              <a:tblPr firstRow="1" bandRow="1">
                <a:tableStyleId>{5C22544A-7EE6-4342-B048-85BDC9FD1C3A}</a:tableStyleId>
              </a:tblPr>
              <a:tblGrid>
                <a:gridCol w="699516"/>
                <a:gridCol w="1321308"/>
                <a:gridCol w="1010412"/>
                <a:gridCol w="854964"/>
              </a:tblGrid>
              <a:tr h="388709">
                <a:tc>
                  <a:txBody>
                    <a:bodyPr/>
                    <a:lstStyle/>
                    <a:p>
                      <a:pPr algn="ctr"/>
                      <a:r>
                        <a:rPr lang="en-US" dirty="0" smtClean="0"/>
                        <a:t>Sub</a:t>
                      </a:r>
                      <a:endParaRPr lang="en-US" dirty="0"/>
                    </a:p>
                  </a:txBody>
                  <a:tcPr marL="81280" marR="81280"/>
                </a:tc>
                <a:tc>
                  <a:txBody>
                    <a:bodyPr/>
                    <a:lstStyle/>
                    <a:p>
                      <a:pPr algn="ctr"/>
                      <a:r>
                        <a:rPr lang="en-US" dirty="0" smtClean="0"/>
                        <a:t>Type</a:t>
                      </a:r>
                      <a:endParaRPr lang="en-US" dirty="0"/>
                    </a:p>
                  </a:txBody>
                  <a:tcPr marL="81280" marR="81280"/>
                </a:tc>
                <a:tc>
                  <a:txBody>
                    <a:bodyPr/>
                    <a:lstStyle/>
                    <a:p>
                      <a:pPr algn="ctr"/>
                      <a:r>
                        <a:rPr lang="en-US" dirty="0" smtClean="0"/>
                        <a:t>Title</a:t>
                      </a:r>
                      <a:endParaRPr lang="en-US" dirty="0"/>
                    </a:p>
                  </a:txBody>
                  <a:tcPr marL="81280" marR="81280"/>
                </a:tc>
                <a:tc>
                  <a:txBody>
                    <a:bodyPr/>
                    <a:lstStyle/>
                    <a:p>
                      <a:pPr algn="ctr"/>
                      <a:r>
                        <a:rPr lang="en-US" dirty="0" err="1" smtClean="0"/>
                        <a:t>cpyrt</a:t>
                      </a:r>
                      <a:endParaRPr lang="en-US" dirty="0"/>
                    </a:p>
                  </a:txBody>
                  <a:tcPr marL="81280" marR="81280"/>
                </a:tc>
              </a:tr>
              <a:tr h="670924">
                <a:tc>
                  <a:txBody>
                    <a:bodyPr/>
                    <a:lstStyle/>
                    <a:p>
                      <a:pPr algn="ctr"/>
                      <a:r>
                        <a:rPr lang="en-US" dirty="0" smtClean="0"/>
                        <a:t>ID1</a:t>
                      </a:r>
                      <a:endParaRPr lang="en-US" dirty="0"/>
                    </a:p>
                  </a:txBody>
                  <a:tcPr marL="81280" marR="81280"/>
                </a:tc>
                <a:tc>
                  <a:txBody>
                    <a:bodyPr/>
                    <a:lstStyle/>
                    <a:p>
                      <a:pPr algn="ctr"/>
                      <a:r>
                        <a:rPr lang="en-US" dirty="0" err="1" smtClean="0"/>
                        <a:t>BookType</a:t>
                      </a:r>
                      <a:endParaRPr lang="en-US" dirty="0"/>
                    </a:p>
                  </a:txBody>
                  <a:tcPr marL="81280" marR="81280"/>
                </a:tc>
                <a:tc>
                  <a:txBody>
                    <a:bodyPr/>
                    <a:lstStyle/>
                    <a:p>
                      <a:pPr algn="ctr"/>
                      <a:r>
                        <a:rPr lang="en-US" dirty="0" smtClean="0"/>
                        <a:t>“XYZ”</a:t>
                      </a:r>
                      <a:endParaRPr lang="en-US" dirty="0"/>
                    </a:p>
                  </a:txBody>
                  <a:tcPr marL="81280" marR="81280"/>
                </a:tc>
                <a:tc>
                  <a:txBody>
                    <a:bodyPr/>
                    <a:lstStyle/>
                    <a:p>
                      <a:pPr algn="ctr"/>
                      <a:r>
                        <a:rPr lang="en-US" dirty="0" smtClean="0"/>
                        <a:t>“2001”</a:t>
                      </a:r>
                      <a:endParaRPr lang="en-US" dirty="0"/>
                    </a:p>
                  </a:txBody>
                  <a:tcPr marL="81280" marR="81280"/>
                </a:tc>
              </a:tr>
              <a:tr h="670924">
                <a:tc>
                  <a:txBody>
                    <a:bodyPr/>
                    <a:lstStyle/>
                    <a:p>
                      <a:pPr algn="ctr"/>
                      <a:r>
                        <a:rPr lang="en-US" dirty="0" smtClean="0"/>
                        <a:t>ID2</a:t>
                      </a:r>
                      <a:endParaRPr lang="en-US" dirty="0"/>
                    </a:p>
                  </a:txBody>
                  <a:tcPr marL="81280" marR="81280"/>
                </a:tc>
                <a:tc>
                  <a:txBody>
                    <a:bodyPr/>
                    <a:lstStyle/>
                    <a:p>
                      <a:pPr algn="ctr"/>
                      <a:r>
                        <a:rPr lang="en-US" dirty="0" err="1" smtClean="0"/>
                        <a:t>CDType</a:t>
                      </a:r>
                      <a:endParaRPr lang="en-US" dirty="0"/>
                    </a:p>
                  </a:txBody>
                  <a:tcPr marL="81280" marR="81280"/>
                </a:tc>
                <a:tc>
                  <a:txBody>
                    <a:bodyPr/>
                    <a:lstStyle/>
                    <a:p>
                      <a:pPr algn="ctr"/>
                      <a:r>
                        <a:rPr lang="en-US" dirty="0" smtClean="0"/>
                        <a:t>“ABC”</a:t>
                      </a:r>
                      <a:endParaRPr lang="en-US" dirty="0"/>
                    </a:p>
                  </a:txBody>
                  <a:tcPr marL="81280" marR="81280"/>
                </a:tc>
                <a:tc>
                  <a:txBody>
                    <a:bodyPr/>
                    <a:lstStyle/>
                    <a:p>
                      <a:pPr algn="ctr"/>
                      <a:r>
                        <a:rPr lang="en-US" dirty="0" smtClean="0"/>
                        <a:t>“1985”</a:t>
                      </a:r>
                      <a:endParaRPr lang="en-US" dirty="0"/>
                    </a:p>
                  </a:txBody>
                  <a:tcPr marL="81280" marR="81280"/>
                </a:tc>
              </a:tr>
              <a:tr h="670924">
                <a:tc>
                  <a:txBody>
                    <a:bodyPr/>
                    <a:lstStyle/>
                    <a:p>
                      <a:pPr algn="ctr"/>
                      <a:r>
                        <a:rPr lang="en-US" dirty="0" smtClean="0"/>
                        <a:t>ID3</a:t>
                      </a:r>
                      <a:endParaRPr lang="en-US" dirty="0"/>
                    </a:p>
                  </a:txBody>
                  <a:tcPr marL="81280" marR="81280"/>
                </a:tc>
                <a:tc>
                  <a:txBody>
                    <a:bodyPr/>
                    <a:lstStyle/>
                    <a:p>
                      <a:pPr algn="ctr"/>
                      <a:r>
                        <a:rPr lang="en-US" dirty="0" err="1" smtClean="0"/>
                        <a:t>BookType</a:t>
                      </a:r>
                      <a:endParaRPr lang="en-US" dirty="0"/>
                    </a:p>
                  </a:txBody>
                  <a:tcPr marL="81280" marR="81280"/>
                </a:tc>
                <a:tc>
                  <a:txBody>
                    <a:bodyPr/>
                    <a:lstStyle/>
                    <a:p>
                      <a:pPr algn="ctr"/>
                      <a:r>
                        <a:rPr lang="en-US" dirty="0" smtClean="0"/>
                        <a:t>“MNO”</a:t>
                      </a:r>
                      <a:endParaRPr lang="en-US" dirty="0"/>
                    </a:p>
                  </a:txBody>
                  <a:tcPr marL="81280" marR="81280"/>
                </a:tc>
                <a:tc>
                  <a:txBody>
                    <a:bodyPr/>
                    <a:lstStyle/>
                    <a:p>
                      <a:pPr algn="ctr"/>
                      <a:r>
                        <a:rPr lang="en-US" dirty="0" smtClean="0"/>
                        <a:t>NULL</a:t>
                      </a:r>
                      <a:endParaRPr lang="en-US" dirty="0"/>
                    </a:p>
                  </a:txBody>
                  <a:tcPr marL="81280" marR="81280"/>
                </a:tc>
              </a:tr>
              <a:tr h="651477">
                <a:tc>
                  <a:txBody>
                    <a:bodyPr/>
                    <a:lstStyle/>
                    <a:p>
                      <a:pPr algn="ctr"/>
                      <a:r>
                        <a:rPr lang="en-US" dirty="0" smtClean="0"/>
                        <a:t>ID4</a:t>
                      </a:r>
                      <a:endParaRPr lang="en-US" dirty="0"/>
                    </a:p>
                  </a:txBody>
                  <a:tcPr marL="81280" marR="81280"/>
                </a:tc>
                <a:tc>
                  <a:txBody>
                    <a:bodyPr/>
                    <a:lstStyle/>
                    <a:p>
                      <a:pPr algn="ctr"/>
                      <a:r>
                        <a:rPr lang="en-US" dirty="0" err="1" smtClean="0"/>
                        <a:t>DVDType</a:t>
                      </a:r>
                      <a:endParaRPr lang="en-US" dirty="0"/>
                    </a:p>
                  </a:txBody>
                  <a:tcPr marL="81280" marR="81280"/>
                </a:tc>
                <a:tc>
                  <a:txBody>
                    <a:bodyPr/>
                    <a:lstStyle/>
                    <a:p>
                      <a:pPr algn="ctr"/>
                      <a:r>
                        <a:rPr lang="en-US" dirty="0" smtClean="0"/>
                        <a:t>“DEF”</a:t>
                      </a:r>
                      <a:endParaRPr lang="en-US" dirty="0"/>
                    </a:p>
                  </a:txBody>
                  <a:tcPr marL="81280" marR="81280"/>
                </a:tc>
                <a:tc>
                  <a:txBody>
                    <a:bodyPr/>
                    <a:lstStyle/>
                    <a:p>
                      <a:pPr algn="ctr"/>
                      <a:r>
                        <a:rPr lang="en-US" dirty="0" smtClean="0"/>
                        <a:t>NULL</a:t>
                      </a:r>
                      <a:endParaRPr lang="en-US" dirty="0"/>
                    </a:p>
                  </a:txBody>
                  <a:tcPr marL="81280" marR="81280"/>
                </a:tc>
              </a:tr>
              <a:tr h="651477">
                <a:tc>
                  <a:txBody>
                    <a:bodyPr/>
                    <a:lstStyle/>
                    <a:p>
                      <a:pPr algn="ctr"/>
                      <a:r>
                        <a:rPr lang="en-US" dirty="0" smtClean="0"/>
                        <a:t>ID5</a:t>
                      </a:r>
                      <a:endParaRPr lang="en-US" dirty="0"/>
                    </a:p>
                  </a:txBody>
                  <a:tcPr marL="81280" marR="81280"/>
                </a:tc>
                <a:tc>
                  <a:txBody>
                    <a:bodyPr/>
                    <a:lstStyle/>
                    <a:p>
                      <a:pPr algn="ctr"/>
                      <a:r>
                        <a:rPr lang="en-US" dirty="0" err="1" smtClean="0"/>
                        <a:t>CDType</a:t>
                      </a:r>
                      <a:endParaRPr lang="en-US" dirty="0"/>
                    </a:p>
                  </a:txBody>
                  <a:tcPr marL="81280" marR="81280"/>
                </a:tc>
                <a:tc>
                  <a:txBody>
                    <a:bodyPr/>
                    <a:lstStyle/>
                    <a:p>
                      <a:pPr algn="ctr"/>
                      <a:r>
                        <a:rPr lang="en-US" dirty="0" smtClean="0"/>
                        <a:t>“GHI”</a:t>
                      </a:r>
                      <a:endParaRPr lang="en-US" dirty="0"/>
                    </a:p>
                  </a:txBody>
                  <a:tcPr marL="81280" marR="81280"/>
                </a:tc>
                <a:tc>
                  <a:txBody>
                    <a:bodyPr/>
                    <a:lstStyle/>
                    <a:p>
                      <a:pPr algn="ctr"/>
                      <a:r>
                        <a:rPr lang="en-US" dirty="0" smtClean="0"/>
                        <a:t>“1995”</a:t>
                      </a:r>
                      <a:endParaRPr lang="en-US" dirty="0"/>
                    </a:p>
                  </a:txBody>
                  <a:tcPr marL="81280" marR="81280"/>
                </a:tc>
              </a:tr>
              <a:tr h="651477">
                <a:tc>
                  <a:txBody>
                    <a:bodyPr/>
                    <a:lstStyle/>
                    <a:p>
                      <a:pPr algn="ctr"/>
                      <a:r>
                        <a:rPr lang="en-US" dirty="0" smtClean="0"/>
                        <a:t>ID6</a:t>
                      </a:r>
                      <a:endParaRPr lang="en-US" dirty="0"/>
                    </a:p>
                  </a:txBody>
                  <a:tcPr marL="81280" marR="81280"/>
                </a:tc>
                <a:tc>
                  <a:txBody>
                    <a:bodyPr/>
                    <a:lstStyle/>
                    <a:p>
                      <a:pPr algn="ctr"/>
                      <a:r>
                        <a:rPr lang="en-US" dirty="0" err="1" smtClean="0"/>
                        <a:t>BookType</a:t>
                      </a:r>
                      <a:endParaRPr lang="en-US" dirty="0"/>
                    </a:p>
                  </a:txBody>
                  <a:tcPr marL="81280" marR="81280"/>
                </a:tc>
                <a:tc>
                  <a:txBody>
                    <a:bodyPr/>
                    <a:lstStyle/>
                    <a:p>
                      <a:pPr algn="ctr"/>
                      <a:r>
                        <a:rPr lang="en-US" dirty="0" smtClean="0"/>
                        <a:t>NULL</a:t>
                      </a:r>
                      <a:endParaRPr lang="en-US" dirty="0"/>
                    </a:p>
                  </a:txBody>
                  <a:tcPr marL="81280" marR="81280"/>
                </a:tc>
                <a:tc>
                  <a:txBody>
                    <a:bodyPr/>
                    <a:lstStyle/>
                    <a:p>
                      <a:pPr algn="ctr"/>
                      <a:r>
                        <a:rPr lang="en-US" dirty="0" smtClean="0"/>
                        <a:t>“2004”</a:t>
                      </a:r>
                      <a:endParaRPr lang="en-US" dirty="0"/>
                    </a:p>
                  </a:txBody>
                  <a:tcPr marL="81280" marR="81280"/>
                </a:tc>
              </a:tr>
            </a:tbl>
          </a:graphicData>
        </a:graphic>
      </p:graphicFrame>
      <p:graphicFrame>
        <p:nvGraphicFramePr>
          <p:cNvPr id="9" name="Content Placeholder 8"/>
          <p:cNvGraphicFramePr>
            <a:graphicFrameLocks noGrp="1"/>
          </p:cNvGraphicFramePr>
          <p:nvPr>
            <p:ph sz="quarter" idx="4"/>
          </p:nvPr>
        </p:nvGraphicFramePr>
        <p:xfrm>
          <a:off x="4371975" y="2362200"/>
          <a:ext cx="3657600" cy="1854200"/>
        </p:xfrm>
        <a:graphic>
          <a:graphicData uri="http://schemas.openxmlformats.org/drawingml/2006/table">
            <a:tbl>
              <a:tblPr firstRow="1" bandRow="1">
                <a:tableStyleId>{5C22544A-7EE6-4342-B048-85BDC9FD1C3A}</a:tableStyleId>
              </a:tblPr>
              <a:tblGrid>
                <a:gridCol w="809625"/>
                <a:gridCol w="1524000"/>
                <a:gridCol w="1323975"/>
              </a:tblGrid>
              <a:tr h="370840">
                <a:tc>
                  <a:txBody>
                    <a:bodyPr/>
                    <a:lstStyle/>
                    <a:p>
                      <a:pPr algn="ctr"/>
                      <a:r>
                        <a:rPr lang="en-US" dirty="0" smtClean="0"/>
                        <a:t>Subj.</a:t>
                      </a:r>
                      <a:endParaRPr lang="en-US" dirty="0"/>
                    </a:p>
                  </a:txBody>
                  <a:tcPr/>
                </a:tc>
                <a:tc>
                  <a:txBody>
                    <a:bodyPr/>
                    <a:lstStyle/>
                    <a:p>
                      <a:pPr algn="ctr"/>
                      <a:r>
                        <a:rPr lang="en-US" dirty="0" smtClean="0"/>
                        <a:t>Prop.</a:t>
                      </a:r>
                      <a:endParaRPr lang="en-US" dirty="0"/>
                    </a:p>
                  </a:txBody>
                  <a:tcPr/>
                </a:tc>
                <a:tc>
                  <a:txBody>
                    <a:bodyPr/>
                    <a:lstStyle/>
                    <a:p>
                      <a:pPr algn="ctr"/>
                      <a:r>
                        <a:rPr lang="en-US" dirty="0" smtClean="0"/>
                        <a:t>Obj.</a:t>
                      </a:r>
                      <a:endParaRPr lang="en-US" dirty="0"/>
                    </a:p>
                  </a:txBody>
                  <a:tcPr/>
                </a:tc>
              </a:tr>
              <a:tr h="370840">
                <a:tc>
                  <a:txBody>
                    <a:bodyPr/>
                    <a:lstStyle/>
                    <a:p>
                      <a:pPr algn="ctr"/>
                      <a:r>
                        <a:rPr lang="en-US" dirty="0" smtClean="0"/>
                        <a:t>ID1</a:t>
                      </a:r>
                      <a:endParaRPr lang="en-US" dirty="0"/>
                    </a:p>
                  </a:txBody>
                  <a:tcPr/>
                </a:tc>
                <a:tc>
                  <a:txBody>
                    <a:bodyPr/>
                    <a:lstStyle/>
                    <a:p>
                      <a:pPr algn="ctr"/>
                      <a:r>
                        <a:rPr lang="en-US" dirty="0" smtClean="0"/>
                        <a:t>author</a:t>
                      </a:r>
                      <a:endParaRPr lang="en-US" dirty="0"/>
                    </a:p>
                  </a:txBody>
                  <a:tcPr/>
                </a:tc>
                <a:tc>
                  <a:txBody>
                    <a:bodyPr/>
                    <a:lstStyle/>
                    <a:p>
                      <a:pPr algn="ctr"/>
                      <a:r>
                        <a:rPr lang="en-US" dirty="0" smtClean="0"/>
                        <a:t>“</a:t>
                      </a:r>
                      <a:r>
                        <a:rPr lang="en-US" dirty="0" err="1" smtClean="0"/>
                        <a:t>Fox,Joe</a:t>
                      </a:r>
                      <a:r>
                        <a:rPr lang="en-US" dirty="0" smtClean="0"/>
                        <a:t>”</a:t>
                      </a:r>
                      <a:endParaRPr lang="en-US" dirty="0"/>
                    </a:p>
                  </a:txBody>
                  <a:tcPr/>
                </a:tc>
              </a:tr>
              <a:tr h="370840">
                <a:tc>
                  <a:txBody>
                    <a:bodyPr/>
                    <a:lstStyle/>
                    <a:p>
                      <a:pPr algn="ctr"/>
                      <a:r>
                        <a:rPr lang="en-US" dirty="0" smtClean="0"/>
                        <a:t>ID2</a:t>
                      </a:r>
                      <a:endParaRPr lang="en-US" dirty="0"/>
                    </a:p>
                  </a:txBody>
                  <a:tcPr/>
                </a:tc>
                <a:tc>
                  <a:txBody>
                    <a:bodyPr/>
                    <a:lstStyle/>
                    <a:p>
                      <a:pPr algn="ctr"/>
                      <a:r>
                        <a:rPr lang="en-US" dirty="0" smtClean="0"/>
                        <a:t>artist</a:t>
                      </a:r>
                      <a:endParaRPr lang="en-US" dirty="0"/>
                    </a:p>
                  </a:txBody>
                  <a:tcPr/>
                </a:tc>
                <a:tc>
                  <a:txBody>
                    <a:bodyPr/>
                    <a:lstStyle/>
                    <a:p>
                      <a:pPr algn="ctr"/>
                      <a:r>
                        <a:rPr lang="en-US" dirty="0" smtClean="0"/>
                        <a:t>“</a:t>
                      </a:r>
                      <a:r>
                        <a:rPr lang="en-US" dirty="0" err="1" smtClean="0"/>
                        <a:t>Orr,Tim</a:t>
                      </a:r>
                      <a:r>
                        <a:rPr lang="en-US" dirty="0" smtClean="0"/>
                        <a:t>”</a:t>
                      </a:r>
                      <a:endParaRPr lang="en-US" dirty="0"/>
                    </a:p>
                  </a:txBody>
                  <a:tcPr/>
                </a:tc>
              </a:tr>
              <a:tr h="370840">
                <a:tc>
                  <a:txBody>
                    <a:bodyPr/>
                    <a:lstStyle/>
                    <a:p>
                      <a:pPr algn="ctr"/>
                      <a:r>
                        <a:rPr lang="en-US" dirty="0" smtClean="0"/>
                        <a:t>ID2</a:t>
                      </a:r>
                      <a:endParaRPr lang="en-US" dirty="0"/>
                    </a:p>
                  </a:txBody>
                  <a:tcPr/>
                </a:tc>
                <a:tc>
                  <a:txBody>
                    <a:bodyPr/>
                    <a:lstStyle/>
                    <a:p>
                      <a:pPr algn="ctr"/>
                      <a:r>
                        <a:rPr lang="en-US" dirty="0" smtClean="0"/>
                        <a:t>language</a:t>
                      </a:r>
                      <a:endParaRPr lang="en-US" dirty="0"/>
                    </a:p>
                  </a:txBody>
                  <a:tcPr/>
                </a:tc>
                <a:tc>
                  <a:txBody>
                    <a:bodyPr/>
                    <a:lstStyle/>
                    <a:p>
                      <a:pPr algn="ctr"/>
                      <a:r>
                        <a:rPr lang="en-US" dirty="0" smtClean="0"/>
                        <a:t>“French”</a:t>
                      </a:r>
                      <a:endParaRPr lang="en-US" dirty="0"/>
                    </a:p>
                  </a:txBody>
                  <a:tcPr/>
                </a:tc>
              </a:tr>
              <a:tr h="370840">
                <a:tc>
                  <a:txBody>
                    <a:bodyPr/>
                    <a:lstStyle/>
                    <a:p>
                      <a:pPr algn="ctr"/>
                      <a:r>
                        <a:rPr lang="en-US" dirty="0" smtClean="0"/>
                        <a:t>ID3</a:t>
                      </a:r>
                      <a:endParaRPr lang="en-US" dirty="0"/>
                    </a:p>
                  </a:txBody>
                  <a:tcPr/>
                </a:tc>
                <a:tc>
                  <a:txBody>
                    <a:bodyPr/>
                    <a:lstStyle/>
                    <a:p>
                      <a:pPr algn="ctr"/>
                      <a:r>
                        <a:rPr lang="en-US" dirty="0" smtClean="0"/>
                        <a:t>language</a:t>
                      </a:r>
                      <a:endParaRPr lang="en-US" dirty="0"/>
                    </a:p>
                  </a:txBody>
                  <a:tcPr/>
                </a:tc>
                <a:tc>
                  <a:txBody>
                    <a:bodyPr/>
                    <a:lstStyle/>
                    <a:p>
                      <a:pPr algn="ctr"/>
                      <a:r>
                        <a:rPr lang="en-US" dirty="0" smtClean="0"/>
                        <a:t>“English”</a:t>
                      </a:r>
                      <a:endParaRPr lang="en-US" dirty="0"/>
                    </a:p>
                  </a:txBody>
                  <a:tcPr/>
                </a:tc>
              </a:tr>
            </a:tbl>
          </a:graphicData>
        </a:graphic>
      </p:graphicFrame>
      <p:sp>
        <p:nvSpPr>
          <p:cNvPr id="10" name="Text Placeholder 9"/>
          <p:cNvSpPr>
            <a:spLocks noGrp="1"/>
          </p:cNvSpPr>
          <p:nvPr>
            <p:ph type="body" sz="quarter" idx="1"/>
          </p:nvPr>
        </p:nvSpPr>
        <p:spPr>
          <a:xfrm>
            <a:off x="304800" y="1524000"/>
            <a:ext cx="3657600" cy="658368"/>
          </a:xfrm>
        </p:spPr>
        <p:txBody>
          <a:bodyPr/>
          <a:lstStyle/>
          <a:p>
            <a:pPr algn="ctr"/>
            <a:r>
              <a:rPr lang="en-US" dirty="0" smtClean="0"/>
              <a:t>Property Table</a:t>
            </a:r>
            <a:endParaRPr lang="en-US" dirty="0"/>
          </a:p>
        </p:txBody>
      </p:sp>
      <p:sp>
        <p:nvSpPr>
          <p:cNvPr id="11" name="Text Placeholder 10"/>
          <p:cNvSpPr>
            <a:spLocks noGrp="1"/>
          </p:cNvSpPr>
          <p:nvPr>
            <p:ph type="body" sz="quarter" idx="3"/>
          </p:nvPr>
        </p:nvSpPr>
        <p:spPr/>
        <p:txBody>
          <a:bodyPr/>
          <a:lstStyle/>
          <a:p>
            <a:pPr algn="ctr"/>
            <a:r>
              <a:rPr lang="en-US" dirty="0" smtClean="0"/>
              <a:t>Left over triples table</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Property-class table example</a:t>
            </a:r>
            <a:endParaRPr lang="en-US" dirty="0"/>
          </a:p>
        </p:txBody>
      </p:sp>
      <p:sp>
        <p:nvSpPr>
          <p:cNvPr id="10" name="Content Placeholder 9"/>
          <p:cNvSpPr>
            <a:spLocks noGrp="1"/>
          </p:cNvSpPr>
          <p:nvPr>
            <p:ph sz="quarter" idx="1"/>
          </p:nvPr>
        </p:nvSpPr>
        <p:spPr/>
        <p:txBody>
          <a:bodyPr/>
          <a:lstStyle/>
          <a:p>
            <a:r>
              <a:rPr lang="en-US" dirty="0" smtClean="0"/>
              <a:t>Class: </a:t>
            </a:r>
            <a:r>
              <a:rPr lang="en-US" dirty="0" err="1" smtClean="0"/>
              <a:t>BookType</a:t>
            </a:r>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Class: </a:t>
            </a:r>
            <a:r>
              <a:rPr lang="en-US" dirty="0" err="1" smtClean="0"/>
              <a:t>CDType</a:t>
            </a:r>
            <a:endParaRPr lang="en-US" dirty="0" smtClean="0"/>
          </a:p>
          <a:p>
            <a:pPr>
              <a:buNone/>
            </a:pPr>
            <a:endParaRPr lang="en-US" dirty="0" smtClean="0"/>
          </a:p>
          <a:p>
            <a:pPr>
              <a:buNone/>
            </a:pPr>
            <a:endParaRPr lang="en-US" dirty="0"/>
          </a:p>
        </p:txBody>
      </p:sp>
      <p:sp>
        <p:nvSpPr>
          <p:cNvPr id="11" name="Content Placeholder 10"/>
          <p:cNvSpPr>
            <a:spLocks noGrp="1"/>
          </p:cNvSpPr>
          <p:nvPr>
            <p:ph sz="quarter" idx="2"/>
          </p:nvPr>
        </p:nvSpPr>
        <p:spPr/>
        <p:txBody>
          <a:bodyPr/>
          <a:lstStyle/>
          <a:p>
            <a:r>
              <a:rPr lang="en-US" dirty="0" smtClean="0"/>
              <a:t>Left-over triples table</a:t>
            </a:r>
          </a:p>
          <a:p>
            <a:pPr>
              <a:buNone/>
            </a:pPr>
            <a:endParaRPr lang="en-US" dirty="0"/>
          </a:p>
        </p:txBody>
      </p:sp>
      <p:graphicFrame>
        <p:nvGraphicFramePr>
          <p:cNvPr id="12" name="Table 11"/>
          <p:cNvGraphicFramePr>
            <a:graphicFrameLocks noGrp="1"/>
          </p:cNvGraphicFramePr>
          <p:nvPr/>
        </p:nvGraphicFramePr>
        <p:xfrm>
          <a:off x="304800" y="2209800"/>
          <a:ext cx="3886202" cy="1483360"/>
        </p:xfrm>
        <a:graphic>
          <a:graphicData uri="http://schemas.openxmlformats.org/drawingml/2006/table">
            <a:tbl>
              <a:tblPr firstRow="1" bandRow="1">
                <a:tableStyleId>{5C22544A-7EE6-4342-B048-85BDC9FD1C3A}</a:tableStyleId>
              </a:tblPr>
              <a:tblGrid>
                <a:gridCol w="728663"/>
                <a:gridCol w="947737"/>
                <a:gridCol w="1319214"/>
                <a:gridCol w="890588"/>
              </a:tblGrid>
              <a:tr h="370840">
                <a:tc>
                  <a:txBody>
                    <a:bodyPr/>
                    <a:lstStyle/>
                    <a:p>
                      <a:pPr algn="ctr"/>
                      <a:r>
                        <a:rPr lang="en-US" dirty="0" smtClean="0"/>
                        <a:t>Sub</a:t>
                      </a:r>
                      <a:endParaRPr lang="en-US" dirty="0"/>
                    </a:p>
                  </a:txBody>
                  <a:tcPr/>
                </a:tc>
                <a:tc>
                  <a:txBody>
                    <a:bodyPr/>
                    <a:lstStyle/>
                    <a:p>
                      <a:pPr algn="ctr"/>
                      <a:r>
                        <a:rPr lang="en-US" dirty="0" smtClean="0"/>
                        <a:t>Title</a:t>
                      </a:r>
                      <a:endParaRPr lang="en-US" dirty="0"/>
                    </a:p>
                  </a:txBody>
                  <a:tcPr/>
                </a:tc>
                <a:tc>
                  <a:txBody>
                    <a:bodyPr/>
                    <a:lstStyle/>
                    <a:p>
                      <a:pPr algn="ctr"/>
                      <a:r>
                        <a:rPr lang="en-US" dirty="0" smtClean="0"/>
                        <a:t>Auth.</a:t>
                      </a:r>
                      <a:endParaRPr lang="en-US" dirty="0"/>
                    </a:p>
                  </a:txBody>
                  <a:tcPr/>
                </a:tc>
                <a:tc>
                  <a:txBody>
                    <a:bodyPr/>
                    <a:lstStyle/>
                    <a:p>
                      <a:pPr algn="ctr"/>
                      <a:r>
                        <a:rPr lang="en-US" dirty="0" err="1" smtClean="0"/>
                        <a:t>cpyrt</a:t>
                      </a:r>
                      <a:endParaRPr lang="en-US" dirty="0"/>
                    </a:p>
                  </a:txBody>
                  <a:tcPr/>
                </a:tc>
              </a:tr>
              <a:tr h="370840">
                <a:tc>
                  <a:txBody>
                    <a:bodyPr/>
                    <a:lstStyle/>
                    <a:p>
                      <a:pPr algn="ctr"/>
                      <a:r>
                        <a:rPr lang="en-US" dirty="0" smtClean="0"/>
                        <a:t>ID1</a:t>
                      </a:r>
                      <a:endParaRPr lang="en-US" dirty="0"/>
                    </a:p>
                  </a:txBody>
                  <a:tcPr/>
                </a:tc>
                <a:tc>
                  <a:txBody>
                    <a:bodyPr/>
                    <a:lstStyle/>
                    <a:p>
                      <a:pPr algn="ctr"/>
                      <a:r>
                        <a:rPr lang="en-US" dirty="0" smtClean="0"/>
                        <a:t>“XYZ”</a:t>
                      </a:r>
                      <a:endParaRPr lang="en-US" dirty="0"/>
                    </a:p>
                  </a:txBody>
                  <a:tcPr/>
                </a:tc>
                <a:tc>
                  <a:txBody>
                    <a:bodyPr/>
                    <a:lstStyle/>
                    <a:p>
                      <a:pPr algn="ctr"/>
                      <a:r>
                        <a:rPr lang="en-US" dirty="0" smtClean="0"/>
                        <a:t>“</a:t>
                      </a:r>
                      <a:r>
                        <a:rPr lang="en-US" dirty="0" err="1" smtClean="0"/>
                        <a:t>Fox,Joe</a:t>
                      </a:r>
                      <a:r>
                        <a:rPr lang="en-US" dirty="0" smtClean="0"/>
                        <a:t>”</a:t>
                      </a:r>
                      <a:endParaRPr lang="en-US" dirty="0"/>
                    </a:p>
                  </a:txBody>
                  <a:tcPr/>
                </a:tc>
                <a:tc>
                  <a:txBody>
                    <a:bodyPr/>
                    <a:lstStyle/>
                    <a:p>
                      <a:pPr algn="ctr"/>
                      <a:r>
                        <a:rPr lang="en-US" dirty="0" smtClean="0"/>
                        <a:t>“2001”</a:t>
                      </a:r>
                      <a:endParaRPr lang="en-US" dirty="0"/>
                    </a:p>
                  </a:txBody>
                  <a:tcPr/>
                </a:tc>
              </a:tr>
              <a:tr h="370840">
                <a:tc>
                  <a:txBody>
                    <a:bodyPr/>
                    <a:lstStyle/>
                    <a:p>
                      <a:pPr algn="ctr"/>
                      <a:r>
                        <a:rPr lang="en-US" dirty="0" smtClean="0"/>
                        <a:t>ID3</a:t>
                      </a:r>
                      <a:endParaRPr lang="en-US" dirty="0"/>
                    </a:p>
                  </a:txBody>
                  <a:tcPr/>
                </a:tc>
                <a:tc>
                  <a:txBody>
                    <a:bodyPr/>
                    <a:lstStyle/>
                    <a:p>
                      <a:pPr algn="ctr"/>
                      <a:r>
                        <a:rPr lang="en-US" dirty="0" smtClean="0"/>
                        <a:t>“MNO”</a:t>
                      </a:r>
                      <a:endParaRPr lang="en-US" dirty="0"/>
                    </a:p>
                  </a:txBody>
                  <a:tcPr/>
                </a:tc>
                <a:tc>
                  <a:txBody>
                    <a:bodyPr/>
                    <a:lstStyle/>
                    <a:p>
                      <a:pPr algn="ctr"/>
                      <a:r>
                        <a:rPr lang="en-US" dirty="0" smtClean="0"/>
                        <a:t>NULL</a:t>
                      </a:r>
                      <a:endParaRPr lang="en-US" dirty="0"/>
                    </a:p>
                  </a:txBody>
                  <a:tcPr/>
                </a:tc>
                <a:tc>
                  <a:txBody>
                    <a:bodyPr/>
                    <a:lstStyle/>
                    <a:p>
                      <a:r>
                        <a:rPr lang="en-US" dirty="0" smtClean="0"/>
                        <a:t>NULL</a:t>
                      </a:r>
                      <a:endParaRPr lang="en-US" dirty="0"/>
                    </a:p>
                  </a:txBody>
                  <a:tcPr/>
                </a:tc>
              </a:tr>
              <a:tr h="370840">
                <a:tc>
                  <a:txBody>
                    <a:bodyPr/>
                    <a:lstStyle/>
                    <a:p>
                      <a:pPr algn="ctr"/>
                      <a:r>
                        <a:rPr lang="en-US" dirty="0" smtClean="0"/>
                        <a:t>ID6</a:t>
                      </a:r>
                      <a:endParaRPr lang="en-US" dirty="0"/>
                    </a:p>
                  </a:txBody>
                  <a:tcPr/>
                </a:tc>
                <a:tc>
                  <a:txBody>
                    <a:bodyPr/>
                    <a:lstStyle/>
                    <a:p>
                      <a:pPr algn="ctr"/>
                      <a:r>
                        <a:rPr lang="en-US" dirty="0" smtClean="0"/>
                        <a:t>NULL</a:t>
                      </a:r>
                      <a:endParaRPr lang="en-US" dirty="0"/>
                    </a:p>
                  </a:txBody>
                  <a:tcPr/>
                </a:tc>
                <a:tc>
                  <a:txBody>
                    <a:bodyPr/>
                    <a:lstStyle/>
                    <a:p>
                      <a:pPr algn="ctr"/>
                      <a:r>
                        <a:rPr lang="en-US" dirty="0" smtClean="0"/>
                        <a:t>NULL</a:t>
                      </a:r>
                      <a:endParaRPr lang="en-US" dirty="0"/>
                    </a:p>
                  </a:txBody>
                  <a:tcPr/>
                </a:tc>
                <a:tc>
                  <a:txBody>
                    <a:bodyPr/>
                    <a:lstStyle/>
                    <a:p>
                      <a:pPr algn="ctr"/>
                      <a:r>
                        <a:rPr lang="en-US" dirty="0" smtClean="0"/>
                        <a:t>“2004”</a:t>
                      </a:r>
                      <a:endParaRPr lang="en-US" dirty="0"/>
                    </a:p>
                  </a:txBody>
                  <a:tcPr/>
                </a:tc>
              </a:tr>
            </a:tbl>
          </a:graphicData>
        </a:graphic>
      </p:graphicFrame>
      <p:graphicFrame>
        <p:nvGraphicFramePr>
          <p:cNvPr id="13" name="Table 12"/>
          <p:cNvGraphicFramePr>
            <a:graphicFrameLocks noGrp="1"/>
          </p:cNvGraphicFramePr>
          <p:nvPr/>
        </p:nvGraphicFramePr>
        <p:xfrm>
          <a:off x="152400" y="4800600"/>
          <a:ext cx="3886200" cy="1112520"/>
        </p:xfrm>
        <a:graphic>
          <a:graphicData uri="http://schemas.openxmlformats.org/drawingml/2006/table">
            <a:tbl>
              <a:tblPr firstRow="1" bandRow="1">
                <a:tableStyleId>{5C22544A-7EE6-4342-B048-85BDC9FD1C3A}</a:tableStyleId>
              </a:tblPr>
              <a:tblGrid>
                <a:gridCol w="685800"/>
                <a:gridCol w="990600"/>
                <a:gridCol w="1238250"/>
                <a:gridCol w="971550"/>
              </a:tblGrid>
              <a:tr h="370840">
                <a:tc>
                  <a:txBody>
                    <a:bodyPr/>
                    <a:lstStyle/>
                    <a:p>
                      <a:pPr algn="ctr"/>
                      <a:r>
                        <a:rPr lang="en-US" dirty="0" smtClean="0"/>
                        <a:t>Sub</a:t>
                      </a:r>
                      <a:endParaRPr lang="en-US" dirty="0"/>
                    </a:p>
                  </a:txBody>
                  <a:tcPr/>
                </a:tc>
                <a:tc>
                  <a:txBody>
                    <a:bodyPr/>
                    <a:lstStyle/>
                    <a:p>
                      <a:pPr algn="ctr"/>
                      <a:r>
                        <a:rPr lang="en-US" dirty="0" smtClean="0"/>
                        <a:t>Title</a:t>
                      </a:r>
                      <a:endParaRPr lang="en-US" dirty="0"/>
                    </a:p>
                  </a:txBody>
                  <a:tcPr/>
                </a:tc>
                <a:tc>
                  <a:txBody>
                    <a:bodyPr/>
                    <a:lstStyle/>
                    <a:p>
                      <a:pPr algn="ctr"/>
                      <a:r>
                        <a:rPr lang="en-US" dirty="0" smtClean="0"/>
                        <a:t>Auth</a:t>
                      </a:r>
                      <a:endParaRPr lang="en-US" dirty="0"/>
                    </a:p>
                  </a:txBody>
                  <a:tcPr/>
                </a:tc>
                <a:tc>
                  <a:txBody>
                    <a:bodyPr/>
                    <a:lstStyle/>
                    <a:p>
                      <a:pPr algn="ctr"/>
                      <a:r>
                        <a:rPr lang="en-US" dirty="0" err="1" smtClean="0"/>
                        <a:t>cpyrt</a:t>
                      </a:r>
                      <a:endParaRPr lang="en-US" dirty="0"/>
                    </a:p>
                  </a:txBody>
                  <a:tcPr/>
                </a:tc>
              </a:tr>
              <a:tr h="370840">
                <a:tc>
                  <a:txBody>
                    <a:bodyPr/>
                    <a:lstStyle/>
                    <a:p>
                      <a:pPr algn="ctr"/>
                      <a:r>
                        <a:rPr lang="en-US" dirty="0" smtClean="0"/>
                        <a:t>ID2</a:t>
                      </a:r>
                      <a:endParaRPr lang="en-US" dirty="0"/>
                    </a:p>
                  </a:txBody>
                  <a:tcPr/>
                </a:tc>
                <a:tc>
                  <a:txBody>
                    <a:bodyPr/>
                    <a:lstStyle/>
                    <a:p>
                      <a:pPr algn="ctr"/>
                      <a:r>
                        <a:rPr lang="en-US" dirty="0" smtClean="0"/>
                        <a:t>“ABC”</a:t>
                      </a:r>
                      <a:endParaRPr lang="en-US" dirty="0"/>
                    </a:p>
                  </a:txBody>
                  <a:tcPr/>
                </a:tc>
                <a:tc>
                  <a:txBody>
                    <a:bodyPr/>
                    <a:lstStyle/>
                    <a:p>
                      <a:pPr algn="ctr"/>
                      <a:r>
                        <a:rPr lang="en-US" dirty="0" smtClean="0"/>
                        <a:t>“</a:t>
                      </a:r>
                      <a:r>
                        <a:rPr lang="en-US" dirty="0" err="1" smtClean="0"/>
                        <a:t>Orr,Tim</a:t>
                      </a:r>
                      <a:r>
                        <a:rPr lang="en-US" dirty="0" smtClean="0"/>
                        <a:t>”</a:t>
                      </a:r>
                      <a:endParaRPr lang="en-US" dirty="0"/>
                    </a:p>
                  </a:txBody>
                  <a:tcPr/>
                </a:tc>
                <a:tc>
                  <a:txBody>
                    <a:bodyPr/>
                    <a:lstStyle/>
                    <a:p>
                      <a:pPr algn="ctr"/>
                      <a:r>
                        <a:rPr lang="en-US" dirty="0" smtClean="0"/>
                        <a:t>“1985”</a:t>
                      </a:r>
                      <a:endParaRPr lang="en-US" dirty="0"/>
                    </a:p>
                  </a:txBody>
                  <a:tcPr/>
                </a:tc>
              </a:tr>
              <a:tr h="370840">
                <a:tc>
                  <a:txBody>
                    <a:bodyPr/>
                    <a:lstStyle/>
                    <a:p>
                      <a:pPr algn="ctr"/>
                      <a:r>
                        <a:rPr lang="en-US" dirty="0" smtClean="0"/>
                        <a:t>ID5</a:t>
                      </a:r>
                      <a:endParaRPr lang="en-US" dirty="0"/>
                    </a:p>
                  </a:txBody>
                  <a:tcPr/>
                </a:tc>
                <a:tc>
                  <a:txBody>
                    <a:bodyPr/>
                    <a:lstStyle/>
                    <a:p>
                      <a:pPr algn="ctr"/>
                      <a:r>
                        <a:rPr lang="en-US" dirty="0" smtClean="0"/>
                        <a:t>“GHI”</a:t>
                      </a:r>
                      <a:endParaRPr lang="en-US" dirty="0"/>
                    </a:p>
                  </a:txBody>
                  <a:tcPr/>
                </a:tc>
                <a:tc>
                  <a:txBody>
                    <a:bodyPr/>
                    <a:lstStyle/>
                    <a:p>
                      <a:pPr algn="ctr"/>
                      <a:r>
                        <a:rPr lang="en-US" dirty="0" smtClean="0"/>
                        <a:t>NULL</a:t>
                      </a:r>
                      <a:endParaRPr lang="en-US" dirty="0"/>
                    </a:p>
                  </a:txBody>
                  <a:tcPr/>
                </a:tc>
                <a:tc>
                  <a:txBody>
                    <a:bodyPr/>
                    <a:lstStyle/>
                    <a:p>
                      <a:pPr algn="ctr"/>
                      <a:r>
                        <a:rPr lang="en-US" dirty="0" smtClean="0"/>
                        <a:t>“1985”</a:t>
                      </a:r>
                      <a:endParaRPr lang="en-US" dirty="0"/>
                    </a:p>
                  </a:txBody>
                  <a:tcPr/>
                </a:tc>
              </a:tr>
            </a:tbl>
          </a:graphicData>
        </a:graphic>
      </p:graphicFrame>
      <p:graphicFrame>
        <p:nvGraphicFramePr>
          <p:cNvPr id="14" name="Table 13"/>
          <p:cNvGraphicFramePr>
            <a:graphicFrameLocks noGrp="1"/>
          </p:cNvGraphicFramePr>
          <p:nvPr/>
        </p:nvGraphicFramePr>
        <p:xfrm>
          <a:off x="4495800" y="2209800"/>
          <a:ext cx="4038600" cy="1854200"/>
        </p:xfrm>
        <a:graphic>
          <a:graphicData uri="http://schemas.openxmlformats.org/drawingml/2006/table">
            <a:tbl>
              <a:tblPr firstRow="1" bandRow="1">
                <a:tableStyleId>{5C22544A-7EE6-4342-B048-85BDC9FD1C3A}</a:tableStyleId>
              </a:tblPr>
              <a:tblGrid>
                <a:gridCol w="1346200"/>
                <a:gridCol w="1346200"/>
                <a:gridCol w="1346200"/>
              </a:tblGrid>
              <a:tr h="370840">
                <a:tc>
                  <a:txBody>
                    <a:bodyPr/>
                    <a:lstStyle/>
                    <a:p>
                      <a:pPr algn="ctr"/>
                      <a:r>
                        <a:rPr lang="en-US" dirty="0" smtClean="0"/>
                        <a:t>Subject</a:t>
                      </a:r>
                      <a:endParaRPr lang="en-US" dirty="0"/>
                    </a:p>
                  </a:txBody>
                  <a:tcPr/>
                </a:tc>
                <a:tc>
                  <a:txBody>
                    <a:bodyPr/>
                    <a:lstStyle/>
                    <a:p>
                      <a:pPr algn="ctr"/>
                      <a:r>
                        <a:rPr lang="en-US" dirty="0" smtClean="0"/>
                        <a:t>Property</a:t>
                      </a:r>
                      <a:endParaRPr lang="en-US" dirty="0"/>
                    </a:p>
                  </a:txBody>
                  <a:tcPr/>
                </a:tc>
                <a:tc>
                  <a:txBody>
                    <a:bodyPr/>
                    <a:lstStyle/>
                    <a:p>
                      <a:pPr algn="ctr"/>
                      <a:r>
                        <a:rPr lang="en-US" dirty="0" smtClean="0"/>
                        <a:t>Object</a:t>
                      </a:r>
                      <a:endParaRPr lang="en-US" dirty="0"/>
                    </a:p>
                  </a:txBody>
                  <a:tcPr/>
                </a:tc>
              </a:tr>
              <a:tr h="370840">
                <a:tc>
                  <a:txBody>
                    <a:bodyPr/>
                    <a:lstStyle/>
                    <a:p>
                      <a:pPr algn="ctr"/>
                      <a:r>
                        <a:rPr lang="en-US" dirty="0" smtClean="0"/>
                        <a:t>ID2</a:t>
                      </a:r>
                      <a:endParaRPr lang="en-US" dirty="0"/>
                    </a:p>
                  </a:txBody>
                  <a:tcPr/>
                </a:tc>
                <a:tc>
                  <a:txBody>
                    <a:bodyPr/>
                    <a:lstStyle/>
                    <a:p>
                      <a:pPr algn="ctr"/>
                      <a:r>
                        <a:rPr lang="en-US" dirty="0" smtClean="0"/>
                        <a:t>language</a:t>
                      </a:r>
                      <a:endParaRPr lang="en-US" dirty="0"/>
                    </a:p>
                  </a:txBody>
                  <a:tcPr/>
                </a:tc>
                <a:tc>
                  <a:txBody>
                    <a:bodyPr/>
                    <a:lstStyle/>
                    <a:p>
                      <a:pPr algn="ctr"/>
                      <a:r>
                        <a:rPr lang="en-US" dirty="0" smtClean="0"/>
                        <a:t>“French”</a:t>
                      </a:r>
                      <a:endParaRPr lang="en-US" dirty="0"/>
                    </a:p>
                  </a:txBody>
                  <a:tcPr/>
                </a:tc>
              </a:tr>
              <a:tr h="370840">
                <a:tc>
                  <a:txBody>
                    <a:bodyPr/>
                    <a:lstStyle/>
                    <a:p>
                      <a:pPr algn="ctr"/>
                      <a:r>
                        <a:rPr lang="en-US" dirty="0" smtClean="0"/>
                        <a:t>ID3</a:t>
                      </a:r>
                      <a:endParaRPr lang="en-US" dirty="0"/>
                    </a:p>
                  </a:txBody>
                  <a:tcPr/>
                </a:tc>
                <a:tc>
                  <a:txBody>
                    <a:bodyPr/>
                    <a:lstStyle/>
                    <a:p>
                      <a:pPr algn="ctr"/>
                      <a:r>
                        <a:rPr lang="en-US" dirty="0" smtClean="0"/>
                        <a:t>language</a:t>
                      </a:r>
                      <a:endParaRPr lang="en-US" dirty="0"/>
                    </a:p>
                  </a:txBody>
                  <a:tcPr/>
                </a:tc>
                <a:tc>
                  <a:txBody>
                    <a:bodyPr/>
                    <a:lstStyle/>
                    <a:p>
                      <a:pPr algn="ctr"/>
                      <a:r>
                        <a:rPr lang="en-US" dirty="0" smtClean="0"/>
                        <a:t>“English”</a:t>
                      </a:r>
                      <a:endParaRPr lang="en-US" dirty="0"/>
                    </a:p>
                  </a:txBody>
                  <a:tcPr/>
                </a:tc>
              </a:tr>
              <a:tr h="370840">
                <a:tc>
                  <a:txBody>
                    <a:bodyPr/>
                    <a:lstStyle/>
                    <a:p>
                      <a:pPr algn="ctr"/>
                      <a:r>
                        <a:rPr lang="en-US" dirty="0" smtClean="0"/>
                        <a:t>ID4</a:t>
                      </a:r>
                      <a:endParaRPr lang="en-US" dirty="0"/>
                    </a:p>
                  </a:txBody>
                  <a:tcPr/>
                </a:tc>
                <a:tc>
                  <a:txBody>
                    <a:bodyPr/>
                    <a:lstStyle/>
                    <a:p>
                      <a:pPr algn="ctr"/>
                      <a:r>
                        <a:rPr lang="en-US" dirty="0" smtClean="0"/>
                        <a:t>type</a:t>
                      </a:r>
                      <a:endParaRPr lang="en-US" dirty="0"/>
                    </a:p>
                  </a:txBody>
                  <a:tcPr/>
                </a:tc>
                <a:tc>
                  <a:txBody>
                    <a:bodyPr/>
                    <a:lstStyle/>
                    <a:p>
                      <a:pPr algn="ctr"/>
                      <a:r>
                        <a:rPr lang="en-US" dirty="0" err="1" smtClean="0"/>
                        <a:t>DVDType</a:t>
                      </a:r>
                      <a:endParaRPr lang="en-US" dirty="0"/>
                    </a:p>
                  </a:txBody>
                  <a:tcPr/>
                </a:tc>
              </a:tr>
              <a:tr h="370840">
                <a:tc>
                  <a:txBody>
                    <a:bodyPr/>
                    <a:lstStyle/>
                    <a:p>
                      <a:pPr algn="ctr"/>
                      <a:r>
                        <a:rPr lang="en-US" dirty="0" smtClean="0"/>
                        <a:t>ID4</a:t>
                      </a:r>
                      <a:endParaRPr lang="en-US" dirty="0"/>
                    </a:p>
                  </a:txBody>
                  <a:tcPr/>
                </a:tc>
                <a:tc>
                  <a:txBody>
                    <a:bodyPr/>
                    <a:lstStyle/>
                    <a:p>
                      <a:pPr algn="ctr"/>
                      <a:r>
                        <a:rPr lang="en-US" dirty="0" smtClean="0"/>
                        <a:t>title</a:t>
                      </a:r>
                      <a:endParaRPr lang="en-US" dirty="0"/>
                    </a:p>
                  </a:txBody>
                  <a:tcPr/>
                </a:tc>
                <a:tc>
                  <a:txBody>
                    <a:bodyPr/>
                    <a:lstStyle/>
                    <a:p>
                      <a:pPr algn="ctr"/>
                      <a:r>
                        <a:rPr lang="en-US" dirty="0" smtClean="0"/>
                        <a:t>“DEF”</a:t>
                      </a:r>
                      <a:endParaRPr lang="en-US" dirty="0"/>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Problems with property tables</a:t>
            </a:r>
            <a:endParaRPr lang="en-US" dirty="0"/>
          </a:p>
        </p:txBody>
      </p:sp>
      <p:sp>
        <p:nvSpPr>
          <p:cNvPr id="6" name="Content Placeholder 5"/>
          <p:cNvSpPr>
            <a:spLocks noGrp="1"/>
          </p:cNvSpPr>
          <p:nvPr>
            <p:ph sz="quarter" idx="1"/>
          </p:nvPr>
        </p:nvSpPr>
        <p:spPr/>
        <p:txBody>
          <a:bodyPr>
            <a:normAutofit fontScale="92500"/>
          </a:bodyPr>
          <a:lstStyle/>
          <a:p>
            <a:r>
              <a:rPr lang="en-US" dirty="0" smtClean="0"/>
              <a:t>If table is made narrow with fewer property columns, table is less sparse but a query confined to one property table is reduced</a:t>
            </a:r>
          </a:p>
          <a:p>
            <a:r>
              <a:rPr lang="en-US" dirty="0" smtClean="0"/>
              <a:t>If table is made wider including more property columns, more NULLs and hence more unions and joins in queries</a:t>
            </a:r>
          </a:p>
          <a:p>
            <a:r>
              <a:rPr lang="en-US" dirty="0" smtClean="0"/>
              <a:t>Further complexity is added by multi-valued attributes as they cannot be added in the same table with other attributes</a:t>
            </a:r>
          </a:p>
          <a:p>
            <a:r>
              <a:rPr lang="en-US" dirty="0" smtClean="0"/>
              <a:t>Queries that do not select on property class type are generally problematic for property-class tables</a:t>
            </a:r>
          </a:p>
          <a:p>
            <a:r>
              <a:rPr lang="en-US" dirty="0" smtClean="0"/>
              <a:t>Queries that have unspecified property values are problematic for clustered property tables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 us consider two-column tables</a:t>
            </a:r>
            <a:endParaRPr lang="en-US" dirty="0"/>
          </a:p>
        </p:txBody>
      </p:sp>
      <p:sp>
        <p:nvSpPr>
          <p:cNvPr id="3" name="Content Placeholder 2"/>
          <p:cNvSpPr>
            <a:spLocks noGrp="1"/>
          </p:cNvSpPr>
          <p:nvPr>
            <p:ph sz="quarter" idx="1"/>
          </p:nvPr>
        </p:nvSpPr>
        <p:spPr>
          <a:xfrm>
            <a:off x="533400" y="1600200"/>
            <a:ext cx="8153400" cy="5257800"/>
          </a:xfrm>
        </p:spPr>
        <p:txBody>
          <a:bodyPr/>
          <a:lstStyle/>
          <a:p>
            <a:pPr>
              <a:buNone/>
            </a:pPr>
            <a:endParaRPr lang="en-US" i="1" dirty="0" smtClean="0"/>
          </a:p>
          <a:p>
            <a:pPr>
              <a:buNone/>
            </a:pPr>
            <a:r>
              <a:rPr lang="en-US" i="1" dirty="0" smtClean="0"/>
              <a:t>	      </a:t>
            </a:r>
            <a:r>
              <a:rPr lang="en-US" dirty="0" smtClean="0"/>
              <a:t>Type		        Title		Copyright</a:t>
            </a:r>
          </a:p>
          <a:p>
            <a:pPr>
              <a:buNone/>
            </a:pPr>
            <a:endParaRPr lang="en-US" i="1" dirty="0" smtClean="0"/>
          </a:p>
          <a:p>
            <a:pPr>
              <a:buNone/>
            </a:pPr>
            <a:endParaRPr lang="en-US" i="1" dirty="0" smtClean="0"/>
          </a:p>
          <a:p>
            <a:pPr>
              <a:buNone/>
            </a:pPr>
            <a:endParaRPr lang="en-US" i="1" dirty="0" smtClean="0"/>
          </a:p>
          <a:p>
            <a:pPr>
              <a:buNone/>
            </a:pPr>
            <a:r>
              <a:rPr lang="en-US" i="1" dirty="0" smtClean="0"/>
              <a:t>							</a:t>
            </a:r>
          </a:p>
          <a:p>
            <a:pPr>
              <a:buNone/>
            </a:pPr>
            <a:r>
              <a:rPr lang="en-US" i="1" dirty="0" smtClean="0"/>
              <a:t>							</a:t>
            </a:r>
            <a:r>
              <a:rPr lang="en-US" dirty="0" smtClean="0"/>
              <a:t>Language</a:t>
            </a:r>
          </a:p>
          <a:p>
            <a:pPr>
              <a:buNone/>
            </a:pPr>
            <a:r>
              <a:rPr lang="en-US" i="1" dirty="0" smtClean="0"/>
              <a:t>	      </a:t>
            </a:r>
            <a:r>
              <a:rPr lang="en-US" dirty="0" smtClean="0"/>
              <a:t>Author			Artist		</a:t>
            </a:r>
            <a:endParaRPr lang="en-US" i="1" dirty="0" smtClean="0"/>
          </a:p>
          <a:p>
            <a:pPr>
              <a:buNone/>
            </a:pPr>
            <a:endParaRPr lang="en-US" dirty="0" smtClean="0"/>
          </a:p>
        </p:txBody>
      </p:sp>
      <p:graphicFrame>
        <p:nvGraphicFramePr>
          <p:cNvPr id="4" name="Table 3"/>
          <p:cNvGraphicFramePr>
            <a:graphicFrameLocks noGrp="1"/>
          </p:cNvGraphicFramePr>
          <p:nvPr/>
        </p:nvGraphicFramePr>
        <p:xfrm>
          <a:off x="457200" y="2600960"/>
          <a:ext cx="2971800" cy="2194560"/>
        </p:xfrm>
        <a:graphic>
          <a:graphicData uri="http://schemas.openxmlformats.org/drawingml/2006/table">
            <a:tbl>
              <a:tblPr firstRow="1" bandRow="1">
                <a:tableStyleId>{5C22544A-7EE6-4342-B048-85BDC9FD1C3A}</a:tableStyleId>
              </a:tblPr>
              <a:tblGrid>
                <a:gridCol w="1485900"/>
                <a:gridCol w="1485900"/>
              </a:tblGrid>
              <a:tr h="223520">
                <a:tc>
                  <a:txBody>
                    <a:bodyPr/>
                    <a:lstStyle/>
                    <a:p>
                      <a:pPr algn="ctr"/>
                      <a:r>
                        <a:rPr lang="en-US" b="0" dirty="0" smtClean="0">
                          <a:solidFill>
                            <a:schemeClr val="tx1"/>
                          </a:solidFill>
                        </a:rPr>
                        <a:t>ID1</a:t>
                      </a:r>
                      <a:endParaRPr lang="en-US" b="0" dirty="0">
                        <a:solidFill>
                          <a:schemeClr val="tx1"/>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b="0" dirty="0" err="1" smtClean="0">
                          <a:solidFill>
                            <a:schemeClr val="tx1"/>
                          </a:solidFill>
                        </a:rPr>
                        <a:t>BookType</a:t>
                      </a:r>
                      <a:endParaRPr lang="en-US" b="0" dirty="0">
                        <a:solidFill>
                          <a:schemeClr val="tx1"/>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223520">
                <a:tc>
                  <a:txBody>
                    <a:bodyPr/>
                    <a:lstStyle/>
                    <a:p>
                      <a:pPr algn="ctr"/>
                      <a:r>
                        <a:rPr lang="en-US" dirty="0" smtClean="0"/>
                        <a:t>ID2</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dirty="0" err="1" smtClean="0"/>
                        <a:t>CDType</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223520">
                <a:tc>
                  <a:txBody>
                    <a:bodyPr/>
                    <a:lstStyle/>
                    <a:p>
                      <a:pPr algn="ctr"/>
                      <a:r>
                        <a:rPr lang="en-US" dirty="0" smtClean="0"/>
                        <a:t>ID3</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dirty="0" err="1" smtClean="0"/>
                        <a:t>BookType</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223520">
                <a:tc>
                  <a:txBody>
                    <a:bodyPr/>
                    <a:lstStyle/>
                    <a:p>
                      <a:pPr algn="ctr"/>
                      <a:r>
                        <a:rPr lang="en-US" dirty="0" smtClean="0"/>
                        <a:t>ID4</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dirty="0" err="1" smtClean="0"/>
                        <a:t>DVDType</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223520">
                <a:tc>
                  <a:txBody>
                    <a:bodyPr/>
                    <a:lstStyle/>
                    <a:p>
                      <a:pPr algn="ctr"/>
                      <a:r>
                        <a:rPr lang="en-US" dirty="0" smtClean="0"/>
                        <a:t>ID5</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dirty="0" err="1" smtClean="0"/>
                        <a:t>CDType</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223520">
                <a:tc>
                  <a:txBody>
                    <a:bodyPr/>
                    <a:lstStyle/>
                    <a:p>
                      <a:pPr algn="ctr"/>
                      <a:r>
                        <a:rPr lang="en-US" dirty="0" smtClean="0"/>
                        <a:t>ID6</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dirty="0" err="1" smtClean="0"/>
                        <a:t>BookType</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bl>
          </a:graphicData>
        </a:graphic>
      </p:graphicFrame>
      <p:graphicFrame>
        <p:nvGraphicFramePr>
          <p:cNvPr id="5" name="Table 4"/>
          <p:cNvGraphicFramePr>
            <a:graphicFrameLocks noGrp="1"/>
          </p:cNvGraphicFramePr>
          <p:nvPr/>
        </p:nvGraphicFramePr>
        <p:xfrm>
          <a:off x="3657600" y="2600961"/>
          <a:ext cx="1905000" cy="2153550"/>
        </p:xfrm>
        <a:graphic>
          <a:graphicData uri="http://schemas.openxmlformats.org/drawingml/2006/table">
            <a:tbl>
              <a:tblPr firstRow="1" bandRow="1">
                <a:tableStyleId>{5C22544A-7EE6-4342-B048-85BDC9FD1C3A}</a:tableStyleId>
              </a:tblPr>
              <a:tblGrid>
                <a:gridCol w="952500"/>
                <a:gridCol w="952500"/>
              </a:tblGrid>
              <a:tr h="317684">
                <a:tc>
                  <a:txBody>
                    <a:bodyPr/>
                    <a:lstStyle/>
                    <a:p>
                      <a:pPr algn="ctr"/>
                      <a:r>
                        <a:rPr lang="en-US" b="0" dirty="0" smtClean="0">
                          <a:solidFill>
                            <a:schemeClr val="tx1"/>
                          </a:solidFill>
                        </a:rPr>
                        <a:t>ID1</a:t>
                      </a:r>
                      <a:endParaRPr lang="en-US" b="0" dirty="0">
                        <a:solidFill>
                          <a:schemeClr val="tx1"/>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b="0" dirty="0" smtClean="0">
                          <a:solidFill>
                            <a:schemeClr val="tx1"/>
                          </a:solidFill>
                        </a:rPr>
                        <a:t>“XYZ”</a:t>
                      </a:r>
                      <a:endParaRPr lang="en-US" b="0" dirty="0">
                        <a:solidFill>
                          <a:schemeClr val="tx1"/>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472261">
                <a:tc>
                  <a:txBody>
                    <a:bodyPr/>
                    <a:lstStyle/>
                    <a:p>
                      <a:pPr algn="ctr"/>
                      <a:r>
                        <a:rPr lang="en-US" dirty="0" smtClean="0"/>
                        <a:t>ID2</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dirty="0" smtClean="0"/>
                        <a:t>“ABC”</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477508">
                <a:tc>
                  <a:txBody>
                    <a:bodyPr/>
                    <a:lstStyle/>
                    <a:p>
                      <a:pPr algn="ctr"/>
                      <a:r>
                        <a:rPr lang="en-US" dirty="0" smtClean="0"/>
                        <a:t>ID3</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dirty="0" smtClean="0"/>
                        <a:t>“MNO”</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472261">
                <a:tc>
                  <a:txBody>
                    <a:bodyPr/>
                    <a:lstStyle/>
                    <a:p>
                      <a:pPr algn="ctr"/>
                      <a:r>
                        <a:rPr lang="en-US" dirty="0" smtClean="0"/>
                        <a:t>ID4</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dirty="0" smtClean="0"/>
                        <a:t>“DEF”</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317684">
                <a:tc>
                  <a:txBody>
                    <a:bodyPr/>
                    <a:lstStyle/>
                    <a:p>
                      <a:pPr algn="ctr"/>
                      <a:r>
                        <a:rPr lang="en-US" dirty="0" smtClean="0"/>
                        <a:t>ID5</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dirty="0" smtClean="0"/>
                        <a:t>“GHI”</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bl>
          </a:graphicData>
        </a:graphic>
      </p:graphicFrame>
      <p:graphicFrame>
        <p:nvGraphicFramePr>
          <p:cNvPr id="6" name="Table 5"/>
          <p:cNvGraphicFramePr>
            <a:graphicFrameLocks noGrp="1"/>
          </p:cNvGraphicFramePr>
          <p:nvPr/>
        </p:nvGraphicFramePr>
        <p:xfrm>
          <a:off x="5943600" y="2600960"/>
          <a:ext cx="2362200" cy="1463040"/>
        </p:xfrm>
        <a:graphic>
          <a:graphicData uri="http://schemas.openxmlformats.org/drawingml/2006/table">
            <a:tbl>
              <a:tblPr firstRow="1" bandRow="1">
                <a:tableStyleId>{5C22544A-7EE6-4342-B048-85BDC9FD1C3A}</a:tableStyleId>
              </a:tblPr>
              <a:tblGrid>
                <a:gridCol w="1181100"/>
                <a:gridCol w="1181100"/>
              </a:tblGrid>
              <a:tr h="355600">
                <a:tc>
                  <a:txBody>
                    <a:bodyPr/>
                    <a:lstStyle/>
                    <a:p>
                      <a:pPr algn="ctr"/>
                      <a:r>
                        <a:rPr lang="en-US" b="0" dirty="0" smtClean="0">
                          <a:solidFill>
                            <a:schemeClr val="tx1"/>
                          </a:solidFill>
                        </a:rPr>
                        <a:t>ID1</a:t>
                      </a:r>
                      <a:endParaRPr lang="en-US" b="0" dirty="0">
                        <a:solidFill>
                          <a:schemeClr val="tx1"/>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b="0" dirty="0" smtClean="0">
                          <a:solidFill>
                            <a:schemeClr val="tx1"/>
                          </a:solidFill>
                        </a:rPr>
                        <a:t>“2001”</a:t>
                      </a:r>
                      <a:endParaRPr lang="en-US" b="0" dirty="0">
                        <a:solidFill>
                          <a:schemeClr val="tx1"/>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355600">
                <a:tc>
                  <a:txBody>
                    <a:bodyPr/>
                    <a:lstStyle/>
                    <a:p>
                      <a:pPr algn="ctr"/>
                      <a:r>
                        <a:rPr lang="en-US" dirty="0" smtClean="0"/>
                        <a:t>ID2</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dirty="0" smtClean="0"/>
                        <a:t>“1985”</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355600">
                <a:tc>
                  <a:txBody>
                    <a:bodyPr/>
                    <a:lstStyle/>
                    <a:p>
                      <a:pPr algn="ctr"/>
                      <a:r>
                        <a:rPr lang="en-US" dirty="0" smtClean="0"/>
                        <a:t>ID3</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dirty="0" smtClean="0"/>
                        <a:t>“1995”</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355600">
                <a:tc>
                  <a:txBody>
                    <a:bodyPr/>
                    <a:lstStyle/>
                    <a:p>
                      <a:pPr algn="ctr"/>
                      <a:r>
                        <a:rPr lang="en-US" dirty="0" smtClean="0"/>
                        <a:t>ID4</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dirty="0" smtClean="0"/>
                        <a:t>“2004”</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bl>
          </a:graphicData>
        </a:graphic>
      </p:graphicFrame>
      <p:graphicFrame>
        <p:nvGraphicFramePr>
          <p:cNvPr id="7" name="Table 6"/>
          <p:cNvGraphicFramePr>
            <a:graphicFrameLocks noGrp="1"/>
          </p:cNvGraphicFramePr>
          <p:nvPr/>
        </p:nvGraphicFramePr>
        <p:xfrm>
          <a:off x="533400" y="5191760"/>
          <a:ext cx="2667000" cy="370840"/>
        </p:xfrm>
        <a:graphic>
          <a:graphicData uri="http://schemas.openxmlformats.org/drawingml/2006/table">
            <a:tbl>
              <a:tblPr firstRow="1" bandRow="1">
                <a:tableStyleId>{5C22544A-7EE6-4342-B048-85BDC9FD1C3A}</a:tableStyleId>
              </a:tblPr>
              <a:tblGrid>
                <a:gridCol w="1333500"/>
                <a:gridCol w="1333500"/>
              </a:tblGrid>
              <a:tr h="370840">
                <a:tc>
                  <a:txBody>
                    <a:bodyPr/>
                    <a:lstStyle/>
                    <a:p>
                      <a:pPr algn="ctr"/>
                      <a:r>
                        <a:rPr lang="en-US" b="0" dirty="0" smtClean="0">
                          <a:solidFill>
                            <a:schemeClr val="tx1"/>
                          </a:solidFill>
                        </a:rPr>
                        <a:t>ID1</a:t>
                      </a:r>
                      <a:endParaRPr lang="en-US" b="0" dirty="0">
                        <a:solidFill>
                          <a:schemeClr val="tx1"/>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b="0" dirty="0" smtClean="0">
                          <a:solidFill>
                            <a:schemeClr val="tx1"/>
                          </a:solidFill>
                        </a:rPr>
                        <a:t>“</a:t>
                      </a:r>
                      <a:r>
                        <a:rPr lang="en-US" b="0" dirty="0" err="1" smtClean="0">
                          <a:solidFill>
                            <a:schemeClr val="tx1"/>
                          </a:solidFill>
                        </a:rPr>
                        <a:t>Fox,Joe</a:t>
                      </a:r>
                      <a:r>
                        <a:rPr lang="en-US" b="0" dirty="0" smtClean="0">
                          <a:solidFill>
                            <a:schemeClr val="tx1"/>
                          </a:solidFill>
                        </a:rPr>
                        <a:t>”</a:t>
                      </a:r>
                      <a:endParaRPr lang="en-US" b="0" dirty="0">
                        <a:solidFill>
                          <a:schemeClr val="tx1"/>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bl>
          </a:graphicData>
        </a:graphic>
      </p:graphicFrame>
      <p:graphicFrame>
        <p:nvGraphicFramePr>
          <p:cNvPr id="8" name="Table 7"/>
          <p:cNvGraphicFramePr>
            <a:graphicFrameLocks noGrp="1"/>
          </p:cNvGraphicFramePr>
          <p:nvPr/>
        </p:nvGraphicFramePr>
        <p:xfrm>
          <a:off x="3581400" y="5191760"/>
          <a:ext cx="2209800" cy="370840"/>
        </p:xfrm>
        <a:graphic>
          <a:graphicData uri="http://schemas.openxmlformats.org/drawingml/2006/table">
            <a:tbl>
              <a:tblPr firstRow="1" bandRow="1">
                <a:tableStyleId>{5C22544A-7EE6-4342-B048-85BDC9FD1C3A}</a:tableStyleId>
              </a:tblPr>
              <a:tblGrid>
                <a:gridCol w="838200"/>
                <a:gridCol w="1371600"/>
              </a:tblGrid>
              <a:tr h="370840">
                <a:tc>
                  <a:txBody>
                    <a:bodyPr/>
                    <a:lstStyle/>
                    <a:p>
                      <a:pPr algn="ctr"/>
                      <a:r>
                        <a:rPr lang="en-US" b="0" dirty="0" smtClean="0">
                          <a:solidFill>
                            <a:schemeClr val="tx1"/>
                          </a:solidFill>
                        </a:rPr>
                        <a:t>ID2</a:t>
                      </a:r>
                      <a:endParaRPr lang="en-US" b="0" dirty="0">
                        <a:solidFill>
                          <a:schemeClr val="tx1"/>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b="0" dirty="0" smtClean="0">
                          <a:solidFill>
                            <a:schemeClr val="tx1"/>
                          </a:solidFill>
                        </a:rPr>
                        <a:t>“</a:t>
                      </a:r>
                      <a:r>
                        <a:rPr lang="en-US" b="0" dirty="0" err="1" smtClean="0">
                          <a:solidFill>
                            <a:schemeClr val="tx1"/>
                          </a:solidFill>
                        </a:rPr>
                        <a:t>Orr,Tim</a:t>
                      </a:r>
                      <a:r>
                        <a:rPr lang="en-US" b="0" dirty="0" smtClean="0">
                          <a:solidFill>
                            <a:schemeClr val="tx1"/>
                          </a:solidFill>
                        </a:rPr>
                        <a:t>”</a:t>
                      </a:r>
                      <a:endParaRPr lang="en-US" b="0" dirty="0">
                        <a:solidFill>
                          <a:schemeClr val="tx1"/>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bl>
          </a:graphicData>
        </a:graphic>
      </p:graphicFrame>
      <p:graphicFrame>
        <p:nvGraphicFramePr>
          <p:cNvPr id="9" name="Table 8"/>
          <p:cNvGraphicFramePr>
            <a:graphicFrameLocks noGrp="1"/>
          </p:cNvGraphicFramePr>
          <p:nvPr/>
        </p:nvGraphicFramePr>
        <p:xfrm>
          <a:off x="5943600" y="4810760"/>
          <a:ext cx="2590800" cy="741680"/>
        </p:xfrm>
        <a:graphic>
          <a:graphicData uri="http://schemas.openxmlformats.org/drawingml/2006/table">
            <a:tbl>
              <a:tblPr firstRow="1" bandRow="1">
                <a:tableStyleId>{5C22544A-7EE6-4342-B048-85BDC9FD1C3A}</a:tableStyleId>
              </a:tblPr>
              <a:tblGrid>
                <a:gridCol w="1295400"/>
                <a:gridCol w="1295400"/>
              </a:tblGrid>
              <a:tr h="370840">
                <a:tc>
                  <a:txBody>
                    <a:bodyPr/>
                    <a:lstStyle/>
                    <a:p>
                      <a:pPr algn="ctr"/>
                      <a:r>
                        <a:rPr lang="en-US" b="0" dirty="0" smtClean="0">
                          <a:solidFill>
                            <a:schemeClr val="tx1"/>
                          </a:solidFill>
                        </a:rPr>
                        <a:t>ID2</a:t>
                      </a:r>
                      <a:endParaRPr lang="en-US" b="0" dirty="0">
                        <a:solidFill>
                          <a:schemeClr val="tx1"/>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b="0" dirty="0" smtClean="0">
                          <a:solidFill>
                            <a:schemeClr val="tx1"/>
                          </a:solidFill>
                        </a:rPr>
                        <a:t>“French”</a:t>
                      </a:r>
                      <a:endParaRPr lang="en-US" b="0" dirty="0">
                        <a:solidFill>
                          <a:schemeClr val="tx1"/>
                        </a:solidFill>
                      </a:endParaRPr>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370840">
                <a:tc>
                  <a:txBody>
                    <a:bodyPr/>
                    <a:lstStyle/>
                    <a:p>
                      <a:pPr algn="ctr"/>
                      <a:r>
                        <a:rPr lang="en-US" dirty="0" smtClean="0"/>
                        <a:t>ID3</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a:r>
                        <a:rPr lang="en-US" dirty="0" smtClean="0"/>
                        <a:t>“English”</a:t>
                      </a:r>
                      <a:endParaRPr lang="en-US" dirty="0"/>
                    </a:p>
                  </a:txBody>
                  <a:tc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Vertically Partitioned Approach</a:t>
            </a:r>
            <a:endParaRPr lang="en-US" dirty="0"/>
          </a:p>
        </p:txBody>
      </p:sp>
      <p:sp>
        <p:nvSpPr>
          <p:cNvPr id="3" name="Content Placeholder 2"/>
          <p:cNvSpPr>
            <a:spLocks noGrp="1"/>
          </p:cNvSpPr>
          <p:nvPr>
            <p:ph sz="quarter" idx="1"/>
          </p:nvPr>
        </p:nvSpPr>
        <p:spPr/>
        <p:txBody>
          <a:bodyPr/>
          <a:lstStyle/>
          <a:p>
            <a:r>
              <a:rPr lang="en-US" dirty="0" smtClean="0"/>
              <a:t>Triples table is divided into </a:t>
            </a:r>
            <a:r>
              <a:rPr lang="en-US" i="1" dirty="0" smtClean="0"/>
              <a:t>n </a:t>
            </a:r>
            <a:r>
              <a:rPr lang="en-US" dirty="0" smtClean="0"/>
              <a:t>two column tables</a:t>
            </a:r>
          </a:p>
          <a:p>
            <a:r>
              <a:rPr lang="en-US" i="1" dirty="0" smtClean="0"/>
              <a:t>n </a:t>
            </a:r>
            <a:r>
              <a:rPr lang="en-US" dirty="0" smtClean="0"/>
              <a:t>is the number of unique properties in the data</a:t>
            </a:r>
          </a:p>
          <a:p>
            <a:r>
              <a:rPr lang="en-US" dirty="0" smtClean="0"/>
              <a:t>In each table first column is </a:t>
            </a:r>
            <a:r>
              <a:rPr lang="en-US" i="1" dirty="0" smtClean="0"/>
              <a:t>subject </a:t>
            </a:r>
            <a:r>
              <a:rPr lang="en-US" dirty="0" smtClean="0"/>
              <a:t>and second column is </a:t>
            </a:r>
            <a:r>
              <a:rPr lang="en-US" i="1" dirty="0" smtClean="0"/>
              <a:t>object</a:t>
            </a:r>
          </a:p>
          <a:p>
            <a:r>
              <a:rPr lang="en-US" dirty="0" smtClean="0"/>
              <a:t>Helps fast linear merge joins as tables are sorted by subject</a:t>
            </a:r>
          </a:p>
          <a:p>
            <a:pPr>
              <a:buNone/>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Vertically Partitioned Approach</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Support for multi-valued attributes</a:t>
            </a:r>
          </a:p>
          <a:p>
            <a:pPr lvl="1"/>
            <a:r>
              <a:rPr lang="en-US" dirty="0" err="1" smtClean="0"/>
              <a:t>Eg</a:t>
            </a:r>
            <a:r>
              <a:rPr lang="en-US" dirty="0" smtClean="0"/>
              <a:t> – ID1 has two authors</a:t>
            </a:r>
          </a:p>
          <a:p>
            <a:pPr lvl="1">
              <a:buNone/>
            </a:pPr>
            <a:endParaRPr lang="en-US" dirty="0" smtClean="0"/>
          </a:p>
          <a:p>
            <a:endParaRPr lang="en-US" dirty="0" smtClean="0"/>
          </a:p>
          <a:p>
            <a:r>
              <a:rPr lang="en-US" dirty="0" smtClean="0"/>
              <a:t>Support for heterogeneous records</a:t>
            </a:r>
          </a:p>
          <a:p>
            <a:pPr lvl="1"/>
            <a:r>
              <a:rPr lang="en-US" dirty="0" err="1" smtClean="0"/>
              <a:t>Eg</a:t>
            </a:r>
            <a:r>
              <a:rPr lang="en-US" dirty="0" smtClean="0"/>
              <a:t> – subjects that do not define a particular property are simply eliminated from the table for that property (Author table in previous example)</a:t>
            </a:r>
          </a:p>
          <a:p>
            <a:r>
              <a:rPr lang="en-US" dirty="0" smtClean="0"/>
              <a:t>Only those properties accessed by a query need to be read</a:t>
            </a:r>
          </a:p>
          <a:p>
            <a:r>
              <a:rPr lang="en-US" dirty="0" smtClean="0"/>
              <a:t>Fewer unions and fast joins</a:t>
            </a:r>
          </a:p>
          <a:p>
            <a:pPr lvl="1"/>
            <a:r>
              <a:rPr lang="en-US" dirty="0" smtClean="0"/>
              <a:t>Since all data for a particular property is located in the same table, union clauses are less common</a:t>
            </a:r>
          </a:p>
          <a:p>
            <a:pPr>
              <a:buNone/>
            </a:pPr>
            <a:endParaRPr lang="en-US" dirty="0" smtClean="0"/>
          </a:p>
          <a:p>
            <a:pPr>
              <a:buNone/>
            </a:pPr>
            <a:endParaRPr lang="en-US" dirty="0"/>
          </a:p>
        </p:txBody>
      </p:sp>
      <p:graphicFrame>
        <p:nvGraphicFramePr>
          <p:cNvPr id="4" name="Table 3"/>
          <p:cNvGraphicFramePr>
            <a:graphicFrameLocks noGrp="1"/>
          </p:cNvGraphicFramePr>
          <p:nvPr/>
        </p:nvGraphicFramePr>
        <p:xfrm>
          <a:off x="2133600" y="2362200"/>
          <a:ext cx="4038600" cy="762000"/>
        </p:xfrm>
        <a:graphic>
          <a:graphicData uri="http://schemas.openxmlformats.org/drawingml/2006/table">
            <a:tbl>
              <a:tblPr firstRow="1" bandRow="1">
                <a:tableStyleId>{5C22544A-7EE6-4342-B048-85BDC9FD1C3A}</a:tableStyleId>
              </a:tblPr>
              <a:tblGrid>
                <a:gridCol w="2019300"/>
                <a:gridCol w="2019300"/>
              </a:tblGrid>
              <a:tr h="381000">
                <a:tc>
                  <a:txBody>
                    <a:bodyPr/>
                    <a:lstStyle/>
                    <a:p>
                      <a:pPr algn="ctr"/>
                      <a:r>
                        <a:rPr lang="en-US" b="0" dirty="0" smtClean="0">
                          <a:solidFill>
                            <a:schemeClr val="tx1"/>
                          </a:solidFill>
                        </a:rPr>
                        <a:t>ID1</a:t>
                      </a:r>
                      <a:endParaRPr lang="en-US" b="0" dirty="0">
                        <a:solidFill>
                          <a:schemeClr val="tx1"/>
                        </a:solidFill>
                      </a:endParaRPr>
                    </a:p>
                  </a:txBody>
                  <a:tcPr/>
                </a:tc>
                <a:tc>
                  <a:txBody>
                    <a:bodyPr/>
                    <a:lstStyle/>
                    <a:p>
                      <a:pPr algn="ctr"/>
                      <a:r>
                        <a:rPr lang="en-US" b="0" dirty="0" smtClean="0">
                          <a:solidFill>
                            <a:schemeClr val="tx1"/>
                          </a:solidFill>
                        </a:rPr>
                        <a:t>“Fox, Joe”</a:t>
                      </a:r>
                      <a:endParaRPr lang="en-US" b="0" dirty="0">
                        <a:solidFill>
                          <a:schemeClr val="tx1"/>
                        </a:solidFill>
                      </a:endParaRPr>
                    </a:p>
                  </a:txBody>
                  <a:tcPr/>
                </a:tc>
              </a:tr>
              <a:tr h="381000">
                <a:tc>
                  <a:txBody>
                    <a:bodyPr/>
                    <a:lstStyle/>
                    <a:p>
                      <a:pPr algn="ctr"/>
                      <a:r>
                        <a:rPr lang="en-US" dirty="0" smtClean="0"/>
                        <a:t>ID1</a:t>
                      </a:r>
                      <a:endParaRPr lang="en-US" dirty="0"/>
                    </a:p>
                  </a:txBody>
                  <a:tcPr/>
                </a:tc>
                <a:tc>
                  <a:txBody>
                    <a:bodyPr/>
                    <a:lstStyle/>
                    <a:p>
                      <a:pPr algn="ctr"/>
                      <a:r>
                        <a:rPr lang="en-US" dirty="0" smtClean="0"/>
                        <a:t>“Green, John”</a:t>
                      </a:r>
                      <a:endParaRPr lang="en-US" dirty="0"/>
                    </a:p>
                  </a:txBody>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7467600" cy="1143000"/>
          </a:xfrm>
        </p:spPr>
        <p:txBody>
          <a:bodyPr/>
          <a:lstStyle/>
          <a:p>
            <a:r>
              <a:rPr lang="en-US" dirty="0" smtClean="0"/>
              <a:t>Disadvantage of Vertically Partitioned Approach</a:t>
            </a:r>
            <a:endParaRPr lang="en-US" dirty="0"/>
          </a:p>
        </p:txBody>
      </p:sp>
      <p:sp>
        <p:nvSpPr>
          <p:cNvPr id="3" name="Content Placeholder 2"/>
          <p:cNvSpPr>
            <a:spLocks noGrp="1"/>
          </p:cNvSpPr>
          <p:nvPr>
            <p:ph sz="quarter" idx="1"/>
          </p:nvPr>
        </p:nvSpPr>
        <p:spPr>
          <a:xfrm>
            <a:off x="457200" y="2743200"/>
            <a:ext cx="7467600" cy="3730752"/>
          </a:xfrm>
        </p:spPr>
        <p:txBody>
          <a:bodyPr/>
          <a:lstStyle/>
          <a:p>
            <a:r>
              <a:rPr lang="en-US" dirty="0" smtClean="0"/>
              <a:t>Inserts into vertically partitioned tables is slow</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Extending a column-oriented </a:t>
            </a:r>
            <a:r>
              <a:rPr lang="en-US" dirty="0" err="1" smtClean="0"/>
              <a:t>dbms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Idea – store tables as collections of columns rather than as collections of rows</a:t>
            </a:r>
          </a:p>
          <a:p>
            <a:r>
              <a:rPr lang="en-US" dirty="0" smtClean="0"/>
              <a:t>Disadvantages of row-oriented databases – </a:t>
            </a:r>
          </a:p>
          <a:p>
            <a:pPr>
              <a:buFont typeface="Arial" pitchFamily="34" charset="0"/>
              <a:buChar char="•"/>
            </a:pPr>
            <a:r>
              <a:rPr lang="en-US" dirty="0" smtClean="0"/>
              <a:t>If only a few attributes are accessed per query, entire rows have to be read into memory from disk</a:t>
            </a:r>
          </a:p>
          <a:p>
            <a:pPr>
              <a:buFont typeface="Arial" pitchFamily="34" charset="0"/>
              <a:buChar char="•"/>
            </a:pPr>
            <a:r>
              <a:rPr lang="en-US" dirty="0" smtClean="0"/>
              <a:t>This wastes bandwidth</a:t>
            </a:r>
          </a:p>
          <a:p>
            <a:r>
              <a:rPr lang="en-US" dirty="0" smtClean="0"/>
              <a:t>In column-oriented databases only those columns relevant to a query need to be read</a:t>
            </a:r>
          </a:p>
          <a:p>
            <a:r>
              <a:rPr lang="en-US" dirty="0" smtClean="0"/>
              <a:t>One disadvantage can be that inserts might be slower</a:t>
            </a:r>
          </a:p>
          <a:p>
            <a:r>
              <a:rPr lang="en-US" dirty="0" smtClean="0"/>
              <a:t>More advantages </a:t>
            </a:r>
            <a:r>
              <a:rPr lang="en-US" dirty="0" smtClean="0">
                <a:sym typeface="Wingdings 3"/>
              </a:rPr>
              <a:t></a:t>
            </a:r>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What is Semantic Web?</a:t>
            </a:r>
          </a:p>
          <a:p>
            <a:r>
              <a:rPr lang="en-US" dirty="0" smtClean="0"/>
              <a:t>RDF</a:t>
            </a:r>
          </a:p>
          <a:p>
            <a:r>
              <a:rPr lang="en-US" dirty="0" smtClean="0"/>
              <a:t>RDF Triples</a:t>
            </a:r>
          </a:p>
          <a:p>
            <a:r>
              <a:rPr lang="en-US" dirty="0" smtClean="0"/>
              <a:t>Improving RDF Data Organization</a:t>
            </a:r>
          </a:p>
          <a:p>
            <a:pPr lvl="1"/>
            <a:r>
              <a:rPr lang="en-US" dirty="0" smtClean="0"/>
              <a:t>Property Table</a:t>
            </a:r>
          </a:p>
          <a:p>
            <a:pPr lvl="1"/>
            <a:r>
              <a:rPr lang="en-US" dirty="0" smtClean="0"/>
              <a:t>Vertically Partitioned Tables</a:t>
            </a:r>
          </a:p>
          <a:p>
            <a:r>
              <a:rPr lang="en-US" dirty="0" smtClean="0"/>
              <a:t>Extending Column Oriented DBMS</a:t>
            </a:r>
          </a:p>
          <a:p>
            <a:r>
              <a:rPr lang="en-US" dirty="0" smtClean="0"/>
              <a:t>More optimization</a:t>
            </a:r>
          </a:p>
          <a:p>
            <a:pPr lvl="1"/>
            <a:r>
              <a:rPr lang="en-US" dirty="0" smtClean="0"/>
              <a:t>Materialized Path Expressions</a:t>
            </a:r>
          </a:p>
          <a:p>
            <a:r>
              <a:rPr lang="en-US" dirty="0" smtClean="0"/>
              <a:t>RDF Benchmark</a:t>
            </a:r>
          </a:p>
          <a:p>
            <a:r>
              <a:rPr lang="en-US" dirty="0" smtClean="0"/>
              <a:t>Evaluations</a:t>
            </a:r>
          </a:p>
          <a:p>
            <a:r>
              <a:rPr lang="en-US" dirty="0" smtClean="0"/>
              <a:t>Results</a:t>
            </a:r>
          </a:p>
          <a:p>
            <a:pPr lvl="1">
              <a:buNone/>
            </a:pPr>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Column-stores may be used because…</a:t>
            </a:r>
            <a:endParaRPr lang="en-US" dirty="0"/>
          </a:p>
        </p:txBody>
      </p:sp>
      <p:sp>
        <p:nvSpPr>
          <p:cNvPr id="3" name="Content Placeholder 2"/>
          <p:cNvSpPr>
            <a:spLocks noGrp="1"/>
          </p:cNvSpPr>
          <p:nvPr>
            <p:ph sz="quarter" idx="1"/>
          </p:nvPr>
        </p:nvSpPr>
        <p:spPr/>
        <p:txBody>
          <a:bodyPr>
            <a:normAutofit lnSpcReduction="10000"/>
          </a:bodyPr>
          <a:lstStyle/>
          <a:p>
            <a:r>
              <a:rPr lang="en-US" dirty="0" err="1" smtClean="0"/>
              <a:t>Tuple</a:t>
            </a:r>
            <a:r>
              <a:rPr lang="en-US" dirty="0" smtClean="0"/>
              <a:t> headers are stored separately</a:t>
            </a:r>
          </a:p>
          <a:p>
            <a:pPr lvl="1"/>
            <a:r>
              <a:rPr lang="en-US" dirty="0" smtClean="0"/>
              <a:t>Databases store </a:t>
            </a:r>
            <a:r>
              <a:rPr lang="en-US" dirty="0" err="1" smtClean="0"/>
              <a:t>tuple</a:t>
            </a:r>
            <a:r>
              <a:rPr lang="en-US" dirty="0" smtClean="0"/>
              <a:t> metadata at the beginning of </a:t>
            </a:r>
            <a:r>
              <a:rPr lang="en-US" dirty="0" err="1" smtClean="0"/>
              <a:t>tuple</a:t>
            </a:r>
            <a:endParaRPr lang="en-US" dirty="0" smtClean="0"/>
          </a:p>
          <a:p>
            <a:pPr lvl="1"/>
            <a:r>
              <a:rPr lang="en-US" dirty="0" smtClean="0"/>
              <a:t>C-Store puts header information in separate columns</a:t>
            </a:r>
          </a:p>
          <a:p>
            <a:pPr lvl="1"/>
            <a:r>
              <a:rPr lang="en-US" dirty="0" smtClean="0"/>
              <a:t>Effective </a:t>
            </a:r>
            <a:r>
              <a:rPr lang="en-US" dirty="0" err="1" smtClean="0"/>
              <a:t>tuple</a:t>
            </a:r>
            <a:r>
              <a:rPr lang="en-US" dirty="0" smtClean="0"/>
              <a:t> width is on the order of 8 bytes as compared to 35 bytes for row-store</a:t>
            </a:r>
          </a:p>
          <a:p>
            <a:pPr lvl="1"/>
            <a:r>
              <a:rPr lang="en-US" dirty="0" smtClean="0"/>
              <a:t>Thus, gives 4-5 times quicker scans</a:t>
            </a:r>
          </a:p>
          <a:p>
            <a:r>
              <a:rPr lang="en-US" dirty="0" smtClean="0"/>
              <a:t>Optimizations for fixed-length </a:t>
            </a:r>
            <a:r>
              <a:rPr lang="en-US" dirty="0" err="1" smtClean="0"/>
              <a:t>tuples</a:t>
            </a:r>
            <a:endParaRPr lang="en-US" dirty="0" smtClean="0"/>
          </a:p>
          <a:p>
            <a:pPr lvl="1"/>
            <a:r>
              <a:rPr lang="en-US" dirty="0" smtClean="0"/>
              <a:t>In row-stores variable length attribute makes entire </a:t>
            </a:r>
            <a:r>
              <a:rPr lang="en-US" dirty="0" err="1" smtClean="0"/>
              <a:t>tuple</a:t>
            </a:r>
            <a:r>
              <a:rPr lang="en-US" dirty="0" smtClean="0"/>
              <a:t> variable length</a:t>
            </a:r>
          </a:p>
          <a:p>
            <a:pPr lvl="1"/>
            <a:r>
              <a:rPr lang="en-US" dirty="0" smtClean="0"/>
              <a:t>This requires use of pointers and an extra function call to </a:t>
            </a:r>
            <a:r>
              <a:rPr lang="en-US" dirty="0" err="1" smtClean="0"/>
              <a:t>tuple</a:t>
            </a:r>
            <a:r>
              <a:rPr lang="en-US" dirty="0" smtClean="0"/>
              <a:t> interface</a:t>
            </a:r>
          </a:p>
          <a:p>
            <a:pPr lvl="1"/>
            <a:r>
              <a:rPr lang="en-US" dirty="0" smtClean="0"/>
              <a:t>In C-Store, fixed-length attributes are stored as arrays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Column-stores may be used because…[contd.]</a:t>
            </a:r>
            <a:endParaRPr lang="en-US" dirty="0"/>
          </a:p>
        </p:txBody>
      </p:sp>
      <p:sp>
        <p:nvSpPr>
          <p:cNvPr id="3" name="Content Placeholder 2"/>
          <p:cNvSpPr>
            <a:spLocks noGrp="1"/>
          </p:cNvSpPr>
          <p:nvPr>
            <p:ph sz="quarter" idx="1"/>
          </p:nvPr>
        </p:nvSpPr>
        <p:spPr/>
        <p:txBody>
          <a:bodyPr>
            <a:normAutofit/>
          </a:bodyPr>
          <a:lstStyle/>
          <a:p>
            <a:r>
              <a:rPr lang="en-US" dirty="0" smtClean="0"/>
              <a:t>Column-oriented data compression</a:t>
            </a:r>
          </a:p>
          <a:p>
            <a:pPr lvl="1"/>
            <a:r>
              <a:rPr lang="en-US" dirty="0" smtClean="0"/>
              <a:t>Since each attribute is stored separately, it can be compressed separately using an algorithm best suited for that column.</a:t>
            </a:r>
          </a:p>
          <a:p>
            <a:pPr lvl="1"/>
            <a:r>
              <a:rPr lang="en-US" dirty="0" err="1" smtClean="0"/>
              <a:t>Eg</a:t>
            </a:r>
            <a:r>
              <a:rPr lang="en-US" dirty="0" smtClean="0"/>
              <a:t> – subject ID column is monotonically increasing array of integers and can be compressed</a:t>
            </a:r>
          </a:p>
          <a:p>
            <a:r>
              <a:rPr lang="en-US" dirty="0" smtClean="0"/>
              <a:t>Carefully optimized column merge code</a:t>
            </a:r>
          </a:p>
          <a:p>
            <a:pPr lvl="1"/>
            <a:r>
              <a:rPr lang="en-US" dirty="0" smtClean="0"/>
              <a:t>Merging columns is a common operation on column stores</a:t>
            </a:r>
          </a:p>
          <a:p>
            <a:pPr lvl="1"/>
            <a:r>
              <a:rPr lang="en-US" dirty="0" smtClean="0"/>
              <a:t>Hence merging code is carefully optimized</a:t>
            </a:r>
          </a:p>
          <a:p>
            <a:pPr lvl="1"/>
            <a:r>
              <a:rPr lang="en-US" dirty="0" err="1" smtClean="0"/>
              <a:t>Eg</a:t>
            </a:r>
            <a:r>
              <a:rPr lang="en-US" dirty="0" smtClean="0"/>
              <a:t> – extensive </a:t>
            </a:r>
            <a:r>
              <a:rPr lang="en-US" dirty="0" err="1" smtClean="0"/>
              <a:t>prefetching</a:t>
            </a:r>
            <a:r>
              <a:rPr lang="en-US" dirty="0" smtClean="0"/>
              <a:t> is used when merging multiple columns so that disk seeks between columns do not dominate query time</a:t>
            </a:r>
          </a:p>
          <a:p>
            <a:pPr>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More Optimization Opportunities</a:t>
            </a:r>
            <a:endParaRPr lang="en-US" dirty="0"/>
          </a:p>
        </p:txBody>
      </p:sp>
      <p:sp>
        <p:nvSpPr>
          <p:cNvPr id="3" name="Content Placeholder 2"/>
          <p:cNvSpPr>
            <a:spLocks noGrp="1"/>
          </p:cNvSpPr>
          <p:nvPr>
            <p:ph sz="quarter" idx="1"/>
          </p:nvPr>
        </p:nvSpPr>
        <p:spPr/>
        <p:txBody>
          <a:bodyPr>
            <a:normAutofit/>
          </a:bodyPr>
          <a:lstStyle/>
          <a:p>
            <a:pPr>
              <a:buNone/>
            </a:pPr>
            <a:r>
              <a:rPr lang="en-US" b="1" dirty="0" smtClean="0"/>
              <a:t>Materialized Path Expressions</a:t>
            </a:r>
          </a:p>
          <a:p>
            <a:r>
              <a:rPr lang="en-US" dirty="0" smtClean="0"/>
              <a:t>Subject-object joins are replaced by cheaper subject-subject joins</a:t>
            </a:r>
          </a:p>
          <a:p>
            <a:r>
              <a:rPr lang="en-US" dirty="0" smtClean="0"/>
              <a:t>We can add a new column representing materialized path expression</a:t>
            </a:r>
          </a:p>
          <a:p>
            <a:r>
              <a:rPr lang="en-US" dirty="0" smtClean="0"/>
              <a:t>Inference queries are a common operation on Semantic Web data which can be accelerated using this method.</a:t>
            </a:r>
          </a:p>
          <a:p>
            <a:pPr>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Example</a:t>
            </a:r>
            <a:endParaRPr lang="en-US" dirty="0"/>
          </a:p>
        </p:txBody>
      </p:sp>
      <p:sp>
        <p:nvSpPr>
          <p:cNvPr id="5" name="Content Placeholder 4"/>
          <p:cNvSpPr>
            <a:spLocks noGrp="1"/>
          </p:cNvSpPr>
          <p:nvPr>
            <p:ph sz="quarter" idx="1"/>
          </p:nvPr>
        </p:nvSpPr>
        <p:spPr/>
        <p:txBody>
          <a:bodyPr/>
          <a:lstStyle/>
          <a:p>
            <a:r>
              <a:rPr lang="en-US" dirty="0" smtClean="0"/>
              <a:t>All books whose authors were born in 1860</a:t>
            </a:r>
            <a:endParaRPr lang="en-US" dirty="0"/>
          </a:p>
        </p:txBody>
      </p:sp>
      <p:sp>
        <p:nvSpPr>
          <p:cNvPr id="6" name="Rectangle 5"/>
          <p:cNvSpPr/>
          <p:nvPr/>
        </p:nvSpPr>
        <p:spPr>
          <a:xfrm>
            <a:off x="609600" y="2743200"/>
            <a:ext cx="3200400" cy="2209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7" name="TextBox 6"/>
          <p:cNvSpPr txBox="1"/>
          <p:nvPr/>
        </p:nvSpPr>
        <p:spPr>
          <a:xfrm>
            <a:off x="685800" y="2819400"/>
            <a:ext cx="3124200" cy="2031325"/>
          </a:xfrm>
          <a:prstGeom prst="rect">
            <a:avLst/>
          </a:prstGeom>
          <a:noFill/>
        </p:spPr>
        <p:txBody>
          <a:bodyPr wrap="square" rtlCol="0">
            <a:spAutoFit/>
          </a:bodyPr>
          <a:lstStyle/>
          <a:p>
            <a:r>
              <a:rPr lang="en-US" dirty="0" smtClean="0"/>
              <a:t>SELECT </a:t>
            </a:r>
            <a:r>
              <a:rPr lang="en-US" dirty="0" err="1" smtClean="0"/>
              <a:t>B.subj</a:t>
            </a:r>
            <a:endParaRPr lang="en-US" dirty="0" smtClean="0"/>
          </a:p>
          <a:p>
            <a:r>
              <a:rPr lang="en-US" dirty="0" smtClean="0"/>
              <a:t>FROM triples AS A, </a:t>
            </a:r>
          </a:p>
          <a:p>
            <a:r>
              <a:rPr lang="en-US" dirty="0" smtClean="0"/>
              <a:t>            triples AS B</a:t>
            </a:r>
          </a:p>
          <a:p>
            <a:r>
              <a:rPr lang="en-US" dirty="0" smtClean="0"/>
              <a:t>WHERE </a:t>
            </a:r>
            <a:r>
              <a:rPr lang="en-US" dirty="0" err="1" smtClean="0"/>
              <a:t>A.prop</a:t>
            </a:r>
            <a:r>
              <a:rPr lang="en-US" dirty="0" smtClean="0"/>
              <a:t> = </a:t>
            </a:r>
            <a:r>
              <a:rPr lang="en-US" dirty="0" err="1" smtClean="0"/>
              <a:t>wasBorn</a:t>
            </a:r>
            <a:endParaRPr lang="en-US" dirty="0" smtClean="0"/>
          </a:p>
          <a:p>
            <a:r>
              <a:rPr lang="en-US" dirty="0" smtClean="0"/>
              <a:t>AND A.obj = “1860”</a:t>
            </a:r>
          </a:p>
          <a:p>
            <a:r>
              <a:rPr lang="en-US" dirty="0" smtClean="0"/>
              <a:t>AND </a:t>
            </a:r>
            <a:r>
              <a:rPr lang="en-US" dirty="0" err="1" smtClean="0"/>
              <a:t>A.subj</a:t>
            </a:r>
            <a:r>
              <a:rPr lang="en-US" dirty="0" smtClean="0"/>
              <a:t> = B.obj</a:t>
            </a:r>
          </a:p>
          <a:p>
            <a:r>
              <a:rPr lang="en-US" dirty="0" smtClean="0"/>
              <a:t>AND </a:t>
            </a:r>
            <a:r>
              <a:rPr lang="en-US" dirty="0" err="1" smtClean="0"/>
              <a:t>B.prop</a:t>
            </a:r>
            <a:r>
              <a:rPr lang="en-US" dirty="0" smtClean="0"/>
              <a:t> = “Author”</a:t>
            </a:r>
            <a:endParaRPr lang="en-US" dirty="0"/>
          </a:p>
        </p:txBody>
      </p:sp>
      <p:sp>
        <p:nvSpPr>
          <p:cNvPr id="9" name="Oval 8"/>
          <p:cNvSpPr/>
          <p:nvPr/>
        </p:nvSpPr>
        <p:spPr>
          <a:xfrm>
            <a:off x="5638800" y="2438400"/>
            <a:ext cx="1828800" cy="533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Book1</a:t>
            </a:r>
            <a:endParaRPr lang="en-US" dirty="0">
              <a:solidFill>
                <a:schemeClr val="tx1"/>
              </a:solidFill>
            </a:endParaRPr>
          </a:p>
        </p:txBody>
      </p:sp>
      <p:sp>
        <p:nvSpPr>
          <p:cNvPr id="10" name="Oval 9"/>
          <p:cNvSpPr/>
          <p:nvPr/>
        </p:nvSpPr>
        <p:spPr>
          <a:xfrm>
            <a:off x="5562600" y="3810000"/>
            <a:ext cx="1981200" cy="533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Joe Green</a:t>
            </a:r>
            <a:endParaRPr lang="en-US" dirty="0">
              <a:solidFill>
                <a:schemeClr val="tx1"/>
              </a:solidFill>
            </a:endParaRPr>
          </a:p>
        </p:txBody>
      </p:sp>
      <p:sp>
        <p:nvSpPr>
          <p:cNvPr id="11" name="Oval 10"/>
          <p:cNvSpPr/>
          <p:nvPr/>
        </p:nvSpPr>
        <p:spPr>
          <a:xfrm>
            <a:off x="5638800" y="5257800"/>
            <a:ext cx="1981200" cy="533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1860</a:t>
            </a:r>
            <a:endParaRPr lang="en-US" dirty="0">
              <a:solidFill>
                <a:schemeClr val="tx1"/>
              </a:solidFill>
            </a:endParaRPr>
          </a:p>
        </p:txBody>
      </p:sp>
      <p:cxnSp>
        <p:nvCxnSpPr>
          <p:cNvPr id="13" name="Straight Arrow Connector 12"/>
          <p:cNvCxnSpPr>
            <a:stCxn id="9" idx="4"/>
            <a:endCxn id="10" idx="0"/>
          </p:cNvCxnSpPr>
          <p:nvPr/>
        </p:nvCxnSpPr>
        <p:spPr>
          <a:xfrm rot="5400000">
            <a:off x="6134100" y="3390900"/>
            <a:ext cx="838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10" idx="4"/>
            <a:endCxn id="11" idx="0"/>
          </p:cNvCxnSpPr>
          <p:nvPr/>
        </p:nvCxnSpPr>
        <p:spPr>
          <a:xfrm rot="16200000" flipH="1">
            <a:off x="6134100" y="4762500"/>
            <a:ext cx="9144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553200" y="3276600"/>
            <a:ext cx="941283" cy="369332"/>
          </a:xfrm>
          <a:prstGeom prst="rect">
            <a:avLst/>
          </a:prstGeom>
          <a:noFill/>
        </p:spPr>
        <p:txBody>
          <a:bodyPr wrap="none" rtlCol="0">
            <a:spAutoFit/>
          </a:bodyPr>
          <a:lstStyle/>
          <a:p>
            <a:r>
              <a:rPr lang="en-US" dirty="0" smtClean="0"/>
              <a:t>Author</a:t>
            </a:r>
            <a:endParaRPr lang="en-US" dirty="0"/>
          </a:p>
        </p:txBody>
      </p:sp>
      <p:sp>
        <p:nvSpPr>
          <p:cNvPr id="17" name="TextBox 16"/>
          <p:cNvSpPr txBox="1"/>
          <p:nvPr/>
        </p:nvSpPr>
        <p:spPr>
          <a:xfrm>
            <a:off x="6553200" y="4648200"/>
            <a:ext cx="1125629" cy="369332"/>
          </a:xfrm>
          <a:prstGeom prst="rect">
            <a:avLst/>
          </a:prstGeom>
          <a:noFill/>
        </p:spPr>
        <p:txBody>
          <a:bodyPr wrap="none" rtlCol="0">
            <a:spAutoFit/>
          </a:bodyPr>
          <a:lstStyle/>
          <a:p>
            <a:r>
              <a:rPr lang="en-US" dirty="0" err="1" smtClean="0"/>
              <a:t>wasBorn</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7467600" cy="5635752"/>
          </a:xfrm>
        </p:spPr>
        <p:txBody>
          <a:bodyPr/>
          <a:lstStyle/>
          <a:p>
            <a:endParaRPr lang="en-US" dirty="0"/>
          </a:p>
        </p:txBody>
      </p:sp>
      <p:sp>
        <p:nvSpPr>
          <p:cNvPr id="6" name="Rectangle 5"/>
          <p:cNvSpPr/>
          <p:nvPr/>
        </p:nvSpPr>
        <p:spPr>
          <a:xfrm>
            <a:off x="4648200" y="838200"/>
            <a:ext cx="4114800" cy="1143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648200" y="914400"/>
            <a:ext cx="4114800" cy="923330"/>
          </a:xfrm>
          <a:prstGeom prst="rect">
            <a:avLst/>
          </a:prstGeom>
          <a:noFill/>
        </p:spPr>
        <p:txBody>
          <a:bodyPr wrap="square" rtlCol="0">
            <a:spAutoFit/>
          </a:bodyPr>
          <a:lstStyle/>
          <a:p>
            <a:r>
              <a:rPr lang="en-US" dirty="0" smtClean="0"/>
              <a:t>SELECT </a:t>
            </a:r>
            <a:r>
              <a:rPr lang="en-US" dirty="0" err="1" smtClean="0"/>
              <a:t>A.subj</a:t>
            </a:r>
            <a:endParaRPr lang="en-US" dirty="0" smtClean="0"/>
          </a:p>
          <a:p>
            <a:r>
              <a:rPr lang="en-US" dirty="0" smtClean="0"/>
              <a:t>FROM </a:t>
            </a:r>
            <a:r>
              <a:rPr lang="en-US" dirty="0" err="1" smtClean="0"/>
              <a:t>predtable</a:t>
            </a:r>
            <a:r>
              <a:rPr lang="en-US" dirty="0" smtClean="0"/>
              <a:t> AS A</a:t>
            </a:r>
          </a:p>
          <a:p>
            <a:r>
              <a:rPr lang="en-US" dirty="0" smtClean="0"/>
              <a:t>WHERE </a:t>
            </a:r>
            <a:r>
              <a:rPr lang="en-US" dirty="0" err="1" smtClean="0"/>
              <a:t>A.author:wasBorn</a:t>
            </a:r>
            <a:r>
              <a:rPr lang="en-US" dirty="0" smtClean="0"/>
              <a:t> = “1860”</a:t>
            </a:r>
            <a:endParaRPr lang="en-US" dirty="0"/>
          </a:p>
        </p:txBody>
      </p:sp>
      <p:sp>
        <p:nvSpPr>
          <p:cNvPr id="8" name="Oval 7"/>
          <p:cNvSpPr/>
          <p:nvPr/>
        </p:nvSpPr>
        <p:spPr>
          <a:xfrm>
            <a:off x="1524000" y="1371600"/>
            <a:ext cx="1676400" cy="381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Book1</a:t>
            </a:r>
            <a:endParaRPr lang="en-US" dirty="0">
              <a:solidFill>
                <a:schemeClr val="tx1"/>
              </a:solidFill>
            </a:endParaRPr>
          </a:p>
        </p:txBody>
      </p:sp>
      <p:sp>
        <p:nvSpPr>
          <p:cNvPr id="9" name="Oval 8"/>
          <p:cNvSpPr/>
          <p:nvPr/>
        </p:nvSpPr>
        <p:spPr>
          <a:xfrm>
            <a:off x="1524000" y="3352800"/>
            <a:ext cx="1828800" cy="381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Joe Green</a:t>
            </a:r>
            <a:endParaRPr lang="en-US" dirty="0">
              <a:solidFill>
                <a:schemeClr val="tx1"/>
              </a:solidFill>
            </a:endParaRPr>
          </a:p>
        </p:txBody>
      </p:sp>
      <p:sp>
        <p:nvSpPr>
          <p:cNvPr id="10" name="Oval 9"/>
          <p:cNvSpPr/>
          <p:nvPr/>
        </p:nvSpPr>
        <p:spPr>
          <a:xfrm>
            <a:off x="1600200" y="5715000"/>
            <a:ext cx="1905000" cy="381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1860</a:t>
            </a:r>
            <a:endParaRPr lang="en-US" dirty="0">
              <a:solidFill>
                <a:schemeClr val="tx1"/>
              </a:solidFill>
            </a:endParaRPr>
          </a:p>
        </p:txBody>
      </p:sp>
      <p:cxnSp>
        <p:nvCxnSpPr>
          <p:cNvPr id="12" name="Straight Arrow Connector 11"/>
          <p:cNvCxnSpPr>
            <a:stCxn id="8" idx="4"/>
            <a:endCxn id="9" idx="0"/>
          </p:cNvCxnSpPr>
          <p:nvPr/>
        </p:nvCxnSpPr>
        <p:spPr>
          <a:xfrm rot="16200000" flipH="1">
            <a:off x="1600200" y="2514600"/>
            <a:ext cx="16002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9" idx="4"/>
            <a:endCxn id="10" idx="0"/>
          </p:cNvCxnSpPr>
          <p:nvPr/>
        </p:nvCxnSpPr>
        <p:spPr>
          <a:xfrm rot="16200000" flipH="1">
            <a:off x="1504950" y="4667250"/>
            <a:ext cx="1981200" cy="114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Curved Connector 15"/>
          <p:cNvCxnSpPr>
            <a:stCxn id="8" idx="6"/>
            <a:endCxn id="10" idx="6"/>
          </p:cNvCxnSpPr>
          <p:nvPr/>
        </p:nvCxnSpPr>
        <p:spPr>
          <a:xfrm>
            <a:off x="3200400" y="1562100"/>
            <a:ext cx="304800" cy="4343400"/>
          </a:xfrm>
          <a:prstGeom prst="curvedConnector3">
            <a:avLst>
              <a:gd name="adj1" fmla="val 175000"/>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362200" y="2514600"/>
            <a:ext cx="941283" cy="369332"/>
          </a:xfrm>
          <a:prstGeom prst="rect">
            <a:avLst/>
          </a:prstGeom>
          <a:noFill/>
        </p:spPr>
        <p:txBody>
          <a:bodyPr wrap="none" rtlCol="0">
            <a:spAutoFit/>
          </a:bodyPr>
          <a:lstStyle/>
          <a:p>
            <a:r>
              <a:rPr lang="en-US" dirty="0" smtClean="0"/>
              <a:t>Author</a:t>
            </a:r>
            <a:endParaRPr lang="en-US" dirty="0"/>
          </a:p>
        </p:txBody>
      </p:sp>
      <p:sp>
        <p:nvSpPr>
          <p:cNvPr id="18" name="TextBox 17"/>
          <p:cNvSpPr txBox="1"/>
          <p:nvPr/>
        </p:nvSpPr>
        <p:spPr>
          <a:xfrm>
            <a:off x="2438400" y="4495800"/>
            <a:ext cx="1125629" cy="369332"/>
          </a:xfrm>
          <a:prstGeom prst="rect">
            <a:avLst/>
          </a:prstGeom>
          <a:noFill/>
        </p:spPr>
        <p:txBody>
          <a:bodyPr wrap="none" rtlCol="0">
            <a:spAutoFit/>
          </a:bodyPr>
          <a:lstStyle/>
          <a:p>
            <a:r>
              <a:rPr lang="en-US" dirty="0" err="1" smtClean="0"/>
              <a:t>wasBorn</a:t>
            </a:r>
            <a:endParaRPr lang="en-US" dirty="0"/>
          </a:p>
        </p:txBody>
      </p:sp>
      <p:sp>
        <p:nvSpPr>
          <p:cNvPr id="19" name="TextBox 18"/>
          <p:cNvSpPr txBox="1"/>
          <p:nvPr/>
        </p:nvSpPr>
        <p:spPr>
          <a:xfrm>
            <a:off x="3810000" y="3429000"/>
            <a:ext cx="1946367" cy="369332"/>
          </a:xfrm>
          <a:prstGeom prst="rect">
            <a:avLst/>
          </a:prstGeom>
          <a:noFill/>
        </p:spPr>
        <p:txBody>
          <a:bodyPr wrap="none" rtlCol="0">
            <a:spAutoFit/>
          </a:bodyPr>
          <a:lstStyle/>
          <a:p>
            <a:r>
              <a:rPr lang="en-US" dirty="0" err="1" smtClean="0"/>
              <a:t>Author:wasBorn</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RDF benchmark</a:t>
            </a:r>
            <a:endParaRPr lang="en-US" dirty="0"/>
          </a:p>
        </p:txBody>
      </p:sp>
      <p:sp>
        <p:nvSpPr>
          <p:cNvPr id="3" name="Content Placeholder 2"/>
          <p:cNvSpPr>
            <a:spLocks noGrp="1"/>
          </p:cNvSpPr>
          <p:nvPr>
            <p:ph sz="quarter" idx="1"/>
          </p:nvPr>
        </p:nvSpPr>
        <p:spPr/>
        <p:txBody>
          <a:bodyPr/>
          <a:lstStyle/>
          <a:p>
            <a:r>
              <a:rPr lang="en-US" dirty="0" smtClean="0"/>
              <a:t>A benchmark developed for evaluating performance of the three RDF databases</a:t>
            </a:r>
          </a:p>
          <a:p>
            <a:r>
              <a:rPr lang="en-US" dirty="0" smtClean="0"/>
              <a:t>Barton Data</a:t>
            </a:r>
          </a:p>
          <a:p>
            <a:r>
              <a:rPr lang="en-US" dirty="0" err="1" smtClean="0"/>
              <a:t>Longwell</a:t>
            </a:r>
            <a:r>
              <a:rPr lang="en-US" dirty="0" smtClean="0"/>
              <a:t> Overview</a:t>
            </a:r>
          </a:p>
          <a:p>
            <a:r>
              <a:rPr lang="en-US" dirty="0" err="1" smtClean="0"/>
              <a:t>Longwell</a:t>
            </a:r>
            <a:r>
              <a:rPr lang="en-US" dirty="0" smtClean="0"/>
              <a:t> Queries</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Barton data</a:t>
            </a:r>
            <a:endParaRPr lang="en-US" dirty="0"/>
          </a:p>
        </p:txBody>
      </p:sp>
      <p:sp>
        <p:nvSpPr>
          <p:cNvPr id="3" name="Content Placeholder 2"/>
          <p:cNvSpPr>
            <a:spLocks noGrp="1"/>
          </p:cNvSpPr>
          <p:nvPr>
            <p:ph sz="quarter" idx="1"/>
          </p:nvPr>
        </p:nvSpPr>
        <p:spPr/>
        <p:txBody>
          <a:bodyPr/>
          <a:lstStyle/>
          <a:p>
            <a:r>
              <a:rPr lang="en-US" dirty="0" smtClean="0"/>
              <a:t>Barton Libraries dataset</a:t>
            </a:r>
          </a:p>
          <a:p>
            <a:r>
              <a:rPr lang="en-US" dirty="0" smtClean="0"/>
              <a:t>RDF/XML syntax is converted to triples using Redland parser</a:t>
            </a:r>
          </a:p>
          <a:p>
            <a:r>
              <a:rPr lang="en-US" dirty="0" smtClean="0"/>
              <a:t>Duplicate triples and triples with long literal values are eliminated</a:t>
            </a:r>
          </a:p>
          <a:p>
            <a:r>
              <a:rPr lang="en-US" dirty="0" smtClean="0"/>
              <a:t>Triples with subject URIs that were overloaded to correspond to several real-world entities are eliminated</a:t>
            </a:r>
          </a:p>
          <a:p>
            <a:r>
              <a:rPr lang="en-US" dirty="0" smtClean="0"/>
              <a:t>Resulted dataset</a:t>
            </a:r>
          </a:p>
          <a:p>
            <a:pPr lvl="1">
              <a:buFont typeface="Arial" pitchFamily="34" charset="0"/>
              <a:buChar char="•"/>
            </a:pPr>
            <a:r>
              <a:rPr lang="en-US" dirty="0" smtClean="0"/>
              <a:t>50,255,599 triples left</a:t>
            </a:r>
          </a:p>
          <a:p>
            <a:pPr lvl="1">
              <a:buFont typeface="Arial" pitchFamily="34" charset="0"/>
              <a:buChar char="•"/>
            </a:pPr>
            <a:r>
              <a:rPr lang="en-US" dirty="0" smtClean="0"/>
              <a:t>221 unique properties (82 are multi-valued)</a:t>
            </a:r>
          </a:p>
          <a:p>
            <a:pPr lvl="1">
              <a:buFont typeface="Arial" pitchFamily="34" charset="0"/>
              <a:buChar char="•"/>
            </a:pPr>
            <a:r>
              <a:rPr lang="en-US" dirty="0" smtClean="0"/>
              <a:t>77% of triples have a multi-valued property</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Longwell</a:t>
            </a:r>
            <a:r>
              <a:rPr lang="en-US" dirty="0" smtClean="0"/>
              <a:t> Overview</a:t>
            </a:r>
            <a:endParaRPr lang="en-US" dirty="0"/>
          </a:p>
        </p:txBody>
      </p:sp>
      <p:sp>
        <p:nvSpPr>
          <p:cNvPr id="3" name="Content Placeholder 2"/>
          <p:cNvSpPr>
            <a:spLocks noGrp="1"/>
          </p:cNvSpPr>
          <p:nvPr>
            <p:ph sz="quarter" idx="1"/>
          </p:nvPr>
        </p:nvSpPr>
        <p:spPr/>
        <p:txBody>
          <a:bodyPr>
            <a:normAutofit/>
          </a:bodyPr>
          <a:lstStyle/>
          <a:p>
            <a:r>
              <a:rPr lang="en-US" dirty="0" err="1" smtClean="0"/>
              <a:t>Longwell</a:t>
            </a:r>
            <a:r>
              <a:rPr lang="en-US" dirty="0" smtClean="0"/>
              <a:t> is a tool developed by Simile project</a:t>
            </a:r>
          </a:p>
          <a:p>
            <a:r>
              <a:rPr lang="en-US" dirty="0" smtClean="0"/>
              <a:t>Provides a GUI for RDF data exploration in web browser</a:t>
            </a:r>
          </a:p>
          <a:p>
            <a:r>
              <a:rPr lang="en-US" dirty="0" smtClean="0"/>
              <a:t>Shows list of currently filtered resources(RDF subjects) in main portion of the screen and a list of filters in panels along the side</a:t>
            </a:r>
          </a:p>
          <a:p>
            <a:r>
              <a:rPr lang="en-US" dirty="0" smtClean="0"/>
              <a:t>Each panel represents a property that is defined on the current filter and contains popular object values for that property along with corresponding frequencies</a:t>
            </a:r>
          </a:p>
          <a:p>
            <a:r>
              <a:rPr lang="en-US" dirty="0" smtClean="0"/>
              <a:t>Currently </a:t>
            </a:r>
            <a:r>
              <a:rPr lang="en-US" dirty="0" err="1" smtClean="0"/>
              <a:t>Longwell</a:t>
            </a:r>
            <a:r>
              <a:rPr lang="en-US" dirty="0" smtClean="0"/>
              <a:t> only runs a small fraction of Barton data – 9375 records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63562"/>
          </a:xfrm>
        </p:spPr>
        <p:txBody>
          <a:bodyPr/>
          <a:lstStyle/>
          <a:p>
            <a:r>
              <a:rPr lang="en-US" dirty="0" err="1" smtClean="0"/>
              <a:t>Longwell</a:t>
            </a:r>
            <a:r>
              <a:rPr lang="en-US" dirty="0" smtClean="0"/>
              <a:t> Screenshot</a:t>
            </a:r>
            <a:endParaRPr lang="en-US" dirty="0"/>
          </a:p>
        </p:txBody>
      </p:sp>
      <p:pic>
        <p:nvPicPr>
          <p:cNvPr id="6" name="Content Placeholder 5" descr="longwell.jpg"/>
          <p:cNvPicPr>
            <a:picLocks noGrp="1"/>
          </p:cNvPicPr>
          <p:nvPr>
            <p:ph sz="quarter" idx="1"/>
          </p:nvPr>
        </p:nvPicPr>
        <p:blipFill>
          <a:blip r:embed="rId3"/>
          <a:stretch>
            <a:fillRect/>
          </a:stretch>
        </p:blipFill>
        <p:spPr>
          <a:xfrm>
            <a:off x="838200" y="1066800"/>
            <a:ext cx="7010400" cy="5407025"/>
          </a:xfr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868362"/>
          </a:xfrm>
        </p:spPr>
        <p:txBody>
          <a:bodyPr>
            <a:normAutofit fontScale="90000"/>
          </a:bodyPr>
          <a:lstStyle/>
          <a:p>
            <a:r>
              <a:rPr lang="en-US" dirty="0" smtClean="0"/>
              <a:t>Screenshot after clicking on ‘</a:t>
            </a:r>
            <a:r>
              <a:rPr lang="en-US" dirty="0" err="1" smtClean="0"/>
              <a:t>fre</a:t>
            </a:r>
            <a:r>
              <a:rPr lang="en-US" dirty="0" smtClean="0"/>
              <a:t>’ in the language property panel</a:t>
            </a:r>
            <a:endParaRPr lang="en-US" dirty="0"/>
          </a:p>
        </p:txBody>
      </p:sp>
      <p:pic>
        <p:nvPicPr>
          <p:cNvPr id="4" name="Content Placeholder 3" descr="longwell2.jpg"/>
          <p:cNvPicPr>
            <a:picLocks noGrp="1" noChangeAspect="1"/>
          </p:cNvPicPr>
          <p:nvPr>
            <p:ph sz="quarter" idx="1"/>
          </p:nvPr>
        </p:nvPicPr>
        <p:blipFill>
          <a:blip r:embed="rId3"/>
          <a:stretch>
            <a:fillRect/>
          </a:stretch>
        </p:blipFill>
        <p:spPr>
          <a:xfrm>
            <a:off x="457200" y="1219200"/>
            <a:ext cx="7315200" cy="5410200"/>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Semantic Web?</a:t>
            </a:r>
            <a:endParaRPr lang="en-US" dirty="0"/>
          </a:p>
        </p:txBody>
      </p:sp>
      <p:sp>
        <p:nvSpPr>
          <p:cNvPr id="3" name="Content Placeholder 2"/>
          <p:cNvSpPr>
            <a:spLocks noGrp="1"/>
          </p:cNvSpPr>
          <p:nvPr>
            <p:ph sz="quarter" idx="1"/>
          </p:nvPr>
        </p:nvSpPr>
        <p:spPr/>
        <p:txBody>
          <a:bodyPr/>
          <a:lstStyle/>
          <a:p>
            <a:r>
              <a:rPr lang="en-US" dirty="0" smtClean="0"/>
              <a:t>Extension of World Wide Web</a:t>
            </a:r>
          </a:p>
          <a:p>
            <a:r>
              <a:rPr lang="en-US" dirty="0" smtClean="0"/>
              <a:t>Enables sharing and integration of data across different applications and organizations.</a:t>
            </a:r>
          </a:p>
          <a:p>
            <a:r>
              <a:rPr lang="en-US" dirty="0" smtClean="0"/>
              <a:t>Can be thought of as globally linked database</a:t>
            </a:r>
          </a:p>
          <a:p>
            <a:r>
              <a:rPr lang="en-US" dirty="0" smtClean="0"/>
              <a:t>Components – XML, Resource Description Framework (RDF) and Web Ontology Language (OWL)</a:t>
            </a:r>
          </a:p>
          <a:p>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normAutofit fontScale="90000"/>
          </a:bodyPr>
          <a:lstStyle/>
          <a:p>
            <a:r>
              <a:rPr lang="en-US" dirty="0" smtClean="0"/>
              <a:t/>
            </a:r>
            <a:br>
              <a:rPr lang="en-US" dirty="0" smtClean="0"/>
            </a:br>
            <a:r>
              <a:rPr lang="en-US" dirty="0" smtClean="0"/>
              <a:t>Screenshot after clicking on ‘text’ in the type property panel</a:t>
            </a:r>
            <a:endParaRPr lang="en-US" dirty="0"/>
          </a:p>
        </p:txBody>
      </p:sp>
      <p:pic>
        <p:nvPicPr>
          <p:cNvPr id="4" name="Content Placeholder 3" descr="longwell1.jpg"/>
          <p:cNvPicPr>
            <a:picLocks noGrp="1" noChangeAspect="1"/>
          </p:cNvPicPr>
          <p:nvPr>
            <p:ph sz="quarter" idx="1"/>
          </p:nvPr>
        </p:nvPicPr>
        <p:blipFill>
          <a:blip r:embed="rId3"/>
          <a:stretch>
            <a:fillRect/>
          </a:stretch>
        </p:blipFill>
        <p:spPr>
          <a:xfrm>
            <a:off x="609600" y="1066800"/>
            <a:ext cx="7467599" cy="5562600"/>
          </a:xfrm>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Longwell</a:t>
            </a:r>
            <a:r>
              <a:rPr lang="en-US" dirty="0" smtClean="0"/>
              <a:t> Queries</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Query 1 (Q1)– Calculate the opening panel displaying the counts of the different types of data in the RDF store. For </a:t>
            </a:r>
            <a:r>
              <a:rPr lang="en-US" dirty="0" err="1" smtClean="0"/>
              <a:t>eg</a:t>
            </a:r>
            <a:r>
              <a:rPr lang="en-US" dirty="0" smtClean="0"/>
              <a:t>: </a:t>
            </a:r>
            <a:r>
              <a:rPr lang="en-US" i="1" dirty="0" smtClean="0"/>
              <a:t>Type: Text </a:t>
            </a:r>
            <a:r>
              <a:rPr lang="en-US" dirty="0" smtClean="0"/>
              <a:t>has a count of 1,542,280 and </a:t>
            </a:r>
            <a:r>
              <a:rPr lang="en-US" i="1" dirty="0" smtClean="0"/>
              <a:t>Type: </a:t>
            </a:r>
            <a:r>
              <a:rPr lang="en-US" i="1" dirty="0" err="1" smtClean="0"/>
              <a:t>NotatedMusic</a:t>
            </a:r>
            <a:r>
              <a:rPr lang="en-US" i="1" dirty="0" smtClean="0"/>
              <a:t> </a:t>
            </a:r>
            <a:r>
              <a:rPr lang="en-US" dirty="0" smtClean="0"/>
              <a:t>has a count of 36,441.</a:t>
            </a:r>
          </a:p>
          <a:p>
            <a:r>
              <a:rPr lang="en-US" dirty="0" smtClean="0"/>
              <a:t>Query 2 (Q2)– The user selects </a:t>
            </a:r>
            <a:r>
              <a:rPr lang="en-US" i="1" dirty="0" err="1" smtClean="0"/>
              <a:t>Type:Text</a:t>
            </a:r>
            <a:r>
              <a:rPr lang="en-US" i="1" dirty="0" smtClean="0"/>
              <a:t> </a:t>
            </a:r>
            <a:r>
              <a:rPr lang="en-US" dirty="0" smtClean="0"/>
              <a:t>from the previous panel. </a:t>
            </a:r>
            <a:r>
              <a:rPr lang="en-US" dirty="0" err="1" smtClean="0"/>
              <a:t>Longwell</a:t>
            </a:r>
            <a:r>
              <a:rPr lang="en-US" dirty="0" smtClean="0"/>
              <a:t> must then display a list of other defined properties for resources of </a:t>
            </a:r>
            <a:r>
              <a:rPr lang="en-US" i="1" dirty="0" err="1" smtClean="0"/>
              <a:t>Type:Text</a:t>
            </a:r>
            <a:r>
              <a:rPr lang="en-US" dirty="0" smtClean="0"/>
              <a:t> and also calculate frequency of these properties.</a:t>
            </a:r>
          </a:p>
          <a:p>
            <a:r>
              <a:rPr lang="en-US" dirty="0" smtClean="0"/>
              <a:t>Query 3 (Q3)– For each property defined on items of </a:t>
            </a:r>
            <a:r>
              <a:rPr lang="en-US" i="1" dirty="0" err="1" smtClean="0"/>
              <a:t>Type:Text</a:t>
            </a:r>
            <a:r>
              <a:rPr lang="en-US" dirty="0" smtClean="0"/>
              <a:t>, populate the property panel with counts of popular object values for that property. For </a:t>
            </a:r>
            <a:r>
              <a:rPr lang="en-US" dirty="0" err="1" smtClean="0"/>
              <a:t>eg</a:t>
            </a:r>
            <a:r>
              <a:rPr lang="en-US" dirty="0" smtClean="0"/>
              <a:t>: property </a:t>
            </a:r>
            <a:r>
              <a:rPr lang="en-US" i="1" dirty="0" smtClean="0"/>
              <a:t>Edition </a:t>
            </a:r>
            <a:r>
              <a:rPr lang="en-US" dirty="0" smtClean="0"/>
              <a:t>has 8 items with value “[1</a:t>
            </a:r>
            <a:r>
              <a:rPr lang="en-US" baseline="30000" dirty="0" smtClean="0"/>
              <a:t>st</a:t>
            </a:r>
            <a:r>
              <a:rPr lang="en-US" dirty="0" smtClean="0"/>
              <a:t>_ed._reprinted]”</a:t>
            </a:r>
          </a:p>
          <a:p>
            <a:r>
              <a:rPr lang="en-US" dirty="0" smtClean="0"/>
              <a:t>Query 4 (Q4)– This query recalculates all of the property-object counts from Q3 if user clicks on “French” value in “Language” property panel.</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06362"/>
          </a:xfrm>
        </p:spPr>
        <p:txBody>
          <a:bodyPr>
            <a:normAutofit fontScale="90000"/>
          </a:bodyPr>
          <a:lstStyle/>
          <a:p>
            <a:endParaRPr lang="en-US" dirty="0"/>
          </a:p>
        </p:txBody>
      </p:sp>
      <p:sp>
        <p:nvSpPr>
          <p:cNvPr id="3" name="Content Placeholder 2"/>
          <p:cNvSpPr>
            <a:spLocks noGrp="1"/>
          </p:cNvSpPr>
          <p:nvPr>
            <p:ph sz="quarter" idx="1"/>
          </p:nvPr>
        </p:nvSpPr>
        <p:spPr>
          <a:xfrm>
            <a:off x="457200" y="609600"/>
            <a:ext cx="7467600" cy="5864352"/>
          </a:xfrm>
        </p:spPr>
        <p:txBody>
          <a:bodyPr>
            <a:normAutofit lnSpcReduction="10000"/>
          </a:bodyPr>
          <a:lstStyle/>
          <a:p>
            <a:r>
              <a:rPr lang="en-US" dirty="0" smtClean="0"/>
              <a:t>Query 5 (Q5)- Here a type of </a:t>
            </a:r>
          </a:p>
          <a:p>
            <a:pPr>
              <a:buNone/>
            </a:pPr>
            <a:r>
              <a:rPr lang="en-US" i="1" dirty="0" smtClean="0"/>
              <a:t>   inference </a:t>
            </a:r>
            <a:r>
              <a:rPr lang="en-US" dirty="0" smtClean="0"/>
              <a:t>is performed</a:t>
            </a:r>
            <a:r>
              <a:rPr lang="en-US" i="1" dirty="0" smtClean="0"/>
              <a:t>.</a:t>
            </a:r>
            <a:r>
              <a:rPr lang="en-US" dirty="0" smtClean="0"/>
              <a:t> If there are triples of the form (</a:t>
            </a:r>
            <a:r>
              <a:rPr lang="en-US" i="1" dirty="0" smtClean="0"/>
              <a:t>X Records Y) </a:t>
            </a:r>
            <a:r>
              <a:rPr lang="en-US" dirty="0" smtClean="0"/>
              <a:t>and (</a:t>
            </a:r>
            <a:r>
              <a:rPr lang="en-US" i="1" dirty="0" smtClean="0"/>
              <a:t>Y Records Z</a:t>
            </a:r>
            <a:r>
              <a:rPr lang="en-US" dirty="0" smtClean="0"/>
              <a:t>) then we can </a:t>
            </a:r>
            <a:r>
              <a:rPr lang="en-US" i="1" dirty="0" smtClean="0"/>
              <a:t>infer</a:t>
            </a:r>
            <a:r>
              <a:rPr lang="en-US" dirty="0" smtClean="0"/>
              <a:t> that </a:t>
            </a:r>
            <a:r>
              <a:rPr lang="en-US" i="1" dirty="0" smtClean="0"/>
              <a:t>X</a:t>
            </a:r>
            <a:r>
              <a:rPr lang="en-US" dirty="0" smtClean="0"/>
              <a:t> is of type </a:t>
            </a:r>
            <a:r>
              <a:rPr lang="en-US" i="1" dirty="0" smtClean="0"/>
              <a:t>Z. </a:t>
            </a:r>
          </a:p>
          <a:p>
            <a:r>
              <a:rPr lang="en-US" dirty="0" smtClean="0"/>
              <a:t>Query 6 (Q6)- Here, the inference in first step of Q5 and the property frequency calculation of Q2 are combined to extract information in aggregate about items that are either directly known to be of </a:t>
            </a:r>
            <a:r>
              <a:rPr lang="en-US" i="1" dirty="0" err="1" smtClean="0"/>
              <a:t>Type:Text</a:t>
            </a:r>
            <a:r>
              <a:rPr lang="en-US" i="1" dirty="0" smtClean="0"/>
              <a:t> </a:t>
            </a:r>
            <a:r>
              <a:rPr lang="en-US" dirty="0" smtClean="0"/>
              <a:t>or inferred to be of </a:t>
            </a:r>
            <a:r>
              <a:rPr lang="en-US" i="1" dirty="0" err="1" smtClean="0"/>
              <a:t>Type:Text</a:t>
            </a:r>
            <a:r>
              <a:rPr lang="en-US" i="1" dirty="0" smtClean="0"/>
              <a:t> </a:t>
            </a:r>
            <a:r>
              <a:rPr lang="en-US" dirty="0" smtClean="0"/>
              <a:t> through Q5 </a:t>
            </a:r>
            <a:r>
              <a:rPr lang="en-US" i="1" dirty="0" smtClean="0"/>
              <a:t>Records </a:t>
            </a:r>
            <a:r>
              <a:rPr lang="en-US" dirty="0" smtClean="0"/>
              <a:t>inference.</a:t>
            </a:r>
          </a:p>
          <a:p>
            <a:r>
              <a:rPr lang="en-US" dirty="0" smtClean="0"/>
              <a:t>Query 7 (Q7)- This is a simple triple selection query with no aggregation or inference. The user tries to learn what a particular property actually means by selecting other properties that are defined along with a particular value of this property.</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sz="quarter" idx="1"/>
          </p:nvPr>
        </p:nvSpPr>
        <p:spPr/>
        <p:txBody>
          <a:bodyPr/>
          <a:lstStyle/>
          <a:p>
            <a:r>
              <a:rPr lang="en-US" dirty="0" smtClean="0"/>
              <a:t>Goals are –</a:t>
            </a:r>
          </a:p>
          <a:p>
            <a:pPr lvl="1">
              <a:buFont typeface="Arial" pitchFamily="34" charset="0"/>
              <a:buChar char="•"/>
            </a:pPr>
            <a:r>
              <a:rPr lang="en-US" dirty="0" smtClean="0"/>
              <a:t>To study the performance tradeoffs between all representations to understand when a vertically partitioned approach performs better (or worse) than the property tables solution</a:t>
            </a:r>
          </a:p>
          <a:p>
            <a:pPr lvl="1">
              <a:buFont typeface="Arial" pitchFamily="34" charset="0"/>
              <a:buChar char="•"/>
            </a:pPr>
            <a:r>
              <a:rPr lang="en-US" dirty="0" smtClean="0"/>
              <a:t>To improve performance as much as possible over the triple-store schema</a:t>
            </a:r>
          </a:p>
          <a:p>
            <a:pPr>
              <a:buFont typeface="Arial" pitchFamily="34" charset="0"/>
              <a:buChar char="•"/>
            </a:pP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specifications</a:t>
            </a:r>
            <a:endParaRPr lang="en-US" dirty="0"/>
          </a:p>
        </p:txBody>
      </p:sp>
      <p:sp>
        <p:nvSpPr>
          <p:cNvPr id="3" name="Content Placeholder 2"/>
          <p:cNvSpPr>
            <a:spLocks noGrp="1"/>
          </p:cNvSpPr>
          <p:nvPr>
            <p:ph sz="quarter" idx="1"/>
          </p:nvPr>
        </p:nvSpPr>
        <p:spPr/>
        <p:txBody>
          <a:bodyPr/>
          <a:lstStyle/>
          <a:p>
            <a:r>
              <a:rPr lang="en-US" dirty="0" smtClean="0"/>
              <a:t>System data</a:t>
            </a:r>
          </a:p>
          <a:p>
            <a:pPr>
              <a:buNone/>
            </a:pPr>
            <a:r>
              <a:rPr lang="en-US" dirty="0" smtClean="0"/>
              <a:t>	- 3.0 GHz Pentium IV</a:t>
            </a:r>
          </a:p>
          <a:p>
            <a:pPr>
              <a:buNone/>
            </a:pPr>
            <a:r>
              <a:rPr lang="en-US" dirty="0" smtClean="0"/>
              <a:t>	- </a:t>
            </a:r>
            <a:r>
              <a:rPr lang="en-US" dirty="0" err="1" smtClean="0"/>
              <a:t>RedHat</a:t>
            </a:r>
            <a:r>
              <a:rPr lang="en-US" dirty="0" smtClean="0"/>
              <a:t> Linux</a:t>
            </a:r>
          </a:p>
          <a:p>
            <a:r>
              <a:rPr lang="en-US" dirty="0" smtClean="0"/>
              <a:t>28 properties are selected over which queries will be run</a:t>
            </a:r>
          </a:p>
          <a:p>
            <a:r>
              <a:rPr lang="en-US" dirty="0" err="1" smtClean="0"/>
              <a:t>PostgreSQL</a:t>
            </a:r>
            <a:r>
              <a:rPr lang="en-US" dirty="0" smtClean="0"/>
              <a:t> Database</a:t>
            </a:r>
          </a:p>
          <a:p>
            <a:pPr>
              <a:buNone/>
            </a:pPr>
            <a:r>
              <a:rPr lang="en-US" dirty="0" smtClean="0"/>
              <a:t>	- Triple-store schema, property table and vertically partitioned schema</a:t>
            </a:r>
          </a:p>
          <a:p>
            <a:r>
              <a:rPr lang="en-US" dirty="0" smtClean="0"/>
              <a:t>C-Store : vertically partitioned schema</a:t>
            </a:r>
          </a:p>
          <a:p>
            <a:pPr>
              <a:buNone/>
            </a:pPr>
            <a:endParaRPr lang="en-US" dirty="0" smtClean="0"/>
          </a:p>
          <a:p>
            <a:pPr>
              <a:buNone/>
            </a:pPr>
            <a:endParaRPr lang="en-US" dirty="0" smtClean="0"/>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63562"/>
          </a:xfrm>
        </p:spPr>
        <p:txBody>
          <a:bodyPr/>
          <a:lstStyle/>
          <a:p>
            <a:r>
              <a:rPr lang="en-US" dirty="0" smtClean="0"/>
              <a:t>Store implementation details</a:t>
            </a:r>
            <a:endParaRPr lang="en-US" dirty="0"/>
          </a:p>
        </p:txBody>
      </p:sp>
      <p:sp>
        <p:nvSpPr>
          <p:cNvPr id="3" name="Content Placeholder 2"/>
          <p:cNvSpPr>
            <a:spLocks noGrp="1"/>
          </p:cNvSpPr>
          <p:nvPr>
            <p:ph sz="quarter" idx="1"/>
          </p:nvPr>
        </p:nvSpPr>
        <p:spPr>
          <a:xfrm>
            <a:off x="457200" y="914400"/>
            <a:ext cx="7467600" cy="5559552"/>
          </a:xfrm>
        </p:spPr>
        <p:txBody>
          <a:bodyPr>
            <a:normAutofit/>
          </a:bodyPr>
          <a:lstStyle/>
          <a:p>
            <a:r>
              <a:rPr lang="en-US" dirty="0" smtClean="0"/>
              <a:t>Triple store</a:t>
            </a:r>
          </a:p>
          <a:p>
            <a:pPr>
              <a:buNone/>
            </a:pPr>
            <a:r>
              <a:rPr lang="en-US" dirty="0" smtClean="0"/>
              <a:t>	- tested on Sesame and </a:t>
            </a:r>
            <a:r>
              <a:rPr lang="en-US" dirty="0" err="1" smtClean="0"/>
              <a:t>Postgres</a:t>
            </a:r>
            <a:endParaRPr lang="en-US" dirty="0" smtClean="0"/>
          </a:p>
          <a:p>
            <a:pPr>
              <a:buNone/>
            </a:pPr>
            <a:r>
              <a:rPr lang="en-US" dirty="0" smtClean="0"/>
              <a:t>	- only Q5 and Q7 tested on Sesame</a:t>
            </a:r>
          </a:p>
          <a:p>
            <a:pPr>
              <a:buNone/>
            </a:pPr>
            <a:r>
              <a:rPr lang="en-US" dirty="0" smtClean="0"/>
              <a:t>	- 1400.94 </a:t>
            </a:r>
            <a:r>
              <a:rPr lang="en-US" dirty="0" err="1" smtClean="0"/>
              <a:t>secs</a:t>
            </a:r>
            <a:r>
              <a:rPr lang="en-US" dirty="0" smtClean="0"/>
              <a:t> for Q5 and 79.98 </a:t>
            </a:r>
            <a:r>
              <a:rPr lang="en-US" dirty="0" err="1" smtClean="0"/>
              <a:t>secs</a:t>
            </a:r>
            <a:r>
              <a:rPr lang="en-US" dirty="0" smtClean="0"/>
              <a:t> for Q7</a:t>
            </a:r>
          </a:p>
          <a:p>
            <a:pPr>
              <a:buNone/>
            </a:pPr>
            <a:r>
              <a:rPr lang="en-US" dirty="0" smtClean="0"/>
              <a:t>	- </a:t>
            </a:r>
            <a:r>
              <a:rPr lang="en-US" dirty="0" err="1" smtClean="0"/>
              <a:t>Postgres</a:t>
            </a:r>
            <a:r>
              <a:rPr lang="en-US" dirty="0" smtClean="0"/>
              <a:t> executes these queries 2-3 times faster</a:t>
            </a:r>
          </a:p>
          <a:p>
            <a:pPr>
              <a:buNone/>
            </a:pPr>
            <a:r>
              <a:rPr lang="en-US" dirty="0" smtClean="0"/>
              <a:t>	   and total storage required was 8.3 GB</a:t>
            </a:r>
          </a:p>
          <a:p>
            <a:r>
              <a:rPr lang="en-US" dirty="0" smtClean="0"/>
              <a:t>Property table store</a:t>
            </a:r>
          </a:p>
          <a:p>
            <a:pPr>
              <a:buNone/>
            </a:pPr>
            <a:r>
              <a:rPr lang="en-US" dirty="0" smtClean="0"/>
              <a:t>	- clustered property tables implemented</a:t>
            </a:r>
          </a:p>
          <a:p>
            <a:pPr>
              <a:buNone/>
            </a:pPr>
            <a:r>
              <a:rPr lang="en-US" dirty="0" smtClean="0"/>
              <a:t>	- property tables created for each query </a:t>
            </a:r>
          </a:p>
          <a:p>
            <a:pPr>
              <a:buNone/>
            </a:pPr>
            <a:r>
              <a:rPr lang="en-US" dirty="0" smtClean="0"/>
              <a:t>	  containing only columns accessed by that query</a:t>
            </a:r>
          </a:p>
          <a:p>
            <a:pPr>
              <a:buNone/>
            </a:pPr>
            <a:r>
              <a:rPr lang="en-US" dirty="0" smtClean="0"/>
              <a:t>	- storage space required 14 GB</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normAutofit fontScale="90000"/>
          </a:bodyPr>
          <a:lstStyle/>
          <a:p>
            <a:r>
              <a:rPr lang="en-US" dirty="0" smtClean="0"/>
              <a:t>Store implementation details </a:t>
            </a:r>
            <a:r>
              <a:rPr lang="en-US" dirty="0" err="1" smtClean="0"/>
              <a:t>contd</a:t>
            </a:r>
            <a:r>
              <a:rPr lang="en-US" dirty="0" smtClean="0"/>
              <a:t>…</a:t>
            </a:r>
            <a:endParaRPr lang="en-US" dirty="0"/>
          </a:p>
        </p:txBody>
      </p:sp>
      <p:sp>
        <p:nvSpPr>
          <p:cNvPr id="3" name="Content Placeholder 2"/>
          <p:cNvSpPr>
            <a:spLocks noGrp="1"/>
          </p:cNvSpPr>
          <p:nvPr>
            <p:ph sz="quarter" idx="1"/>
          </p:nvPr>
        </p:nvSpPr>
        <p:spPr>
          <a:xfrm>
            <a:off x="457200" y="1371600"/>
            <a:ext cx="7467600" cy="5102352"/>
          </a:xfrm>
        </p:spPr>
        <p:txBody>
          <a:bodyPr/>
          <a:lstStyle/>
          <a:p>
            <a:r>
              <a:rPr lang="en-US" dirty="0" smtClean="0"/>
              <a:t>Vertically partitioned store in </a:t>
            </a:r>
            <a:r>
              <a:rPr lang="en-US" dirty="0" err="1" smtClean="0"/>
              <a:t>Postgres</a:t>
            </a:r>
            <a:endParaRPr lang="en-US" dirty="0" smtClean="0"/>
          </a:p>
          <a:p>
            <a:pPr>
              <a:buNone/>
            </a:pPr>
            <a:r>
              <a:rPr lang="en-US" dirty="0" smtClean="0"/>
              <a:t>	- contains one table per property</a:t>
            </a:r>
          </a:p>
          <a:p>
            <a:pPr>
              <a:buNone/>
            </a:pPr>
            <a:r>
              <a:rPr lang="en-US" dirty="0" smtClean="0"/>
              <a:t> 	- each table has subject and object column</a:t>
            </a:r>
          </a:p>
          <a:p>
            <a:pPr>
              <a:buNone/>
            </a:pPr>
            <a:r>
              <a:rPr lang="en-US" dirty="0" smtClean="0"/>
              <a:t>	- storage needs 5.2 GB</a:t>
            </a:r>
          </a:p>
          <a:p>
            <a:r>
              <a:rPr lang="en-US" dirty="0" smtClean="0"/>
              <a:t>C-Store</a:t>
            </a:r>
          </a:p>
          <a:p>
            <a:pPr>
              <a:buNone/>
            </a:pPr>
            <a:r>
              <a:rPr lang="en-US" dirty="0" smtClean="0"/>
              <a:t>	- properties stored on disk in separate files, in </a:t>
            </a:r>
          </a:p>
          <a:p>
            <a:pPr>
              <a:buNone/>
            </a:pPr>
            <a:r>
              <a:rPr lang="en-US" dirty="0" smtClean="0"/>
              <a:t>	  blocks of 64 KB</a:t>
            </a:r>
          </a:p>
          <a:p>
            <a:pPr>
              <a:buNone/>
            </a:pPr>
            <a:r>
              <a:rPr lang="en-US" dirty="0" smtClean="0"/>
              <a:t>	- each property contains 2 columns like vertically </a:t>
            </a:r>
          </a:p>
          <a:p>
            <a:pPr>
              <a:buNone/>
            </a:pPr>
            <a:r>
              <a:rPr lang="en-US" dirty="0" smtClean="0"/>
              <a:t>	  partitioned store</a:t>
            </a:r>
          </a:p>
          <a:p>
            <a:pPr>
              <a:buNone/>
            </a:pPr>
            <a:r>
              <a:rPr lang="en-US" dirty="0" smtClean="0"/>
              <a:t>	- storage needs 2.7 GB</a:t>
            </a:r>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Query implementation details</a:t>
            </a:r>
            <a:endParaRPr lang="en-US" dirty="0"/>
          </a:p>
        </p:txBody>
      </p:sp>
      <p:sp>
        <p:nvSpPr>
          <p:cNvPr id="3" name="Content Placeholder 2"/>
          <p:cNvSpPr>
            <a:spLocks noGrp="1"/>
          </p:cNvSpPr>
          <p:nvPr>
            <p:ph sz="quarter" idx="1"/>
          </p:nvPr>
        </p:nvSpPr>
        <p:spPr/>
        <p:txBody>
          <a:bodyPr>
            <a:normAutofit/>
          </a:bodyPr>
          <a:lstStyle/>
          <a:p>
            <a:r>
              <a:rPr lang="en-US" dirty="0" smtClean="0"/>
              <a:t>Q1 </a:t>
            </a:r>
          </a:p>
          <a:p>
            <a:pPr>
              <a:buFont typeface="Arial" pitchFamily="34" charset="0"/>
              <a:buChar char="•"/>
            </a:pPr>
            <a:r>
              <a:rPr lang="en-US" dirty="0" smtClean="0"/>
              <a:t>Triple store</a:t>
            </a:r>
          </a:p>
          <a:p>
            <a:pPr marL="548640" lvl="2">
              <a:spcBef>
                <a:spcPts val="600"/>
              </a:spcBef>
              <a:buSzPct val="70000"/>
              <a:buFont typeface="Arial" pitchFamily="34" charset="0"/>
              <a:buChar char="•"/>
            </a:pPr>
            <a:r>
              <a:rPr lang="en-US" dirty="0" smtClean="0"/>
              <a:t>Aggregation can directly occur on column after property = </a:t>
            </a:r>
            <a:r>
              <a:rPr lang="en-US" i="1" dirty="0" smtClean="0"/>
              <a:t>Type </a:t>
            </a:r>
            <a:r>
              <a:rPr lang="en-US" dirty="0" smtClean="0"/>
              <a:t> selection is performed</a:t>
            </a:r>
          </a:p>
          <a:p>
            <a:pPr>
              <a:buFont typeface="Arial" pitchFamily="34" charset="0"/>
              <a:buChar char="•"/>
            </a:pPr>
            <a:r>
              <a:rPr lang="en-US" dirty="0" smtClean="0"/>
              <a:t>Other 3 schemas</a:t>
            </a:r>
          </a:p>
          <a:p>
            <a:pPr marL="548640" lvl="2">
              <a:spcBef>
                <a:spcPts val="600"/>
              </a:spcBef>
              <a:buSzPct val="70000"/>
              <a:buFont typeface="Arial" pitchFamily="34" charset="0"/>
              <a:buChar char="•"/>
            </a:pPr>
            <a:r>
              <a:rPr lang="en-US" dirty="0" smtClean="0"/>
              <a:t>Aggregate object values for </a:t>
            </a:r>
            <a:r>
              <a:rPr lang="en-US" i="1" dirty="0" smtClean="0"/>
              <a:t>Type </a:t>
            </a:r>
            <a:r>
              <a:rPr lang="en-US" dirty="0" smtClean="0"/>
              <a:t>table</a:t>
            </a:r>
          </a:p>
          <a:p>
            <a:pPr>
              <a:buNone/>
            </a:pPr>
            <a:endParaRPr lang="en-US" dirty="0" smtClean="0"/>
          </a:p>
          <a:p>
            <a:pPr lvl="1">
              <a:buNone/>
            </a:pPr>
            <a:endParaRPr lang="en-US"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06362"/>
          </a:xfrm>
        </p:spPr>
        <p:txBody>
          <a:bodyPr>
            <a:normAutofit fontScale="90000"/>
          </a:bodyPr>
          <a:lstStyle/>
          <a:p>
            <a:endParaRPr lang="en-US" dirty="0"/>
          </a:p>
        </p:txBody>
      </p:sp>
      <p:sp>
        <p:nvSpPr>
          <p:cNvPr id="3" name="Content Placeholder 2"/>
          <p:cNvSpPr>
            <a:spLocks noGrp="1"/>
          </p:cNvSpPr>
          <p:nvPr>
            <p:ph sz="quarter" idx="1"/>
          </p:nvPr>
        </p:nvSpPr>
        <p:spPr>
          <a:xfrm>
            <a:off x="457200" y="457200"/>
            <a:ext cx="7467600" cy="6016752"/>
          </a:xfrm>
        </p:spPr>
        <p:txBody>
          <a:bodyPr>
            <a:normAutofit fontScale="92500" lnSpcReduction="10000"/>
          </a:bodyPr>
          <a:lstStyle/>
          <a:p>
            <a:r>
              <a:rPr lang="en-US" dirty="0" smtClean="0"/>
              <a:t>Q2</a:t>
            </a:r>
          </a:p>
          <a:p>
            <a:pPr>
              <a:buFont typeface="Arial" pitchFamily="34" charset="0"/>
              <a:buChar char="•"/>
            </a:pPr>
            <a:r>
              <a:rPr lang="en-US" dirty="0" smtClean="0"/>
              <a:t>Triple store</a:t>
            </a:r>
          </a:p>
          <a:p>
            <a:pPr lvl="1">
              <a:buFont typeface="Arial" pitchFamily="34" charset="0"/>
              <a:buChar char="•"/>
            </a:pPr>
            <a:r>
              <a:rPr lang="en-US" dirty="0" smtClean="0"/>
              <a:t>Selection on property = </a:t>
            </a:r>
            <a:r>
              <a:rPr lang="en-US" i="1" dirty="0" smtClean="0"/>
              <a:t>Type </a:t>
            </a:r>
            <a:r>
              <a:rPr lang="en-US" dirty="0" smtClean="0"/>
              <a:t>and object = </a:t>
            </a:r>
            <a:r>
              <a:rPr lang="en-US" i="1" dirty="0" smtClean="0"/>
              <a:t>Text</a:t>
            </a:r>
            <a:endParaRPr lang="en-US" dirty="0" smtClean="0"/>
          </a:p>
          <a:p>
            <a:pPr lvl="1">
              <a:buFont typeface="Arial" pitchFamily="34" charset="0"/>
              <a:buChar char="•"/>
            </a:pPr>
            <a:r>
              <a:rPr lang="en-US" dirty="0" smtClean="0"/>
              <a:t>Self join on subject to find what other properties are defined for these subjects</a:t>
            </a:r>
          </a:p>
          <a:p>
            <a:pPr lvl="1">
              <a:buFont typeface="Arial" pitchFamily="34" charset="0"/>
              <a:buChar char="•"/>
            </a:pPr>
            <a:r>
              <a:rPr lang="en-US" dirty="0" smtClean="0"/>
              <a:t>Aggregation over properties of newly joined triples table</a:t>
            </a:r>
          </a:p>
          <a:p>
            <a:pPr>
              <a:buFont typeface="Arial" pitchFamily="34" charset="0"/>
              <a:buChar char="•"/>
            </a:pPr>
            <a:r>
              <a:rPr lang="en-US" dirty="0" smtClean="0"/>
              <a:t>Property table</a:t>
            </a:r>
          </a:p>
          <a:p>
            <a:pPr lvl="1">
              <a:buFont typeface="Arial" pitchFamily="34" charset="0"/>
              <a:buChar char="•"/>
            </a:pPr>
            <a:r>
              <a:rPr lang="en-US" dirty="0" smtClean="0"/>
              <a:t>Selection predicate </a:t>
            </a:r>
            <a:r>
              <a:rPr lang="en-US" i="1" dirty="0" smtClean="0"/>
              <a:t>Type=Text </a:t>
            </a:r>
            <a:r>
              <a:rPr lang="en-US" dirty="0" smtClean="0"/>
              <a:t>is applied followed by counts of non-NULL values for each of the 28 columns written to a temporary table</a:t>
            </a:r>
          </a:p>
          <a:p>
            <a:pPr lvl="1">
              <a:buFont typeface="Arial" pitchFamily="34" charset="0"/>
              <a:buChar char="•"/>
            </a:pPr>
            <a:r>
              <a:rPr lang="en-US" dirty="0" smtClean="0"/>
              <a:t>Counts selected out of temporary table and </a:t>
            </a:r>
            <a:r>
              <a:rPr lang="en-US" dirty="0" err="1" smtClean="0"/>
              <a:t>unioned</a:t>
            </a:r>
            <a:r>
              <a:rPr lang="en-US" dirty="0" smtClean="0"/>
              <a:t> together</a:t>
            </a:r>
          </a:p>
          <a:p>
            <a:pPr>
              <a:buFont typeface="Arial" pitchFamily="34" charset="0"/>
              <a:buChar char="•"/>
            </a:pPr>
            <a:r>
              <a:rPr lang="en-US" dirty="0" smtClean="0"/>
              <a:t>Vertically Partitioned and Column store</a:t>
            </a:r>
          </a:p>
          <a:p>
            <a:pPr lvl="1">
              <a:buFont typeface="Arial" pitchFamily="34" charset="0"/>
              <a:buChar char="•"/>
            </a:pPr>
            <a:r>
              <a:rPr lang="en-US" dirty="0" smtClean="0"/>
              <a:t>Select subjects for which the </a:t>
            </a:r>
            <a:r>
              <a:rPr lang="en-US" i="1" dirty="0" smtClean="0"/>
              <a:t>Type</a:t>
            </a:r>
            <a:r>
              <a:rPr lang="en-US" dirty="0" smtClean="0"/>
              <a:t> table has object value </a:t>
            </a:r>
            <a:r>
              <a:rPr lang="en-US" i="1" dirty="0" smtClean="0"/>
              <a:t>Text </a:t>
            </a:r>
            <a:endParaRPr lang="en-US" dirty="0" smtClean="0"/>
          </a:p>
          <a:p>
            <a:pPr lvl="1">
              <a:buFont typeface="Arial" pitchFamily="34" charset="0"/>
              <a:buChar char="•"/>
            </a:pPr>
            <a:r>
              <a:rPr lang="en-US" dirty="0" smtClean="0"/>
              <a:t>Store these in temporary table, </a:t>
            </a:r>
            <a:r>
              <a:rPr lang="en-US" i="1" dirty="0" smtClean="0"/>
              <a:t>t</a:t>
            </a:r>
          </a:p>
          <a:p>
            <a:pPr lvl="1">
              <a:buFont typeface="Arial" pitchFamily="34" charset="0"/>
              <a:buChar char="•"/>
            </a:pPr>
            <a:r>
              <a:rPr lang="en-US" dirty="0" smtClean="0"/>
              <a:t>Union results of joining each property’s table with </a:t>
            </a:r>
            <a:r>
              <a:rPr lang="en-US" i="1" dirty="0" smtClean="0"/>
              <a:t>t</a:t>
            </a:r>
            <a:endParaRPr lang="en-US" dirty="0" smtClean="0"/>
          </a:p>
          <a:p>
            <a:pPr lvl="1">
              <a:buFont typeface="Arial" pitchFamily="34" charset="0"/>
              <a:buChar char="•"/>
            </a:pPr>
            <a:r>
              <a:rPr lang="en-US" dirty="0" smtClean="0"/>
              <a:t>Count all elements of resulting joins</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82562"/>
          </a:xfrm>
        </p:spPr>
        <p:txBody>
          <a:bodyPr>
            <a:normAutofit fontScale="90000"/>
          </a:bodyPr>
          <a:lstStyle/>
          <a:p>
            <a:endParaRPr lang="en-US" dirty="0"/>
          </a:p>
        </p:txBody>
      </p:sp>
      <p:sp>
        <p:nvSpPr>
          <p:cNvPr id="3" name="Content Placeholder 2"/>
          <p:cNvSpPr>
            <a:spLocks noGrp="1"/>
          </p:cNvSpPr>
          <p:nvPr>
            <p:ph sz="quarter" idx="1"/>
          </p:nvPr>
        </p:nvSpPr>
        <p:spPr>
          <a:xfrm>
            <a:off x="457200" y="1219200"/>
            <a:ext cx="7467600" cy="5254752"/>
          </a:xfrm>
        </p:spPr>
        <p:txBody>
          <a:bodyPr/>
          <a:lstStyle/>
          <a:p>
            <a:r>
              <a:rPr lang="en-US" dirty="0" smtClean="0"/>
              <a:t>Q3</a:t>
            </a:r>
          </a:p>
          <a:p>
            <a:pPr lvl="1"/>
            <a:r>
              <a:rPr lang="en-US" dirty="0" smtClean="0"/>
              <a:t>Triple store</a:t>
            </a:r>
          </a:p>
          <a:p>
            <a:pPr lvl="2"/>
            <a:r>
              <a:rPr lang="en-US" dirty="0" smtClean="0"/>
              <a:t>Same as Q2 but aggregation involves group by both property and object value</a:t>
            </a:r>
          </a:p>
          <a:p>
            <a:pPr lvl="1"/>
            <a:r>
              <a:rPr lang="en-US" dirty="0" smtClean="0"/>
              <a:t>Property table</a:t>
            </a:r>
          </a:p>
          <a:p>
            <a:pPr lvl="2"/>
            <a:r>
              <a:rPr lang="en-US" dirty="0" smtClean="0"/>
              <a:t>Selection predicate </a:t>
            </a:r>
            <a:r>
              <a:rPr lang="en-US" i="1" dirty="0" smtClean="0"/>
              <a:t>Type=Text </a:t>
            </a:r>
            <a:r>
              <a:rPr lang="en-US" dirty="0" smtClean="0"/>
              <a:t>as in Q2 but aggregation on all columns is not possible in a single scan of property table</a:t>
            </a:r>
          </a:p>
          <a:p>
            <a:pPr lvl="1"/>
            <a:r>
              <a:rPr lang="en-US" dirty="0" smtClean="0"/>
              <a:t>Vertically Partitioned and Column store</a:t>
            </a:r>
          </a:p>
          <a:p>
            <a:pPr lvl="2"/>
            <a:r>
              <a:rPr lang="en-US" dirty="0" smtClean="0"/>
              <a:t>Same as in Q2</a:t>
            </a:r>
          </a:p>
          <a:p>
            <a:pPr lvl="2"/>
            <a:r>
              <a:rPr lang="en-US" dirty="0" smtClean="0"/>
              <a:t>GROUP BY on object column of each property after merge joining with subject temporary table</a:t>
            </a:r>
          </a:p>
          <a:p>
            <a:pPr lvl="2"/>
            <a:r>
              <a:rPr lang="en-US" dirty="0" smtClean="0"/>
              <a:t>Union on aggregated results from each property</a:t>
            </a:r>
          </a:p>
          <a:p>
            <a:pPr lvl="1"/>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Resource Description Framework(</a:t>
            </a:r>
            <a:r>
              <a:rPr lang="en-US" dirty="0" err="1" smtClean="0"/>
              <a:t>rdf</a:t>
            </a:r>
            <a:r>
              <a:rPr lang="en-US" dirty="0" smtClean="0"/>
              <a:t>)</a:t>
            </a:r>
            <a:endParaRPr lang="en-US" dirty="0"/>
          </a:p>
        </p:txBody>
      </p:sp>
      <p:sp>
        <p:nvSpPr>
          <p:cNvPr id="3" name="Content Placeholder 2"/>
          <p:cNvSpPr>
            <a:spLocks noGrp="1"/>
          </p:cNvSpPr>
          <p:nvPr>
            <p:ph sz="quarter" idx="1"/>
          </p:nvPr>
        </p:nvSpPr>
        <p:spPr/>
        <p:txBody>
          <a:bodyPr>
            <a:normAutofit/>
          </a:bodyPr>
          <a:lstStyle/>
          <a:p>
            <a:r>
              <a:rPr lang="en-US" dirty="0" smtClean="0"/>
              <a:t>Used for describing resources on the Web</a:t>
            </a:r>
          </a:p>
          <a:p>
            <a:r>
              <a:rPr lang="en-US" dirty="0" smtClean="0"/>
              <a:t>Provides a model for data and a syntax so that independent parties can exchange and use it</a:t>
            </a:r>
          </a:p>
          <a:p>
            <a:r>
              <a:rPr lang="en-US" dirty="0" smtClean="0"/>
              <a:t>Represents data as statements about resources using a graph connecting resource nodes and their property values with labeled arcs representing properties</a:t>
            </a:r>
          </a:p>
          <a:p>
            <a:r>
              <a:rPr lang="en-US" dirty="0" smtClean="0"/>
              <a:t>Syntactically the graph can be represented in XML syntax</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7467600" cy="5635752"/>
          </a:xfrm>
        </p:spPr>
        <p:txBody>
          <a:bodyPr/>
          <a:lstStyle/>
          <a:p>
            <a:r>
              <a:rPr lang="en-US" dirty="0" smtClean="0"/>
              <a:t>Q4</a:t>
            </a:r>
          </a:p>
          <a:p>
            <a:pPr lvl="1"/>
            <a:r>
              <a:rPr lang="en-US" dirty="0" smtClean="0"/>
              <a:t>Triple store</a:t>
            </a:r>
          </a:p>
          <a:p>
            <a:pPr lvl="2"/>
            <a:r>
              <a:rPr lang="en-US" dirty="0" smtClean="0"/>
              <a:t>Selection for property = </a:t>
            </a:r>
            <a:r>
              <a:rPr lang="en-US" i="1" dirty="0" smtClean="0"/>
              <a:t>Language </a:t>
            </a:r>
            <a:r>
              <a:rPr lang="en-US" dirty="0" smtClean="0"/>
              <a:t>and object=</a:t>
            </a:r>
            <a:r>
              <a:rPr lang="en-US" i="1" dirty="0" smtClean="0"/>
              <a:t>French</a:t>
            </a:r>
            <a:endParaRPr lang="en-US" dirty="0" smtClean="0"/>
          </a:p>
          <a:p>
            <a:pPr lvl="2"/>
            <a:r>
              <a:rPr lang="en-US" dirty="0" smtClean="0"/>
              <a:t>This selection joined with </a:t>
            </a:r>
            <a:r>
              <a:rPr lang="en-US" i="1" dirty="0" smtClean="0"/>
              <a:t>Type Text </a:t>
            </a:r>
            <a:r>
              <a:rPr lang="en-US" dirty="0" smtClean="0"/>
              <a:t>selection (self join on subject)</a:t>
            </a:r>
          </a:p>
          <a:p>
            <a:pPr lvl="2"/>
            <a:r>
              <a:rPr lang="en-US" dirty="0" smtClean="0"/>
              <a:t>Self-join on subject again</a:t>
            </a:r>
          </a:p>
          <a:p>
            <a:pPr lvl="1"/>
            <a:r>
              <a:rPr lang="en-US" dirty="0" smtClean="0"/>
              <a:t>Property table</a:t>
            </a:r>
          </a:p>
          <a:p>
            <a:pPr lvl="2"/>
            <a:r>
              <a:rPr lang="en-US" dirty="0" smtClean="0"/>
              <a:t>Same as in Q3 but adds an extra selection predicate on </a:t>
            </a:r>
            <a:r>
              <a:rPr lang="en-US" i="1" dirty="0" smtClean="0"/>
              <a:t>Language = French</a:t>
            </a:r>
            <a:endParaRPr lang="en-US" dirty="0" smtClean="0"/>
          </a:p>
          <a:p>
            <a:pPr lvl="1"/>
            <a:r>
              <a:rPr lang="en-US" dirty="0" smtClean="0"/>
              <a:t>Vertically Partitioned and Column store</a:t>
            </a:r>
          </a:p>
          <a:p>
            <a:pPr lvl="2"/>
            <a:r>
              <a:rPr lang="en-US" dirty="0" smtClean="0"/>
              <a:t>Same as in Q3 except that the temporary table of subjects is further narrowed down by a join with subjects whose </a:t>
            </a:r>
            <a:r>
              <a:rPr lang="en-US" i="1" dirty="0" smtClean="0"/>
              <a:t>Language </a:t>
            </a:r>
            <a:r>
              <a:rPr lang="en-US" dirty="0" smtClean="0"/>
              <a:t>table has subject=</a:t>
            </a:r>
            <a:r>
              <a:rPr lang="en-US" i="1" dirty="0" smtClean="0"/>
              <a:t>French</a:t>
            </a:r>
            <a:endParaRPr lang="en-US"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7467600" cy="5635752"/>
          </a:xfrm>
        </p:spPr>
        <p:txBody>
          <a:bodyPr/>
          <a:lstStyle/>
          <a:p>
            <a:r>
              <a:rPr lang="en-US" dirty="0" smtClean="0"/>
              <a:t>Q5</a:t>
            </a:r>
          </a:p>
          <a:p>
            <a:pPr lvl="1"/>
            <a:r>
              <a:rPr lang="en-US" dirty="0" smtClean="0"/>
              <a:t>Triple store</a:t>
            </a:r>
          </a:p>
          <a:p>
            <a:pPr lvl="2"/>
            <a:r>
              <a:rPr lang="en-US" dirty="0" smtClean="0"/>
              <a:t>Selection on property=</a:t>
            </a:r>
            <a:r>
              <a:rPr lang="en-US" i="1" dirty="0" smtClean="0"/>
              <a:t>Origin</a:t>
            </a:r>
            <a:r>
              <a:rPr lang="en-US" dirty="0" smtClean="0"/>
              <a:t> and object=</a:t>
            </a:r>
            <a:r>
              <a:rPr lang="en-US" i="1" dirty="0" smtClean="0"/>
              <a:t>DLC</a:t>
            </a:r>
            <a:endParaRPr lang="en-US" dirty="0" smtClean="0"/>
          </a:p>
          <a:p>
            <a:pPr lvl="2"/>
            <a:r>
              <a:rPr lang="en-US" dirty="0" smtClean="0"/>
              <a:t>Self-join on subject</a:t>
            </a:r>
          </a:p>
          <a:p>
            <a:pPr lvl="1"/>
            <a:r>
              <a:rPr lang="en-US" dirty="0" smtClean="0"/>
              <a:t>Property table</a:t>
            </a:r>
          </a:p>
          <a:p>
            <a:pPr lvl="2"/>
            <a:r>
              <a:rPr lang="en-US" dirty="0" smtClean="0"/>
              <a:t>Selection predicate applied on </a:t>
            </a:r>
            <a:r>
              <a:rPr lang="en-US" i="1" dirty="0" smtClean="0"/>
              <a:t>Origin=DLC</a:t>
            </a:r>
          </a:p>
          <a:p>
            <a:pPr lvl="2"/>
            <a:r>
              <a:rPr lang="en-US" i="1" dirty="0" smtClean="0"/>
              <a:t>Records </a:t>
            </a:r>
            <a:r>
              <a:rPr lang="en-US" dirty="0" smtClean="0"/>
              <a:t>column of resulting </a:t>
            </a:r>
            <a:r>
              <a:rPr lang="en-US" dirty="0" err="1" smtClean="0"/>
              <a:t>tuples</a:t>
            </a:r>
            <a:r>
              <a:rPr lang="en-US" dirty="0" smtClean="0"/>
              <a:t> is projected and self joined with </a:t>
            </a:r>
            <a:r>
              <a:rPr lang="en-US" i="1" dirty="0" smtClean="0"/>
              <a:t>subject </a:t>
            </a:r>
            <a:r>
              <a:rPr lang="en-US" dirty="0" smtClean="0"/>
              <a:t>column of original property table</a:t>
            </a:r>
          </a:p>
          <a:p>
            <a:pPr lvl="2"/>
            <a:r>
              <a:rPr lang="en-US" i="1" dirty="0" smtClean="0"/>
              <a:t>type </a:t>
            </a:r>
            <a:r>
              <a:rPr lang="en-US" dirty="0" smtClean="0"/>
              <a:t>values of join results are extracted</a:t>
            </a:r>
            <a:endParaRPr lang="en-US" i="1" dirty="0" smtClean="0"/>
          </a:p>
          <a:p>
            <a:pPr lvl="1"/>
            <a:r>
              <a:rPr lang="en-US" dirty="0" smtClean="0"/>
              <a:t>Vertically Partitioned and Column store</a:t>
            </a:r>
          </a:p>
          <a:p>
            <a:pPr lvl="2"/>
            <a:r>
              <a:rPr lang="en-US" dirty="0" smtClean="0"/>
              <a:t>The object=</a:t>
            </a:r>
            <a:r>
              <a:rPr lang="en-US" i="1" dirty="0" smtClean="0"/>
              <a:t>DLC</a:t>
            </a:r>
            <a:r>
              <a:rPr lang="en-US" dirty="0" smtClean="0"/>
              <a:t> selection on </a:t>
            </a:r>
            <a:r>
              <a:rPr lang="en-US" i="1" dirty="0" smtClean="0"/>
              <a:t>Origin </a:t>
            </a:r>
            <a:r>
              <a:rPr lang="en-US" dirty="0" smtClean="0"/>
              <a:t>property</a:t>
            </a:r>
          </a:p>
          <a:p>
            <a:pPr lvl="2"/>
            <a:r>
              <a:rPr lang="en-US" dirty="0" smtClean="0"/>
              <a:t>Join with </a:t>
            </a:r>
            <a:r>
              <a:rPr lang="en-US" i="1" dirty="0" smtClean="0"/>
              <a:t>Records </a:t>
            </a:r>
            <a:r>
              <a:rPr lang="en-US" dirty="0" smtClean="0"/>
              <a:t>table</a:t>
            </a:r>
          </a:p>
          <a:p>
            <a:pPr lvl="2"/>
            <a:r>
              <a:rPr lang="en-US" dirty="0" smtClean="0"/>
              <a:t>Subject-object join on </a:t>
            </a:r>
            <a:r>
              <a:rPr lang="en-US" i="1" dirty="0" smtClean="0"/>
              <a:t>Records </a:t>
            </a:r>
            <a:r>
              <a:rPr lang="en-US" dirty="0" smtClean="0"/>
              <a:t>objects with </a:t>
            </a:r>
            <a:r>
              <a:rPr lang="en-US" i="1" dirty="0" smtClean="0"/>
              <a:t>Type </a:t>
            </a:r>
            <a:r>
              <a:rPr lang="en-US" dirty="0" smtClean="0"/>
              <a:t>subjects to attain inferred types</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7467600" cy="5635752"/>
          </a:xfrm>
        </p:spPr>
        <p:txBody>
          <a:bodyPr/>
          <a:lstStyle/>
          <a:p>
            <a:r>
              <a:rPr lang="en-US" dirty="0" smtClean="0"/>
              <a:t>Q6</a:t>
            </a:r>
          </a:p>
          <a:p>
            <a:pPr lvl="1"/>
            <a:r>
              <a:rPr lang="en-US" dirty="0" smtClean="0"/>
              <a:t>Triple store</a:t>
            </a:r>
          </a:p>
          <a:p>
            <a:pPr lvl="2"/>
            <a:r>
              <a:rPr lang="en-US" dirty="0" smtClean="0"/>
              <a:t>Simple selection predicate to find subjects that are directly of </a:t>
            </a:r>
            <a:r>
              <a:rPr lang="en-US" i="1" dirty="0" smtClean="0"/>
              <a:t>Type : Text</a:t>
            </a:r>
          </a:p>
          <a:p>
            <a:pPr lvl="2"/>
            <a:r>
              <a:rPr lang="en-US" dirty="0" smtClean="0"/>
              <a:t>Subject-object join through records property to find subjects that are inferred to be of </a:t>
            </a:r>
            <a:r>
              <a:rPr lang="en-US" i="1" dirty="0" smtClean="0"/>
              <a:t>Type Text</a:t>
            </a:r>
          </a:p>
          <a:p>
            <a:pPr lvl="2"/>
            <a:r>
              <a:rPr lang="en-US" dirty="0" smtClean="0"/>
              <a:t>Self-join on subject to find other properties defined on this working set of subjects</a:t>
            </a:r>
          </a:p>
          <a:p>
            <a:pPr lvl="2"/>
            <a:r>
              <a:rPr lang="en-US" dirty="0" smtClean="0"/>
              <a:t>A count aggregation on these defined properties</a:t>
            </a:r>
          </a:p>
          <a:p>
            <a:pPr lvl="1"/>
            <a:r>
              <a:rPr lang="en-US" dirty="0" smtClean="0"/>
              <a:t>Property </a:t>
            </a:r>
            <a:r>
              <a:rPr lang="en-US" dirty="0" err="1" smtClean="0"/>
              <a:t>table,Vertically</a:t>
            </a:r>
            <a:r>
              <a:rPr lang="en-US" dirty="0" smtClean="0"/>
              <a:t> Partitioned and Column store</a:t>
            </a:r>
          </a:p>
          <a:p>
            <a:pPr lvl="2"/>
            <a:r>
              <a:rPr lang="en-US" dirty="0" smtClean="0"/>
              <a:t>Create temporary tables by methods in Q2 and Q5</a:t>
            </a:r>
          </a:p>
          <a:p>
            <a:pPr lvl="2"/>
            <a:r>
              <a:rPr lang="en-US" dirty="0" smtClean="0"/>
              <a:t>Aggregation in a similar fashion to Q2</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7467600" cy="5559552"/>
          </a:xfrm>
        </p:spPr>
        <p:txBody>
          <a:bodyPr/>
          <a:lstStyle/>
          <a:p>
            <a:r>
              <a:rPr lang="en-US" dirty="0" smtClean="0"/>
              <a:t>Q7</a:t>
            </a:r>
          </a:p>
          <a:p>
            <a:pPr lvl="1"/>
            <a:r>
              <a:rPr lang="en-US" dirty="0" smtClean="0"/>
              <a:t>Triple store</a:t>
            </a:r>
          </a:p>
          <a:p>
            <a:pPr lvl="2"/>
            <a:r>
              <a:rPr lang="en-US" dirty="0" smtClean="0"/>
              <a:t>Selection on </a:t>
            </a:r>
            <a:r>
              <a:rPr lang="en-US" i="1" dirty="0" smtClean="0"/>
              <a:t>Point </a:t>
            </a:r>
            <a:r>
              <a:rPr lang="en-US" dirty="0" smtClean="0"/>
              <a:t>property</a:t>
            </a:r>
          </a:p>
          <a:p>
            <a:pPr lvl="2"/>
            <a:r>
              <a:rPr lang="en-US" dirty="0" smtClean="0"/>
              <a:t>Two self-joins to extract </a:t>
            </a:r>
            <a:r>
              <a:rPr lang="en-US" i="1" dirty="0" smtClean="0"/>
              <a:t>Encoding </a:t>
            </a:r>
            <a:r>
              <a:rPr lang="en-US" dirty="0" smtClean="0"/>
              <a:t>and </a:t>
            </a:r>
            <a:r>
              <a:rPr lang="en-US" i="1" dirty="0" smtClean="0"/>
              <a:t>Type</a:t>
            </a:r>
            <a:r>
              <a:rPr lang="en-US" dirty="0" smtClean="0"/>
              <a:t> values for subjects that passed the predicate</a:t>
            </a:r>
          </a:p>
          <a:p>
            <a:pPr lvl="1"/>
            <a:r>
              <a:rPr lang="en-US" dirty="0" smtClean="0"/>
              <a:t>Property table</a:t>
            </a:r>
          </a:p>
          <a:p>
            <a:pPr lvl="2"/>
            <a:r>
              <a:rPr lang="en-US" dirty="0" smtClean="0"/>
              <a:t>Filter on </a:t>
            </a:r>
            <a:r>
              <a:rPr lang="en-US" i="1" dirty="0" smtClean="0"/>
              <a:t>Point</a:t>
            </a:r>
            <a:r>
              <a:rPr lang="en-US" dirty="0" smtClean="0"/>
              <a:t> accessed by an index</a:t>
            </a:r>
          </a:p>
          <a:p>
            <a:pPr lvl="2"/>
            <a:r>
              <a:rPr lang="en-US" dirty="0" smtClean="0"/>
              <a:t>Union on the result of projection out of property table once for each of the two possible array values of </a:t>
            </a:r>
            <a:r>
              <a:rPr lang="en-US" i="1" dirty="0" smtClean="0"/>
              <a:t>Type</a:t>
            </a:r>
            <a:endParaRPr lang="en-US" dirty="0" smtClean="0"/>
          </a:p>
          <a:p>
            <a:pPr lvl="1"/>
            <a:r>
              <a:rPr lang="en-US" dirty="0" smtClean="0"/>
              <a:t>Vertically Partitioned and Column store</a:t>
            </a:r>
          </a:p>
          <a:p>
            <a:pPr lvl="2"/>
            <a:r>
              <a:rPr lang="en-US" dirty="0" smtClean="0"/>
              <a:t>Join filtered </a:t>
            </a:r>
            <a:r>
              <a:rPr lang="en-US" i="1" dirty="0" smtClean="0"/>
              <a:t>Point </a:t>
            </a:r>
            <a:r>
              <a:rPr lang="en-US" dirty="0" smtClean="0"/>
              <a:t>table’s subject with those of </a:t>
            </a:r>
            <a:r>
              <a:rPr lang="en-US" i="1" dirty="0" smtClean="0"/>
              <a:t>Encoding</a:t>
            </a:r>
            <a:r>
              <a:rPr lang="en-US" dirty="0" smtClean="0"/>
              <a:t> and </a:t>
            </a:r>
            <a:r>
              <a:rPr lang="en-US" i="1" dirty="0" smtClean="0"/>
              <a:t>Type</a:t>
            </a:r>
            <a:r>
              <a:rPr lang="en-US" dirty="0" smtClean="0"/>
              <a:t> tables</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r>
              <a:rPr lang="en-US" dirty="0" smtClean="0"/>
              <a:t>Results</a:t>
            </a:r>
            <a:endParaRPr lang="en-US" dirty="0"/>
          </a:p>
        </p:txBody>
      </p:sp>
      <p:graphicFrame>
        <p:nvGraphicFramePr>
          <p:cNvPr id="4" name="Content Placeholder 3"/>
          <p:cNvGraphicFramePr>
            <a:graphicFrameLocks noGrp="1"/>
          </p:cNvGraphicFramePr>
          <p:nvPr>
            <p:ph sz="quarter" idx="1"/>
          </p:nvPr>
        </p:nvGraphicFramePr>
        <p:xfrm>
          <a:off x="533400" y="990600"/>
          <a:ext cx="8229600" cy="5178425"/>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rot="16200000">
            <a:off x="-942232" y="3152034"/>
            <a:ext cx="2710999" cy="369332"/>
          </a:xfrm>
          <a:prstGeom prst="rect">
            <a:avLst/>
          </a:prstGeom>
          <a:noFill/>
        </p:spPr>
        <p:txBody>
          <a:bodyPr wrap="none" rtlCol="0">
            <a:spAutoFit/>
          </a:bodyPr>
          <a:lstStyle/>
          <a:p>
            <a:r>
              <a:rPr lang="en-US" dirty="0" smtClean="0"/>
              <a:t>Query </a:t>
            </a:r>
            <a:r>
              <a:rPr lang="en-US" dirty="0" smtClean="0"/>
              <a:t>Time(in </a:t>
            </a:r>
            <a:r>
              <a:rPr lang="en-US" dirty="0" smtClean="0"/>
              <a:t>seconds)</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44562"/>
          </a:xfrm>
        </p:spPr>
        <p:txBody>
          <a:bodyPr>
            <a:normAutofit fontScale="90000"/>
          </a:bodyPr>
          <a:lstStyle/>
          <a:p>
            <a:r>
              <a:rPr lang="en-US" dirty="0" smtClean="0"/>
              <a:t>Query 6 performance as number of triples scale</a:t>
            </a:r>
            <a:endParaRPr lang="en-US" dirty="0"/>
          </a:p>
        </p:txBody>
      </p:sp>
      <p:graphicFrame>
        <p:nvGraphicFramePr>
          <p:cNvPr id="4" name="Content Placeholder 3"/>
          <p:cNvGraphicFramePr>
            <a:graphicFrameLocks noGrp="1"/>
          </p:cNvGraphicFramePr>
          <p:nvPr>
            <p:ph sz="quarter" idx="1"/>
          </p:nvPr>
        </p:nvGraphicFramePr>
        <p:xfrm>
          <a:off x="304800" y="1219200"/>
          <a:ext cx="8534400" cy="5178425"/>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2819400" y="6488668"/>
            <a:ext cx="3153427" cy="369332"/>
          </a:xfrm>
          <a:prstGeom prst="rect">
            <a:avLst/>
          </a:prstGeom>
          <a:noFill/>
        </p:spPr>
        <p:txBody>
          <a:bodyPr wrap="none" rtlCol="0">
            <a:spAutoFit/>
          </a:bodyPr>
          <a:lstStyle/>
          <a:p>
            <a:r>
              <a:rPr lang="en-US" dirty="0" smtClean="0"/>
              <a:t>Number of Triples(millions)</a:t>
            </a:r>
            <a:endParaRPr lang="en-US" dirty="0"/>
          </a:p>
        </p:txBody>
      </p:sp>
      <p:sp>
        <p:nvSpPr>
          <p:cNvPr id="6" name="TextBox 5"/>
          <p:cNvSpPr txBox="1"/>
          <p:nvPr/>
        </p:nvSpPr>
        <p:spPr>
          <a:xfrm rot="16200000">
            <a:off x="-1018432" y="3075834"/>
            <a:ext cx="2710999" cy="369332"/>
          </a:xfrm>
          <a:prstGeom prst="rect">
            <a:avLst/>
          </a:prstGeom>
          <a:noFill/>
        </p:spPr>
        <p:txBody>
          <a:bodyPr wrap="none" rtlCol="0">
            <a:spAutoFit/>
          </a:bodyPr>
          <a:lstStyle/>
          <a:p>
            <a:r>
              <a:rPr lang="en-US" dirty="0" smtClean="0"/>
              <a:t>Query </a:t>
            </a:r>
            <a:r>
              <a:rPr lang="en-US" dirty="0" smtClean="0"/>
              <a:t>Time(in </a:t>
            </a:r>
            <a:r>
              <a:rPr lang="en-US" dirty="0" smtClean="0"/>
              <a:t>seconds)</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Query times for Q5 and Q6 after the </a:t>
            </a:r>
            <a:r>
              <a:rPr lang="en-US" dirty="0" err="1" smtClean="0"/>
              <a:t>Records:Type</a:t>
            </a:r>
            <a:r>
              <a:rPr lang="en-US" dirty="0" smtClean="0"/>
              <a:t> path is materialized</a:t>
            </a:r>
            <a:endParaRPr lang="en-US" dirty="0"/>
          </a:p>
        </p:txBody>
      </p:sp>
      <p:graphicFrame>
        <p:nvGraphicFramePr>
          <p:cNvPr id="4" name="Content Placeholder 3"/>
          <p:cNvGraphicFramePr>
            <a:graphicFrameLocks noGrp="1"/>
          </p:cNvGraphicFramePr>
          <p:nvPr>
            <p:ph sz="quarter" idx="1"/>
          </p:nvPr>
        </p:nvGraphicFramePr>
        <p:xfrm>
          <a:off x="457200" y="2438400"/>
          <a:ext cx="7467600" cy="1483360"/>
        </p:xfrm>
        <a:graphic>
          <a:graphicData uri="http://schemas.openxmlformats.org/drawingml/2006/table">
            <a:tbl>
              <a:tblPr firstRow="1" bandRow="1">
                <a:tableStyleId>{5C22544A-7EE6-4342-B048-85BDC9FD1C3A}</a:tableStyleId>
              </a:tblPr>
              <a:tblGrid>
                <a:gridCol w="2489200"/>
                <a:gridCol w="2489200"/>
                <a:gridCol w="2489200"/>
              </a:tblGrid>
              <a:tr h="370840">
                <a:tc>
                  <a:txBody>
                    <a:bodyPr/>
                    <a:lstStyle/>
                    <a:p>
                      <a:endParaRPr lang="en-US" dirty="0"/>
                    </a:p>
                  </a:txBody>
                  <a:tcPr/>
                </a:tc>
                <a:tc>
                  <a:txBody>
                    <a:bodyPr/>
                    <a:lstStyle/>
                    <a:p>
                      <a:pPr algn="ctr"/>
                      <a:r>
                        <a:rPr lang="en-US" b="0" dirty="0" smtClean="0">
                          <a:solidFill>
                            <a:schemeClr val="tx1"/>
                          </a:solidFill>
                        </a:rPr>
                        <a:t>Q5</a:t>
                      </a:r>
                      <a:endParaRPr lang="en-US" b="0" dirty="0">
                        <a:solidFill>
                          <a:schemeClr val="tx1"/>
                        </a:solidFill>
                      </a:endParaRPr>
                    </a:p>
                  </a:txBody>
                  <a:tcPr/>
                </a:tc>
                <a:tc>
                  <a:txBody>
                    <a:bodyPr/>
                    <a:lstStyle/>
                    <a:p>
                      <a:pPr algn="ctr"/>
                      <a:r>
                        <a:rPr lang="en-US" b="0" dirty="0" smtClean="0">
                          <a:solidFill>
                            <a:schemeClr val="tx1"/>
                          </a:solidFill>
                        </a:rPr>
                        <a:t>Q6</a:t>
                      </a:r>
                      <a:endParaRPr lang="en-US" b="0" dirty="0">
                        <a:solidFill>
                          <a:schemeClr val="tx1"/>
                        </a:solidFill>
                      </a:endParaRPr>
                    </a:p>
                  </a:txBody>
                  <a:tcPr/>
                </a:tc>
              </a:tr>
              <a:tr h="370840">
                <a:tc>
                  <a:txBody>
                    <a:bodyPr/>
                    <a:lstStyle/>
                    <a:p>
                      <a:pPr algn="ctr"/>
                      <a:r>
                        <a:rPr lang="en-US" dirty="0" smtClean="0">
                          <a:solidFill>
                            <a:schemeClr val="tx1"/>
                          </a:solidFill>
                        </a:rPr>
                        <a:t>Property Table</a:t>
                      </a:r>
                      <a:endParaRPr lang="en-US" dirty="0">
                        <a:solidFill>
                          <a:schemeClr val="tx1"/>
                        </a:solidFill>
                      </a:endParaRPr>
                    </a:p>
                  </a:txBody>
                  <a:tcPr/>
                </a:tc>
                <a:tc>
                  <a:txBody>
                    <a:bodyPr/>
                    <a:lstStyle/>
                    <a:p>
                      <a:pPr algn="ctr"/>
                      <a:r>
                        <a:rPr lang="en-US" dirty="0" smtClean="0">
                          <a:solidFill>
                            <a:schemeClr val="tx1"/>
                          </a:solidFill>
                        </a:rPr>
                        <a:t>39.49 (17.5% faster)</a:t>
                      </a:r>
                      <a:endParaRPr lang="en-US" dirty="0">
                        <a:solidFill>
                          <a:schemeClr val="tx1"/>
                        </a:solidFill>
                      </a:endParaRPr>
                    </a:p>
                  </a:txBody>
                  <a:tcPr/>
                </a:tc>
                <a:tc>
                  <a:txBody>
                    <a:bodyPr/>
                    <a:lstStyle/>
                    <a:p>
                      <a:pPr algn="ctr"/>
                      <a:r>
                        <a:rPr lang="en-US" dirty="0" smtClean="0">
                          <a:solidFill>
                            <a:schemeClr val="tx1"/>
                          </a:solidFill>
                        </a:rPr>
                        <a:t>62.6 (38%</a:t>
                      </a:r>
                      <a:r>
                        <a:rPr lang="en-US" baseline="0" dirty="0" smtClean="0">
                          <a:solidFill>
                            <a:schemeClr val="tx1"/>
                          </a:solidFill>
                        </a:rPr>
                        <a:t> faster)</a:t>
                      </a:r>
                      <a:endParaRPr lang="en-US" dirty="0">
                        <a:solidFill>
                          <a:schemeClr val="tx1"/>
                        </a:solidFill>
                      </a:endParaRPr>
                    </a:p>
                  </a:txBody>
                  <a:tcPr/>
                </a:tc>
              </a:tr>
              <a:tr h="370840">
                <a:tc>
                  <a:txBody>
                    <a:bodyPr/>
                    <a:lstStyle/>
                    <a:p>
                      <a:pPr algn="ctr"/>
                      <a:r>
                        <a:rPr lang="en-US" dirty="0" smtClean="0"/>
                        <a:t>Vertical Partitioning</a:t>
                      </a:r>
                      <a:endParaRPr lang="en-US" dirty="0"/>
                    </a:p>
                  </a:txBody>
                  <a:tcPr/>
                </a:tc>
                <a:tc>
                  <a:txBody>
                    <a:bodyPr/>
                    <a:lstStyle/>
                    <a:p>
                      <a:pPr algn="ctr"/>
                      <a:r>
                        <a:rPr lang="en-US" dirty="0" smtClean="0"/>
                        <a:t>4.42 (92% faster)</a:t>
                      </a:r>
                      <a:endParaRPr lang="en-US" dirty="0"/>
                    </a:p>
                  </a:txBody>
                  <a:tcPr/>
                </a:tc>
                <a:tc>
                  <a:txBody>
                    <a:bodyPr/>
                    <a:lstStyle/>
                    <a:p>
                      <a:pPr algn="ctr"/>
                      <a:r>
                        <a:rPr lang="en-US" dirty="0" smtClean="0"/>
                        <a:t>65.84</a:t>
                      </a:r>
                      <a:r>
                        <a:rPr lang="en-US" baseline="0" dirty="0" smtClean="0"/>
                        <a:t> (22% faster)</a:t>
                      </a:r>
                      <a:endParaRPr lang="en-US" dirty="0"/>
                    </a:p>
                  </a:txBody>
                  <a:tcPr/>
                </a:tc>
              </a:tr>
              <a:tr h="370840">
                <a:tc>
                  <a:txBody>
                    <a:bodyPr/>
                    <a:lstStyle/>
                    <a:p>
                      <a:pPr algn="ctr"/>
                      <a:r>
                        <a:rPr lang="en-US" dirty="0" smtClean="0"/>
                        <a:t>C-Store</a:t>
                      </a:r>
                      <a:endParaRPr lang="en-US" dirty="0"/>
                    </a:p>
                  </a:txBody>
                  <a:tcPr/>
                </a:tc>
                <a:tc>
                  <a:txBody>
                    <a:bodyPr/>
                    <a:lstStyle/>
                    <a:p>
                      <a:pPr algn="ctr"/>
                      <a:r>
                        <a:rPr lang="en-US" dirty="0" smtClean="0"/>
                        <a:t>2.57 (84% faster)</a:t>
                      </a:r>
                      <a:endParaRPr lang="en-US" dirty="0"/>
                    </a:p>
                  </a:txBody>
                  <a:tcPr/>
                </a:tc>
                <a:tc>
                  <a:txBody>
                    <a:bodyPr/>
                    <a:lstStyle/>
                    <a:p>
                      <a:pPr algn="ctr"/>
                      <a:r>
                        <a:rPr lang="en-US" dirty="0" smtClean="0"/>
                        <a:t>2.70 (75% faster)</a:t>
                      </a:r>
                      <a:endParaRPr lang="en-US" dirty="0"/>
                    </a:p>
                  </a:txBody>
                  <a:tcPr/>
                </a:tc>
              </a:tr>
            </a:tbl>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325562"/>
          </a:xfrm>
        </p:spPr>
        <p:txBody>
          <a:bodyPr>
            <a:normAutofit fontScale="90000"/>
          </a:bodyPr>
          <a:lstStyle/>
          <a:p>
            <a:r>
              <a:rPr lang="en-US" dirty="0" smtClean="0"/>
              <a:t>Comparing a wider property table with a property table containing only the required columns for the query</a:t>
            </a:r>
            <a:endParaRPr lang="en-US" dirty="0"/>
          </a:p>
        </p:txBody>
      </p:sp>
      <p:graphicFrame>
        <p:nvGraphicFramePr>
          <p:cNvPr id="4" name="Content Placeholder 3"/>
          <p:cNvGraphicFramePr>
            <a:graphicFrameLocks noGrp="1"/>
          </p:cNvGraphicFramePr>
          <p:nvPr>
            <p:ph sz="quarter" idx="1"/>
          </p:nvPr>
        </p:nvGraphicFramePr>
        <p:xfrm>
          <a:off x="609600" y="1905000"/>
          <a:ext cx="7467600" cy="3235960"/>
        </p:xfrm>
        <a:graphic>
          <a:graphicData uri="http://schemas.openxmlformats.org/drawingml/2006/table">
            <a:tbl>
              <a:tblPr firstRow="1" bandRow="1">
                <a:tableStyleId>{5C22544A-7EE6-4342-B048-85BDC9FD1C3A}</a:tableStyleId>
              </a:tblPr>
              <a:tblGrid>
                <a:gridCol w="2489200"/>
                <a:gridCol w="2489200"/>
                <a:gridCol w="2489200"/>
              </a:tblGrid>
              <a:tr h="370840">
                <a:tc>
                  <a:txBody>
                    <a:bodyPr/>
                    <a:lstStyle/>
                    <a:p>
                      <a:pPr algn="ctr"/>
                      <a:r>
                        <a:rPr lang="en-US" b="0" dirty="0" smtClean="0">
                          <a:solidFill>
                            <a:schemeClr val="tx1"/>
                          </a:solidFill>
                        </a:rPr>
                        <a:t>Query</a:t>
                      </a:r>
                      <a:endParaRPr lang="en-US" b="0" dirty="0">
                        <a:solidFill>
                          <a:schemeClr val="tx1"/>
                        </a:solidFill>
                      </a:endParaRPr>
                    </a:p>
                  </a:txBody>
                  <a:tcPr/>
                </a:tc>
                <a:tc>
                  <a:txBody>
                    <a:bodyPr/>
                    <a:lstStyle/>
                    <a:p>
                      <a:pPr algn="ctr"/>
                      <a:r>
                        <a:rPr lang="en-US" b="0" dirty="0" smtClean="0">
                          <a:solidFill>
                            <a:schemeClr val="tx1"/>
                          </a:solidFill>
                        </a:rPr>
                        <a:t>Wide Property Table</a:t>
                      </a:r>
                      <a:endParaRPr lang="en-US" b="0" dirty="0">
                        <a:solidFill>
                          <a:schemeClr val="tx1"/>
                        </a:solidFill>
                      </a:endParaRPr>
                    </a:p>
                  </a:txBody>
                  <a:tcPr/>
                </a:tc>
                <a:tc>
                  <a:txBody>
                    <a:bodyPr/>
                    <a:lstStyle/>
                    <a:p>
                      <a:pPr algn="ctr"/>
                      <a:r>
                        <a:rPr lang="en-US" b="0" dirty="0" smtClean="0">
                          <a:solidFill>
                            <a:schemeClr val="tx1"/>
                          </a:solidFill>
                        </a:rPr>
                        <a:t>Property Table</a:t>
                      </a:r>
                      <a:r>
                        <a:rPr lang="en-US" b="0" baseline="0" dirty="0" smtClean="0">
                          <a:solidFill>
                            <a:schemeClr val="tx1"/>
                          </a:solidFill>
                        </a:rPr>
                        <a:t> % slowdown</a:t>
                      </a:r>
                      <a:endParaRPr lang="en-US" b="0" dirty="0">
                        <a:solidFill>
                          <a:schemeClr val="tx1"/>
                        </a:solidFill>
                      </a:endParaRPr>
                    </a:p>
                  </a:txBody>
                  <a:tcPr/>
                </a:tc>
              </a:tr>
              <a:tr h="370840">
                <a:tc>
                  <a:txBody>
                    <a:bodyPr/>
                    <a:lstStyle/>
                    <a:p>
                      <a:pPr algn="ctr"/>
                      <a:r>
                        <a:rPr lang="en-US" dirty="0" smtClean="0"/>
                        <a:t>Q1</a:t>
                      </a:r>
                      <a:endParaRPr lang="en-US" dirty="0"/>
                    </a:p>
                  </a:txBody>
                  <a:tcPr/>
                </a:tc>
                <a:tc>
                  <a:txBody>
                    <a:bodyPr/>
                    <a:lstStyle/>
                    <a:p>
                      <a:pPr algn="ctr"/>
                      <a:r>
                        <a:rPr lang="en-US" dirty="0" smtClean="0"/>
                        <a:t>60.91</a:t>
                      </a:r>
                      <a:endParaRPr lang="en-US" dirty="0"/>
                    </a:p>
                  </a:txBody>
                  <a:tcPr/>
                </a:tc>
                <a:tc>
                  <a:txBody>
                    <a:bodyPr/>
                    <a:lstStyle/>
                    <a:p>
                      <a:pPr algn="ctr"/>
                      <a:r>
                        <a:rPr lang="en-US" dirty="0" smtClean="0"/>
                        <a:t>381%</a:t>
                      </a:r>
                      <a:endParaRPr lang="en-US" dirty="0"/>
                    </a:p>
                  </a:txBody>
                  <a:tcPr/>
                </a:tc>
              </a:tr>
              <a:tr h="370840">
                <a:tc>
                  <a:txBody>
                    <a:bodyPr/>
                    <a:lstStyle/>
                    <a:p>
                      <a:pPr algn="ctr"/>
                      <a:r>
                        <a:rPr lang="en-US" dirty="0" smtClean="0"/>
                        <a:t>Q2</a:t>
                      </a:r>
                      <a:endParaRPr lang="en-US" dirty="0"/>
                    </a:p>
                  </a:txBody>
                  <a:tcPr/>
                </a:tc>
                <a:tc>
                  <a:txBody>
                    <a:bodyPr/>
                    <a:lstStyle/>
                    <a:p>
                      <a:pPr algn="ctr"/>
                      <a:r>
                        <a:rPr lang="en-US" dirty="0" smtClean="0"/>
                        <a:t>33.93</a:t>
                      </a:r>
                      <a:endParaRPr lang="en-US" dirty="0"/>
                    </a:p>
                  </a:txBody>
                  <a:tcPr/>
                </a:tc>
                <a:tc>
                  <a:txBody>
                    <a:bodyPr/>
                    <a:lstStyle/>
                    <a:p>
                      <a:pPr algn="ctr"/>
                      <a:r>
                        <a:rPr lang="en-US" dirty="0" smtClean="0"/>
                        <a:t>85%</a:t>
                      </a:r>
                      <a:endParaRPr lang="en-US" dirty="0"/>
                    </a:p>
                  </a:txBody>
                  <a:tcPr/>
                </a:tc>
              </a:tr>
              <a:tr h="370840">
                <a:tc>
                  <a:txBody>
                    <a:bodyPr/>
                    <a:lstStyle/>
                    <a:p>
                      <a:pPr algn="ctr"/>
                      <a:r>
                        <a:rPr lang="en-US" dirty="0" smtClean="0"/>
                        <a:t>Q3</a:t>
                      </a:r>
                      <a:endParaRPr lang="en-US" dirty="0"/>
                    </a:p>
                  </a:txBody>
                  <a:tcPr/>
                </a:tc>
                <a:tc>
                  <a:txBody>
                    <a:bodyPr/>
                    <a:lstStyle/>
                    <a:p>
                      <a:pPr algn="ctr"/>
                      <a:r>
                        <a:rPr lang="en-US" dirty="0" smtClean="0"/>
                        <a:t>584.84</a:t>
                      </a:r>
                      <a:endParaRPr lang="en-US" dirty="0"/>
                    </a:p>
                  </a:txBody>
                  <a:tcPr/>
                </a:tc>
                <a:tc>
                  <a:txBody>
                    <a:bodyPr/>
                    <a:lstStyle/>
                    <a:p>
                      <a:pPr algn="ctr"/>
                      <a:r>
                        <a:rPr lang="en-US" dirty="0" smtClean="0"/>
                        <a:t>1%</a:t>
                      </a:r>
                      <a:endParaRPr lang="en-US" dirty="0"/>
                    </a:p>
                  </a:txBody>
                  <a:tcPr/>
                </a:tc>
              </a:tr>
              <a:tr h="370840">
                <a:tc>
                  <a:txBody>
                    <a:bodyPr/>
                    <a:lstStyle/>
                    <a:p>
                      <a:pPr algn="ctr"/>
                      <a:r>
                        <a:rPr lang="en-US" dirty="0" smtClean="0"/>
                        <a:t>Q4</a:t>
                      </a:r>
                      <a:endParaRPr lang="en-US" dirty="0"/>
                    </a:p>
                  </a:txBody>
                  <a:tcPr/>
                </a:tc>
                <a:tc>
                  <a:txBody>
                    <a:bodyPr/>
                    <a:lstStyle/>
                    <a:p>
                      <a:pPr algn="ctr"/>
                      <a:r>
                        <a:rPr lang="en-US" dirty="0" smtClean="0"/>
                        <a:t>44.96</a:t>
                      </a:r>
                      <a:endParaRPr lang="en-US" dirty="0"/>
                    </a:p>
                  </a:txBody>
                  <a:tcPr/>
                </a:tc>
                <a:tc>
                  <a:txBody>
                    <a:bodyPr/>
                    <a:lstStyle/>
                    <a:p>
                      <a:pPr algn="ctr"/>
                      <a:r>
                        <a:rPr lang="en-US" dirty="0" smtClean="0"/>
                        <a:t>58%</a:t>
                      </a:r>
                      <a:endParaRPr lang="en-US" dirty="0"/>
                    </a:p>
                  </a:txBody>
                  <a:tcPr/>
                </a:tc>
              </a:tr>
              <a:tr h="370840">
                <a:tc>
                  <a:txBody>
                    <a:bodyPr/>
                    <a:lstStyle/>
                    <a:p>
                      <a:pPr algn="ctr"/>
                      <a:r>
                        <a:rPr lang="en-US" dirty="0" smtClean="0"/>
                        <a:t>Q5</a:t>
                      </a:r>
                      <a:endParaRPr lang="en-US" dirty="0"/>
                    </a:p>
                  </a:txBody>
                  <a:tcPr/>
                </a:tc>
                <a:tc>
                  <a:txBody>
                    <a:bodyPr/>
                    <a:lstStyle/>
                    <a:p>
                      <a:pPr algn="ctr"/>
                      <a:r>
                        <a:rPr lang="en-US" dirty="0" smtClean="0"/>
                        <a:t>76.34</a:t>
                      </a:r>
                      <a:endParaRPr lang="en-US" dirty="0"/>
                    </a:p>
                  </a:txBody>
                  <a:tcPr/>
                </a:tc>
                <a:tc>
                  <a:txBody>
                    <a:bodyPr/>
                    <a:lstStyle/>
                    <a:p>
                      <a:pPr algn="ctr"/>
                      <a:r>
                        <a:rPr lang="en-US" dirty="0" smtClean="0"/>
                        <a:t>60%</a:t>
                      </a:r>
                      <a:endParaRPr lang="en-US" dirty="0"/>
                    </a:p>
                  </a:txBody>
                  <a:tcPr/>
                </a:tc>
              </a:tr>
              <a:tr h="370840">
                <a:tc>
                  <a:txBody>
                    <a:bodyPr/>
                    <a:lstStyle/>
                    <a:p>
                      <a:pPr algn="ctr"/>
                      <a:r>
                        <a:rPr lang="en-US" dirty="0" smtClean="0"/>
                        <a:t>Q6</a:t>
                      </a:r>
                      <a:endParaRPr lang="en-US" dirty="0"/>
                    </a:p>
                  </a:txBody>
                  <a:tcPr/>
                </a:tc>
                <a:tc>
                  <a:txBody>
                    <a:bodyPr/>
                    <a:lstStyle/>
                    <a:p>
                      <a:pPr algn="ctr"/>
                      <a:r>
                        <a:rPr lang="en-US" dirty="0" smtClean="0"/>
                        <a:t>154.33</a:t>
                      </a:r>
                      <a:endParaRPr lang="en-US" dirty="0"/>
                    </a:p>
                  </a:txBody>
                  <a:tcPr/>
                </a:tc>
                <a:tc>
                  <a:txBody>
                    <a:bodyPr/>
                    <a:lstStyle/>
                    <a:p>
                      <a:pPr algn="ctr"/>
                      <a:r>
                        <a:rPr lang="en-US" dirty="0" smtClean="0"/>
                        <a:t>53%</a:t>
                      </a:r>
                      <a:endParaRPr lang="en-US" dirty="0"/>
                    </a:p>
                  </a:txBody>
                  <a:tcPr/>
                </a:tc>
              </a:tr>
              <a:tr h="370840">
                <a:tc>
                  <a:txBody>
                    <a:bodyPr/>
                    <a:lstStyle/>
                    <a:p>
                      <a:pPr algn="ctr"/>
                      <a:r>
                        <a:rPr lang="en-US" dirty="0" smtClean="0"/>
                        <a:t>Q7</a:t>
                      </a:r>
                      <a:endParaRPr lang="en-US" dirty="0"/>
                    </a:p>
                  </a:txBody>
                  <a:tcPr/>
                </a:tc>
                <a:tc>
                  <a:txBody>
                    <a:bodyPr/>
                    <a:lstStyle/>
                    <a:p>
                      <a:pPr algn="ctr"/>
                      <a:r>
                        <a:rPr lang="en-US" dirty="0" smtClean="0"/>
                        <a:t>24.25</a:t>
                      </a:r>
                      <a:endParaRPr lang="en-US" dirty="0"/>
                    </a:p>
                  </a:txBody>
                  <a:tcPr/>
                </a:tc>
                <a:tc>
                  <a:txBody>
                    <a:bodyPr/>
                    <a:lstStyle/>
                    <a:p>
                      <a:pPr algn="ctr"/>
                      <a:r>
                        <a:rPr lang="en-US" dirty="0" smtClean="0"/>
                        <a:t>298%</a:t>
                      </a:r>
                      <a:endParaRPr lang="en-US" dirty="0"/>
                    </a:p>
                  </a:txBody>
                  <a:tcPr/>
                </a:tc>
              </a:tr>
            </a:tbl>
          </a:graphicData>
        </a:graphic>
      </p:graphicFrame>
      <p:sp>
        <p:nvSpPr>
          <p:cNvPr id="6" name="TextBox 5"/>
          <p:cNvSpPr txBox="1"/>
          <p:nvPr/>
        </p:nvSpPr>
        <p:spPr>
          <a:xfrm>
            <a:off x="2971800" y="5410200"/>
            <a:ext cx="2664512" cy="369332"/>
          </a:xfrm>
          <a:prstGeom prst="rect">
            <a:avLst/>
          </a:prstGeom>
          <a:noFill/>
        </p:spPr>
        <p:txBody>
          <a:bodyPr wrap="none" rtlCol="0">
            <a:spAutoFit/>
          </a:bodyPr>
          <a:lstStyle/>
          <a:p>
            <a:r>
              <a:rPr lang="en-US" dirty="0" smtClean="0"/>
              <a:t>Query times in seconds</a:t>
            </a: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r>
              <a:rPr lang="en-US" dirty="0" smtClean="0"/>
              <a:t>RDF triples store scales extremely poorly because multiple self joins are required</a:t>
            </a:r>
          </a:p>
          <a:p>
            <a:r>
              <a:rPr lang="en-US" dirty="0" smtClean="0"/>
              <a:t>Property tables are used less because of their complexity and inability to handle multi valued attributes</a:t>
            </a:r>
          </a:p>
          <a:p>
            <a:r>
              <a:rPr lang="en-US" dirty="0" smtClean="0"/>
              <a:t>Newly introduces vertically partitioned tables give similar performance like property tables but are easier to implement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63562"/>
          </a:xfrm>
        </p:spPr>
        <p:txBody>
          <a:bodyPr/>
          <a:lstStyle/>
          <a:p>
            <a:r>
              <a:rPr lang="en-US" dirty="0" smtClean="0"/>
              <a:t>Example </a:t>
            </a:r>
            <a:r>
              <a:rPr lang="en-US" dirty="0" err="1" smtClean="0"/>
              <a:t>Rdf</a:t>
            </a:r>
            <a:r>
              <a:rPr lang="en-US" dirty="0" smtClean="0"/>
              <a:t> Graph</a:t>
            </a:r>
            <a:endParaRPr lang="en-US" dirty="0"/>
          </a:p>
        </p:txBody>
      </p:sp>
      <p:sp>
        <p:nvSpPr>
          <p:cNvPr id="6" name="Rectangle 5"/>
          <p:cNvSpPr/>
          <p:nvPr/>
        </p:nvSpPr>
        <p:spPr>
          <a:xfrm>
            <a:off x="2590800" y="1752600"/>
            <a:ext cx="7620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XYZ</a:t>
            </a:r>
            <a:endParaRPr lang="en-US" dirty="0">
              <a:solidFill>
                <a:schemeClr val="tx1"/>
              </a:solidFill>
            </a:endParaRPr>
          </a:p>
        </p:txBody>
      </p:sp>
      <p:sp>
        <p:nvSpPr>
          <p:cNvPr id="8" name="Rectangle 7"/>
          <p:cNvSpPr/>
          <p:nvPr/>
        </p:nvSpPr>
        <p:spPr>
          <a:xfrm>
            <a:off x="2590800" y="2286000"/>
            <a:ext cx="11430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Fox, Joe</a:t>
            </a:r>
            <a:endParaRPr lang="en-US" dirty="0">
              <a:solidFill>
                <a:schemeClr val="tx1"/>
              </a:solidFill>
            </a:endParaRPr>
          </a:p>
        </p:txBody>
      </p:sp>
      <p:sp>
        <p:nvSpPr>
          <p:cNvPr id="9" name="Rectangle 8"/>
          <p:cNvSpPr/>
          <p:nvPr/>
        </p:nvSpPr>
        <p:spPr>
          <a:xfrm>
            <a:off x="2590800" y="2819400"/>
            <a:ext cx="8382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2001</a:t>
            </a:r>
            <a:endParaRPr lang="en-US" dirty="0">
              <a:solidFill>
                <a:schemeClr val="tx1"/>
              </a:solidFill>
            </a:endParaRPr>
          </a:p>
        </p:txBody>
      </p:sp>
      <p:cxnSp>
        <p:nvCxnSpPr>
          <p:cNvPr id="14" name="Straight Arrow Connector 13"/>
          <p:cNvCxnSpPr>
            <a:stCxn id="5" idx="6"/>
            <a:endCxn id="8" idx="1"/>
          </p:cNvCxnSpPr>
          <p:nvPr/>
        </p:nvCxnSpPr>
        <p:spPr>
          <a:xfrm>
            <a:off x="1066800" y="2438400"/>
            <a:ext cx="15240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2514600" y="3810000"/>
            <a:ext cx="8382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ABC</a:t>
            </a:r>
            <a:endParaRPr lang="en-US" dirty="0">
              <a:solidFill>
                <a:schemeClr val="tx1"/>
              </a:solidFill>
            </a:endParaRPr>
          </a:p>
        </p:txBody>
      </p:sp>
      <p:sp>
        <p:nvSpPr>
          <p:cNvPr id="22" name="Rectangle 21"/>
          <p:cNvSpPr/>
          <p:nvPr/>
        </p:nvSpPr>
        <p:spPr>
          <a:xfrm>
            <a:off x="2514600" y="4267200"/>
            <a:ext cx="12954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Orr, Tim</a:t>
            </a:r>
            <a:endParaRPr lang="en-US" dirty="0">
              <a:solidFill>
                <a:schemeClr val="tx1"/>
              </a:solidFill>
            </a:endParaRPr>
          </a:p>
        </p:txBody>
      </p:sp>
      <p:sp>
        <p:nvSpPr>
          <p:cNvPr id="24" name="Rectangle 23"/>
          <p:cNvSpPr/>
          <p:nvPr/>
        </p:nvSpPr>
        <p:spPr>
          <a:xfrm>
            <a:off x="2514600" y="4724400"/>
            <a:ext cx="8382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1985</a:t>
            </a:r>
            <a:endParaRPr lang="en-US" dirty="0">
              <a:solidFill>
                <a:schemeClr val="tx1"/>
              </a:solidFill>
            </a:endParaRPr>
          </a:p>
        </p:txBody>
      </p:sp>
      <p:sp>
        <p:nvSpPr>
          <p:cNvPr id="25" name="Rectangle 24"/>
          <p:cNvSpPr/>
          <p:nvPr/>
        </p:nvSpPr>
        <p:spPr>
          <a:xfrm>
            <a:off x="2514600" y="5181600"/>
            <a:ext cx="1143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French</a:t>
            </a:r>
            <a:endParaRPr lang="en-US" dirty="0">
              <a:solidFill>
                <a:schemeClr val="tx1"/>
              </a:solidFill>
            </a:endParaRPr>
          </a:p>
        </p:txBody>
      </p:sp>
      <p:sp>
        <p:nvSpPr>
          <p:cNvPr id="26" name="Oval 25"/>
          <p:cNvSpPr/>
          <p:nvPr/>
        </p:nvSpPr>
        <p:spPr>
          <a:xfrm>
            <a:off x="2362200" y="5715000"/>
            <a:ext cx="1524000" cy="381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CDType</a:t>
            </a:r>
            <a:endParaRPr lang="en-US" dirty="0">
              <a:solidFill>
                <a:schemeClr val="tx1"/>
              </a:solidFill>
            </a:endParaRPr>
          </a:p>
        </p:txBody>
      </p:sp>
      <p:cxnSp>
        <p:nvCxnSpPr>
          <p:cNvPr id="29" name="Straight Arrow Connector 28"/>
          <p:cNvCxnSpPr>
            <a:stCxn id="27" idx="0"/>
            <a:endCxn id="21" idx="1"/>
          </p:cNvCxnSpPr>
          <p:nvPr/>
        </p:nvCxnSpPr>
        <p:spPr>
          <a:xfrm rot="5400000" flipH="1" flipV="1">
            <a:off x="1257300" y="3314700"/>
            <a:ext cx="609600" cy="1905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27" idx="7"/>
            <a:endCxn id="22" idx="1"/>
          </p:cNvCxnSpPr>
          <p:nvPr/>
        </p:nvCxnSpPr>
        <p:spPr>
          <a:xfrm rot="5400000" flipH="1" flipV="1">
            <a:off x="1614067" y="3738423"/>
            <a:ext cx="219355" cy="158171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27" idx="6"/>
            <a:endCxn id="24" idx="1"/>
          </p:cNvCxnSpPr>
          <p:nvPr/>
        </p:nvCxnSpPr>
        <p:spPr>
          <a:xfrm>
            <a:off x="1066800" y="4800600"/>
            <a:ext cx="14478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27" idx="5"/>
            <a:endCxn id="25" idx="1"/>
          </p:cNvCxnSpPr>
          <p:nvPr/>
        </p:nvCxnSpPr>
        <p:spPr>
          <a:xfrm rot="16200000" flipH="1">
            <a:off x="1537867" y="4357266"/>
            <a:ext cx="371755" cy="158171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27" idx="4"/>
            <a:endCxn id="26" idx="2"/>
          </p:cNvCxnSpPr>
          <p:nvPr/>
        </p:nvCxnSpPr>
        <p:spPr>
          <a:xfrm rot="16200000" flipH="1">
            <a:off x="1047750" y="4591050"/>
            <a:ext cx="876300" cy="1752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4648200" y="1752600"/>
            <a:ext cx="8382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MNO</a:t>
            </a:r>
            <a:endParaRPr lang="en-US" dirty="0">
              <a:solidFill>
                <a:schemeClr val="tx1"/>
              </a:solidFill>
            </a:endParaRPr>
          </a:p>
        </p:txBody>
      </p:sp>
      <p:sp>
        <p:nvSpPr>
          <p:cNvPr id="41" name="Rectangle 40"/>
          <p:cNvSpPr/>
          <p:nvPr/>
        </p:nvSpPr>
        <p:spPr>
          <a:xfrm>
            <a:off x="4648200" y="2286000"/>
            <a:ext cx="11430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English</a:t>
            </a:r>
            <a:endParaRPr lang="en-US" dirty="0">
              <a:solidFill>
                <a:schemeClr val="tx1"/>
              </a:solidFill>
            </a:endParaRPr>
          </a:p>
        </p:txBody>
      </p:sp>
      <p:sp>
        <p:nvSpPr>
          <p:cNvPr id="42" name="Rectangle 41"/>
          <p:cNvSpPr/>
          <p:nvPr/>
        </p:nvSpPr>
        <p:spPr>
          <a:xfrm>
            <a:off x="4572000" y="3657600"/>
            <a:ext cx="8382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2004</a:t>
            </a:r>
            <a:endParaRPr lang="en-US" dirty="0">
              <a:solidFill>
                <a:schemeClr val="tx1"/>
              </a:solidFill>
            </a:endParaRPr>
          </a:p>
        </p:txBody>
      </p:sp>
      <p:sp>
        <p:nvSpPr>
          <p:cNvPr id="43" name="Oval 42"/>
          <p:cNvSpPr/>
          <p:nvPr/>
        </p:nvSpPr>
        <p:spPr>
          <a:xfrm>
            <a:off x="2438400" y="3276600"/>
            <a:ext cx="1752600" cy="381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BookType</a:t>
            </a:r>
            <a:endParaRPr lang="en-US" dirty="0">
              <a:solidFill>
                <a:schemeClr val="tx1"/>
              </a:solidFill>
            </a:endParaRPr>
          </a:p>
        </p:txBody>
      </p:sp>
      <p:cxnSp>
        <p:nvCxnSpPr>
          <p:cNvPr id="47" name="Straight Arrow Connector 46"/>
          <p:cNvCxnSpPr>
            <a:stCxn id="45" idx="0"/>
            <a:endCxn id="40" idx="3"/>
          </p:cNvCxnSpPr>
          <p:nvPr/>
        </p:nvCxnSpPr>
        <p:spPr>
          <a:xfrm rot="16200000" flipV="1">
            <a:off x="6838950" y="552450"/>
            <a:ext cx="228600" cy="2933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45" idx="2"/>
            <a:endCxn id="41" idx="3"/>
          </p:cNvCxnSpPr>
          <p:nvPr/>
        </p:nvCxnSpPr>
        <p:spPr>
          <a:xfrm rot="10800000" flipV="1">
            <a:off x="5791200" y="2362200"/>
            <a:ext cx="2209800" cy="114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45" idx="3"/>
            <a:endCxn id="43" idx="0"/>
          </p:cNvCxnSpPr>
          <p:nvPr/>
        </p:nvCxnSpPr>
        <p:spPr>
          <a:xfrm rot="5400000">
            <a:off x="5342849" y="495696"/>
            <a:ext cx="752755" cy="48090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stCxn id="52" idx="3"/>
            <a:endCxn id="42" idx="3"/>
          </p:cNvCxnSpPr>
          <p:nvPr/>
        </p:nvCxnSpPr>
        <p:spPr>
          <a:xfrm rot="5400000">
            <a:off x="6085799" y="2686446"/>
            <a:ext cx="447955" cy="17991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7" name="Oval 56"/>
          <p:cNvSpPr/>
          <p:nvPr/>
        </p:nvSpPr>
        <p:spPr>
          <a:xfrm>
            <a:off x="7086600" y="3733800"/>
            <a:ext cx="1752600" cy="381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DVDType</a:t>
            </a:r>
            <a:endParaRPr lang="en-US" dirty="0">
              <a:solidFill>
                <a:schemeClr val="tx1"/>
              </a:solidFill>
            </a:endParaRPr>
          </a:p>
        </p:txBody>
      </p:sp>
      <p:sp>
        <p:nvSpPr>
          <p:cNvPr id="58" name="Rectangle 57"/>
          <p:cNvSpPr/>
          <p:nvPr/>
        </p:nvSpPr>
        <p:spPr>
          <a:xfrm>
            <a:off x="7620000" y="4648200"/>
            <a:ext cx="8382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DEF</a:t>
            </a:r>
            <a:endParaRPr lang="en-US" dirty="0">
              <a:solidFill>
                <a:schemeClr val="tx1"/>
              </a:solidFill>
            </a:endParaRPr>
          </a:p>
        </p:txBody>
      </p:sp>
      <p:cxnSp>
        <p:nvCxnSpPr>
          <p:cNvPr id="60" name="Straight Arrow Connector 59"/>
          <p:cNvCxnSpPr>
            <a:stCxn id="44" idx="6"/>
            <a:endCxn id="57" idx="2"/>
          </p:cNvCxnSpPr>
          <p:nvPr/>
        </p:nvCxnSpPr>
        <p:spPr>
          <a:xfrm flipV="1">
            <a:off x="5410200" y="3924300"/>
            <a:ext cx="1676400" cy="419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a:stCxn id="44" idx="5"/>
            <a:endCxn id="58" idx="1"/>
          </p:cNvCxnSpPr>
          <p:nvPr/>
        </p:nvCxnSpPr>
        <p:spPr>
          <a:xfrm rot="16200000" flipH="1">
            <a:off x="6286897" y="3505596"/>
            <a:ext cx="333655" cy="23325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4648200" y="4876800"/>
            <a:ext cx="8382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1985</a:t>
            </a:r>
            <a:endParaRPr lang="en-US" dirty="0">
              <a:solidFill>
                <a:schemeClr val="tx1"/>
              </a:solidFill>
            </a:endParaRPr>
          </a:p>
        </p:txBody>
      </p:sp>
      <p:sp>
        <p:nvSpPr>
          <p:cNvPr id="66" name="Rectangle 65"/>
          <p:cNvSpPr/>
          <p:nvPr/>
        </p:nvSpPr>
        <p:spPr>
          <a:xfrm>
            <a:off x="4648200" y="5257800"/>
            <a:ext cx="9144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GHI</a:t>
            </a:r>
            <a:endParaRPr lang="en-US" dirty="0">
              <a:solidFill>
                <a:schemeClr val="tx1"/>
              </a:solidFill>
            </a:endParaRPr>
          </a:p>
        </p:txBody>
      </p:sp>
      <p:cxnSp>
        <p:nvCxnSpPr>
          <p:cNvPr id="73" name="Straight Arrow Connector 72"/>
          <p:cNvCxnSpPr>
            <a:stCxn id="67" idx="3"/>
            <a:endCxn id="26" idx="5"/>
          </p:cNvCxnSpPr>
          <p:nvPr/>
        </p:nvCxnSpPr>
        <p:spPr>
          <a:xfrm rot="5400000" flipH="1">
            <a:off x="5795822" y="3907397"/>
            <a:ext cx="130081" cy="4395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a:stCxn id="5" idx="0"/>
          </p:cNvCxnSpPr>
          <p:nvPr/>
        </p:nvCxnSpPr>
        <p:spPr>
          <a:xfrm rot="5400000" flipH="1" flipV="1">
            <a:off x="1371600" y="990600"/>
            <a:ext cx="457200" cy="1981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p:nvPr/>
        </p:nvCxnSpPr>
        <p:spPr>
          <a:xfrm rot="16200000" flipH="1">
            <a:off x="1481278" y="1947722"/>
            <a:ext cx="524155" cy="165791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6" name="Straight Arrow Connector 95"/>
          <p:cNvCxnSpPr>
            <a:endCxn id="43" idx="2"/>
          </p:cNvCxnSpPr>
          <p:nvPr/>
        </p:nvCxnSpPr>
        <p:spPr>
          <a:xfrm>
            <a:off x="457200" y="2667000"/>
            <a:ext cx="1981200" cy="800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a:stCxn id="52" idx="1"/>
            <a:endCxn id="43" idx="6"/>
          </p:cNvCxnSpPr>
          <p:nvPr/>
        </p:nvCxnSpPr>
        <p:spPr>
          <a:xfrm rot="16200000" flipH="1" flipV="1">
            <a:off x="5486003" y="1743751"/>
            <a:ext cx="428345" cy="30183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0" name="Straight Arrow Connector 99"/>
          <p:cNvCxnSpPr>
            <a:stCxn id="67" idx="0"/>
            <a:endCxn id="65" idx="3"/>
          </p:cNvCxnSpPr>
          <p:nvPr/>
        </p:nvCxnSpPr>
        <p:spPr>
          <a:xfrm rot="16200000" flipV="1">
            <a:off x="6591300" y="3924300"/>
            <a:ext cx="685800" cy="2895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2" name="Straight Arrow Connector 101"/>
          <p:cNvCxnSpPr>
            <a:stCxn id="67" idx="2"/>
          </p:cNvCxnSpPr>
          <p:nvPr/>
        </p:nvCxnSpPr>
        <p:spPr>
          <a:xfrm rot="10800000">
            <a:off x="5562600" y="5562600"/>
            <a:ext cx="2362200" cy="419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3" name="TextBox 102"/>
          <p:cNvSpPr txBox="1"/>
          <p:nvPr/>
        </p:nvSpPr>
        <p:spPr>
          <a:xfrm>
            <a:off x="1371600" y="2133600"/>
            <a:ext cx="902811" cy="369332"/>
          </a:xfrm>
          <a:prstGeom prst="rect">
            <a:avLst/>
          </a:prstGeom>
          <a:noFill/>
        </p:spPr>
        <p:txBody>
          <a:bodyPr wrap="none" rtlCol="0">
            <a:spAutoFit/>
          </a:bodyPr>
          <a:lstStyle/>
          <a:p>
            <a:r>
              <a:rPr lang="en-US" dirty="0" smtClean="0"/>
              <a:t>author</a:t>
            </a:r>
            <a:endParaRPr lang="en-US" dirty="0"/>
          </a:p>
        </p:txBody>
      </p:sp>
      <p:sp>
        <p:nvSpPr>
          <p:cNvPr id="104" name="TextBox 103"/>
          <p:cNvSpPr txBox="1"/>
          <p:nvPr/>
        </p:nvSpPr>
        <p:spPr>
          <a:xfrm rot="20843705">
            <a:off x="1175780" y="1663824"/>
            <a:ext cx="623889" cy="369332"/>
          </a:xfrm>
          <a:prstGeom prst="rect">
            <a:avLst/>
          </a:prstGeom>
          <a:noFill/>
        </p:spPr>
        <p:txBody>
          <a:bodyPr wrap="none" rtlCol="0">
            <a:spAutoFit/>
          </a:bodyPr>
          <a:lstStyle/>
          <a:p>
            <a:r>
              <a:rPr lang="en-US" dirty="0" smtClean="0"/>
              <a:t>title</a:t>
            </a:r>
            <a:endParaRPr lang="en-US" dirty="0"/>
          </a:p>
        </p:txBody>
      </p:sp>
      <p:sp>
        <p:nvSpPr>
          <p:cNvPr id="105" name="TextBox 104"/>
          <p:cNvSpPr txBox="1"/>
          <p:nvPr/>
        </p:nvSpPr>
        <p:spPr>
          <a:xfrm rot="943300">
            <a:off x="1371600" y="2514600"/>
            <a:ext cx="1188146" cy="369332"/>
          </a:xfrm>
          <a:prstGeom prst="rect">
            <a:avLst/>
          </a:prstGeom>
          <a:noFill/>
        </p:spPr>
        <p:txBody>
          <a:bodyPr wrap="none" rtlCol="0">
            <a:spAutoFit/>
          </a:bodyPr>
          <a:lstStyle/>
          <a:p>
            <a:r>
              <a:rPr lang="en-US" dirty="0" smtClean="0"/>
              <a:t>copyright</a:t>
            </a:r>
            <a:endParaRPr lang="en-US" dirty="0"/>
          </a:p>
        </p:txBody>
      </p:sp>
      <p:sp>
        <p:nvSpPr>
          <p:cNvPr id="106" name="TextBox 105"/>
          <p:cNvSpPr txBox="1"/>
          <p:nvPr/>
        </p:nvSpPr>
        <p:spPr>
          <a:xfrm rot="1083327">
            <a:off x="1295400" y="2819400"/>
            <a:ext cx="646331" cy="369332"/>
          </a:xfrm>
          <a:prstGeom prst="rect">
            <a:avLst/>
          </a:prstGeom>
          <a:noFill/>
        </p:spPr>
        <p:txBody>
          <a:bodyPr wrap="none" rtlCol="0">
            <a:spAutoFit/>
          </a:bodyPr>
          <a:lstStyle/>
          <a:p>
            <a:r>
              <a:rPr lang="en-US" dirty="0" smtClean="0"/>
              <a:t>type</a:t>
            </a:r>
            <a:endParaRPr lang="en-US" dirty="0"/>
          </a:p>
        </p:txBody>
      </p:sp>
      <p:sp>
        <p:nvSpPr>
          <p:cNvPr id="107" name="TextBox 106"/>
          <p:cNvSpPr txBox="1"/>
          <p:nvPr/>
        </p:nvSpPr>
        <p:spPr>
          <a:xfrm rot="279422">
            <a:off x="6643363" y="1701118"/>
            <a:ext cx="623889" cy="369332"/>
          </a:xfrm>
          <a:prstGeom prst="rect">
            <a:avLst/>
          </a:prstGeom>
          <a:noFill/>
        </p:spPr>
        <p:txBody>
          <a:bodyPr wrap="none" rtlCol="0">
            <a:spAutoFit/>
          </a:bodyPr>
          <a:lstStyle/>
          <a:p>
            <a:r>
              <a:rPr lang="en-US" dirty="0" smtClean="0"/>
              <a:t>title</a:t>
            </a:r>
            <a:endParaRPr lang="en-US" dirty="0"/>
          </a:p>
        </p:txBody>
      </p:sp>
      <p:sp>
        <p:nvSpPr>
          <p:cNvPr id="108" name="TextBox 107"/>
          <p:cNvSpPr txBox="1"/>
          <p:nvPr/>
        </p:nvSpPr>
        <p:spPr>
          <a:xfrm rot="21436541">
            <a:off x="6256523" y="2160904"/>
            <a:ext cx="1157689" cy="369332"/>
          </a:xfrm>
          <a:prstGeom prst="rect">
            <a:avLst/>
          </a:prstGeom>
          <a:noFill/>
        </p:spPr>
        <p:txBody>
          <a:bodyPr wrap="none" rtlCol="0">
            <a:spAutoFit/>
          </a:bodyPr>
          <a:lstStyle/>
          <a:p>
            <a:r>
              <a:rPr lang="en-US" dirty="0" smtClean="0"/>
              <a:t>language</a:t>
            </a:r>
            <a:endParaRPr lang="en-US" dirty="0"/>
          </a:p>
        </p:txBody>
      </p:sp>
      <p:sp>
        <p:nvSpPr>
          <p:cNvPr id="109" name="TextBox 108"/>
          <p:cNvSpPr txBox="1"/>
          <p:nvPr/>
        </p:nvSpPr>
        <p:spPr>
          <a:xfrm rot="20993719">
            <a:off x="4904187" y="2720835"/>
            <a:ext cx="646331" cy="369332"/>
          </a:xfrm>
          <a:prstGeom prst="rect">
            <a:avLst/>
          </a:prstGeom>
          <a:noFill/>
        </p:spPr>
        <p:txBody>
          <a:bodyPr wrap="none" rtlCol="0">
            <a:spAutoFit/>
          </a:bodyPr>
          <a:lstStyle/>
          <a:p>
            <a:r>
              <a:rPr lang="en-US" dirty="0" smtClean="0"/>
              <a:t>type</a:t>
            </a:r>
            <a:endParaRPr lang="en-US" dirty="0"/>
          </a:p>
        </p:txBody>
      </p:sp>
      <p:sp>
        <p:nvSpPr>
          <p:cNvPr id="110" name="TextBox 109"/>
          <p:cNvSpPr txBox="1"/>
          <p:nvPr/>
        </p:nvSpPr>
        <p:spPr>
          <a:xfrm rot="21264918">
            <a:off x="5426637" y="2926172"/>
            <a:ext cx="646331" cy="369332"/>
          </a:xfrm>
          <a:prstGeom prst="rect">
            <a:avLst/>
          </a:prstGeom>
          <a:noFill/>
        </p:spPr>
        <p:txBody>
          <a:bodyPr wrap="none" rtlCol="0">
            <a:spAutoFit/>
          </a:bodyPr>
          <a:lstStyle/>
          <a:p>
            <a:r>
              <a:rPr lang="en-US" dirty="0" smtClean="0"/>
              <a:t>type</a:t>
            </a:r>
            <a:endParaRPr lang="en-US" dirty="0"/>
          </a:p>
        </p:txBody>
      </p:sp>
      <p:sp>
        <p:nvSpPr>
          <p:cNvPr id="111" name="TextBox 110"/>
          <p:cNvSpPr txBox="1"/>
          <p:nvPr/>
        </p:nvSpPr>
        <p:spPr>
          <a:xfrm rot="20992077">
            <a:off x="5662021" y="3302027"/>
            <a:ext cx="1188146" cy="369332"/>
          </a:xfrm>
          <a:prstGeom prst="rect">
            <a:avLst/>
          </a:prstGeom>
          <a:noFill/>
        </p:spPr>
        <p:txBody>
          <a:bodyPr wrap="none" rtlCol="0">
            <a:spAutoFit/>
          </a:bodyPr>
          <a:lstStyle/>
          <a:p>
            <a:r>
              <a:rPr lang="en-US" dirty="0" smtClean="0"/>
              <a:t>copyright</a:t>
            </a:r>
            <a:endParaRPr lang="en-US" dirty="0"/>
          </a:p>
        </p:txBody>
      </p:sp>
      <p:sp>
        <p:nvSpPr>
          <p:cNvPr id="112" name="TextBox 111"/>
          <p:cNvSpPr txBox="1"/>
          <p:nvPr/>
        </p:nvSpPr>
        <p:spPr>
          <a:xfrm rot="20858346">
            <a:off x="5943600" y="3810000"/>
            <a:ext cx="646331" cy="369332"/>
          </a:xfrm>
          <a:prstGeom prst="rect">
            <a:avLst/>
          </a:prstGeom>
          <a:noFill/>
        </p:spPr>
        <p:txBody>
          <a:bodyPr wrap="none" rtlCol="0">
            <a:spAutoFit/>
          </a:bodyPr>
          <a:lstStyle/>
          <a:p>
            <a:r>
              <a:rPr lang="en-US" dirty="0" smtClean="0"/>
              <a:t>type</a:t>
            </a:r>
            <a:endParaRPr lang="en-US" dirty="0"/>
          </a:p>
        </p:txBody>
      </p:sp>
      <p:sp>
        <p:nvSpPr>
          <p:cNvPr id="113" name="TextBox 112"/>
          <p:cNvSpPr txBox="1"/>
          <p:nvPr/>
        </p:nvSpPr>
        <p:spPr>
          <a:xfrm rot="537342">
            <a:off x="6425745" y="4389710"/>
            <a:ext cx="623889" cy="369332"/>
          </a:xfrm>
          <a:prstGeom prst="rect">
            <a:avLst/>
          </a:prstGeom>
          <a:noFill/>
        </p:spPr>
        <p:txBody>
          <a:bodyPr wrap="none" rtlCol="0">
            <a:spAutoFit/>
          </a:bodyPr>
          <a:lstStyle/>
          <a:p>
            <a:r>
              <a:rPr lang="en-US" dirty="0" smtClean="0"/>
              <a:t>title</a:t>
            </a:r>
            <a:endParaRPr lang="en-US" dirty="0"/>
          </a:p>
        </p:txBody>
      </p:sp>
      <p:sp>
        <p:nvSpPr>
          <p:cNvPr id="114" name="TextBox 113"/>
          <p:cNvSpPr txBox="1"/>
          <p:nvPr/>
        </p:nvSpPr>
        <p:spPr>
          <a:xfrm rot="883035">
            <a:off x="6428224" y="5097865"/>
            <a:ext cx="1188146" cy="369332"/>
          </a:xfrm>
          <a:prstGeom prst="rect">
            <a:avLst/>
          </a:prstGeom>
          <a:noFill/>
        </p:spPr>
        <p:txBody>
          <a:bodyPr wrap="none" rtlCol="0">
            <a:spAutoFit/>
          </a:bodyPr>
          <a:lstStyle/>
          <a:p>
            <a:r>
              <a:rPr lang="en-US" dirty="0" smtClean="0"/>
              <a:t>copyright</a:t>
            </a:r>
            <a:endParaRPr lang="en-US" dirty="0"/>
          </a:p>
        </p:txBody>
      </p:sp>
      <p:sp>
        <p:nvSpPr>
          <p:cNvPr id="115" name="TextBox 114"/>
          <p:cNvSpPr txBox="1"/>
          <p:nvPr/>
        </p:nvSpPr>
        <p:spPr>
          <a:xfrm rot="444008">
            <a:off x="6324600" y="5486400"/>
            <a:ext cx="623889" cy="369332"/>
          </a:xfrm>
          <a:prstGeom prst="rect">
            <a:avLst/>
          </a:prstGeom>
          <a:noFill/>
        </p:spPr>
        <p:txBody>
          <a:bodyPr wrap="none" rtlCol="0">
            <a:spAutoFit/>
          </a:bodyPr>
          <a:lstStyle/>
          <a:p>
            <a:r>
              <a:rPr lang="en-US" dirty="0" smtClean="0"/>
              <a:t>title</a:t>
            </a:r>
            <a:endParaRPr lang="en-US" dirty="0"/>
          </a:p>
        </p:txBody>
      </p:sp>
      <p:sp>
        <p:nvSpPr>
          <p:cNvPr id="116" name="TextBox 115"/>
          <p:cNvSpPr txBox="1"/>
          <p:nvPr/>
        </p:nvSpPr>
        <p:spPr>
          <a:xfrm>
            <a:off x="5410200" y="5791200"/>
            <a:ext cx="646331" cy="369332"/>
          </a:xfrm>
          <a:prstGeom prst="rect">
            <a:avLst/>
          </a:prstGeom>
          <a:noFill/>
        </p:spPr>
        <p:txBody>
          <a:bodyPr wrap="none" rtlCol="0">
            <a:spAutoFit/>
          </a:bodyPr>
          <a:lstStyle/>
          <a:p>
            <a:r>
              <a:rPr lang="en-US" dirty="0" smtClean="0"/>
              <a:t>type</a:t>
            </a:r>
            <a:endParaRPr lang="en-US" dirty="0"/>
          </a:p>
        </p:txBody>
      </p:sp>
      <p:sp>
        <p:nvSpPr>
          <p:cNvPr id="117" name="TextBox 116"/>
          <p:cNvSpPr txBox="1"/>
          <p:nvPr/>
        </p:nvSpPr>
        <p:spPr>
          <a:xfrm rot="20524024">
            <a:off x="1260904" y="3973278"/>
            <a:ext cx="623889" cy="369332"/>
          </a:xfrm>
          <a:prstGeom prst="rect">
            <a:avLst/>
          </a:prstGeom>
          <a:noFill/>
        </p:spPr>
        <p:txBody>
          <a:bodyPr wrap="none" rtlCol="0">
            <a:spAutoFit/>
          </a:bodyPr>
          <a:lstStyle/>
          <a:p>
            <a:r>
              <a:rPr lang="en-US" dirty="0" smtClean="0"/>
              <a:t>title</a:t>
            </a:r>
            <a:endParaRPr lang="en-US" dirty="0"/>
          </a:p>
        </p:txBody>
      </p:sp>
      <p:sp>
        <p:nvSpPr>
          <p:cNvPr id="118" name="TextBox 117"/>
          <p:cNvSpPr txBox="1"/>
          <p:nvPr/>
        </p:nvSpPr>
        <p:spPr>
          <a:xfrm rot="21146065">
            <a:off x="1392542" y="4240384"/>
            <a:ext cx="774571" cy="369332"/>
          </a:xfrm>
          <a:prstGeom prst="rect">
            <a:avLst/>
          </a:prstGeom>
          <a:noFill/>
        </p:spPr>
        <p:txBody>
          <a:bodyPr wrap="none" rtlCol="0">
            <a:spAutoFit/>
          </a:bodyPr>
          <a:lstStyle/>
          <a:p>
            <a:r>
              <a:rPr lang="en-US" dirty="0" smtClean="0"/>
              <a:t>artist</a:t>
            </a:r>
            <a:endParaRPr lang="en-US" dirty="0"/>
          </a:p>
        </p:txBody>
      </p:sp>
      <p:sp>
        <p:nvSpPr>
          <p:cNvPr id="119" name="TextBox 118"/>
          <p:cNvSpPr txBox="1"/>
          <p:nvPr/>
        </p:nvSpPr>
        <p:spPr>
          <a:xfrm rot="265513">
            <a:off x="1219200" y="4572000"/>
            <a:ext cx="1188146" cy="369332"/>
          </a:xfrm>
          <a:prstGeom prst="rect">
            <a:avLst/>
          </a:prstGeom>
          <a:noFill/>
        </p:spPr>
        <p:txBody>
          <a:bodyPr wrap="none" rtlCol="0">
            <a:spAutoFit/>
          </a:bodyPr>
          <a:lstStyle/>
          <a:p>
            <a:r>
              <a:rPr lang="en-US" dirty="0" smtClean="0"/>
              <a:t>copyright</a:t>
            </a:r>
            <a:endParaRPr lang="en-US" dirty="0"/>
          </a:p>
        </p:txBody>
      </p:sp>
      <p:sp>
        <p:nvSpPr>
          <p:cNvPr id="120" name="TextBox 119"/>
          <p:cNvSpPr txBox="1"/>
          <p:nvPr/>
        </p:nvSpPr>
        <p:spPr>
          <a:xfrm rot="627050">
            <a:off x="1319295" y="4902533"/>
            <a:ext cx="1157689" cy="369332"/>
          </a:xfrm>
          <a:prstGeom prst="rect">
            <a:avLst/>
          </a:prstGeom>
          <a:noFill/>
        </p:spPr>
        <p:txBody>
          <a:bodyPr wrap="none" rtlCol="0">
            <a:spAutoFit/>
          </a:bodyPr>
          <a:lstStyle/>
          <a:p>
            <a:r>
              <a:rPr lang="en-US" dirty="0" smtClean="0"/>
              <a:t>language</a:t>
            </a:r>
            <a:endParaRPr lang="en-US" dirty="0"/>
          </a:p>
        </p:txBody>
      </p:sp>
      <p:sp>
        <p:nvSpPr>
          <p:cNvPr id="121" name="TextBox 120"/>
          <p:cNvSpPr txBox="1"/>
          <p:nvPr/>
        </p:nvSpPr>
        <p:spPr>
          <a:xfrm rot="1300312">
            <a:off x="1295400" y="5257800"/>
            <a:ext cx="646331" cy="369332"/>
          </a:xfrm>
          <a:prstGeom prst="rect">
            <a:avLst/>
          </a:prstGeom>
          <a:noFill/>
        </p:spPr>
        <p:txBody>
          <a:bodyPr wrap="none" rtlCol="0">
            <a:spAutoFit/>
          </a:bodyPr>
          <a:lstStyle/>
          <a:p>
            <a:r>
              <a:rPr lang="en-US" dirty="0" smtClean="0"/>
              <a:t>type</a:t>
            </a:r>
            <a:endParaRPr lang="en-US" dirty="0"/>
          </a:p>
        </p:txBody>
      </p:sp>
      <p:sp>
        <p:nvSpPr>
          <p:cNvPr id="5" name="Oval 4"/>
          <p:cNvSpPr/>
          <p:nvPr/>
        </p:nvSpPr>
        <p:spPr>
          <a:xfrm>
            <a:off x="152400" y="2209800"/>
            <a:ext cx="914400" cy="4572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t>ID1</a:t>
            </a:r>
            <a:endParaRPr lang="en-US" dirty="0"/>
          </a:p>
        </p:txBody>
      </p:sp>
      <p:sp>
        <p:nvSpPr>
          <p:cNvPr id="27" name="Oval 26"/>
          <p:cNvSpPr/>
          <p:nvPr/>
        </p:nvSpPr>
        <p:spPr>
          <a:xfrm>
            <a:off x="152400" y="4572000"/>
            <a:ext cx="914400" cy="4572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t>ID2</a:t>
            </a:r>
            <a:endParaRPr lang="en-US" dirty="0"/>
          </a:p>
        </p:txBody>
      </p:sp>
      <p:sp>
        <p:nvSpPr>
          <p:cNvPr id="44" name="Oval 43"/>
          <p:cNvSpPr/>
          <p:nvPr/>
        </p:nvSpPr>
        <p:spPr>
          <a:xfrm>
            <a:off x="4572000" y="4114800"/>
            <a:ext cx="838200" cy="4572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t>ID4</a:t>
            </a:r>
            <a:endParaRPr lang="en-US" dirty="0"/>
          </a:p>
        </p:txBody>
      </p:sp>
      <p:sp>
        <p:nvSpPr>
          <p:cNvPr id="45" name="Oval 44"/>
          <p:cNvSpPr/>
          <p:nvPr/>
        </p:nvSpPr>
        <p:spPr>
          <a:xfrm>
            <a:off x="8001000" y="2133600"/>
            <a:ext cx="838200" cy="4572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t>ID3</a:t>
            </a:r>
            <a:endParaRPr lang="en-US" dirty="0"/>
          </a:p>
        </p:txBody>
      </p:sp>
      <p:sp>
        <p:nvSpPr>
          <p:cNvPr id="52" name="Oval 51"/>
          <p:cNvSpPr/>
          <p:nvPr/>
        </p:nvSpPr>
        <p:spPr>
          <a:xfrm>
            <a:off x="7086600" y="2971800"/>
            <a:ext cx="838200" cy="4572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t>ID6</a:t>
            </a:r>
            <a:endParaRPr lang="en-US" dirty="0"/>
          </a:p>
        </p:txBody>
      </p:sp>
      <p:sp>
        <p:nvSpPr>
          <p:cNvPr id="67" name="Oval 66"/>
          <p:cNvSpPr/>
          <p:nvPr/>
        </p:nvSpPr>
        <p:spPr>
          <a:xfrm>
            <a:off x="7924800" y="5715000"/>
            <a:ext cx="914400" cy="5334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t>ID5</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RDF Triples</a:t>
            </a:r>
            <a:endParaRPr lang="en-US" dirty="0"/>
          </a:p>
        </p:txBody>
      </p:sp>
      <p:sp>
        <p:nvSpPr>
          <p:cNvPr id="3" name="Content Placeholder 2"/>
          <p:cNvSpPr>
            <a:spLocks noGrp="1"/>
          </p:cNvSpPr>
          <p:nvPr>
            <p:ph sz="quarter" idx="1"/>
          </p:nvPr>
        </p:nvSpPr>
        <p:spPr/>
        <p:txBody>
          <a:bodyPr>
            <a:normAutofit/>
          </a:bodyPr>
          <a:lstStyle/>
          <a:p>
            <a:r>
              <a:rPr lang="en-US" dirty="0" smtClean="0"/>
              <a:t>A triple can be formed which represents a statement  as &lt;</a:t>
            </a:r>
            <a:r>
              <a:rPr lang="en-US" i="1" dirty="0" smtClean="0"/>
              <a:t>subject, property, object&gt;</a:t>
            </a:r>
          </a:p>
          <a:p>
            <a:r>
              <a:rPr lang="en-US" dirty="0" smtClean="0"/>
              <a:t>Serge </a:t>
            </a:r>
            <a:r>
              <a:rPr lang="en-US" dirty="0" err="1" smtClean="0"/>
              <a:t>Abiteboul</a:t>
            </a:r>
            <a:r>
              <a:rPr lang="en-US" dirty="0" smtClean="0"/>
              <a:t> wrote a book called “Foundations of Databases”.</a:t>
            </a:r>
          </a:p>
          <a:p>
            <a:pPr>
              <a:buNone/>
            </a:pPr>
            <a:r>
              <a:rPr lang="en-US" i="1" dirty="0" smtClean="0"/>
              <a:t>		subject – </a:t>
            </a:r>
            <a:r>
              <a:rPr lang="en-US" dirty="0" smtClean="0"/>
              <a:t>Serge </a:t>
            </a:r>
            <a:r>
              <a:rPr lang="en-US" dirty="0" err="1" smtClean="0"/>
              <a:t>Abiteboul</a:t>
            </a:r>
            <a:endParaRPr lang="en-US" dirty="0" smtClean="0"/>
          </a:p>
          <a:p>
            <a:pPr>
              <a:buNone/>
            </a:pPr>
            <a:r>
              <a:rPr lang="en-US" i="1" dirty="0" smtClean="0"/>
              <a:t>   		property – </a:t>
            </a:r>
            <a:r>
              <a:rPr lang="en-US" dirty="0" smtClean="0"/>
              <a:t>wrote a book</a:t>
            </a:r>
          </a:p>
          <a:p>
            <a:pPr>
              <a:buNone/>
            </a:pPr>
            <a:r>
              <a:rPr lang="en-US" i="1" dirty="0" smtClean="0"/>
              <a:t>   		object – “</a:t>
            </a:r>
            <a:r>
              <a:rPr lang="en-US" dirty="0" smtClean="0"/>
              <a:t>Foundations of Databases”</a:t>
            </a:r>
          </a:p>
          <a:p>
            <a:r>
              <a:rPr lang="en-US" dirty="0" smtClean="0"/>
              <a:t>The sky has the color blue.</a:t>
            </a:r>
          </a:p>
          <a:p>
            <a:pPr>
              <a:buNone/>
            </a:pPr>
            <a:r>
              <a:rPr lang="en-US" dirty="0" smtClean="0"/>
              <a:t>		</a:t>
            </a:r>
            <a:r>
              <a:rPr lang="en-US" i="1" dirty="0" smtClean="0"/>
              <a:t>subject – </a:t>
            </a:r>
            <a:r>
              <a:rPr lang="en-US" dirty="0" smtClean="0"/>
              <a:t>The sky</a:t>
            </a:r>
          </a:p>
          <a:p>
            <a:pPr>
              <a:buNone/>
            </a:pPr>
            <a:r>
              <a:rPr lang="en-US" dirty="0" smtClean="0"/>
              <a:t>		</a:t>
            </a:r>
            <a:r>
              <a:rPr lang="en-US" i="1" dirty="0" smtClean="0"/>
              <a:t>property – </a:t>
            </a:r>
            <a:r>
              <a:rPr lang="en-US" dirty="0" smtClean="0"/>
              <a:t>has the color</a:t>
            </a:r>
          </a:p>
          <a:p>
            <a:pPr>
              <a:buNone/>
            </a:pPr>
            <a:r>
              <a:rPr lang="en-US" dirty="0" smtClean="0"/>
              <a:t>		</a:t>
            </a:r>
            <a:r>
              <a:rPr lang="en-US" i="1" dirty="0" smtClean="0"/>
              <a:t>object - </a:t>
            </a:r>
            <a:r>
              <a:rPr lang="en-US" dirty="0" smtClean="0"/>
              <a:t>blue</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r>
              <a:rPr lang="en-US" dirty="0" err="1" smtClean="0"/>
              <a:t>rdf</a:t>
            </a:r>
            <a:r>
              <a:rPr lang="en-US" dirty="0" smtClean="0"/>
              <a:t> triple….</a:t>
            </a:r>
            <a:endParaRPr lang="en-US" dirty="0"/>
          </a:p>
        </p:txBody>
      </p:sp>
      <p:graphicFrame>
        <p:nvGraphicFramePr>
          <p:cNvPr id="12" name="Content Placeholder 11"/>
          <p:cNvGraphicFramePr>
            <a:graphicFrameLocks noGrp="1"/>
          </p:cNvGraphicFramePr>
          <p:nvPr>
            <p:ph sz="quarter" idx="2"/>
          </p:nvPr>
        </p:nvGraphicFramePr>
        <p:xfrm>
          <a:off x="4270375" y="1600200"/>
          <a:ext cx="3657600" cy="4079240"/>
        </p:xfrm>
        <a:graphic>
          <a:graphicData uri="http://schemas.openxmlformats.org/drawingml/2006/table">
            <a:tbl>
              <a:tblPr firstRow="1" bandRow="1">
                <a:tableStyleId>{5C22544A-7EE6-4342-B048-85BDC9FD1C3A}</a:tableStyleId>
              </a:tblPr>
              <a:tblGrid>
                <a:gridCol w="835025"/>
                <a:gridCol w="1524000"/>
                <a:gridCol w="1298575"/>
              </a:tblGrid>
              <a:tr h="370840">
                <a:tc>
                  <a:txBody>
                    <a:bodyPr/>
                    <a:lstStyle/>
                    <a:p>
                      <a:pPr algn="ctr"/>
                      <a:r>
                        <a:rPr lang="en-US" dirty="0" smtClean="0"/>
                        <a:t>Subj.</a:t>
                      </a:r>
                      <a:endParaRPr lang="en-US" dirty="0"/>
                    </a:p>
                  </a:txBody>
                  <a:tcPr/>
                </a:tc>
                <a:tc>
                  <a:txBody>
                    <a:bodyPr/>
                    <a:lstStyle/>
                    <a:p>
                      <a:pPr algn="ctr"/>
                      <a:r>
                        <a:rPr lang="en-US" dirty="0" smtClean="0"/>
                        <a:t>Prop.</a:t>
                      </a:r>
                      <a:endParaRPr lang="en-US" dirty="0"/>
                    </a:p>
                  </a:txBody>
                  <a:tcPr/>
                </a:tc>
                <a:tc>
                  <a:txBody>
                    <a:bodyPr/>
                    <a:lstStyle/>
                    <a:p>
                      <a:pPr algn="ctr"/>
                      <a:r>
                        <a:rPr lang="en-US" dirty="0" smtClean="0"/>
                        <a:t>Object</a:t>
                      </a:r>
                      <a:endParaRPr lang="en-US" dirty="0"/>
                    </a:p>
                  </a:txBody>
                  <a:tcPr/>
                </a:tc>
              </a:tr>
              <a:tr h="370840">
                <a:tc>
                  <a:txBody>
                    <a:bodyPr/>
                    <a:lstStyle/>
                    <a:p>
                      <a:pPr algn="ctr"/>
                      <a:r>
                        <a:rPr lang="en-US" dirty="0" smtClean="0"/>
                        <a:t>ID3</a:t>
                      </a:r>
                      <a:endParaRPr lang="en-US" dirty="0"/>
                    </a:p>
                  </a:txBody>
                  <a:tcPr/>
                </a:tc>
                <a:tc>
                  <a:txBody>
                    <a:bodyPr/>
                    <a:lstStyle/>
                    <a:p>
                      <a:pPr algn="ctr"/>
                      <a:r>
                        <a:rPr lang="en-US" dirty="0" smtClean="0"/>
                        <a:t>type</a:t>
                      </a:r>
                      <a:endParaRPr lang="en-US" dirty="0"/>
                    </a:p>
                  </a:txBody>
                  <a:tcPr/>
                </a:tc>
                <a:tc>
                  <a:txBody>
                    <a:bodyPr/>
                    <a:lstStyle/>
                    <a:p>
                      <a:pPr algn="ctr"/>
                      <a:r>
                        <a:rPr lang="en-US" dirty="0" err="1" smtClean="0"/>
                        <a:t>BookType</a:t>
                      </a:r>
                      <a:endParaRPr lang="en-US" dirty="0"/>
                    </a:p>
                  </a:txBody>
                  <a:tcPr/>
                </a:tc>
              </a:tr>
              <a:tr h="370840">
                <a:tc>
                  <a:txBody>
                    <a:bodyPr/>
                    <a:lstStyle/>
                    <a:p>
                      <a:pPr algn="ctr"/>
                      <a:r>
                        <a:rPr lang="en-US" dirty="0" smtClean="0"/>
                        <a:t>ID3</a:t>
                      </a:r>
                      <a:endParaRPr lang="en-US" dirty="0"/>
                    </a:p>
                  </a:txBody>
                  <a:tcPr/>
                </a:tc>
                <a:tc>
                  <a:txBody>
                    <a:bodyPr/>
                    <a:lstStyle/>
                    <a:p>
                      <a:pPr algn="ctr"/>
                      <a:r>
                        <a:rPr lang="en-US" dirty="0" smtClean="0"/>
                        <a:t>title</a:t>
                      </a:r>
                      <a:endParaRPr lang="en-US" dirty="0"/>
                    </a:p>
                  </a:txBody>
                  <a:tcPr/>
                </a:tc>
                <a:tc>
                  <a:txBody>
                    <a:bodyPr/>
                    <a:lstStyle/>
                    <a:p>
                      <a:pPr algn="ctr"/>
                      <a:r>
                        <a:rPr lang="en-US" dirty="0" smtClean="0"/>
                        <a:t>“MNO”</a:t>
                      </a:r>
                      <a:endParaRPr lang="en-US" dirty="0"/>
                    </a:p>
                  </a:txBody>
                  <a:tcPr/>
                </a:tc>
              </a:tr>
              <a:tr h="370840">
                <a:tc>
                  <a:txBody>
                    <a:bodyPr/>
                    <a:lstStyle/>
                    <a:p>
                      <a:pPr algn="ctr"/>
                      <a:r>
                        <a:rPr lang="en-US" dirty="0" smtClean="0"/>
                        <a:t>ID3</a:t>
                      </a:r>
                      <a:endParaRPr lang="en-US" dirty="0"/>
                    </a:p>
                  </a:txBody>
                  <a:tcPr/>
                </a:tc>
                <a:tc>
                  <a:txBody>
                    <a:bodyPr/>
                    <a:lstStyle/>
                    <a:p>
                      <a:pPr algn="ctr"/>
                      <a:r>
                        <a:rPr lang="en-US" dirty="0" smtClean="0"/>
                        <a:t>language</a:t>
                      </a:r>
                      <a:endParaRPr lang="en-US" dirty="0"/>
                    </a:p>
                  </a:txBody>
                  <a:tcPr/>
                </a:tc>
                <a:tc>
                  <a:txBody>
                    <a:bodyPr/>
                    <a:lstStyle/>
                    <a:p>
                      <a:pPr algn="ctr"/>
                      <a:r>
                        <a:rPr lang="en-US" dirty="0" smtClean="0"/>
                        <a:t>“English”</a:t>
                      </a:r>
                      <a:endParaRPr lang="en-US" dirty="0"/>
                    </a:p>
                  </a:txBody>
                  <a:tcPr/>
                </a:tc>
              </a:tr>
              <a:tr h="370840">
                <a:tc>
                  <a:txBody>
                    <a:bodyPr/>
                    <a:lstStyle/>
                    <a:p>
                      <a:pPr algn="ctr"/>
                      <a:r>
                        <a:rPr lang="en-US" dirty="0" smtClean="0"/>
                        <a:t>ID4</a:t>
                      </a:r>
                      <a:endParaRPr lang="en-US" dirty="0"/>
                    </a:p>
                  </a:txBody>
                  <a:tcPr/>
                </a:tc>
                <a:tc>
                  <a:txBody>
                    <a:bodyPr/>
                    <a:lstStyle/>
                    <a:p>
                      <a:pPr algn="ctr"/>
                      <a:r>
                        <a:rPr lang="en-US" dirty="0" smtClean="0"/>
                        <a:t>type</a:t>
                      </a:r>
                      <a:endParaRPr lang="en-US" dirty="0"/>
                    </a:p>
                  </a:txBody>
                  <a:tcPr/>
                </a:tc>
                <a:tc>
                  <a:txBody>
                    <a:bodyPr/>
                    <a:lstStyle/>
                    <a:p>
                      <a:pPr algn="ctr"/>
                      <a:r>
                        <a:rPr lang="en-US" dirty="0" err="1" smtClean="0"/>
                        <a:t>DVDType</a:t>
                      </a:r>
                      <a:endParaRPr lang="en-US" dirty="0"/>
                    </a:p>
                  </a:txBody>
                  <a:tcPr/>
                </a:tc>
              </a:tr>
              <a:tr h="370840">
                <a:tc>
                  <a:txBody>
                    <a:bodyPr/>
                    <a:lstStyle/>
                    <a:p>
                      <a:pPr algn="ctr"/>
                      <a:r>
                        <a:rPr lang="en-US" dirty="0" smtClean="0"/>
                        <a:t>ID4</a:t>
                      </a:r>
                      <a:endParaRPr lang="en-US" dirty="0"/>
                    </a:p>
                  </a:txBody>
                  <a:tcPr/>
                </a:tc>
                <a:tc>
                  <a:txBody>
                    <a:bodyPr/>
                    <a:lstStyle/>
                    <a:p>
                      <a:pPr algn="ctr"/>
                      <a:r>
                        <a:rPr lang="en-US" dirty="0" smtClean="0"/>
                        <a:t>title</a:t>
                      </a:r>
                      <a:endParaRPr lang="en-US" dirty="0"/>
                    </a:p>
                  </a:txBody>
                  <a:tcPr/>
                </a:tc>
                <a:tc>
                  <a:txBody>
                    <a:bodyPr/>
                    <a:lstStyle/>
                    <a:p>
                      <a:pPr algn="ctr"/>
                      <a:r>
                        <a:rPr lang="en-US" dirty="0" smtClean="0"/>
                        <a:t>“DEF”</a:t>
                      </a:r>
                      <a:endParaRPr lang="en-US" dirty="0"/>
                    </a:p>
                  </a:txBody>
                  <a:tcPr/>
                </a:tc>
              </a:tr>
              <a:tr h="370840">
                <a:tc>
                  <a:txBody>
                    <a:bodyPr/>
                    <a:lstStyle/>
                    <a:p>
                      <a:pPr algn="ctr"/>
                      <a:r>
                        <a:rPr lang="en-US" dirty="0" smtClean="0"/>
                        <a:t>ID5</a:t>
                      </a:r>
                      <a:endParaRPr lang="en-US" dirty="0"/>
                    </a:p>
                  </a:txBody>
                  <a:tcPr/>
                </a:tc>
                <a:tc>
                  <a:txBody>
                    <a:bodyPr/>
                    <a:lstStyle/>
                    <a:p>
                      <a:pPr algn="ctr"/>
                      <a:r>
                        <a:rPr lang="en-US" dirty="0" smtClean="0"/>
                        <a:t>type</a:t>
                      </a:r>
                      <a:endParaRPr lang="en-US" dirty="0"/>
                    </a:p>
                  </a:txBody>
                  <a:tcPr/>
                </a:tc>
                <a:tc>
                  <a:txBody>
                    <a:bodyPr/>
                    <a:lstStyle/>
                    <a:p>
                      <a:pPr algn="ctr"/>
                      <a:r>
                        <a:rPr lang="en-US" dirty="0" err="1" smtClean="0"/>
                        <a:t>CDType</a:t>
                      </a:r>
                      <a:endParaRPr lang="en-US" dirty="0"/>
                    </a:p>
                  </a:txBody>
                  <a:tcPr/>
                </a:tc>
              </a:tr>
              <a:tr h="370840">
                <a:tc>
                  <a:txBody>
                    <a:bodyPr/>
                    <a:lstStyle/>
                    <a:p>
                      <a:pPr algn="ctr"/>
                      <a:r>
                        <a:rPr lang="en-US" dirty="0" smtClean="0"/>
                        <a:t>ID5</a:t>
                      </a:r>
                      <a:endParaRPr lang="en-US" dirty="0"/>
                    </a:p>
                  </a:txBody>
                  <a:tcPr/>
                </a:tc>
                <a:tc>
                  <a:txBody>
                    <a:bodyPr/>
                    <a:lstStyle/>
                    <a:p>
                      <a:pPr algn="ctr"/>
                      <a:r>
                        <a:rPr lang="en-US" dirty="0" smtClean="0"/>
                        <a:t>title</a:t>
                      </a:r>
                      <a:endParaRPr lang="en-US" dirty="0"/>
                    </a:p>
                  </a:txBody>
                  <a:tcPr/>
                </a:tc>
                <a:tc>
                  <a:txBody>
                    <a:bodyPr/>
                    <a:lstStyle/>
                    <a:p>
                      <a:pPr algn="ctr"/>
                      <a:r>
                        <a:rPr lang="en-US" dirty="0" smtClean="0"/>
                        <a:t>“GHI”</a:t>
                      </a:r>
                      <a:endParaRPr lang="en-US" dirty="0"/>
                    </a:p>
                  </a:txBody>
                  <a:tcPr/>
                </a:tc>
              </a:tr>
              <a:tr h="370840">
                <a:tc>
                  <a:txBody>
                    <a:bodyPr/>
                    <a:lstStyle/>
                    <a:p>
                      <a:pPr algn="ctr"/>
                      <a:r>
                        <a:rPr lang="en-US" dirty="0" smtClean="0"/>
                        <a:t>ID5</a:t>
                      </a:r>
                      <a:endParaRPr lang="en-US" dirty="0"/>
                    </a:p>
                  </a:txBody>
                  <a:tcPr/>
                </a:tc>
                <a:tc>
                  <a:txBody>
                    <a:bodyPr/>
                    <a:lstStyle/>
                    <a:p>
                      <a:pPr algn="ctr"/>
                      <a:r>
                        <a:rPr lang="en-US" dirty="0" smtClean="0"/>
                        <a:t>copyright</a:t>
                      </a:r>
                      <a:endParaRPr lang="en-US" dirty="0"/>
                    </a:p>
                  </a:txBody>
                  <a:tcPr/>
                </a:tc>
                <a:tc>
                  <a:txBody>
                    <a:bodyPr/>
                    <a:lstStyle/>
                    <a:p>
                      <a:pPr algn="ctr"/>
                      <a:r>
                        <a:rPr lang="en-US" dirty="0" smtClean="0"/>
                        <a:t>“1995”</a:t>
                      </a:r>
                      <a:endParaRPr lang="en-US" dirty="0"/>
                    </a:p>
                  </a:txBody>
                  <a:tcPr/>
                </a:tc>
              </a:tr>
              <a:tr h="370840">
                <a:tc>
                  <a:txBody>
                    <a:bodyPr/>
                    <a:lstStyle/>
                    <a:p>
                      <a:pPr algn="ctr"/>
                      <a:r>
                        <a:rPr lang="en-US" dirty="0" smtClean="0"/>
                        <a:t>ID6</a:t>
                      </a:r>
                      <a:endParaRPr lang="en-US" dirty="0"/>
                    </a:p>
                  </a:txBody>
                  <a:tcPr/>
                </a:tc>
                <a:tc>
                  <a:txBody>
                    <a:bodyPr/>
                    <a:lstStyle/>
                    <a:p>
                      <a:pPr algn="ctr"/>
                      <a:r>
                        <a:rPr lang="en-US" dirty="0" smtClean="0"/>
                        <a:t>type</a:t>
                      </a:r>
                      <a:endParaRPr lang="en-US" dirty="0"/>
                    </a:p>
                  </a:txBody>
                  <a:tcPr/>
                </a:tc>
                <a:tc>
                  <a:txBody>
                    <a:bodyPr/>
                    <a:lstStyle/>
                    <a:p>
                      <a:pPr algn="ctr"/>
                      <a:r>
                        <a:rPr lang="en-US" dirty="0" err="1" smtClean="0"/>
                        <a:t>BookType</a:t>
                      </a:r>
                      <a:endParaRPr lang="en-US" dirty="0"/>
                    </a:p>
                  </a:txBody>
                  <a:tcPr/>
                </a:tc>
              </a:tr>
              <a:tr h="370840">
                <a:tc>
                  <a:txBody>
                    <a:bodyPr/>
                    <a:lstStyle/>
                    <a:p>
                      <a:pPr algn="ctr"/>
                      <a:r>
                        <a:rPr lang="en-US" dirty="0" smtClean="0"/>
                        <a:t>ID6</a:t>
                      </a:r>
                      <a:endParaRPr lang="en-US" dirty="0"/>
                    </a:p>
                  </a:txBody>
                  <a:tcPr/>
                </a:tc>
                <a:tc>
                  <a:txBody>
                    <a:bodyPr/>
                    <a:lstStyle/>
                    <a:p>
                      <a:pPr algn="ctr"/>
                      <a:r>
                        <a:rPr lang="en-US" dirty="0" smtClean="0"/>
                        <a:t>copyright</a:t>
                      </a:r>
                      <a:endParaRPr lang="en-US" dirty="0"/>
                    </a:p>
                  </a:txBody>
                  <a:tcPr/>
                </a:tc>
                <a:tc>
                  <a:txBody>
                    <a:bodyPr/>
                    <a:lstStyle/>
                    <a:p>
                      <a:pPr algn="ctr"/>
                      <a:r>
                        <a:rPr lang="en-US" dirty="0" smtClean="0"/>
                        <a:t>“2004”</a:t>
                      </a:r>
                      <a:endParaRPr lang="en-US" dirty="0"/>
                    </a:p>
                  </a:txBody>
                  <a:tcPr/>
                </a:tc>
              </a:tr>
            </a:tbl>
          </a:graphicData>
        </a:graphic>
      </p:graphicFrame>
      <p:graphicFrame>
        <p:nvGraphicFramePr>
          <p:cNvPr id="11" name="Content Placeholder 10"/>
          <p:cNvGraphicFramePr>
            <a:graphicFrameLocks noGrp="1"/>
          </p:cNvGraphicFramePr>
          <p:nvPr>
            <p:ph sz="quarter" idx="1"/>
          </p:nvPr>
        </p:nvGraphicFramePr>
        <p:xfrm>
          <a:off x="457200" y="1600200"/>
          <a:ext cx="3657600" cy="3708400"/>
        </p:xfrm>
        <a:graphic>
          <a:graphicData uri="http://schemas.openxmlformats.org/drawingml/2006/table">
            <a:tbl>
              <a:tblPr firstRow="1" bandRow="1">
                <a:tableStyleId>{5C22544A-7EE6-4342-B048-85BDC9FD1C3A}</a:tableStyleId>
              </a:tblPr>
              <a:tblGrid>
                <a:gridCol w="838200"/>
                <a:gridCol w="1524000"/>
                <a:gridCol w="1295400"/>
              </a:tblGrid>
              <a:tr h="370840">
                <a:tc>
                  <a:txBody>
                    <a:bodyPr/>
                    <a:lstStyle/>
                    <a:p>
                      <a:pPr algn="ctr"/>
                      <a:r>
                        <a:rPr lang="en-US" dirty="0" smtClean="0"/>
                        <a:t>Subj.</a:t>
                      </a:r>
                      <a:endParaRPr lang="en-US" dirty="0"/>
                    </a:p>
                  </a:txBody>
                  <a:tcPr/>
                </a:tc>
                <a:tc>
                  <a:txBody>
                    <a:bodyPr/>
                    <a:lstStyle/>
                    <a:p>
                      <a:pPr algn="ctr"/>
                      <a:r>
                        <a:rPr lang="en-US" dirty="0" smtClean="0"/>
                        <a:t>Prop.</a:t>
                      </a:r>
                      <a:endParaRPr lang="en-US" dirty="0"/>
                    </a:p>
                  </a:txBody>
                  <a:tcPr/>
                </a:tc>
                <a:tc>
                  <a:txBody>
                    <a:bodyPr/>
                    <a:lstStyle/>
                    <a:p>
                      <a:pPr algn="ctr"/>
                      <a:r>
                        <a:rPr lang="en-US" dirty="0" smtClean="0"/>
                        <a:t>Object</a:t>
                      </a:r>
                      <a:endParaRPr lang="en-US" dirty="0"/>
                    </a:p>
                  </a:txBody>
                  <a:tcPr/>
                </a:tc>
              </a:tr>
              <a:tr h="370840">
                <a:tc>
                  <a:txBody>
                    <a:bodyPr/>
                    <a:lstStyle/>
                    <a:p>
                      <a:pPr algn="ctr"/>
                      <a:r>
                        <a:rPr lang="en-US" dirty="0" smtClean="0"/>
                        <a:t>ID1</a:t>
                      </a:r>
                      <a:endParaRPr lang="en-US" dirty="0"/>
                    </a:p>
                  </a:txBody>
                  <a:tcPr/>
                </a:tc>
                <a:tc>
                  <a:txBody>
                    <a:bodyPr/>
                    <a:lstStyle/>
                    <a:p>
                      <a:pPr algn="ctr"/>
                      <a:r>
                        <a:rPr lang="en-US" dirty="0" smtClean="0"/>
                        <a:t>type</a:t>
                      </a:r>
                      <a:endParaRPr lang="en-US" dirty="0"/>
                    </a:p>
                  </a:txBody>
                  <a:tcPr/>
                </a:tc>
                <a:tc>
                  <a:txBody>
                    <a:bodyPr/>
                    <a:lstStyle/>
                    <a:p>
                      <a:pPr algn="ctr"/>
                      <a:r>
                        <a:rPr lang="en-US" dirty="0" err="1" smtClean="0"/>
                        <a:t>BookType</a:t>
                      </a:r>
                      <a:endParaRPr lang="en-US" dirty="0"/>
                    </a:p>
                  </a:txBody>
                  <a:tcPr/>
                </a:tc>
              </a:tr>
              <a:tr h="370840">
                <a:tc>
                  <a:txBody>
                    <a:bodyPr/>
                    <a:lstStyle/>
                    <a:p>
                      <a:pPr algn="ctr"/>
                      <a:r>
                        <a:rPr lang="en-US" dirty="0" smtClean="0"/>
                        <a:t>ID1</a:t>
                      </a:r>
                      <a:endParaRPr lang="en-US" dirty="0"/>
                    </a:p>
                  </a:txBody>
                  <a:tcPr/>
                </a:tc>
                <a:tc>
                  <a:txBody>
                    <a:bodyPr/>
                    <a:lstStyle/>
                    <a:p>
                      <a:pPr algn="ctr"/>
                      <a:r>
                        <a:rPr lang="en-US" smtClean="0"/>
                        <a:t>title</a:t>
                      </a:r>
                      <a:endParaRPr lang="en-US" dirty="0"/>
                    </a:p>
                  </a:txBody>
                  <a:tcPr/>
                </a:tc>
                <a:tc>
                  <a:txBody>
                    <a:bodyPr/>
                    <a:lstStyle/>
                    <a:p>
                      <a:pPr algn="ctr"/>
                      <a:r>
                        <a:rPr lang="en-US" dirty="0" smtClean="0"/>
                        <a:t>“XYZ”</a:t>
                      </a:r>
                      <a:endParaRPr lang="en-US" dirty="0"/>
                    </a:p>
                  </a:txBody>
                  <a:tcPr/>
                </a:tc>
              </a:tr>
              <a:tr h="370840">
                <a:tc>
                  <a:txBody>
                    <a:bodyPr/>
                    <a:lstStyle/>
                    <a:p>
                      <a:pPr algn="ctr"/>
                      <a:r>
                        <a:rPr lang="en-US" dirty="0" smtClean="0"/>
                        <a:t>ID1</a:t>
                      </a:r>
                      <a:endParaRPr lang="en-US" dirty="0"/>
                    </a:p>
                  </a:txBody>
                  <a:tcPr/>
                </a:tc>
                <a:tc>
                  <a:txBody>
                    <a:bodyPr/>
                    <a:lstStyle/>
                    <a:p>
                      <a:pPr algn="ctr"/>
                      <a:r>
                        <a:rPr lang="en-US" dirty="0" smtClean="0"/>
                        <a:t>author</a:t>
                      </a:r>
                      <a:endParaRPr lang="en-US" dirty="0"/>
                    </a:p>
                  </a:txBody>
                  <a:tcPr/>
                </a:tc>
                <a:tc>
                  <a:txBody>
                    <a:bodyPr/>
                    <a:lstStyle/>
                    <a:p>
                      <a:pPr algn="ctr"/>
                      <a:r>
                        <a:rPr lang="en-US" dirty="0" smtClean="0"/>
                        <a:t>“Fox, Joe”</a:t>
                      </a:r>
                      <a:endParaRPr lang="en-US" dirty="0"/>
                    </a:p>
                  </a:txBody>
                  <a:tcPr/>
                </a:tc>
              </a:tr>
              <a:tr h="370840">
                <a:tc>
                  <a:txBody>
                    <a:bodyPr/>
                    <a:lstStyle/>
                    <a:p>
                      <a:pPr algn="ctr"/>
                      <a:r>
                        <a:rPr lang="en-US" dirty="0" smtClean="0"/>
                        <a:t>ID1</a:t>
                      </a:r>
                      <a:endParaRPr lang="en-US" dirty="0"/>
                    </a:p>
                  </a:txBody>
                  <a:tcPr/>
                </a:tc>
                <a:tc>
                  <a:txBody>
                    <a:bodyPr/>
                    <a:lstStyle/>
                    <a:p>
                      <a:pPr algn="ctr"/>
                      <a:r>
                        <a:rPr lang="en-US" dirty="0" smtClean="0"/>
                        <a:t>copyright</a:t>
                      </a:r>
                      <a:endParaRPr lang="en-US" dirty="0"/>
                    </a:p>
                  </a:txBody>
                  <a:tcPr/>
                </a:tc>
                <a:tc>
                  <a:txBody>
                    <a:bodyPr/>
                    <a:lstStyle/>
                    <a:p>
                      <a:pPr algn="ctr"/>
                      <a:r>
                        <a:rPr lang="en-US" dirty="0" smtClean="0"/>
                        <a:t>“2001”</a:t>
                      </a:r>
                      <a:endParaRPr lang="en-US" dirty="0"/>
                    </a:p>
                  </a:txBody>
                  <a:tcPr/>
                </a:tc>
              </a:tr>
              <a:tr h="370840">
                <a:tc>
                  <a:txBody>
                    <a:bodyPr/>
                    <a:lstStyle/>
                    <a:p>
                      <a:pPr algn="ctr"/>
                      <a:r>
                        <a:rPr lang="en-US" dirty="0" smtClean="0"/>
                        <a:t>ID2</a:t>
                      </a:r>
                      <a:endParaRPr lang="en-US" dirty="0"/>
                    </a:p>
                  </a:txBody>
                  <a:tcPr/>
                </a:tc>
                <a:tc>
                  <a:txBody>
                    <a:bodyPr/>
                    <a:lstStyle/>
                    <a:p>
                      <a:pPr algn="ctr"/>
                      <a:r>
                        <a:rPr lang="en-US" dirty="0" smtClean="0"/>
                        <a:t>type</a:t>
                      </a:r>
                      <a:endParaRPr lang="en-US" dirty="0"/>
                    </a:p>
                  </a:txBody>
                  <a:tcPr/>
                </a:tc>
                <a:tc>
                  <a:txBody>
                    <a:bodyPr/>
                    <a:lstStyle/>
                    <a:p>
                      <a:pPr algn="ctr"/>
                      <a:r>
                        <a:rPr lang="en-US" dirty="0" err="1" smtClean="0"/>
                        <a:t>CDType</a:t>
                      </a:r>
                      <a:endParaRPr lang="en-US" dirty="0"/>
                    </a:p>
                  </a:txBody>
                  <a:tcPr/>
                </a:tc>
              </a:tr>
              <a:tr h="370840">
                <a:tc>
                  <a:txBody>
                    <a:bodyPr/>
                    <a:lstStyle/>
                    <a:p>
                      <a:pPr algn="ctr"/>
                      <a:r>
                        <a:rPr lang="en-US" dirty="0" smtClean="0"/>
                        <a:t>ID2</a:t>
                      </a:r>
                      <a:endParaRPr lang="en-US" dirty="0"/>
                    </a:p>
                  </a:txBody>
                  <a:tcPr/>
                </a:tc>
                <a:tc>
                  <a:txBody>
                    <a:bodyPr/>
                    <a:lstStyle/>
                    <a:p>
                      <a:pPr algn="ctr"/>
                      <a:r>
                        <a:rPr lang="en-US" dirty="0" smtClean="0"/>
                        <a:t>title</a:t>
                      </a:r>
                      <a:endParaRPr lang="en-US" dirty="0"/>
                    </a:p>
                  </a:txBody>
                  <a:tcPr/>
                </a:tc>
                <a:tc>
                  <a:txBody>
                    <a:bodyPr/>
                    <a:lstStyle/>
                    <a:p>
                      <a:pPr algn="ctr"/>
                      <a:r>
                        <a:rPr lang="en-US" dirty="0" smtClean="0"/>
                        <a:t>“ABC”</a:t>
                      </a:r>
                      <a:endParaRPr lang="en-US" dirty="0"/>
                    </a:p>
                  </a:txBody>
                  <a:tcPr/>
                </a:tc>
              </a:tr>
              <a:tr h="370840">
                <a:tc>
                  <a:txBody>
                    <a:bodyPr/>
                    <a:lstStyle/>
                    <a:p>
                      <a:pPr algn="ctr"/>
                      <a:r>
                        <a:rPr lang="en-US" dirty="0" smtClean="0"/>
                        <a:t>ID2</a:t>
                      </a:r>
                      <a:endParaRPr lang="en-US" dirty="0"/>
                    </a:p>
                  </a:txBody>
                  <a:tcPr/>
                </a:tc>
                <a:tc>
                  <a:txBody>
                    <a:bodyPr/>
                    <a:lstStyle/>
                    <a:p>
                      <a:pPr algn="ctr"/>
                      <a:r>
                        <a:rPr lang="en-US" dirty="0" smtClean="0"/>
                        <a:t>artist</a:t>
                      </a:r>
                      <a:endParaRPr lang="en-US" dirty="0"/>
                    </a:p>
                  </a:txBody>
                  <a:tcPr/>
                </a:tc>
                <a:tc>
                  <a:txBody>
                    <a:bodyPr/>
                    <a:lstStyle/>
                    <a:p>
                      <a:pPr algn="ctr"/>
                      <a:r>
                        <a:rPr lang="en-US" dirty="0" smtClean="0"/>
                        <a:t>“</a:t>
                      </a:r>
                      <a:r>
                        <a:rPr lang="en-US" dirty="0" err="1" smtClean="0"/>
                        <a:t>Orr,Tim</a:t>
                      </a:r>
                      <a:r>
                        <a:rPr lang="en-US" dirty="0" smtClean="0"/>
                        <a:t>”</a:t>
                      </a:r>
                      <a:endParaRPr lang="en-US" dirty="0"/>
                    </a:p>
                  </a:txBody>
                  <a:tcPr/>
                </a:tc>
              </a:tr>
              <a:tr h="370840">
                <a:tc>
                  <a:txBody>
                    <a:bodyPr/>
                    <a:lstStyle/>
                    <a:p>
                      <a:pPr algn="ctr"/>
                      <a:r>
                        <a:rPr lang="en-US" dirty="0" smtClean="0"/>
                        <a:t>ID2</a:t>
                      </a:r>
                      <a:endParaRPr lang="en-US" dirty="0"/>
                    </a:p>
                  </a:txBody>
                  <a:tcPr/>
                </a:tc>
                <a:tc>
                  <a:txBody>
                    <a:bodyPr/>
                    <a:lstStyle/>
                    <a:p>
                      <a:pPr algn="ctr"/>
                      <a:r>
                        <a:rPr lang="en-US" dirty="0" smtClean="0"/>
                        <a:t>copyright</a:t>
                      </a:r>
                      <a:endParaRPr lang="en-US" dirty="0"/>
                    </a:p>
                  </a:txBody>
                  <a:tcPr/>
                </a:tc>
                <a:tc>
                  <a:txBody>
                    <a:bodyPr/>
                    <a:lstStyle/>
                    <a:p>
                      <a:pPr algn="ctr"/>
                      <a:r>
                        <a:rPr lang="en-US" dirty="0" smtClean="0"/>
                        <a:t>“1985”</a:t>
                      </a:r>
                      <a:endParaRPr lang="en-US" dirty="0"/>
                    </a:p>
                  </a:txBody>
                  <a:tcPr/>
                </a:tc>
              </a:tr>
              <a:tr h="370840">
                <a:tc>
                  <a:txBody>
                    <a:bodyPr/>
                    <a:lstStyle/>
                    <a:p>
                      <a:pPr algn="ctr"/>
                      <a:r>
                        <a:rPr lang="en-US" dirty="0" smtClean="0"/>
                        <a:t>ID2</a:t>
                      </a:r>
                      <a:endParaRPr lang="en-US" dirty="0"/>
                    </a:p>
                  </a:txBody>
                  <a:tcPr/>
                </a:tc>
                <a:tc>
                  <a:txBody>
                    <a:bodyPr/>
                    <a:lstStyle/>
                    <a:p>
                      <a:pPr algn="ctr"/>
                      <a:r>
                        <a:rPr lang="en-US" dirty="0" smtClean="0"/>
                        <a:t>language</a:t>
                      </a:r>
                      <a:endParaRPr lang="en-US" dirty="0"/>
                    </a:p>
                  </a:txBody>
                  <a:tcPr/>
                </a:tc>
                <a:tc>
                  <a:txBody>
                    <a:bodyPr/>
                    <a:lstStyle/>
                    <a:p>
                      <a:pPr algn="ctr"/>
                      <a:r>
                        <a:rPr lang="en-US" dirty="0" smtClean="0"/>
                        <a:t>“French”</a:t>
                      </a:r>
                      <a:endParaRPr lang="en-US"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with RDF</a:t>
            </a:r>
            <a:endParaRPr lang="en-US" dirty="0"/>
          </a:p>
        </p:txBody>
      </p:sp>
      <p:sp>
        <p:nvSpPr>
          <p:cNvPr id="3" name="Content Placeholder 2"/>
          <p:cNvSpPr>
            <a:spLocks noGrp="1"/>
          </p:cNvSpPr>
          <p:nvPr>
            <p:ph sz="quarter" idx="1"/>
          </p:nvPr>
        </p:nvSpPr>
        <p:spPr/>
        <p:txBody>
          <a:bodyPr/>
          <a:lstStyle/>
          <a:p>
            <a:r>
              <a:rPr lang="en-US" dirty="0" smtClean="0"/>
              <a:t>Related triples are stored in a single RDF table</a:t>
            </a:r>
          </a:p>
          <a:p>
            <a:r>
              <a:rPr lang="en-US" dirty="0" smtClean="0"/>
              <a:t>Complex queries will require many self-joins over this table</a:t>
            </a:r>
          </a:p>
          <a:p>
            <a:r>
              <a:rPr lang="en-US" dirty="0" smtClean="0"/>
              <a:t>Constraints – size of memory, index lookup</a:t>
            </a:r>
          </a:p>
          <a:p>
            <a:pPr lvl="1"/>
            <a:r>
              <a:rPr lang="en-US" dirty="0" smtClean="0"/>
              <a:t>As RDF triples increase, the RDF table may exceed size of memory</a:t>
            </a:r>
          </a:p>
          <a:p>
            <a:pPr lvl="1"/>
            <a:r>
              <a:rPr lang="en-US" dirty="0" smtClean="0"/>
              <a:t>Using joins requires index lookup or scan which reduces performance</a:t>
            </a:r>
          </a:p>
          <a:p>
            <a:r>
              <a:rPr lang="en-US" dirty="0" smtClean="0"/>
              <a:t>Real world queries complicate query optimization and limits the benefit of indices</a:t>
            </a:r>
          </a:p>
          <a:p>
            <a:pPr>
              <a:buNone/>
            </a:pPr>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SQL query on RDF triples table</a:t>
            </a:r>
            <a:endParaRPr lang="en-US" dirty="0"/>
          </a:p>
        </p:txBody>
      </p:sp>
      <p:sp>
        <p:nvSpPr>
          <p:cNvPr id="6" name="Content Placeholder 5"/>
          <p:cNvSpPr>
            <a:spLocks noGrp="1"/>
          </p:cNvSpPr>
          <p:nvPr>
            <p:ph sz="quarter" idx="1"/>
          </p:nvPr>
        </p:nvSpPr>
        <p:spPr/>
        <p:txBody>
          <a:bodyPr>
            <a:normAutofit fontScale="92500" lnSpcReduction="10000"/>
          </a:bodyPr>
          <a:lstStyle/>
          <a:p>
            <a:r>
              <a:rPr lang="en-US" dirty="0" smtClean="0"/>
              <a:t>Query to get title of the book(s) Joe Fox wrote in 2001</a:t>
            </a:r>
          </a:p>
          <a:p>
            <a:r>
              <a:rPr lang="en-US" dirty="0" smtClean="0"/>
              <a:t>SELECT C.obj </a:t>
            </a:r>
          </a:p>
          <a:p>
            <a:pPr>
              <a:buNone/>
            </a:pPr>
            <a:r>
              <a:rPr lang="en-US" dirty="0" smtClean="0"/>
              <a:t>    FROM TRIPLES AS A,</a:t>
            </a:r>
          </a:p>
          <a:p>
            <a:pPr>
              <a:buNone/>
            </a:pPr>
            <a:r>
              <a:rPr lang="en-US" dirty="0" smtClean="0"/>
              <a:t>		      TRIPLES AS B,</a:t>
            </a:r>
          </a:p>
          <a:p>
            <a:pPr>
              <a:buNone/>
            </a:pPr>
            <a:r>
              <a:rPr lang="en-US" dirty="0" smtClean="0"/>
              <a:t>		      TRIPLES AS C</a:t>
            </a:r>
          </a:p>
          <a:p>
            <a:pPr>
              <a:buNone/>
            </a:pPr>
            <a:r>
              <a:rPr lang="en-US" dirty="0" smtClean="0"/>
              <a:t>	WHERE </a:t>
            </a:r>
            <a:r>
              <a:rPr lang="en-US" dirty="0" err="1" smtClean="0"/>
              <a:t>A.subj</a:t>
            </a:r>
            <a:r>
              <a:rPr lang="en-US" dirty="0" smtClean="0"/>
              <a:t> = </a:t>
            </a:r>
            <a:r>
              <a:rPr lang="en-US" dirty="0" err="1" smtClean="0"/>
              <a:t>B.subj</a:t>
            </a:r>
            <a:r>
              <a:rPr lang="en-US" dirty="0" smtClean="0"/>
              <a:t>,</a:t>
            </a:r>
          </a:p>
          <a:p>
            <a:pPr>
              <a:buNone/>
            </a:pPr>
            <a:r>
              <a:rPr lang="en-US" dirty="0" smtClean="0"/>
              <a:t>	      AND </a:t>
            </a:r>
            <a:r>
              <a:rPr lang="en-US" dirty="0" err="1" smtClean="0"/>
              <a:t>B.subj</a:t>
            </a:r>
            <a:r>
              <a:rPr lang="en-US" dirty="0" smtClean="0"/>
              <a:t> = </a:t>
            </a:r>
            <a:r>
              <a:rPr lang="en-US" dirty="0" err="1" smtClean="0"/>
              <a:t>C.subj</a:t>
            </a:r>
            <a:r>
              <a:rPr lang="en-US" dirty="0" smtClean="0"/>
              <a:t>,</a:t>
            </a:r>
          </a:p>
          <a:p>
            <a:pPr>
              <a:buNone/>
            </a:pPr>
            <a:r>
              <a:rPr lang="en-US" dirty="0" smtClean="0"/>
              <a:t>	      AND </a:t>
            </a:r>
            <a:r>
              <a:rPr lang="en-US" dirty="0" err="1" smtClean="0"/>
              <a:t>A.prop</a:t>
            </a:r>
            <a:r>
              <a:rPr lang="en-US" dirty="0" smtClean="0"/>
              <a:t> = ‘copyright’</a:t>
            </a:r>
          </a:p>
          <a:p>
            <a:pPr>
              <a:buNone/>
            </a:pPr>
            <a:r>
              <a:rPr lang="en-US" dirty="0" smtClean="0"/>
              <a:t>	      AND A.obj = “2001”</a:t>
            </a:r>
          </a:p>
          <a:p>
            <a:pPr>
              <a:buNone/>
            </a:pPr>
            <a:r>
              <a:rPr lang="en-US" dirty="0" smtClean="0"/>
              <a:t>	      AND </a:t>
            </a:r>
            <a:r>
              <a:rPr lang="en-US" dirty="0" err="1" smtClean="0"/>
              <a:t>B.prop</a:t>
            </a:r>
            <a:r>
              <a:rPr lang="en-US" dirty="0" smtClean="0"/>
              <a:t> = ‘author’</a:t>
            </a:r>
          </a:p>
          <a:p>
            <a:pPr>
              <a:buNone/>
            </a:pPr>
            <a:r>
              <a:rPr lang="en-US" dirty="0" smtClean="0"/>
              <a:t>	      AND B.obj = “</a:t>
            </a:r>
            <a:r>
              <a:rPr lang="en-US" dirty="0" err="1" smtClean="0"/>
              <a:t>Fox,Joe</a:t>
            </a:r>
            <a:r>
              <a:rPr lang="en-US" dirty="0" smtClean="0"/>
              <a:t>”</a:t>
            </a:r>
          </a:p>
          <a:p>
            <a:pPr>
              <a:buNone/>
            </a:pPr>
            <a:r>
              <a:rPr lang="en-US" dirty="0" smtClean="0"/>
              <a:t>	      AND </a:t>
            </a:r>
            <a:r>
              <a:rPr lang="en-US" dirty="0" err="1" smtClean="0"/>
              <a:t>C.prop</a:t>
            </a:r>
            <a:r>
              <a:rPr lang="en-US" dirty="0" smtClean="0"/>
              <a:t> = ‘title’</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1692</TotalTime>
  <Words>2677</Words>
  <Application>Microsoft Office PowerPoint</Application>
  <PresentationFormat>On-screen Show (4:3)</PresentationFormat>
  <Paragraphs>633</Paragraphs>
  <Slides>48</Slides>
  <Notes>48</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Oriel</vt:lpstr>
      <vt:lpstr>SCALABLE SEMANTIC WEB DATA MANAGEMENT USING VERTICAL PARTITIONING</vt:lpstr>
      <vt:lpstr>Introduction</vt:lpstr>
      <vt:lpstr>What is Semantic Web?</vt:lpstr>
      <vt:lpstr>Resource Description Framework(rdf)</vt:lpstr>
      <vt:lpstr>Example Rdf Graph</vt:lpstr>
      <vt:lpstr>RDF Triples</vt:lpstr>
      <vt:lpstr>Example rdf triple….</vt:lpstr>
      <vt:lpstr>Problem with RDF</vt:lpstr>
      <vt:lpstr>SQL query on RDF triples table</vt:lpstr>
      <vt:lpstr>Improving RDF data organization</vt:lpstr>
      <vt:lpstr>Property Table</vt:lpstr>
      <vt:lpstr>Clustered property table example</vt:lpstr>
      <vt:lpstr>Property-class table example</vt:lpstr>
      <vt:lpstr>Problems with property tables</vt:lpstr>
      <vt:lpstr>Let us consider two-column tables</vt:lpstr>
      <vt:lpstr>Vertically Partitioned Approach</vt:lpstr>
      <vt:lpstr>Advantages of Vertically Partitioned Approach</vt:lpstr>
      <vt:lpstr>Disadvantage of Vertically Partitioned Approach</vt:lpstr>
      <vt:lpstr>Extending a column-oriented dbms</vt:lpstr>
      <vt:lpstr>Column-stores may be used because…</vt:lpstr>
      <vt:lpstr>Column-stores may be used because…[contd.]</vt:lpstr>
      <vt:lpstr>More Optimization Opportunities</vt:lpstr>
      <vt:lpstr>Example</vt:lpstr>
      <vt:lpstr>Slide 24</vt:lpstr>
      <vt:lpstr>RDF benchmark</vt:lpstr>
      <vt:lpstr>Barton data</vt:lpstr>
      <vt:lpstr>Longwell Overview</vt:lpstr>
      <vt:lpstr>Longwell Screenshot</vt:lpstr>
      <vt:lpstr>Screenshot after clicking on ‘fre’ in the language property panel</vt:lpstr>
      <vt:lpstr> Screenshot after clicking on ‘text’ in the type property panel</vt:lpstr>
      <vt:lpstr>Longwell Queries</vt:lpstr>
      <vt:lpstr>Slide 32</vt:lpstr>
      <vt:lpstr>Evaluation</vt:lpstr>
      <vt:lpstr>System specifications</vt:lpstr>
      <vt:lpstr>Store implementation details</vt:lpstr>
      <vt:lpstr>Store implementation details contd…</vt:lpstr>
      <vt:lpstr>Query implementation details</vt:lpstr>
      <vt:lpstr>Slide 38</vt:lpstr>
      <vt:lpstr>Slide 39</vt:lpstr>
      <vt:lpstr>Slide 40</vt:lpstr>
      <vt:lpstr>Slide 41</vt:lpstr>
      <vt:lpstr>Slide 42</vt:lpstr>
      <vt:lpstr>Slide 43</vt:lpstr>
      <vt:lpstr>Results</vt:lpstr>
      <vt:lpstr>Query 6 performance as number of triples scale</vt:lpstr>
      <vt:lpstr>Query times for Q5 and Q6 after the Records:Type path is materialized</vt:lpstr>
      <vt:lpstr>Comparing a wider property table with a property table containing only the required columns for the query</vt:lpstr>
      <vt:lpstr>Conclusion</vt:lpstr>
    </vt:vector>
  </TitlesOfParts>
  <Company>University at Buffalo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SCALABLE SEMANTIC WEB DATA MANAGEMENT USING VERTICAL PARTITIONING</dc:title>
  <dc:creator>Sneha</dc:creator>
  <cp:lastModifiedBy>Sneha</cp:lastModifiedBy>
  <cp:revision>229</cp:revision>
  <dcterms:created xsi:type="dcterms:W3CDTF">2008-02-07T22:48:17Z</dcterms:created>
  <dcterms:modified xsi:type="dcterms:W3CDTF">2008-03-13T18:41:25Z</dcterms:modified>
</cp:coreProperties>
</file>