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4" r:id="rId2"/>
    <p:sldId id="285" r:id="rId3"/>
    <p:sldId id="284" r:id="rId4"/>
    <p:sldId id="286" r:id="rId5"/>
    <p:sldId id="257" r:id="rId6"/>
    <p:sldId id="275" r:id="rId7"/>
    <p:sldId id="287" r:id="rId8"/>
    <p:sldId id="276" r:id="rId9"/>
    <p:sldId id="288" r:id="rId10"/>
    <p:sldId id="293" r:id="rId11"/>
    <p:sldId id="259" r:id="rId12"/>
    <p:sldId id="277" r:id="rId13"/>
    <p:sldId id="260" r:id="rId14"/>
    <p:sldId id="282" r:id="rId15"/>
    <p:sldId id="261" r:id="rId16"/>
    <p:sldId id="262" r:id="rId17"/>
    <p:sldId id="263" r:id="rId18"/>
    <p:sldId id="264" r:id="rId19"/>
    <p:sldId id="290" r:id="rId20"/>
    <p:sldId id="289" r:id="rId21"/>
    <p:sldId id="296" r:id="rId22"/>
    <p:sldId id="297" r:id="rId23"/>
    <p:sldId id="298" r:id="rId24"/>
    <p:sldId id="266" r:id="rId25"/>
    <p:sldId id="300" r:id="rId26"/>
    <p:sldId id="299" r:id="rId27"/>
    <p:sldId id="278" r:id="rId28"/>
    <p:sldId id="302" r:id="rId29"/>
    <p:sldId id="301" r:id="rId30"/>
    <p:sldId id="268" r:id="rId31"/>
    <p:sldId id="279" r:id="rId32"/>
    <p:sldId id="281" r:id="rId33"/>
    <p:sldId id="291" r:id="rId34"/>
    <p:sldId id="303" r:id="rId35"/>
    <p:sldId id="292" r:id="rId36"/>
    <p:sldId id="304" r:id="rId37"/>
    <p:sldId id="305" r:id="rId38"/>
    <p:sldId id="280" r:id="rId39"/>
    <p:sldId id="270" r:id="rId40"/>
    <p:sldId id="2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6377" autoAdjust="0"/>
  </p:normalViewPr>
  <p:slideViewPr>
    <p:cSldViewPr>
      <p:cViewPr varScale="1">
        <p:scale>
          <a:sx n="57" d="100"/>
          <a:sy n="57" d="100"/>
        </p:scale>
        <p:origin x="-8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CAC54-B504-4E77-AD74-66A0A25A9B2B}" type="datetimeFigureOut">
              <a:rPr lang="en-US" smtClean="0"/>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58E79-E910-40E4-935E-FB4ECC3C52EC}" type="slidenum">
              <a:rPr lang="en-US" smtClean="0"/>
              <a:t>‹#›</a:t>
            </a:fld>
            <a:endParaRPr lang="en-US"/>
          </a:p>
        </p:txBody>
      </p:sp>
    </p:spTree>
    <p:extLst>
      <p:ext uri="{BB962C8B-B14F-4D97-AF65-F5344CB8AC3E}">
        <p14:creationId xmlns:p14="http://schemas.microsoft.com/office/powerpoint/2010/main" val="143015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Traditional DBMS with Stream Processing engine</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2</a:t>
            </a:fld>
            <a:endParaRPr lang="en-US"/>
          </a:p>
        </p:txBody>
      </p:sp>
    </p:spTree>
    <p:extLst>
      <p:ext uri="{BB962C8B-B14F-4D97-AF65-F5344CB8AC3E}">
        <p14:creationId xmlns:p14="http://schemas.microsoft.com/office/powerpoint/2010/main" val="216004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QP</a:t>
            </a:r>
            <a:r>
              <a:rPr lang="en-US" baseline="0" dirty="0" smtClean="0"/>
              <a:t> is where actual query processing takes place. </a:t>
            </a:r>
          </a:p>
          <a:p>
            <a:endParaRPr lang="en-US" dirty="0" smtClean="0"/>
          </a:p>
          <a:p>
            <a:r>
              <a:rPr lang="en-US" dirty="0" smtClean="0"/>
              <a:t>System control messages issued by the Admin goes to the Local Optimizer. Then, local Optimizer communicates with major run-time components of the QP to give performance improving directions.</a:t>
            </a:r>
          </a:p>
          <a:p>
            <a:endParaRPr lang="en-US" dirty="0" smtClean="0"/>
          </a:p>
          <a:p>
            <a:r>
              <a:rPr lang="en-US" dirty="0" smtClean="0"/>
              <a:t>A QP has,</a:t>
            </a:r>
          </a:p>
          <a:p>
            <a:r>
              <a:rPr lang="en-US" dirty="0" smtClean="0"/>
              <a:t>Priority</a:t>
            </a:r>
            <a:r>
              <a:rPr lang="en-US" baseline="0" dirty="0" smtClean="0"/>
              <a:t> scheduler: determines the order of box execution based on tuple priorities (each message </a:t>
            </a:r>
          </a:p>
          <a:p>
            <a:r>
              <a:rPr lang="en-US" baseline="0" dirty="0" smtClean="0"/>
              <a:t>Box Processor: one for each different type of box, that can change behaviors on the fly based on control messages from Local Optimizer</a:t>
            </a:r>
          </a:p>
          <a:p>
            <a:r>
              <a:rPr lang="en-US" baseline="0" dirty="0" smtClean="0"/>
              <a:t>Load shedder: which discards low-priority tuples when the node is overloaded</a:t>
            </a:r>
          </a:p>
          <a:p>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12</a:t>
            </a:fld>
            <a:endParaRPr lang="en-US"/>
          </a:p>
        </p:txBody>
      </p:sp>
    </p:spTree>
    <p:extLst>
      <p:ext uri="{BB962C8B-B14F-4D97-AF65-F5344CB8AC3E}">
        <p14:creationId xmlns:p14="http://schemas.microsoft.com/office/powerpoint/2010/main" val="16485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Borealis</a:t>
            </a:r>
            <a:r>
              <a:rPr lang="en-US" baseline="0" dirty="0" smtClean="0"/>
              <a:t> data model is extended from Aurora, but support deletion, replacement. </a:t>
            </a:r>
          </a:p>
          <a:p>
            <a:endParaRPr lang="en-US" baseline="0" dirty="0" smtClean="0"/>
          </a:p>
          <a:p>
            <a:r>
              <a:rPr lang="en-US" baseline="0" dirty="0" smtClean="0"/>
              <a:t>As in Aurora, each tuple may carry </a:t>
            </a:r>
            <a:r>
              <a:rPr lang="en-US" baseline="0" dirty="0" err="1" smtClean="0"/>
              <a:t>QoS</a:t>
            </a:r>
            <a:r>
              <a:rPr lang="en-US" baseline="0" dirty="0" smtClean="0"/>
              <a:t> fields. </a:t>
            </a:r>
            <a:r>
              <a:rPr lang="en-US" baseline="0" dirty="0" err="1" smtClean="0"/>
              <a:t>QoS</a:t>
            </a:r>
            <a:r>
              <a:rPr lang="en-US" baseline="0" dirty="0" smtClean="0"/>
              <a:t> model will be discussed a few slides later.</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13</a:t>
            </a:fld>
            <a:endParaRPr lang="en-US"/>
          </a:p>
        </p:txBody>
      </p:sp>
    </p:spTree>
    <p:extLst>
      <p:ext uri="{BB962C8B-B14F-4D97-AF65-F5344CB8AC3E}">
        <p14:creationId xmlns:p14="http://schemas.microsoft.com/office/powerpoint/2010/main" val="373578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Dryad and M-R. </a:t>
            </a:r>
            <a:r>
              <a:rPr lang="en-US" dirty="0" smtClean="0"/>
              <a:t>Query</a:t>
            </a:r>
            <a:r>
              <a:rPr lang="en-US" baseline="0" dirty="0" smtClean="0"/>
              <a:t> model is based on boxes and arrows similar to Aurora. Boxes represent query operators and arrows represent data flow.</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14</a:t>
            </a:fld>
            <a:endParaRPr lang="en-US"/>
          </a:p>
        </p:txBody>
      </p:sp>
    </p:spTree>
    <p:extLst>
      <p:ext uri="{BB962C8B-B14F-4D97-AF65-F5344CB8AC3E}">
        <p14:creationId xmlns:p14="http://schemas.microsoft.com/office/powerpoint/2010/main" val="86276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model is based on boxes and arrows similar to Aurora. Boxes represent query operators and arrows represent data flow. Queries support revision messages, so each operator processes revision messages based on its available message history, and emits other revision messages as output. </a:t>
            </a:r>
          </a:p>
          <a:p>
            <a:endParaRPr lang="en-US" baseline="0" dirty="0" smtClean="0"/>
          </a:p>
          <a:p>
            <a:r>
              <a:rPr lang="en-US" baseline="0" dirty="0" smtClean="0"/>
              <a:t>Connection points buffer stream messages that compose the message history.</a:t>
            </a:r>
          </a:p>
          <a:p>
            <a:endParaRPr lang="en-US" baseline="0" dirty="0" smtClean="0"/>
          </a:p>
          <a:p>
            <a:r>
              <a:rPr lang="en-US" baseline="0" dirty="0" smtClean="0"/>
              <a:t>It is able to change box semantics on the fly using control lines.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15</a:t>
            </a:fld>
            <a:endParaRPr lang="en-US"/>
          </a:p>
        </p:txBody>
      </p:sp>
    </p:spTree>
    <p:extLst>
      <p:ext uri="{BB962C8B-B14F-4D97-AF65-F5344CB8AC3E}">
        <p14:creationId xmlns:p14="http://schemas.microsoft.com/office/powerpoint/2010/main" val="163646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Borealis, resource management decisions are based on </a:t>
            </a:r>
            <a:r>
              <a:rPr lang="en-US" baseline="0" dirty="0" err="1" smtClean="0"/>
              <a:t>QoS</a:t>
            </a:r>
            <a:r>
              <a:rPr lang="en-US" baseline="0" dirty="0" smtClean="0"/>
              <a:t> model. </a:t>
            </a:r>
          </a:p>
          <a:p>
            <a:endParaRPr lang="en-US" dirty="0" smtClean="0"/>
          </a:p>
          <a:p>
            <a:r>
              <a:rPr lang="en-US" dirty="0" smtClean="0"/>
              <a:t>there is a universal, </a:t>
            </a:r>
            <a:r>
              <a:rPr lang="en-US" dirty="0" err="1" smtClean="0"/>
              <a:t>parameterizable</a:t>
            </a:r>
            <a:r>
              <a:rPr lang="en-US" dirty="0" smtClean="0"/>
              <a:t> </a:t>
            </a:r>
            <a:r>
              <a:rPr lang="en-US" dirty="0" err="1" smtClean="0"/>
              <a:t>ScoreFunction</a:t>
            </a:r>
            <a:r>
              <a:rPr lang="en-US" dirty="0" smtClean="0"/>
              <a:t> for an instantiation of the Borealis System that</a:t>
            </a:r>
          </a:p>
          <a:p>
            <a:r>
              <a:rPr lang="en-US" dirty="0" smtClean="0"/>
              <a:t>takes in VM and returns a value in [0, 1], that shows the current predicted impact of a message on </a:t>
            </a:r>
            <a:r>
              <a:rPr lang="en-US" dirty="0" err="1" smtClean="0"/>
              <a:t>QoS</a:t>
            </a:r>
            <a:r>
              <a:rPr lang="en-US" dirty="0" smtClean="0"/>
              <a:t>.</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16</a:t>
            </a:fld>
            <a:endParaRPr lang="en-US"/>
          </a:p>
        </p:txBody>
      </p:sp>
    </p:spTree>
    <p:extLst>
      <p:ext uri="{BB962C8B-B14F-4D97-AF65-F5344CB8AC3E}">
        <p14:creationId xmlns:p14="http://schemas.microsoft.com/office/powerpoint/2010/main" val="386306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of a revision message must replay a portion of the past with a new or modiﬁed value. Therefore, a query diagram must be replay-able. However, processing</a:t>
            </a:r>
            <a:r>
              <a:rPr lang="en-US" baseline="0" dirty="0" smtClean="0"/>
              <a:t> revisions by replaying from the point of revision is unnecessary and wasteful because in many cases, revisions on the input affect only a limited subset of output tuples. So Borealis processes and generates “deltas” showing only the effects of revisions.</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18</a:t>
            </a:fld>
            <a:endParaRPr lang="en-US"/>
          </a:p>
        </p:txBody>
      </p:sp>
    </p:spTree>
    <p:extLst>
      <p:ext uri="{BB962C8B-B14F-4D97-AF65-F5344CB8AC3E}">
        <p14:creationId xmlns:p14="http://schemas.microsoft.com/office/powerpoint/2010/main" val="126555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19</a:t>
            </a:fld>
            <a:endParaRPr lang="en-US"/>
          </a:p>
        </p:txBody>
      </p:sp>
    </p:spTree>
    <p:extLst>
      <p:ext uri="{BB962C8B-B14F-4D97-AF65-F5344CB8AC3E}">
        <p14:creationId xmlns:p14="http://schemas.microsoft.com/office/powerpoint/2010/main" val="159258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is per-input</a:t>
            </a:r>
            <a:r>
              <a:rPr lang="en-US" baseline="0" dirty="0" smtClean="0"/>
              <a:t> structure. Will be described more later.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20</a:t>
            </a:fld>
            <a:endParaRPr lang="en-US"/>
          </a:p>
        </p:txBody>
      </p:sp>
    </p:spTree>
    <p:extLst>
      <p:ext uri="{BB962C8B-B14F-4D97-AF65-F5344CB8AC3E}">
        <p14:creationId xmlns:p14="http://schemas.microsoft.com/office/powerpoint/2010/main" val="120832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lines carry messages with revised box parameters and new box functions. For example, a control message to a Filter box</a:t>
            </a:r>
            <a:r>
              <a:rPr lang="en-US" baseline="0" dirty="0" smtClean="0"/>
              <a:t> may contain a reference to a </a:t>
            </a:r>
            <a:r>
              <a:rPr lang="en-US" baseline="0" dirty="0" err="1" smtClean="0"/>
              <a:t>boolean</a:t>
            </a:r>
            <a:r>
              <a:rPr lang="en-US" baseline="0" dirty="0" smtClean="0"/>
              <a:t>-valued function to replace its predicate.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25</a:t>
            </a:fld>
            <a:endParaRPr lang="en-US"/>
          </a:p>
        </p:txBody>
      </p:sp>
    </p:spTree>
    <p:extLst>
      <p:ext uri="{BB962C8B-B14F-4D97-AF65-F5344CB8AC3E}">
        <p14:creationId xmlns:p14="http://schemas.microsoft.com/office/powerpoint/2010/main" val="367905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 storage base has a selection of </a:t>
            </a:r>
            <a:r>
              <a:rPr lang="en-US" dirty="0" err="1" smtClean="0"/>
              <a:t>parameterizable</a:t>
            </a:r>
            <a:r>
              <a:rPr lang="en-US" dirty="0" smtClean="0"/>
              <a:t> functions applicable to operators.</a:t>
            </a:r>
            <a:r>
              <a:rPr lang="en-US" baseline="0" dirty="0" smtClean="0"/>
              <a:t> </a:t>
            </a:r>
          </a:p>
          <a:p>
            <a:endParaRPr lang="en-US" baseline="0" dirty="0" smtClean="0"/>
          </a:p>
          <a:p>
            <a:r>
              <a:rPr lang="en-US" dirty="0" smtClean="0"/>
              <a:t>Example. To illustrate the use of control lines and the Bind operator, consider the example in Figure 2, which will automatically decrease the selectivity of a Filter box if it begins to process important data. Assume that the Map operator is used to convert input messages into an importance value ranging from 1 to 5. The Bind box subtracts the importance value from 5 and binds this value to x in function 10. This creates a new function (with handle 11), which is then sent to the Filter box. This type of automatic selectivity adjusting is useful in applications with expensive operators or systems near overload, where processing unimportant data can be costly.</a:t>
            </a:r>
          </a:p>
          <a:p>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26</a:t>
            </a:fld>
            <a:endParaRPr lang="en-US"/>
          </a:p>
        </p:txBody>
      </p:sp>
    </p:spTree>
    <p:extLst>
      <p:ext uri="{BB962C8B-B14F-4D97-AF65-F5344CB8AC3E}">
        <p14:creationId xmlns:p14="http://schemas.microsoft.com/office/powerpoint/2010/main" val="43518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SPE works? Even though it could store or archive data, the basic operation is to process input streams and output results in stream. Diagram is from Stanford STREAM document.</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3</a:t>
            </a:fld>
            <a:endParaRPr lang="en-US"/>
          </a:p>
        </p:txBody>
      </p:sp>
    </p:spTree>
    <p:extLst>
      <p:ext uri="{BB962C8B-B14F-4D97-AF65-F5344CB8AC3E}">
        <p14:creationId xmlns:p14="http://schemas.microsoft.com/office/powerpoint/2010/main" val="1765959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Borealis optimization consists of multiple collaborating monitoring and optimization components. </a:t>
            </a:r>
          </a:p>
          <a:p>
            <a:endParaRPr lang="en-US" dirty="0" smtClean="0"/>
          </a:p>
          <a:p>
            <a:r>
              <a:rPr lang="en-US" b="1" dirty="0" smtClean="0"/>
              <a:t>Monitors</a:t>
            </a:r>
            <a:r>
              <a:rPr lang="en-US" dirty="0" smtClean="0"/>
              <a:t>: There are two types of monitors. First, a local monitor (LM) runs at each site and produces a collection of local statistics, which it forwards periodically to the end-point monitor (EM). LM maintains various box- and site-level statistics regarding utilization and queuing delays for various resources including CPU, disk, bandwidth, and power (only relevant to sensor proxies). Second, an  endpoint monitor (EM) runs at every site that produces Borealis outputs. EM evaluates </a:t>
            </a:r>
            <a:r>
              <a:rPr lang="en-US" dirty="0" err="1" smtClean="0"/>
              <a:t>QoS</a:t>
            </a:r>
            <a:r>
              <a:rPr lang="en-US" dirty="0" smtClean="0"/>
              <a:t> for every output message and keeps statistics on </a:t>
            </a:r>
            <a:r>
              <a:rPr lang="en-US" dirty="0" err="1" smtClean="0"/>
              <a:t>QoS</a:t>
            </a:r>
            <a:r>
              <a:rPr lang="en-US" dirty="0" smtClean="0"/>
              <a:t> for all outputs for the site.</a:t>
            </a:r>
          </a:p>
          <a:p>
            <a:endParaRPr lang="en-US" dirty="0" smtClean="0"/>
          </a:p>
          <a:p>
            <a:r>
              <a:rPr lang="en-US" b="1" dirty="0" smtClean="0"/>
              <a:t>Optimizers</a:t>
            </a:r>
            <a:r>
              <a:rPr lang="en-US" dirty="0" smtClean="0"/>
              <a:t>. There are three levels of collaborating optimizers. At the lowest level, a local optimizer runs at every site and is responsible for scheduling messages to be processed as well as deciding where in the locally running diagram to shed load, if required. A neighborhood optimizer</a:t>
            </a:r>
          </a:p>
          <a:p>
            <a:r>
              <a:rPr lang="en-US" dirty="0" smtClean="0"/>
              <a:t>also runs at every site and is primarily responsible for load balancing the resources at a site with those of its immediate neighbors. At the highest level, a global optimizer is responsible for accepting information from the end-point monitors and making global optimization decisions.</a:t>
            </a:r>
          </a:p>
          <a:p>
            <a:endParaRPr lang="en-US" dirty="0" smtClean="0"/>
          </a:p>
          <a:p>
            <a:r>
              <a:rPr lang="en-US" b="1" dirty="0" smtClean="0"/>
              <a:t>Control Flow.</a:t>
            </a:r>
            <a:r>
              <a:rPr lang="en-US" dirty="0" smtClean="0"/>
              <a:t> Monitoring components run continuously and trigger optimizer(s) when they detect problems (e.g., resource overload) or optimization opportunities (e.g., neighbor with signiﬁcantly lower load). But</a:t>
            </a:r>
            <a:r>
              <a:rPr lang="en-US" baseline="0" dirty="0" smtClean="0"/>
              <a:t> an optimizer each level tries to handle problems itself.</a:t>
            </a:r>
          </a:p>
          <a:p>
            <a:endParaRPr lang="en-US" baseline="0" dirty="0" smtClean="0"/>
          </a:p>
          <a:p>
            <a:r>
              <a:rPr lang="en-US" dirty="0" smtClean="0"/>
              <a:t>The local monitor triggers the local optimizer or neighborhood optimizer while the end-point monitors trigger the global optimizer. Each optimizer tries to resolve the situation itself. If it can not achieve this within a pre-deﬁned time period, monitors trigger the optimizer at the higher level. This approach strives to handle problems locally when possible because in general, local decisions are cheaper to make and realize, and are less disruptive. Another implication is that transient problems are dealt with locally, whereas more persistent problems potentially require global intervention.</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31</a:t>
            </a:fld>
            <a:endParaRPr lang="en-US"/>
          </a:p>
        </p:txBody>
      </p:sp>
    </p:spTree>
    <p:extLst>
      <p:ext uri="{BB962C8B-B14F-4D97-AF65-F5344CB8AC3E}">
        <p14:creationId xmlns:p14="http://schemas.microsoft.com/office/powerpoint/2010/main" val="173916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39</a:t>
            </a:fld>
            <a:endParaRPr lang="en-US"/>
          </a:p>
        </p:txBody>
      </p:sp>
    </p:spTree>
    <p:extLst>
      <p:ext uri="{BB962C8B-B14F-4D97-AF65-F5344CB8AC3E}">
        <p14:creationId xmlns:p14="http://schemas.microsoft.com/office/powerpoint/2010/main" val="67873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specifically, what kind of operations are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4</a:t>
            </a:fld>
            <a:endParaRPr lang="en-US"/>
          </a:p>
        </p:txBody>
      </p:sp>
    </p:spTree>
    <p:extLst>
      <p:ext uri="{BB962C8B-B14F-4D97-AF65-F5344CB8AC3E}">
        <p14:creationId xmlns:p14="http://schemas.microsoft.com/office/powerpoint/2010/main" val="140363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distributed stream processing engine? There are multiple processing nodes, Data sources push</a:t>
            </a:r>
            <a:r>
              <a:rPr lang="en-US" baseline="0" dirty="0" smtClean="0"/>
              <a:t> tuples continuously, and operators process windows of tuples.</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5</a:t>
            </a:fld>
            <a:endParaRPr lang="en-US"/>
          </a:p>
        </p:txBody>
      </p:sp>
    </p:spTree>
    <p:extLst>
      <p:ext uri="{BB962C8B-B14F-4D97-AF65-F5344CB8AC3E}">
        <p14:creationId xmlns:p14="http://schemas.microsoft.com/office/powerpoint/2010/main" val="393936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of the art (at the time) and Motivation of the research</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6</a:t>
            </a:fld>
            <a:endParaRPr lang="en-US"/>
          </a:p>
        </p:txBody>
      </p:sp>
    </p:spTree>
    <p:extLst>
      <p:ext uri="{BB962C8B-B14F-4D97-AF65-F5344CB8AC3E}">
        <p14:creationId xmlns:p14="http://schemas.microsoft.com/office/powerpoint/2010/main" val="207751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StreamBase</a:t>
            </a:r>
            <a:r>
              <a:rPr lang="en-US" baseline="0" dirty="0" smtClean="0"/>
              <a:t> </a:t>
            </a:r>
            <a:r>
              <a:rPr lang="en-US" dirty="0" smtClean="0"/>
              <a:t>was founded by team members of Aurora</a:t>
            </a:r>
            <a:r>
              <a:rPr lang="en-US" baseline="0" dirty="0" smtClean="0"/>
              <a:t> and Borealis projects…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7</a:t>
            </a:fld>
            <a:endParaRPr lang="en-US"/>
          </a:p>
        </p:txBody>
      </p:sp>
    </p:spTree>
    <p:extLst>
      <p:ext uri="{BB962C8B-B14F-4D97-AF65-F5344CB8AC3E}">
        <p14:creationId xmlns:p14="http://schemas.microsoft.com/office/powerpoint/2010/main" val="188970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of the second-gen</a:t>
            </a:r>
            <a:r>
              <a:rPr lang="en-US" baseline="0" dirty="0" smtClean="0"/>
              <a:t> SPE and very high level solution idea</a:t>
            </a:r>
          </a:p>
          <a:p>
            <a:r>
              <a:rPr lang="en-US" baseline="0" dirty="0" smtClean="0"/>
              <a:t>Dynamic revision -&gt; revisions to previous tuples should be handled</a:t>
            </a:r>
          </a:p>
          <a:p>
            <a:r>
              <a:rPr lang="en-US" baseline="0" dirty="0" smtClean="0"/>
              <a:t>Query modification -&gt;  depending on system load/context, it should be able to modify queries </a:t>
            </a:r>
          </a:p>
          <a:p>
            <a:r>
              <a:rPr lang="en-US" baseline="0" dirty="0" smtClean="0"/>
              <a:t>Distributed -&gt; multiple computer nodes, multiple physical site</a:t>
            </a:r>
          </a:p>
          <a:p>
            <a:r>
              <a:rPr lang="en-US" baseline="0" dirty="0" smtClean="0"/>
              <a:t>Heterogeneous -&gt; not only computing nodes in data center, but also sensor devices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8</a:t>
            </a:fld>
            <a:endParaRPr lang="en-US"/>
          </a:p>
        </p:txBody>
      </p:sp>
    </p:spTree>
    <p:extLst>
      <p:ext uri="{BB962C8B-B14F-4D97-AF65-F5344CB8AC3E}">
        <p14:creationId xmlns:p14="http://schemas.microsoft.com/office/powerpoint/2010/main" val="115009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distributed</a:t>
            </a:r>
            <a:r>
              <a:rPr lang="en-US" baseline="0" dirty="0" smtClean="0"/>
              <a:t> sensing. Each sensor could be a processing unit, too. </a:t>
            </a:r>
            <a:endParaRPr lang="en-US" dirty="0"/>
          </a:p>
        </p:txBody>
      </p:sp>
      <p:sp>
        <p:nvSpPr>
          <p:cNvPr id="4" name="Slide Number Placeholder 3"/>
          <p:cNvSpPr>
            <a:spLocks noGrp="1"/>
          </p:cNvSpPr>
          <p:nvPr>
            <p:ph type="sldNum" sz="quarter" idx="10"/>
          </p:nvPr>
        </p:nvSpPr>
        <p:spPr/>
        <p:txBody>
          <a:bodyPr/>
          <a:lstStyle/>
          <a:p>
            <a:fld id="{64D58E79-E910-40E4-935E-FB4ECC3C52EC}" type="slidenum">
              <a:rPr lang="en-US" smtClean="0"/>
              <a:t>9</a:t>
            </a:fld>
            <a:endParaRPr lang="en-US"/>
          </a:p>
        </p:txBody>
      </p:sp>
    </p:spTree>
    <p:extLst>
      <p:ext uri="{BB962C8B-B14F-4D97-AF65-F5344CB8AC3E}">
        <p14:creationId xmlns:p14="http://schemas.microsoft.com/office/powerpoint/2010/main" val="17772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a Borealis node. These are the major components in it. But </a:t>
            </a:r>
            <a:r>
              <a:rPr lang="en-US" dirty="0" smtClean="0"/>
              <a:t>I</a:t>
            </a:r>
            <a:r>
              <a:rPr lang="en-US" baseline="0" dirty="0" smtClean="0"/>
              <a:t> am not going to talk about every component in this diagram. (Partly because the diagram is just a design… )</a:t>
            </a:r>
          </a:p>
          <a:p>
            <a:endParaRPr lang="en-US" baseline="0" dirty="0" smtClean="0"/>
          </a:p>
          <a:p>
            <a:r>
              <a:rPr lang="en-US" baseline="0" dirty="0" smtClean="0"/>
              <a:t>The most important component is QP. “Admin” controls QP by setting up locally running queries and move query diagram fragments to and from remote Borealis nodes. </a:t>
            </a:r>
          </a:p>
          <a:p>
            <a:endParaRPr lang="en-US" baseline="0" dirty="0" smtClean="0"/>
          </a:p>
          <a:p>
            <a:r>
              <a:rPr lang="en-US" baseline="0" dirty="0" smtClean="0"/>
              <a:t>Other than the QP, a Borealis node has modules which communicate with their peers on other Borealis nodes to take collaborative actions. </a:t>
            </a:r>
          </a:p>
          <a:p>
            <a:endParaRPr lang="en-US" baseline="0" dirty="0" smtClean="0"/>
          </a:p>
          <a:p>
            <a:r>
              <a:rPr lang="en-US" baseline="0" dirty="0" smtClean="0"/>
              <a:t>For example, the Neighborhood (NH) Optimizer uses local load information as well as information from other Neighborhood Optimizers to improve load balance between nodes. A single node can run several optimization algorithms that make load management decisions at different levels of granularity. (Section 5)</a:t>
            </a:r>
          </a:p>
          <a:p>
            <a:endParaRPr lang="en-US" baseline="0" dirty="0" smtClean="0"/>
          </a:p>
          <a:p>
            <a:r>
              <a:rPr lang="en-US" baseline="0" dirty="0" smtClean="0"/>
              <a:t>Let’s take a look at Query Processor.</a:t>
            </a:r>
          </a:p>
          <a:p>
            <a:endParaRPr lang="en-US" baseline="0" dirty="0" smtClean="0"/>
          </a:p>
          <a:p>
            <a:r>
              <a:rPr lang="en-US" baseline="0" dirty="0" smtClean="0"/>
              <a:t>/*</a:t>
            </a:r>
          </a:p>
          <a:p>
            <a:r>
              <a:rPr lang="en-US" baseline="0" dirty="0" smtClean="0"/>
              <a:t>HA – High Availability: monitor each other node and take over processing for one another in case of failure</a:t>
            </a:r>
          </a:p>
          <a:p>
            <a:r>
              <a:rPr lang="en-US" baseline="0" dirty="0" smtClean="0"/>
              <a:t>Local Monitor collects performance-related statistics </a:t>
            </a:r>
          </a:p>
          <a:p>
            <a:r>
              <a:rPr lang="en-US" baseline="0" dirty="0" smtClean="0"/>
              <a:t>Global catalog – holds information about the complete query network and the location of all query fragments</a:t>
            </a:r>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64D58E79-E910-40E4-935E-FB4ECC3C52EC}" type="slidenum">
              <a:rPr lang="en-US" smtClean="0"/>
              <a:t>11</a:t>
            </a:fld>
            <a:endParaRPr lang="en-US"/>
          </a:p>
        </p:txBody>
      </p:sp>
    </p:spTree>
    <p:extLst>
      <p:ext uri="{BB962C8B-B14F-4D97-AF65-F5344CB8AC3E}">
        <p14:creationId xmlns:p14="http://schemas.microsoft.com/office/powerpoint/2010/main" val="338966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C2D8A-1C35-4219-8366-10578DC8EA4D}" type="datetime1">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172663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036EE-B48A-4D0B-BB4F-5A74BE37F115}" type="datetime1">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125849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36D0A-A54F-4B43-9850-4FCA1EEF75E2}" type="datetime1">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270025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425330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33995-63E6-4ED8-88FB-AAB374AE607B}" type="datetime1">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426427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4E6B9-DEFA-476C-AD7A-063396A2AFFE}" type="datetime1">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400177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880F1B-531B-465F-88D4-B5C576C36284}" type="datetime1">
              <a:rPr lang="en-US" smtClean="0"/>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319491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F5BC8-3E13-4980-8B64-BC8ECCE35E47}" type="datetime1">
              <a:rPr lang="en-US" smtClean="0"/>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422206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C570C-F2E6-4DEE-AE38-3DBB2D01A64A}" type="datetime1">
              <a:rPr lang="en-US" smtClean="0"/>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223005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116B0-2CA7-4037-97BE-6FCBE6760BF0}" type="datetime1">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367632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74938-6EF3-4E7C-9CF8-C65A2AB7ADDC}" type="datetime1">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5DC72-944E-4CE0-B842-0D8699C81A4D}" type="slidenum">
              <a:rPr lang="en-US" smtClean="0"/>
              <a:t>‹#›</a:t>
            </a:fld>
            <a:endParaRPr lang="en-US"/>
          </a:p>
        </p:txBody>
      </p:sp>
    </p:spTree>
    <p:extLst>
      <p:ext uri="{BB962C8B-B14F-4D97-AF65-F5344CB8AC3E}">
        <p14:creationId xmlns:p14="http://schemas.microsoft.com/office/powerpoint/2010/main" val="237082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A2BF8-9A0B-4692-8ABB-57720D535B0C}" type="datetime1">
              <a:rPr lang="en-US" smtClean="0"/>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5DC72-944E-4CE0-B842-0D8699C81A4D}" type="slidenum">
              <a:rPr lang="en-US" smtClean="0"/>
              <a:t>‹#›</a:t>
            </a:fld>
            <a:endParaRPr lang="en-US"/>
          </a:p>
        </p:txBody>
      </p:sp>
    </p:spTree>
    <p:extLst>
      <p:ext uri="{BB962C8B-B14F-4D97-AF65-F5344CB8AC3E}">
        <p14:creationId xmlns:p14="http://schemas.microsoft.com/office/powerpoint/2010/main" val="161615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nfolab.stanford.edu/stre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65" y="1066800"/>
            <a:ext cx="867905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4343400"/>
            <a:ext cx="3657600" cy="923330"/>
          </a:xfrm>
          <a:prstGeom prst="rect">
            <a:avLst/>
          </a:prstGeom>
          <a:noFill/>
        </p:spPr>
        <p:txBody>
          <a:bodyPr wrap="square" rtlCol="0">
            <a:spAutoFit/>
          </a:bodyPr>
          <a:lstStyle/>
          <a:p>
            <a:pPr algn="ctr"/>
            <a:r>
              <a:rPr lang="en-US" dirty="0" smtClean="0"/>
              <a:t>Presenter</a:t>
            </a:r>
          </a:p>
          <a:p>
            <a:pPr algn="ctr"/>
            <a:r>
              <a:rPr lang="en-US" dirty="0" err="1" smtClean="0"/>
              <a:t>Kyungho</a:t>
            </a:r>
            <a:r>
              <a:rPr lang="en-US" dirty="0" smtClean="0"/>
              <a:t> </a:t>
            </a:r>
            <a:r>
              <a:rPr lang="en-US" dirty="0" err="1" smtClean="0"/>
              <a:t>Jeon</a:t>
            </a:r>
            <a:endParaRPr lang="en-US" dirty="0"/>
          </a:p>
          <a:p>
            <a:pPr algn="ctr"/>
            <a:r>
              <a:rPr lang="en-US" dirty="0" smtClean="0"/>
              <a:t>(kyunghoj@buffalo.edu)</a:t>
            </a:r>
            <a:endParaRPr lang="en-US" dirty="0"/>
          </a:p>
        </p:txBody>
      </p:sp>
      <p:sp>
        <p:nvSpPr>
          <p:cNvPr id="5" name="Date Placeholder 4"/>
          <p:cNvSpPr>
            <a:spLocks noGrp="1"/>
          </p:cNvSpPr>
          <p:nvPr>
            <p:ph type="dt" sz="half" idx="10"/>
          </p:nvPr>
        </p:nvSpPr>
        <p:spPr/>
        <p:txBody>
          <a:bodyPr/>
          <a:lstStyle/>
          <a:p>
            <a:fld id="{A3395D13-C278-48D9-A16F-239E0F3816D8}" type="datetime1">
              <a:rPr lang="en-US" smtClean="0"/>
              <a:t>12/6/2012</a:t>
            </a:fld>
            <a:endParaRPr lang="en-US"/>
          </a:p>
        </p:txBody>
      </p:sp>
      <p:sp>
        <p:nvSpPr>
          <p:cNvPr id="6" name="Slide Number Placeholder 5"/>
          <p:cNvSpPr>
            <a:spLocks noGrp="1"/>
          </p:cNvSpPr>
          <p:nvPr>
            <p:ph type="sldNum" sz="quarter" idx="12"/>
          </p:nvPr>
        </p:nvSpPr>
        <p:spPr/>
        <p:txBody>
          <a:bodyPr/>
          <a:lstStyle/>
          <a:p>
            <a:fld id="{3EA5DC72-944E-4CE0-B842-0D8699C81A4D}" type="slidenum">
              <a:rPr lang="en-US" smtClean="0"/>
              <a:t>1</a:t>
            </a:fld>
            <a:endParaRPr lang="en-US"/>
          </a:p>
        </p:txBody>
      </p:sp>
    </p:spTree>
    <p:extLst>
      <p:ext uri="{BB962C8B-B14F-4D97-AF65-F5344CB8AC3E}">
        <p14:creationId xmlns:p14="http://schemas.microsoft.com/office/powerpoint/2010/main" val="410630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fontScale="92500"/>
          </a:bodyPr>
          <a:lstStyle/>
          <a:p>
            <a:r>
              <a:rPr lang="en-US" dirty="0" smtClean="0"/>
              <a:t>Message: input tuple, delete tuple, revision tuple</a:t>
            </a:r>
          </a:p>
          <a:p>
            <a:r>
              <a:rPr lang="en-US" dirty="0" smtClean="0"/>
              <a:t>Query Diagram</a:t>
            </a:r>
          </a:p>
          <a:p>
            <a:pPr lvl="1"/>
            <a:r>
              <a:rPr lang="en-US" dirty="0"/>
              <a:t>The collection of continuous queries submitted to Borealis can </a:t>
            </a:r>
            <a:r>
              <a:rPr lang="en-US" dirty="0" smtClean="0"/>
              <a:t>be seen </a:t>
            </a:r>
            <a:r>
              <a:rPr lang="en-US" dirty="0"/>
              <a:t>as one giant network of operators (aka query diagram</a:t>
            </a:r>
            <a:r>
              <a:rPr lang="en-US" dirty="0" smtClean="0"/>
              <a:t>)</a:t>
            </a:r>
          </a:p>
          <a:p>
            <a:r>
              <a:rPr lang="en-US" dirty="0" smtClean="0"/>
              <a:t>Site:  A Borealis Server, or a sensor network behind a sensor proxy interface</a:t>
            </a:r>
          </a:p>
          <a:p>
            <a:r>
              <a:rPr lang="en-US" dirty="0" smtClean="0"/>
              <a:t>Downstream/Upstream</a:t>
            </a:r>
          </a:p>
          <a:p>
            <a:r>
              <a:rPr lang="en-US" dirty="0" smtClean="0"/>
              <a:t>Region: a group of nodes</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10</a:t>
            </a:fld>
            <a:endParaRPr lang="en-US"/>
          </a:p>
        </p:txBody>
      </p:sp>
    </p:spTree>
    <p:extLst>
      <p:ext uri="{BB962C8B-B14F-4D97-AF65-F5344CB8AC3E}">
        <p14:creationId xmlns:p14="http://schemas.microsoft.com/office/powerpoint/2010/main" val="2239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Borealis Architecture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F62CAE3A-2541-4FBB-9C83-E030A1CD488F}"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11</a:t>
            </a:fld>
            <a:endParaRPr lang="en-US"/>
          </a:p>
        </p:txBody>
      </p:sp>
      <p:sp>
        <p:nvSpPr>
          <p:cNvPr id="6" name="Right Arrow 5"/>
          <p:cNvSpPr/>
          <p:nvPr/>
        </p:nvSpPr>
        <p:spPr>
          <a:xfrm>
            <a:off x="6112329" y="3771900"/>
            <a:ext cx="838200" cy="4191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627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Processor</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239000" cy="544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DC6A8AE-BBB1-4B43-ABF0-D726CDB8686F}"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12</a:t>
            </a:fld>
            <a:endParaRPr lang="en-US"/>
          </a:p>
        </p:txBody>
      </p:sp>
    </p:spTree>
    <p:extLst>
      <p:ext uri="{BB962C8B-B14F-4D97-AF65-F5344CB8AC3E}">
        <p14:creationId xmlns:p14="http://schemas.microsoft.com/office/powerpoint/2010/main" val="320786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Extended Aurora data model</a:t>
            </a:r>
          </a:p>
          <a:p>
            <a:pPr lvl="1"/>
            <a:r>
              <a:rPr lang="en-US" dirty="0" smtClean="0"/>
              <a:t>Aurora model: Append-only sequences of tuples</a:t>
            </a:r>
          </a:p>
          <a:p>
            <a:pPr lvl="2"/>
            <a:r>
              <a:rPr lang="en-US" dirty="0" smtClean="0"/>
              <a:t>A tuple: </a:t>
            </a:r>
            <a:r>
              <a:rPr lang="en-US" sz="2200" dirty="0" smtClean="0">
                <a:cs typeface="Consolas" pitchFamily="49" charset="0"/>
              </a:rPr>
              <a:t>(k</a:t>
            </a:r>
            <a:r>
              <a:rPr lang="en-US" sz="2200" baseline="-25000" dirty="0" smtClean="0">
                <a:cs typeface="Consolas" pitchFamily="49" charset="0"/>
              </a:rPr>
              <a:t>1</a:t>
            </a:r>
            <a:r>
              <a:rPr lang="en-US" sz="2200" dirty="0" smtClean="0">
                <a:cs typeface="Consolas" pitchFamily="49" charset="0"/>
              </a:rPr>
              <a:t>, … </a:t>
            </a:r>
            <a:r>
              <a:rPr lang="en-US" sz="2200" dirty="0" err="1" smtClean="0">
                <a:cs typeface="Consolas" pitchFamily="49" charset="0"/>
              </a:rPr>
              <a:t>k</a:t>
            </a:r>
            <a:r>
              <a:rPr lang="en-US" sz="2200" baseline="-25000" dirty="0" err="1">
                <a:cs typeface="Consolas" pitchFamily="49" charset="0"/>
              </a:rPr>
              <a:t>n</a:t>
            </a:r>
            <a:r>
              <a:rPr lang="en-US" sz="2200" dirty="0" smtClean="0">
                <a:cs typeface="Consolas" pitchFamily="49" charset="0"/>
              </a:rPr>
              <a:t>, a</a:t>
            </a:r>
            <a:r>
              <a:rPr lang="en-US" sz="2200" baseline="-25000" dirty="0">
                <a:cs typeface="Consolas" pitchFamily="49" charset="0"/>
              </a:rPr>
              <a:t>1</a:t>
            </a:r>
            <a:r>
              <a:rPr lang="en-US" sz="2200" dirty="0" smtClean="0">
                <a:cs typeface="Consolas" pitchFamily="49" charset="0"/>
              </a:rPr>
              <a:t>, … a</a:t>
            </a:r>
            <a:r>
              <a:rPr lang="en-US" sz="2200" baseline="-25000" dirty="0">
                <a:cs typeface="Consolas" pitchFamily="49" charset="0"/>
              </a:rPr>
              <a:t>m</a:t>
            </a:r>
            <a:r>
              <a:rPr lang="en-US" sz="2200" dirty="0" smtClean="0">
                <a:cs typeface="Consolas" pitchFamily="49" charset="0"/>
              </a:rPr>
              <a:t>)</a:t>
            </a:r>
            <a:r>
              <a:rPr lang="en-US" dirty="0" smtClean="0"/>
              <a:t>	</a:t>
            </a:r>
          </a:p>
          <a:p>
            <a:r>
              <a:rPr lang="en-US" dirty="0" smtClean="0"/>
              <a:t>Insertion (+, t)</a:t>
            </a:r>
          </a:p>
          <a:p>
            <a:r>
              <a:rPr lang="en-US" dirty="0" smtClean="0"/>
              <a:t>Deletion (-, t)</a:t>
            </a:r>
          </a:p>
          <a:p>
            <a:r>
              <a:rPr lang="en-US" dirty="0" smtClean="0"/>
              <a:t>Replacement (</a:t>
            </a:r>
            <a:r>
              <a:rPr lang="en-US" dirty="0" smtClean="0">
                <a:sym typeface="Wingdings" pitchFamily="2" charset="2"/>
              </a:rPr>
              <a:t></a:t>
            </a:r>
            <a:r>
              <a:rPr lang="en-US" dirty="0" smtClean="0"/>
              <a:t>, t)</a:t>
            </a:r>
          </a:p>
          <a:p>
            <a:r>
              <a:rPr lang="en-US" dirty="0" smtClean="0"/>
              <a:t>Each message may carry </a:t>
            </a:r>
            <a:r>
              <a:rPr lang="en-US" dirty="0" err="1" smtClean="0"/>
              <a:t>QoS</a:t>
            </a:r>
            <a:r>
              <a:rPr lang="en-US" dirty="0" smtClean="0"/>
              <a:t>-related fields </a:t>
            </a:r>
            <a:endParaRPr lang="en-US" dirty="0"/>
          </a:p>
        </p:txBody>
      </p:sp>
      <p:sp>
        <p:nvSpPr>
          <p:cNvPr id="4" name="Date Placeholder 3"/>
          <p:cNvSpPr>
            <a:spLocks noGrp="1"/>
          </p:cNvSpPr>
          <p:nvPr>
            <p:ph type="dt" sz="half" idx="10"/>
          </p:nvPr>
        </p:nvSpPr>
        <p:spPr/>
        <p:txBody>
          <a:bodyPr/>
          <a:lstStyle/>
          <a:p>
            <a:fld id="{70221AE9-F5A5-4B4C-A56E-B9E17A9B63F3}"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13</a:t>
            </a:fld>
            <a:endParaRPr lang="en-US"/>
          </a:p>
        </p:txBody>
      </p:sp>
    </p:spTree>
    <p:extLst>
      <p:ext uri="{BB962C8B-B14F-4D97-AF65-F5344CB8AC3E}">
        <p14:creationId xmlns:p14="http://schemas.microsoft.com/office/powerpoint/2010/main" val="130815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Aurora Query Model</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58757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5544234"/>
            <a:ext cx="6063574" cy="369332"/>
          </a:xfrm>
          <a:prstGeom prst="rect">
            <a:avLst/>
          </a:prstGeom>
          <a:noFill/>
        </p:spPr>
        <p:txBody>
          <a:bodyPr wrap="square" rtlCol="0">
            <a:spAutoFit/>
          </a:bodyPr>
          <a:lstStyle/>
          <a:p>
            <a:r>
              <a:rPr lang="en-US" dirty="0" smtClean="0"/>
              <a:t>Source: Scalable </a:t>
            </a:r>
            <a:r>
              <a:rPr lang="en-US" dirty="0"/>
              <a:t>Distributed Stream </a:t>
            </a:r>
            <a:r>
              <a:rPr lang="en-US" dirty="0" smtClean="0"/>
              <a:t>Processing, CIDR 2003</a:t>
            </a:r>
            <a:endParaRPr lang="en-US" dirty="0"/>
          </a:p>
        </p:txBody>
      </p:sp>
    </p:spTree>
    <p:extLst>
      <p:ext uri="{BB962C8B-B14F-4D97-AF65-F5344CB8AC3E}">
        <p14:creationId xmlns:p14="http://schemas.microsoft.com/office/powerpoint/2010/main" val="1749058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Model</a:t>
            </a:r>
            <a:endParaRPr lang="en-US" dirty="0"/>
          </a:p>
        </p:txBody>
      </p:sp>
      <p:sp>
        <p:nvSpPr>
          <p:cNvPr id="3" name="Content Placeholder 2"/>
          <p:cNvSpPr>
            <a:spLocks noGrp="1"/>
          </p:cNvSpPr>
          <p:nvPr>
            <p:ph idx="1"/>
          </p:nvPr>
        </p:nvSpPr>
        <p:spPr/>
        <p:txBody>
          <a:bodyPr>
            <a:normAutofit/>
          </a:bodyPr>
          <a:lstStyle/>
          <a:p>
            <a:r>
              <a:rPr lang="en-US" dirty="0" smtClean="0"/>
              <a:t>Boxes and Arrows (from Aurora)</a:t>
            </a:r>
          </a:p>
          <a:p>
            <a:r>
              <a:rPr lang="en-US" dirty="0" smtClean="0"/>
              <a:t>Connection Points (CPs)</a:t>
            </a:r>
          </a:p>
          <a:p>
            <a:pPr lvl="1"/>
            <a:r>
              <a:rPr lang="en-US" dirty="0" smtClean="0"/>
              <a:t>Each operator processes revision messages based on its available message history and emits other revision messages</a:t>
            </a:r>
          </a:p>
          <a:p>
            <a:pPr lvl="1"/>
            <a:r>
              <a:rPr lang="en-US" dirty="0" smtClean="0"/>
              <a:t>CPs buffer stream messages that compose the message history</a:t>
            </a:r>
            <a:endParaRPr lang="en-US" dirty="0"/>
          </a:p>
          <a:p>
            <a:r>
              <a:rPr lang="en-US" dirty="0" smtClean="0"/>
              <a:t>Change Box semantics using Control Lines</a:t>
            </a:r>
            <a:endParaRPr lang="en-US" dirty="0"/>
          </a:p>
        </p:txBody>
      </p:sp>
      <p:sp>
        <p:nvSpPr>
          <p:cNvPr id="4" name="Date Placeholder 3"/>
          <p:cNvSpPr>
            <a:spLocks noGrp="1"/>
          </p:cNvSpPr>
          <p:nvPr>
            <p:ph type="dt" sz="half" idx="10"/>
          </p:nvPr>
        </p:nvSpPr>
        <p:spPr/>
        <p:txBody>
          <a:bodyPr/>
          <a:lstStyle/>
          <a:p>
            <a:fld id="{AE652708-B2FD-4D77-BD04-8AE857924489}"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15</a:t>
            </a:fld>
            <a:endParaRPr lang="en-US"/>
          </a:p>
        </p:txBody>
      </p:sp>
    </p:spTree>
    <p:extLst>
      <p:ext uri="{BB962C8B-B14F-4D97-AF65-F5344CB8AC3E}">
        <p14:creationId xmlns:p14="http://schemas.microsoft.com/office/powerpoint/2010/main" val="366907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Service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err="1" smtClean="0"/>
              <a:t>QoS</a:t>
            </a:r>
            <a:r>
              <a:rPr lang="en-US" dirty="0" smtClean="0"/>
              <a:t> model </a:t>
            </a:r>
            <a:r>
              <a:rPr lang="en-US" dirty="0"/>
              <a:t>forms the basis of resource management decisions in </a:t>
            </a:r>
            <a:r>
              <a:rPr lang="en-US" dirty="0" smtClean="0"/>
              <a:t>Borealis</a:t>
            </a:r>
          </a:p>
          <a:p>
            <a:r>
              <a:rPr lang="en-US" dirty="0" smtClean="0"/>
              <a:t>Messages </a:t>
            </a:r>
            <a:r>
              <a:rPr lang="en-US" dirty="0"/>
              <a:t>are supplied with a </a:t>
            </a:r>
            <a:r>
              <a:rPr lang="en-US" i="1" dirty="0"/>
              <a:t>Vector of Metrics (VM</a:t>
            </a:r>
            <a:r>
              <a:rPr lang="en-US" i="1" dirty="0" smtClean="0"/>
              <a:t>)</a:t>
            </a:r>
          </a:p>
          <a:p>
            <a:pPr lvl="1"/>
            <a:r>
              <a:rPr lang="en-US" dirty="0" smtClean="0"/>
              <a:t>Content-related properties </a:t>
            </a:r>
          </a:p>
          <a:p>
            <a:pPr lvl="2"/>
            <a:r>
              <a:rPr lang="en-US" dirty="0" smtClean="0"/>
              <a:t>e.g., message importance</a:t>
            </a:r>
          </a:p>
          <a:p>
            <a:pPr lvl="1"/>
            <a:r>
              <a:rPr lang="en-US" dirty="0" smtClean="0"/>
              <a:t>Performance-related properties</a:t>
            </a:r>
          </a:p>
          <a:p>
            <a:pPr lvl="2"/>
            <a:r>
              <a:rPr lang="en-US" dirty="0"/>
              <a:t>e</a:t>
            </a:r>
            <a:r>
              <a:rPr lang="en-US" dirty="0" smtClean="0"/>
              <a:t>.g., message arrival time, total resource consumed for processing, …</a:t>
            </a:r>
          </a:p>
          <a:p>
            <a:pPr lvl="1"/>
            <a:r>
              <a:rPr lang="en-US" dirty="0" smtClean="0"/>
              <a:t>The attributes of the VM are predefined and identical on all streams</a:t>
            </a:r>
          </a:p>
          <a:p>
            <a:r>
              <a:rPr lang="en-US" dirty="0" smtClean="0"/>
              <a:t>Score function</a:t>
            </a:r>
          </a:p>
          <a:p>
            <a:pPr lvl="1"/>
            <a:r>
              <a:rPr lang="en-US" i="1" dirty="0" smtClean="0"/>
              <a:t>VM</a:t>
            </a:r>
            <a:r>
              <a:rPr lang="en-US" dirty="0" smtClean="0"/>
              <a:t> </a:t>
            </a:r>
            <a:r>
              <a:rPr lang="en-US" dirty="0" smtClean="0">
                <a:sym typeface="Wingdings" pitchFamily="2" charset="2"/>
              </a:rPr>
              <a:t></a:t>
            </a:r>
            <a:r>
              <a:rPr lang="en-US" dirty="0" smtClean="0"/>
              <a:t> a value in </a:t>
            </a:r>
            <a:r>
              <a:rPr lang="en-US" dirty="0" smtClean="0">
                <a:latin typeface="Arial" pitchFamily="34" charset="0"/>
                <a:cs typeface="Arial" pitchFamily="34" charset="0"/>
              </a:rPr>
              <a:t>[0, 1</a:t>
            </a:r>
            <a:r>
              <a:rPr lang="en-US" dirty="0" smtClean="0">
                <a:cs typeface="Arial" pitchFamily="34" charset="0"/>
              </a:rPr>
              <a:t>], current predicted impact of a message on </a:t>
            </a:r>
            <a:r>
              <a:rPr lang="en-US" dirty="0" err="1" smtClean="0">
                <a:cs typeface="Arial" pitchFamily="34" charset="0"/>
              </a:rPr>
              <a:t>QoS</a:t>
            </a:r>
            <a:endParaRPr lang="en-US" dirty="0" smtClean="0">
              <a:cs typeface="Arial" pitchFamily="34" charset="0"/>
            </a:endParaRPr>
          </a:p>
          <a:p>
            <a:endParaRPr lang="en-US" dirty="0"/>
          </a:p>
        </p:txBody>
      </p:sp>
      <p:sp>
        <p:nvSpPr>
          <p:cNvPr id="4" name="Date Placeholder 3"/>
          <p:cNvSpPr>
            <a:spLocks noGrp="1"/>
          </p:cNvSpPr>
          <p:nvPr>
            <p:ph type="dt" sz="half" idx="10"/>
          </p:nvPr>
        </p:nvSpPr>
        <p:spPr/>
        <p:txBody>
          <a:bodyPr/>
          <a:lstStyle/>
          <a:p>
            <a:fld id="{1730BD15-AB72-4D5C-8FCA-8932BEAD27A8}"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16</a:t>
            </a:fld>
            <a:endParaRPr lang="en-US" dirty="0"/>
          </a:p>
        </p:txBody>
      </p:sp>
    </p:spTree>
    <p:extLst>
      <p:ext uri="{BB962C8B-B14F-4D97-AF65-F5344CB8AC3E}">
        <p14:creationId xmlns:p14="http://schemas.microsoft.com/office/powerpoint/2010/main" val="171744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Revision of Query Results</a:t>
            </a:r>
            <a:endParaRPr lang="en-US" dirty="0"/>
          </a:p>
        </p:txBody>
      </p:sp>
      <p:sp>
        <p:nvSpPr>
          <p:cNvPr id="6" name="Content Placeholder 5"/>
          <p:cNvSpPr>
            <a:spLocks noGrp="1"/>
          </p:cNvSpPr>
          <p:nvPr>
            <p:ph idx="1"/>
          </p:nvPr>
        </p:nvSpPr>
        <p:spPr/>
        <p:txBody>
          <a:bodyPr/>
          <a:lstStyle/>
          <a:p>
            <a:r>
              <a:rPr lang="en-US" dirty="0"/>
              <a:t>Revision messages arise:</a:t>
            </a:r>
          </a:p>
          <a:p>
            <a:pPr lvl="1"/>
            <a:r>
              <a:rPr lang="en-US" dirty="0"/>
              <a:t>The input contains </a:t>
            </a:r>
            <a:r>
              <a:rPr lang="en-US" dirty="0" smtClean="0"/>
              <a:t>them – the previous input has an error</a:t>
            </a:r>
            <a:endParaRPr lang="en-US" dirty="0"/>
          </a:p>
          <a:p>
            <a:pPr lvl="1"/>
            <a:r>
              <a:rPr lang="en-US" dirty="0"/>
              <a:t>The system has shed </a:t>
            </a:r>
            <a:r>
              <a:rPr lang="en-US" dirty="0" smtClean="0"/>
              <a:t>load (by dropping messages), </a:t>
            </a:r>
            <a:r>
              <a:rPr lang="en-US" dirty="0"/>
              <a:t>but the system buffered the dropped messages </a:t>
            </a:r>
          </a:p>
          <a:p>
            <a:pPr lvl="1"/>
            <a:r>
              <a:rPr lang="en-US" dirty="0"/>
              <a:t>Time </a:t>
            </a:r>
            <a:r>
              <a:rPr lang="en-US" dirty="0" smtClean="0"/>
              <a:t>travel into the past or future (details later)</a:t>
            </a:r>
            <a:endParaRPr lang="en-US" dirty="0"/>
          </a:p>
          <a:p>
            <a:endParaRPr lang="en-US" dirty="0"/>
          </a:p>
        </p:txBody>
      </p:sp>
      <p:sp>
        <p:nvSpPr>
          <p:cNvPr id="3" name="Date Placeholder 2"/>
          <p:cNvSpPr>
            <a:spLocks noGrp="1"/>
          </p:cNvSpPr>
          <p:nvPr>
            <p:ph type="dt" sz="half" idx="10"/>
          </p:nvPr>
        </p:nvSpPr>
        <p:spPr/>
        <p:txBody>
          <a:bodyPr/>
          <a:lstStyle/>
          <a:p>
            <a:fld id="{358661DA-3EB8-4918-B00F-9D7BC4E5C711}"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17</a:t>
            </a:fld>
            <a:endParaRPr lang="en-US"/>
          </a:p>
        </p:txBody>
      </p:sp>
    </p:spTree>
    <p:extLst>
      <p:ext uri="{BB962C8B-B14F-4D97-AF65-F5344CB8AC3E}">
        <p14:creationId xmlns:p14="http://schemas.microsoft.com/office/powerpoint/2010/main" val="30816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and </a:t>
            </a:r>
            <a:r>
              <a:rPr lang="en-US" dirty="0" err="1" smtClean="0"/>
              <a:t>Replayability</a:t>
            </a:r>
            <a:endParaRPr lang="en-US" dirty="0"/>
          </a:p>
        </p:txBody>
      </p:sp>
      <p:sp>
        <p:nvSpPr>
          <p:cNvPr id="3" name="Content Placeholder 2"/>
          <p:cNvSpPr>
            <a:spLocks noGrp="1"/>
          </p:cNvSpPr>
          <p:nvPr>
            <p:ph idx="1"/>
          </p:nvPr>
        </p:nvSpPr>
        <p:spPr/>
        <p:txBody>
          <a:bodyPr>
            <a:normAutofit/>
          </a:bodyPr>
          <a:lstStyle/>
          <a:p>
            <a:r>
              <a:rPr lang="en-US" dirty="0" smtClean="0"/>
              <a:t>Revision processing </a:t>
            </a:r>
            <a:r>
              <a:rPr lang="en-US" dirty="0" smtClean="0">
                <a:sym typeface="Wingdings" pitchFamily="2" charset="2"/>
              </a:rPr>
              <a:t> must replay the past </a:t>
            </a:r>
            <a:endParaRPr lang="en-US" dirty="0"/>
          </a:p>
          <a:p>
            <a:r>
              <a:rPr lang="en-US" dirty="0" smtClean="0"/>
              <a:t>Query </a:t>
            </a:r>
            <a:r>
              <a:rPr lang="en-US" dirty="0"/>
              <a:t>diagram </a:t>
            </a:r>
            <a:r>
              <a:rPr lang="en-US" dirty="0" smtClean="0"/>
              <a:t>must be “</a:t>
            </a:r>
            <a:r>
              <a:rPr lang="en-US" dirty="0" err="1" smtClean="0"/>
              <a:t>replayable</a:t>
            </a:r>
            <a:r>
              <a:rPr lang="en-US" dirty="0" smtClean="0"/>
              <a:t>”</a:t>
            </a:r>
          </a:p>
          <a:p>
            <a:r>
              <a:rPr lang="en-US" dirty="0" smtClean="0"/>
              <a:t>Revision processing</a:t>
            </a:r>
          </a:p>
          <a:p>
            <a:pPr lvl="1"/>
            <a:r>
              <a:rPr lang="en-US" dirty="0" smtClean="0"/>
              <a:t>Replay from the point of the revision?  Wasteful.</a:t>
            </a:r>
          </a:p>
          <a:p>
            <a:pPr lvl="1"/>
            <a:r>
              <a:rPr lang="en-US" dirty="0" smtClean="0"/>
              <a:t>Process and generate “deltas”</a:t>
            </a:r>
          </a:p>
        </p:txBody>
      </p:sp>
      <p:sp>
        <p:nvSpPr>
          <p:cNvPr id="4" name="Date Placeholder 3"/>
          <p:cNvSpPr>
            <a:spLocks noGrp="1"/>
          </p:cNvSpPr>
          <p:nvPr>
            <p:ph type="dt" sz="half" idx="10"/>
          </p:nvPr>
        </p:nvSpPr>
        <p:spPr/>
        <p:txBody>
          <a:bodyPr/>
          <a:lstStyle/>
          <a:p>
            <a:fld id="{32F496A7-C8F8-4B70-A67A-D493918C02EC}"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18</a:t>
            </a:fld>
            <a:endParaRPr lang="en-US"/>
          </a:p>
        </p:txBody>
      </p:sp>
    </p:spTree>
    <p:extLst>
      <p:ext uri="{BB962C8B-B14F-4D97-AF65-F5344CB8AC3E}">
        <p14:creationId xmlns:p14="http://schemas.microsoft.com/office/powerpoint/2010/main" val="17266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Processing Scheme</a:t>
            </a:r>
            <a:endParaRPr lang="en-US" dirty="0"/>
          </a:p>
        </p:txBody>
      </p:sp>
      <p:sp>
        <p:nvSpPr>
          <p:cNvPr id="3" name="Content Placeholder 2"/>
          <p:cNvSpPr>
            <a:spLocks noGrp="1"/>
          </p:cNvSpPr>
          <p:nvPr>
            <p:ph idx="1"/>
          </p:nvPr>
        </p:nvSpPr>
        <p:spPr/>
        <p:txBody>
          <a:bodyPr>
            <a:normAutofit fontScale="92500"/>
          </a:bodyPr>
          <a:lstStyle/>
          <a:p>
            <a:r>
              <a:rPr lang="en-US" dirty="0" smtClean="0"/>
              <a:t>Basic idea</a:t>
            </a:r>
          </a:p>
          <a:p>
            <a:pPr lvl="1"/>
            <a:r>
              <a:rPr lang="en-US" dirty="0" smtClean="0"/>
              <a:t>Replaying the diagram with previously processed inputs (the diagram history)</a:t>
            </a:r>
          </a:p>
          <a:p>
            <a:pPr lvl="1"/>
            <a:r>
              <a:rPr lang="en-US" dirty="0" smtClean="0"/>
              <a:t>But using the revised values of the message in place of the original values</a:t>
            </a:r>
          </a:p>
          <a:p>
            <a:pPr lvl="1"/>
            <a:r>
              <a:rPr lang="en-US" dirty="0"/>
              <a:t>To minimize the number </a:t>
            </a:r>
            <a:r>
              <a:rPr lang="en-US" dirty="0" smtClean="0"/>
              <a:t>of output </a:t>
            </a:r>
            <a:r>
              <a:rPr lang="en-US" dirty="0"/>
              <a:t>tuples generated, the box would replay the </a:t>
            </a:r>
            <a:r>
              <a:rPr lang="en-US" dirty="0" smtClean="0"/>
              <a:t>original diagram </a:t>
            </a:r>
            <a:r>
              <a:rPr lang="en-US" dirty="0"/>
              <a:t>history as well as the revised diagram history, and</a:t>
            </a:r>
          </a:p>
          <a:p>
            <a:pPr lvl="1"/>
            <a:r>
              <a:rPr lang="en-US" dirty="0"/>
              <a:t>emit revision messages that specify the differences </a:t>
            </a:r>
            <a:r>
              <a:rPr lang="en-US" dirty="0" smtClean="0"/>
              <a:t>between the </a:t>
            </a:r>
            <a:r>
              <a:rPr lang="en-US" dirty="0"/>
              <a:t>outputs that result</a:t>
            </a:r>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19</a:t>
            </a:fld>
            <a:endParaRPr lang="en-US"/>
          </a:p>
        </p:txBody>
      </p:sp>
    </p:spTree>
    <p:extLst>
      <p:ext uri="{BB962C8B-B14F-4D97-AF65-F5344CB8AC3E}">
        <p14:creationId xmlns:p14="http://schemas.microsoft.com/office/powerpoint/2010/main" val="31674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Stream Processing Engine?</a:t>
            </a:r>
            <a:endParaRPr lang="en-US" dirty="0"/>
          </a:p>
        </p:txBody>
      </p:sp>
      <p:sp>
        <p:nvSpPr>
          <p:cNvPr id="5" name="Content Placeholder 4"/>
          <p:cNvSpPr>
            <a:spLocks noGrp="1"/>
          </p:cNvSpPr>
          <p:nvPr>
            <p:ph idx="1"/>
          </p:nvPr>
        </p:nvSpPr>
        <p:spPr/>
        <p:txBody>
          <a:bodyPr/>
          <a:lstStyle/>
          <a:p>
            <a:r>
              <a:rPr lang="en-US" dirty="0" smtClean="0"/>
              <a:t>Traditional DBMS</a:t>
            </a:r>
          </a:p>
          <a:p>
            <a:pPr lvl="1"/>
            <a:r>
              <a:rPr lang="en-US" dirty="0" smtClean="0"/>
              <a:t>Assume “pull”-based model</a:t>
            </a:r>
          </a:p>
          <a:p>
            <a:pPr lvl="1"/>
            <a:r>
              <a:rPr lang="en-US" dirty="0" smtClean="0"/>
              <a:t>Data is </a:t>
            </a:r>
            <a:r>
              <a:rPr lang="en-US" i="1" dirty="0" smtClean="0"/>
              <a:t>passive</a:t>
            </a:r>
          </a:p>
          <a:p>
            <a:pPr lvl="1"/>
            <a:r>
              <a:rPr lang="en-US" dirty="0" smtClean="0"/>
              <a:t>User is active and submits various queries</a:t>
            </a:r>
          </a:p>
          <a:p>
            <a:r>
              <a:rPr lang="en-US" dirty="0" smtClean="0"/>
              <a:t>Stream Processing Engine</a:t>
            </a:r>
          </a:p>
          <a:p>
            <a:pPr lvl="1"/>
            <a:r>
              <a:rPr lang="en-US" dirty="0" smtClean="0"/>
              <a:t>Data is </a:t>
            </a:r>
            <a:r>
              <a:rPr lang="en-US" i="1" dirty="0" smtClean="0"/>
              <a:t>active</a:t>
            </a:r>
            <a:r>
              <a:rPr lang="en-US" dirty="0" smtClean="0"/>
              <a:t> and pushed to a system</a:t>
            </a:r>
          </a:p>
          <a:p>
            <a:pPr lvl="1"/>
            <a:r>
              <a:rPr lang="en-US" dirty="0" smtClean="0"/>
              <a:t>The system evaluates (predefined) queries </a:t>
            </a:r>
          </a:p>
          <a:p>
            <a:pPr lvl="1"/>
            <a:r>
              <a:rPr lang="en-US" dirty="0" smtClean="0"/>
              <a:t>The results are pushed to users or applications</a:t>
            </a:r>
          </a:p>
          <a:p>
            <a:pPr lvl="1"/>
            <a:endParaRPr lang="en-US" dirty="0"/>
          </a:p>
        </p:txBody>
      </p:sp>
      <p:sp>
        <p:nvSpPr>
          <p:cNvPr id="2" name="Date Placeholder 1"/>
          <p:cNvSpPr>
            <a:spLocks noGrp="1"/>
          </p:cNvSpPr>
          <p:nvPr>
            <p:ph type="dt" sz="half" idx="10"/>
          </p:nvPr>
        </p:nvSpPr>
        <p:spPr/>
        <p:txBody>
          <a:bodyPr/>
          <a:lstStyle/>
          <a:p>
            <a:fld id="{98BC570C-F2E6-4DEE-AE38-3DBB2D01A64A}" type="datetime1">
              <a:rPr lang="en-US" smtClean="0"/>
              <a:t>12/6/2012</a:t>
            </a:fld>
            <a:endParaRPr lang="en-US"/>
          </a:p>
        </p:txBody>
      </p:sp>
      <p:sp>
        <p:nvSpPr>
          <p:cNvPr id="3" name="Slide Number Placeholder 2"/>
          <p:cNvSpPr>
            <a:spLocks noGrp="1"/>
          </p:cNvSpPr>
          <p:nvPr>
            <p:ph type="sldNum" sz="quarter" idx="12"/>
          </p:nvPr>
        </p:nvSpPr>
        <p:spPr/>
        <p:txBody>
          <a:bodyPr/>
          <a:lstStyle/>
          <a:p>
            <a:fld id="{3EA5DC72-944E-4CE0-B842-0D8699C81A4D}" type="slidenum">
              <a:rPr lang="en-US" smtClean="0"/>
              <a:t>2</a:t>
            </a:fld>
            <a:endParaRPr lang="en-US"/>
          </a:p>
        </p:txBody>
      </p:sp>
    </p:spTree>
    <p:extLst>
      <p:ext uri="{BB962C8B-B14F-4D97-AF65-F5344CB8AC3E}">
        <p14:creationId xmlns:p14="http://schemas.microsoft.com/office/powerpoint/2010/main" val="178060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Revision</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20</a:t>
            </a:fld>
            <a:endParaRPr lang="en-US" dirty="0"/>
          </a:p>
        </p:txBody>
      </p:sp>
      <p:sp>
        <p:nvSpPr>
          <p:cNvPr id="6" name="Rounded Rectangle 5"/>
          <p:cNvSpPr/>
          <p:nvPr/>
        </p:nvSpPr>
        <p:spPr>
          <a:xfrm>
            <a:off x="3657600" y="2057400"/>
            <a:ext cx="19050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Filter(p)</a:t>
            </a:r>
            <a:endParaRPr lang="en-US" i="1" dirty="0"/>
          </a:p>
        </p:txBody>
      </p:sp>
      <p:cxnSp>
        <p:nvCxnSpPr>
          <p:cNvPr id="8" name="Straight Arrow Connector 7"/>
          <p:cNvCxnSpPr>
            <a:endCxn id="6" idx="1"/>
          </p:cNvCxnSpPr>
          <p:nvPr/>
        </p:nvCxnSpPr>
        <p:spPr>
          <a:xfrm>
            <a:off x="19050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2658966"/>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55225" y="4191000"/>
            <a:ext cx="1905000" cy="8005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3" name="Rectangle 12"/>
          <p:cNvSpPr/>
          <p:nvPr/>
        </p:nvSpPr>
        <p:spPr>
          <a:xfrm>
            <a:off x="37823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537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251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965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089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375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09900" y="5124672"/>
            <a:ext cx="1676400" cy="369332"/>
          </a:xfrm>
          <a:prstGeom prst="rect">
            <a:avLst/>
          </a:prstGeom>
          <a:noFill/>
        </p:spPr>
        <p:txBody>
          <a:bodyPr wrap="square" rtlCol="0">
            <a:spAutoFit/>
          </a:bodyPr>
          <a:lstStyle/>
          <a:p>
            <a:r>
              <a:rPr lang="en-US" i="1" dirty="0" smtClean="0"/>
              <a:t>Diagram history</a:t>
            </a:r>
            <a:endParaRPr lang="en-US" i="1" dirty="0"/>
          </a:p>
        </p:txBody>
      </p:sp>
      <p:cxnSp>
        <p:nvCxnSpPr>
          <p:cNvPr id="24" name="Straight Connector 23"/>
          <p:cNvCxnSpPr>
            <a:stCxn id="6" idx="1"/>
          </p:cNvCxnSpPr>
          <p:nvPr/>
        </p:nvCxnSpPr>
        <p:spPr>
          <a:xfrm flipH="1">
            <a:off x="3553725" y="2552700"/>
            <a:ext cx="103875" cy="805491"/>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189658" y="3352800"/>
            <a:ext cx="800101" cy="533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CP</a:t>
            </a:r>
            <a:endParaRPr lang="en-US" i="1" dirty="0"/>
          </a:p>
        </p:txBody>
      </p:sp>
      <p:cxnSp>
        <p:nvCxnSpPr>
          <p:cNvPr id="28" name="Straight Connector 27"/>
          <p:cNvCxnSpPr>
            <a:stCxn id="27" idx="2"/>
          </p:cNvCxnSpPr>
          <p:nvPr/>
        </p:nvCxnSpPr>
        <p:spPr>
          <a:xfrm>
            <a:off x="3589709" y="3886201"/>
            <a:ext cx="192616" cy="304800"/>
          </a:xfrm>
          <a:prstGeom prst="line">
            <a:avLst/>
          </a:prstGeom>
          <a:ln w="412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6200000" flipV="1">
            <a:off x="4577256" y="4126479"/>
            <a:ext cx="580261" cy="1488238"/>
          </a:xfrm>
          <a:prstGeom prst="curved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437058" y="3284613"/>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m:t>
                              </m:r>
                            </m:sup>
                          </m:sSup>
                        </m:e>
                      </m:d>
                      <m:r>
                        <a:rPr lang="en-US" b="0" i="1" smtClean="0">
                          <a:latin typeface="Cambria Math"/>
                          <a:ea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437058" y="3284613"/>
                <a:ext cx="1752600" cy="369332"/>
              </a:xfrm>
              <a:prstGeom prst="rect">
                <a:avLst/>
              </a:prstGeom>
              <a:blipFill rotWithShape="1">
                <a:blip r:embed="rId3"/>
                <a:stretch>
                  <a:fillRect l="-697" r="-104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88911" y="5105400"/>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e>
                      </m:d>
                      <m:r>
                        <a:rPr lang="en-US" b="0" i="1" smtClean="0">
                          <a:latin typeface="Cambria Math"/>
                          <a:ea typeface="Cambria Math"/>
                        </a:rPr>
                        <m:t>)</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788911" y="5105400"/>
                <a:ext cx="1752600" cy="369332"/>
              </a:xfrm>
              <a:prstGeom prst="rect">
                <a:avLst/>
              </a:prstGeom>
              <a:blipFill rotWithShape="1">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40947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Revision</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21</a:t>
            </a:fld>
            <a:endParaRPr lang="en-US" dirty="0"/>
          </a:p>
        </p:txBody>
      </p:sp>
      <p:sp>
        <p:nvSpPr>
          <p:cNvPr id="6" name="Rounded Rectangle 5"/>
          <p:cNvSpPr/>
          <p:nvPr/>
        </p:nvSpPr>
        <p:spPr>
          <a:xfrm>
            <a:off x="3657600" y="2057400"/>
            <a:ext cx="19050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Filter(p)</a:t>
            </a:r>
            <a:endParaRPr lang="en-US" i="1" dirty="0"/>
          </a:p>
        </p:txBody>
      </p:sp>
      <p:cxnSp>
        <p:nvCxnSpPr>
          <p:cNvPr id="8" name="Straight Arrow Connector 7"/>
          <p:cNvCxnSpPr>
            <a:endCxn id="6" idx="1"/>
          </p:cNvCxnSpPr>
          <p:nvPr/>
        </p:nvCxnSpPr>
        <p:spPr>
          <a:xfrm>
            <a:off x="19050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94467"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55225" y="4191000"/>
            <a:ext cx="1905000" cy="8005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3" name="Rectangle 12"/>
          <p:cNvSpPr/>
          <p:nvPr/>
        </p:nvSpPr>
        <p:spPr>
          <a:xfrm>
            <a:off x="37823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537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251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965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089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375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09900" y="5124672"/>
            <a:ext cx="1676400" cy="369332"/>
          </a:xfrm>
          <a:prstGeom prst="rect">
            <a:avLst/>
          </a:prstGeom>
          <a:noFill/>
        </p:spPr>
        <p:txBody>
          <a:bodyPr wrap="square" rtlCol="0">
            <a:spAutoFit/>
          </a:bodyPr>
          <a:lstStyle/>
          <a:p>
            <a:r>
              <a:rPr lang="en-US" i="1" dirty="0" smtClean="0"/>
              <a:t>Diagram history</a:t>
            </a:r>
            <a:endParaRPr lang="en-US" i="1" dirty="0"/>
          </a:p>
        </p:txBody>
      </p:sp>
      <p:cxnSp>
        <p:nvCxnSpPr>
          <p:cNvPr id="24" name="Straight Connector 23"/>
          <p:cNvCxnSpPr>
            <a:stCxn id="6" idx="1"/>
          </p:cNvCxnSpPr>
          <p:nvPr/>
        </p:nvCxnSpPr>
        <p:spPr>
          <a:xfrm flipH="1">
            <a:off x="3553725" y="2552700"/>
            <a:ext cx="103875" cy="805491"/>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189658" y="3352800"/>
            <a:ext cx="800101" cy="533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CP</a:t>
            </a:r>
            <a:endParaRPr lang="en-US" i="1" dirty="0"/>
          </a:p>
        </p:txBody>
      </p:sp>
      <p:cxnSp>
        <p:nvCxnSpPr>
          <p:cNvPr id="28" name="Straight Connector 27"/>
          <p:cNvCxnSpPr>
            <a:stCxn id="27" idx="2"/>
          </p:cNvCxnSpPr>
          <p:nvPr/>
        </p:nvCxnSpPr>
        <p:spPr>
          <a:xfrm>
            <a:off x="3589709" y="3886201"/>
            <a:ext cx="192616" cy="304800"/>
          </a:xfrm>
          <a:prstGeom prst="line">
            <a:avLst/>
          </a:prstGeom>
          <a:ln w="412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6200000" flipV="1">
            <a:off x="4577256" y="4126479"/>
            <a:ext cx="580261" cy="1488238"/>
          </a:xfrm>
          <a:prstGeom prst="curved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445525"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m:t>
                              </m:r>
                            </m:sup>
                          </m:sSup>
                        </m:e>
                      </m:d>
                      <m:r>
                        <a:rPr lang="en-US" b="0" i="1" smtClean="0">
                          <a:latin typeface="Cambria Math"/>
                          <a:ea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445525" y="3276292"/>
                <a:ext cx="1752600" cy="369332"/>
              </a:xfrm>
              <a:prstGeom prst="rect">
                <a:avLst/>
              </a:prstGeom>
              <a:blipFill rotWithShape="1">
                <a:blip r:embed="rId2"/>
                <a:stretch>
                  <a:fillRect l="-347" r="-1042"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88911" y="5105400"/>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e>
                      </m:d>
                      <m:r>
                        <a:rPr lang="en-US" b="0" i="1" smtClean="0">
                          <a:latin typeface="Cambria Math"/>
                          <a:ea typeface="Cambria Math"/>
                        </a:rPr>
                        <m:t>)</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788911" y="5105400"/>
                <a:ext cx="1752600" cy="369332"/>
              </a:xfrm>
              <a:prstGeom prst="rect">
                <a:avLst/>
              </a:prstGeom>
              <a:blipFill rotWithShape="1">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791200" y="3810000"/>
                <a:ext cx="3048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if</m:t>
                      </m:r>
                      <m:r>
                        <a:rPr lang="en-US" b="0" i="0"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𝑝</m:t>
                      </m:r>
                      <m:d>
                        <m:dPr>
                          <m:ctrlPr>
                            <a:rPr lang="en-US" b="0" i="1" smtClean="0">
                              <a:latin typeface="Cambria Math"/>
                            </a:rPr>
                          </m:ctrlPr>
                        </m:dPr>
                        <m:e>
                          <m:sSup>
                            <m:sSupPr>
                              <m:ctrlPr>
                                <a:rPr lang="en-US" b="0" i="1" smtClean="0">
                                  <a:latin typeface="Cambria Math"/>
                                </a:rPr>
                              </m:ctrlPr>
                            </m:sSupPr>
                            <m:e>
                              <m:r>
                                <a:rPr lang="en-US" b="0" i="1" smtClean="0">
                                  <a:latin typeface="Cambria Math"/>
                                </a:rPr>
                                <m:t>𝑡</m:t>
                              </m:r>
                            </m:e>
                            <m:sup>
                              <m:r>
                                <a:rPr lang="en-US" b="0" i="1" smtClean="0">
                                  <a:latin typeface="Cambria Math"/>
                                </a:rPr>
                                <m:t>′</m:t>
                              </m:r>
                            </m:sup>
                          </m:sSup>
                        </m:e>
                      </m:d>
                      <m:r>
                        <a:rPr lang="en-US" b="0" i="1" smtClean="0">
                          <a:latin typeface="Cambria Math"/>
                        </a:rPr>
                        <m:t>= </m:t>
                      </m:r>
                      <m:r>
                        <a:rPr lang="en-US" b="0" i="1" smtClean="0">
                          <a:latin typeface="Cambria Math"/>
                        </a:rPr>
                        <m:t>𝑡𝑟𝑢𝑒</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791200" y="3810000"/>
                <a:ext cx="3048000" cy="369332"/>
              </a:xfrm>
              <a:prstGeom prst="rect">
                <a:avLst/>
              </a:prstGeom>
              <a:blipFill rotWithShape="1">
                <a:blip r:embed="rId4"/>
                <a:stretch>
                  <a:fillRect b="-6557"/>
                </a:stretch>
              </a:blipFill>
            </p:spPr>
            <p:txBody>
              <a:bodyPr/>
              <a:lstStyle/>
              <a:p>
                <a:r>
                  <a:rPr lang="en-US">
                    <a:noFill/>
                  </a:rPr>
                  <a:t> </a:t>
                </a:r>
              </a:p>
            </p:txBody>
          </p:sp>
        </mc:Fallback>
      </mc:AlternateContent>
      <p:sp>
        <p:nvSpPr>
          <p:cNvPr id="25" name="Rectangle 24"/>
          <p:cNvSpPr/>
          <p:nvPr/>
        </p:nvSpPr>
        <p:spPr>
          <a:xfrm>
            <a:off x="6415775"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5566833"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m:t>
                              </m:r>
                            </m:sup>
                          </m:sSup>
                        </m:e>
                      </m:d>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566833" y="3276292"/>
                <a:ext cx="1752600" cy="369332"/>
              </a:xfrm>
              <a:prstGeom prst="rect">
                <a:avLst/>
              </a:prstGeom>
              <a:blipFill rotWithShape="1">
                <a:blip r:embed="rId5"/>
                <a:stretch>
                  <a:fillRect l="-347" r="-1042" b="-13115"/>
                </a:stretch>
              </a:blipFill>
            </p:spPr>
            <p:txBody>
              <a:bodyPr/>
              <a:lstStyle/>
              <a:p>
                <a:r>
                  <a:rPr lang="en-US">
                    <a:noFill/>
                  </a:rPr>
                  <a:t> </a:t>
                </a:r>
              </a:p>
            </p:txBody>
          </p:sp>
        </mc:Fallback>
      </mc:AlternateContent>
    </p:spTree>
    <p:extLst>
      <p:ext uri="{BB962C8B-B14F-4D97-AF65-F5344CB8AC3E}">
        <p14:creationId xmlns:p14="http://schemas.microsoft.com/office/powerpoint/2010/main" val="10133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Revision</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22</a:t>
            </a:fld>
            <a:endParaRPr lang="en-US" dirty="0"/>
          </a:p>
        </p:txBody>
      </p:sp>
      <p:sp>
        <p:nvSpPr>
          <p:cNvPr id="6" name="Rounded Rectangle 5"/>
          <p:cNvSpPr/>
          <p:nvPr/>
        </p:nvSpPr>
        <p:spPr>
          <a:xfrm>
            <a:off x="3657600" y="2057400"/>
            <a:ext cx="19050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Filter(p)</a:t>
            </a:r>
            <a:endParaRPr lang="en-US" i="1" dirty="0"/>
          </a:p>
        </p:txBody>
      </p:sp>
      <p:cxnSp>
        <p:nvCxnSpPr>
          <p:cNvPr id="8" name="Straight Arrow Connector 7"/>
          <p:cNvCxnSpPr>
            <a:endCxn id="6" idx="1"/>
          </p:cNvCxnSpPr>
          <p:nvPr/>
        </p:nvCxnSpPr>
        <p:spPr>
          <a:xfrm>
            <a:off x="19050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94467"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55225" y="4191000"/>
            <a:ext cx="1905000" cy="8005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3" name="Rectangle 12"/>
          <p:cNvSpPr/>
          <p:nvPr/>
        </p:nvSpPr>
        <p:spPr>
          <a:xfrm>
            <a:off x="37823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537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251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965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089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375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09900" y="5124672"/>
            <a:ext cx="1676400" cy="369332"/>
          </a:xfrm>
          <a:prstGeom prst="rect">
            <a:avLst/>
          </a:prstGeom>
          <a:noFill/>
        </p:spPr>
        <p:txBody>
          <a:bodyPr wrap="square" rtlCol="0">
            <a:spAutoFit/>
          </a:bodyPr>
          <a:lstStyle/>
          <a:p>
            <a:r>
              <a:rPr lang="en-US" i="1" dirty="0" smtClean="0"/>
              <a:t>Diagram history</a:t>
            </a:r>
            <a:endParaRPr lang="en-US" i="1" dirty="0"/>
          </a:p>
        </p:txBody>
      </p:sp>
      <p:cxnSp>
        <p:nvCxnSpPr>
          <p:cNvPr id="24" name="Straight Connector 23"/>
          <p:cNvCxnSpPr>
            <a:stCxn id="6" idx="1"/>
          </p:cNvCxnSpPr>
          <p:nvPr/>
        </p:nvCxnSpPr>
        <p:spPr>
          <a:xfrm flipH="1">
            <a:off x="3553725" y="2552700"/>
            <a:ext cx="103875" cy="805491"/>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189658" y="3352800"/>
            <a:ext cx="800101" cy="533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CP</a:t>
            </a:r>
            <a:endParaRPr lang="en-US" i="1" dirty="0"/>
          </a:p>
        </p:txBody>
      </p:sp>
      <p:cxnSp>
        <p:nvCxnSpPr>
          <p:cNvPr id="28" name="Straight Connector 27"/>
          <p:cNvCxnSpPr>
            <a:stCxn id="27" idx="2"/>
          </p:cNvCxnSpPr>
          <p:nvPr/>
        </p:nvCxnSpPr>
        <p:spPr>
          <a:xfrm>
            <a:off x="3589709" y="3886201"/>
            <a:ext cx="192616" cy="304800"/>
          </a:xfrm>
          <a:prstGeom prst="line">
            <a:avLst/>
          </a:prstGeom>
          <a:ln w="412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6200000" flipV="1">
            <a:off x="4577256" y="4126479"/>
            <a:ext cx="580261" cy="1488238"/>
          </a:xfrm>
          <a:prstGeom prst="curved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445525"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m:t>
                              </m:r>
                            </m:sup>
                          </m:sSup>
                        </m:e>
                      </m:d>
                      <m:r>
                        <a:rPr lang="en-US" b="0" i="1" smtClean="0">
                          <a:latin typeface="Cambria Math"/>
                          <a:ea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445525" y="3276292"/>
                <a:ext cx="1752600" cy="369332"/>
              </a:xfrm>
              <a:prstGeom prst="rect">
                <a:avLst/>
              </a:prstGeom>
              <a:blipFill rotWithShape="1">
                <a:blip r:embed="rId2"/>
                <a:stretch>
                  <a:fillRect l="-347" r="-1042"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88911" y="5105400"/>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e>
                      </m:d>
                      <m:r>
                        <a:rPr lang="en-US" b="0" i="1" smtClean="0">
                          <a:latin typeface="Cambria Math"/>
                          <a:ea typeface="Cambria Math"/>
                        </a:rPr>
                        <m:t>)</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788911" y="5105400"/>
                <a:ext cx="1752600" cy="369332"/>
              </a:xfrm>
              <a:prstGeom prst="rect">
                <a:avLst/>
              </a:prstGeom>
              <a:blipFill rotWithShape="1">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6400" y="3810000"/>
                <a:ext cx="3581400" cy="369332"/>
              </a:xfrm>
              <a:prstGeom prst="rect">
                <a:avLst/>
              </a:prstGeom>
              <a:noFill/>
            </p:spPr>
            <p:txBody>
              <a:bodyPr wrap="square" rtlCol="0">
                <a:spAutoFit/>
              </a:bodyPr>
              <a:lstStyle/>
              <a:p>
                <a14:m>
                  <m:oMath xmlns:m="http://schemas.openxmlformats.org/officeDocument/2006/math">
                    <m:r>
                      <m:rPr>
                        <m:sty m:val="p"/>
                      </m:rPr>
                      <a:rPr lang="en-US" b="0" i="0" smtClean="0">
                        <a:latin typeface="Cambria Math"/>
                      </a:rPr>
                      <m:t>if</m:t>
                    </m:r>
                    <m:r>
                      <a:rPr lang="en-US" b="0" i="0"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𝑡𝑟𝑢𝑒</m:t>
                    </m:r>
                    <m:r>
                      <a:rPr lang="en-US" b="0" i="1" smtClean="0">
                        <a:latin typeface="Cambria Math"/>
                      </a:rPr>
                      <m:t> </m:t>
                    </m:r>
                    <m:r>
                      <m:rPr>
                        <m:sty m:val="p"/>
                      </m:rPr>
                      <a:rPr lang="en-US" b="0" i="0" smtClean="0">
                        <a:latin typeface="Cambria Math"/>
                      </a:rPr>
                      <m:t>and</m:t>
                    </m:r>
                  </m:oMath>
                </a14:m>
                <a:r>
                  <a:rPr lang="en-US" b="0" dirty="0" smtClean="0"/>
                  <a:t> </a:t>
                </a:r>
                <a14:m>
                  <m:oMath xmlns:m="http://schemas.openxmlformats.org/officeDocument/2006/math">
                    <m:r>
                      <a:rPr lang="en-US" b="0" i="1" smtClean="0">
                        <a:latin typeface="Cambria Math"/>
                      </a:rPr>
                      <m:t>𝑝</m:t>
                    </m:r>
                    <m:d>
                      <m:dPr>
                        <m:ctrlPr>
                          <a:rPr lang="en-US" b="0" i="1" smtClean="0">
                            <a:latin typeface="Cambria Math"/>
                          </a:rPr>
                        </m:ctrlPr>
                      </m:dPr>
                      <m:e>
                        <m:sSup>
                          <m:sSupPr>
                            <m:ctrlPr>
                              <a:rPr lang="en-US" b="0" i="1" smtClean="0">
                                <a:latin typeface="Cambria Math"/>
                              </a:rPr>
                            </m:ctrlPr>
                          </m:sSupPr>
                          <m:e>
                            <m:r>
                              <a:rPr lang="en-US" b="0" i="1" smtClean="0">
                                <a:latin typeface="Cambria Math"/>
                              </a:rPr>
                              <m:t>𝑡</m:t>
                            </m:r>
                          </m:e>
                          <m:sup>
                            <m:r>
                              <a:rPr lang="en-US" b="0" i="1" smtClean="0">
                                <a:latin typeface="Cambria Math"/>
                              </a:rPr>
                              <m:t>′</m:t>
                            </m:r>
                          </m:sup>
                        </m:sSup>
                      </m:e>
                    </m:d>
                    <m:r>
                      <a:rPr lang="en-US" b="0" i="1" smtClean="0">
                        <a:latin typeface="Cambria Math"/>
                      </a:rPr>
                      <m:t>=</m:t>
                    </m:r>
                    <m:r>
                      <a:rPr lang="en-US" b="0" i="1" smtClean="0">
                        <a:latin typeface="Cambria Math"/>
                      </a:rPr>
                      <m:t>𝑓𝑎𝑙𝑠𝑒</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6400" y="3810000"/>
                <a:ext cx="3581400" cy="369332"/>
              </a:xfrm>
              <a:prstGeom prst="rect">
                <a:avLst/>
              </a:prstGeom>
              <a:blipFill rotWithShape="1">
                <a:blip r:embed="rId4"/>
                <a:stretch>
                  <a:fillRect b="-13115"/>
                </a:stretch>
              </a:blipFill>
            </p:spPr>
            <p:txBody>
              <a:bodyPr/>
              <a:lstStyle/>
              <a:p>
                <a:r>
                  <a:rPr lang="en-US">
                    <a:noFill/>
                  </a:rPr>
                  <a:t> </a:t>
                </a:r>
              </a:p>
            </p:txBody>
          </p:sp>
        </mc:Fallback>
      </mc:AlternateContent>
      <p:sp>
        <p:nvSpPr>
          <p:cNvPr id="25" name="Rectangle 24"/>
          <p:cNvSpPr/>
          <p:nvPr/>
        </p:nvSpPr>
        <p:spPr>
          <a:xfrm>
            <a:off x="6415775"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5566833"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e>
                      </m:d>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566833" y="3276292"/>
                <a:ext cx="1752600" cy="369332"/>
              </a:xfrm>
              <a:prstGeom prst="rect">
                <a:avLst/>
              </a:prstGeom>
              <a:blipFill rotWithShape="1">
                <a:blip r:embed="rId5"/>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5635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Revision</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23</a:t>
            </a:fld>
            <a:endParaRPr lang="en-US" dirty="0"/>
          </a:p>
        </p:txBody>
      </p:sp>
      <p:sp>
        <p:nvSpPr>
          <p:cNvPr id="6" name="Rounded Rectangle 5"/>
          <p:cNvSpPr/>
          <p:nvPr/>
        </p:nvSpPr>
        <p:spPr>
          <a:xfrm>
            <a:off x="3657600" y="2057400"/>
            <a:ext cx="19050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Filter(p)</a:t>
            </a:r>
            <a:endParaRPr lang="en-US" i="1" dirty="0"/>
          </a:p>
        </p:txBody>
      </p:sp>
      <p:cxnSp>
        <p:nvCxnSpPr>
          <p:cNvPr id="8" name="Straight Arrow Connector 7"/>
          <p:cNvCxnSpPr>
            <a:endCxn id="6" idx="1"/>
          </p:cNvCxnSpPr>
          <p:nvPr/>
        </p:nvCxnSpPr>
        <p:spPr>
          <a:xfrm>
            <a:off x="19050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2552700"/>
            <a:ext cx="1752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94467"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55225" y="4191000"/>
            <a:ext cx="1905000" cy="8005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3" name="Rectangle 12"/>
          <p:cNvSpPr/>
          <p:nvPr/>
        </p:nvSpPr>
        <p:spPr>
          <a:xfrm>
            <a:off x="37823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537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251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96525" y="4191000"/>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089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37567" y="4191001"/>
            <a:ext cx="228600" cy="77893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09900" y="5124672"/>
            <a:ext cx="1676400" cy="369332"/>
          </a:xfrm>
          <a:prstGeom prst="rect">
            <a:avLst/>
          </a:prstGeom>
          <a:noFill/>
        </p:spPr>
        <p:txBody>
          <a:bodyPr wrap="square" rtlCol="0">
            <a:spAutoFit/>
          </a:bodyPr>
          <a:lstStyle/>
          <a:p>
            <a:r>
              <a:rPr lang="en-US" i="1" dirty="0" smtClean="0"/>
              <a:t>Diagram history</a:t>
            </a:r>
            <a:endParaRPr lang="en-US" i="1" dirty="0"/>
          </a:p>
        </p:txBody>
      </p:sp>
      <p:cxnSp>
        <p:nvCxnSpPr>
          <p:cNvPr id="24" name="Straight Connector 23"/>
          <p:cNvCxnSpPr>
            <a:stCxn id="6" idx="1"/>
          </p:cNvCxnSpPr>
          <p:nvPr/>
        </p:nvCxnSpPr>
        <p:spPr>
          <a:xfrm flipH="1">
            <a:off x="3553725" y="2552700"/>
            <a:ext cx="103875" cy="805491"/>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189658" y="3352800"/>
            <a:ext cx="800101" cy="533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CP</a:t>
            </a:r>
            <a:endParaRPr lang="en-US" i="1" dirty="0"/>
          </a:p>
        </p:txBody>
      </p:sp>
      <p:cxnSp>
        <p:nvCxnSpPr>
          <p:cNvPr id="28" name="Straight Connector 27"/>
          <p:cNvCxnSpPr>
            <a:stCxn id="27" idx="2"/>
          </p:cNvCxnSpPr>
          <p:nvPr/>
        </p:nvCxnSpPr>
        <p:spPr>
          <a:xfrm>
            <a:off x="3589709" y="3886201"/>
            <a:ext cx="192616" cy="304800"/>
          </a:xfrm>
          <a:prstGeom prst="line">
            <a:avLst/>
          </a:prstGeom>
          <a:ln w="412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6200000" flipV="1">
            <a:off x="4577256" y="4126479"/>
            <a:ext cx="580261" cy="1488238"/>
          </a:xfrm>
          <a:prstGeom prst="curved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445525"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m:t>
                              </m:r>
                            </m:sup>
                          </m:sSup>
                        </m:e>
                      </m:d>
                      <m:r>
                        <a:rPr lang="en-US" b="0" i="1" smtClean="0">
                          <a:latin typeface="Cambria Math"/>
                          <a:ea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445525" y="3276292"/>
                <a:ext cx="1752600" cy="369332"/>
              </a:xfrm>
              <a:prstGeom prst="rect">
                <a:avLst/>
              </a:prstGeom>
              <a:blipFill rotWithShape="1">
                <a:blip r:embed="rId2"/>
                <a:stretch>
                  <a:fillRect l="-347" r="-1042"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88911" y="5105400"/>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e>
                      </m:d>
                      <m:r>
                        <a:rPr lang="en-US" b="0" i="1" smtClean="0">
                          <a:latin typeface="Cambria Math"/>
                          <a:ea typeface="Cambria Math"/>
                        </a:rPr>
                        <m:t>)</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788911" y="5105400"/>
                <a:ext cx="1752600" cy="369332"/>
              </a:xfrm>
              <a:prstGeom prst="rect">
                <a:avLst/>
              </a:prstGeom>
              <a:blipFill rotWithShape="1">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6400" y="3810000"/>
                <a:ext cx="3581400" cy="369332"/>
              </a:xfrm>
              <a:prstGeom prst="rect">
                <a:avLst/>
              </a:prstGeom>
              <a:noFill/>
            </p:spPr>
            <p:txBody>
              <a:bodyPr wrap="square" rtlCol="0">
                <a:spAutoFit/>
              </a:bodyPr>
              <a:lstStyle/>
              <a:p>
                <a14:m>
                  <m:oMath xmlns:m="http://schemas.openxmlformats.org/officeDocument/2006/math">
                    <m:r>
                      <m:rPr>
                        <m:sty m:val="p"/>
                      </m:rPr>
                      <a:rPr lang="en-US" b="0" i="0" smtClean="0">
                        <a:latin typeface="Cambria Math"/>
                      </a:rPr>
                      <m:t>if</m:t>
                    </m:r>
                    <m:r>
                      <a:rPr lang="en-US" b="0" i="0"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𝑓𝑎𝑙𝑠𝑒</m:t>
                    </m:r>
                    <m:r>
                      <a:rPr lang="en-US" b="0" i="1" smtClean="0">
                        <a:latin typeface="Cambria Math"/>
                      </a:rPr>
                      <m:t> </m:t>
                    </m:r>
                    <m:r>
                      <m:rPr>
                        <m:sty m:val="p"/>
                      </m:rPr>
                      <a:rPr lang="en-US" b="0" i="0" smtClean="0">
                        <a:latin typeface="Cambria Math"/>
                      </a:rPr>
                      <m:t>and</m:t>
                    </m:r>
                  </m:oMath>
                </a14:m>
                <a:r>
                  <a:rPr lang="en-US" b="0" dirty="0" smtClean="0"/>
                  <a:t> </a:t>
                </a:r>
                <a14:m>
                  <m:oMath xmlns:m="http://schemas.openxmlformats.org/officeDocument/2006/math">
                    <m:r>
                      <a:rPr lang="en-US" b="0" i="1" smtClean="0">
                        <a:latin typeface="Cambria Math"/>
                      </a:rPr>
                      <m:t>𝑝</m:t>
                    </m:r>
                    <m:d>
                      <m:dPr>
                        <m:ctrlPr>
                          <a:rPr lang="en-US" b="0" i="1" smtClean="0">
                            <a:latin typeface="Cambria Math"/>
                          </a:rPr>
                        </m:ctrlPr>
                      </m:dPr>
                      <m:e>
                        <m:sSup>
                          <m:sSupPr>
                            <m:ctrlPr>
                              <a:rPr lang="en-US" b="0" i="1" smtClean="0">
                                <a:latin typeface="Cambria Math"/>
                              </a:rPr>
                            </m:ctrlPr>
                          </m:sSupPr>
                          <m:e>
                            <m:r>
                              <a:rPr lang="en-US" b="0" i="1" smtClean="0">
                                <a:latin typeface="Cambria Math"/>
                              </a:rPr>
                              <m:t>𝑡</m:t>
                            </m:r>
                          </m:e>
                          <m:sup>
                            <m:r>
                              <a:rPr lang="en-US" b="0" i="1" smtClean="0">
                                <a:latin typeface="Cambria Math"/>
                              </a:rPr>
                              <m:t>′</m:t>
                            </m:r>
                          </m:sup>
                        </m:sSup>
                      </m:e>
                    </m:d>
                    <m:r>
                      <a:rPr lang="en-US" b="0" i="1" smtClean="0">
                        <a:latin typeface="Cambria Math"/>
                      </a:rPr>
                      <m:t>=</m:t>
                    </m:r>
                    <m:r>
                      <a:rPr lang="en-US" b="0" i="1" smtClean="0">
                        <a:latin typeface="Cambria Math"/>
                      </a:rPr>
                      <m:t>𝑡𝑟𝑢𝑒</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6400" y="3810000"/>
                <a:ext cx="3581400" cy="369332"/>
              </a:xfrm>
              <a:prstGeom prst="rect">
                <a:avLst/>
              </a:prstGeom>
              <a:blipFill rotWithShape="1">
                <a:blip r:embed="rId4"/>
                <a:stretch>
                  <a:fillRect b="-13115"/>
                </a:stretch>
              </a:blipFill>
            </p:spPr>
            <p:txBody>
              <a:bodyPr/>
              <a:lstStyle/>
              <a:p>
                <a:r>
                  <a:rPr lang="en-US">
                    <a:noFill/>
                  </a:rPr>
                  <a:t> </a:t>
                </a:r>
              </a:p>
            </p:txBody>
          </p:sp>
        </mc:Fallback>
      </mc:AlternateContent>
      <p:sp>
        <p:nvSpPr>
          <p:cNvPr id="25" name="Rectangle 24"/>
          <p:cNvSpPr/>
          <p:nvPr/>
        </p:nvSpPr>
        <p:spPr>
          <a:xfrm>
            <a:off x="6415775" y="2650645"/>
            <a:ext cx="228600" cy="6096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5566833" y="3276292"/>
                <a:ext cx="175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𝑘</m:t>
                          </m:r>
                          <m:r>
                            <a:rPr lang="en-US" b="0" i="1" smtClean="0">
                              <a:latin typeface="Cambria Math"/>
                              <a:ea typeface="Cambria Math"/>
                            </a:rPr>
                            <m:t>, </m:t>
                          </m:r>
                          <m:r>
                            <a:rPr lang="en-US" b="0" i="1" smtClean="0">
                              <a:latin typeface="Cambria Math"/>
                              <a:ea typeface="Cambria Math"/>
                            </a:rPr>
                            <m:t>𝑣</m:t>
                          </m:r>
                          <m:r>
                            <a:rPr lang="en-US" b="0" i="1" smtClean="0">
                              <a:latin typeface="Cambria Math"/>
                              <a:ea typeface="Cambria Math"/>
                            </a:rPr>
                            <m:t>′</m:t>
                          </m:r>
                        </m:e>
                      </m:d>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566833" y="3276292"/>
                <a:ext cx="1752600" cy="369332"/>
              </a:xfrm>
              <a:prstGeom prst="rect">
                <a:avLst/>
              </a:prstGeom>
              <a:blipFill rotWithShape="1">
                <a:blip r:embed="rId5"/>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3081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Modification of Queries</a:t>
            </a:r>
            <a:endParaRPr lang="en-US" dirty="0"/>
          </a:p>
        </p:txBody>
      </p:sp>
      <p:sp>
        <p:nvSpPr>
          <p:cNvPr id="4" name="Text Placeholder 3"/>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204FB339-6142-4931-B8BF-335ABFD7180D}"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24</a:t>
            </a:fld>
            <a:endParaRPr lang="en-US"/>
          </a:p>
        </p:txBody>
      </p:sp>
    </p:spTree>
    <p:extLst>
      <p:ext uri="{BB962C8B-B14F-4D97-AF65-F5344CB8AC3E}">
        <p14:creationId xmlns:p14="http://schemas.microsoft.com/office/powerpoint/2010/main" val="114879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Basic Model</a:t>
            </a:r>
            <a:endParaRPr lang="en-US" dirty="0"/>
          </a:p>
        </p:txBody>
      </p:sp>
      <p:sp>
        <p:nvSpPr>
          <p:cNvPr id="4" name="Date Placeholder 3"/>
          <p:cNvSpPr>
            <a:spLocks noGrp="1"/>
          </p:cNvSpPr>
          <p:nvPr>
            <p:ph type="dt" sz="half" idx="10"/>
          </p:nvPr>
        </p:nvSpPr>
        <p:spPr/>
        <p:txBody>
          <a:bodyPr/>
          <a:lstStyle/>
          <a:p>
            <a:fld id="{49333995-63E6-4ED8-88FB-AAB374AE607B}"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25</a:t>
            </a:fld>
            <a:endParaRPr lang="en-US"/>
          </a:p>
        </p:txBody>
      </p:sp>
      <p:sp>
        <p:nvSpPr>
          <p:cNvPr id="8" name="Rounded Rectangle 7"/>
          <p:cNvSpPr/>
          <p:nvPr/>
        </p:nvSpPr>
        <p:spPr>
          <a:xfrm>
            <a:off x="3638247" y="2542117"/>
            <a:ext cx="1905000" cy="927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Operator</a:t>
            </a:r>
            <a:endParaRPr lang="en-US" dirty="0"/>
          </a:p>
        </p:txBody>
      </p:sp>
      <p:cxnSp>
        <p:nvCxnSpPr>
          <p:cNvPr id="9" name="Straight Arrow Connector 8"/>
          <p:cNvCxnSpPr/>
          <p:nvPr/>
        </p:nvCxnSpPr>
        <p:spPr>
          <a:xfrm>
            <a:off x="1961847" y="3039534"/>
            <a:ext cx="16764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43247" y="2980267"/>
            <a:ext cx="1447800" cy="254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2"/>
          </p:cNvCxnSpPr>
          <p:nvPr/>
        </p:nvCxnSpPr>
        <p:spPr>
          <a:xfrm flipV="1">
            <a:off x="4590747" y="3469217"/>
            <a:ext cx="0" cy="1358900"/>
          </a:xfrm>
          <a:prstGeom prst="straightConnector1">
            <a:avLst/>
          </a:prstGeom>
          <a:ln w="412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9047" y="3151717"/>
            <a:ext cx="1143000" cy="369332"/>
          </a:xfrm>
          <a:prstGeom prst="rect">
            <a:avLst/>
          </a:prstGeom>
          <a:noFill/>
        </p:spPr>
        <p:txBody>
          <a:bodyPr wrap="square" rtlCol="0">
            <a:spAutoFit/>
          </a:bodyPr>
          <a:lstStyle/>
          <a:p>
            <a:r>
              <a:rPr lang="en-US" dirty="0" smtClean="0"/>
              <a:t>Input</a:t>
            </a:r>
            <a:endParaRPr lang="en-US" dirty="0"/>
          </a:p>
        </p:txBody>
      </p:sp>
      <p:sp>
        <p:nvSpPr>
          <p:cNvPr id="18" name="TextBox 17"/>
          <p:cNvSpPr txBox="1"/>
          <p:nvPr/>
        </p:nvSpPr>
        <p:spPr>
          <a:xfrm>
            <a:off x="5839580" y="3110416"/>
            <a:ext cx="1143000" cy="369332"/>
          </a:xfrm>
          <a:prstGeom prst="rect">
            <a:avLst/>
          </a:prstGeom>
          <a:noFill/>
        </p:spPr>
        <p:txBody>
          <a:bodyPr wrap="square" rtlCol="0">
            <a:spAutoFit/>
          </a:bodyPr>
          <a:lstStyle/>
          <a:p>
            <a:r>
              <a:rPr lang="en-US" dirty="0" smtClean="0"/>
              <a:t>Output</a:t>
            </a:r>
            <a:endParaRPr lang="en-US" dirty="0"/>
          </a:p>
        </p:txBody>
      </p:sp>
      <p:sp>
        <p:nvSpPr>
          <p:cNvPr id="19" name="TextBox 18"/>
          <p:cNvSpPr txBox="1"/>
          <p:nvPr/>
        </p:nvSpPr>
        <p:spPr>
          <a:xfrm>
            <a:off x="4705047" y="4066117"/>
            <a:ext cx="1143000" cy="369332"/>
          </a:xfrm>
          <a:prstGeom prst="rect">
            <a:avLst/>
          </a:prstGeom>
          <a:noFill/>
        </p:spPr>
        <p:txBody>
          <a:bodyPr wrap="square" rtlCol="0">
            <a:spAutoFit/>
          </a:bodyPr>
          <a:lstStyle/>
          <a:p>
            <a:r>
              <a:rPr lang="en-US" dirty="0" smtClean="0"/>
              <a:t>Control</a:t>
            </a:r>
            <a:endParaRPr lang="en-US" dirty="0"/>
          </a:p>
        </p:txBody>
      </p:sp>
      <p:sp>
        <p:nvSpPr>
          <p:cNvPr id="20" name="TextBox 19"/>
          <p:cNvSpPr txBox="1"/>
          <p:nvPr/>
        </p:nvSpPr>
        <p:spPr>
          <a:xfrm>
            <a:off x="4876800" y="5029200"/>
            <a:ext cx="3657600" cy="923330"/>
          </a:xfrm>
          <a:prstGeom prst="rect">
            <a:avLst/>
          </a:prstGeom>
          <a:noFill/>
        </p:spPr>
        <p:txBody>
          <a:bodyPr wrap="square" rtlCol="0">
            <a:spAutoFit/>
          </a:bodyPr>
          <a:lstStyle/>
          <a:p>
            <a:r>
              <a:rPr lang="en-US" dirty="0" smtClean="0"/>
              <a:t>e.g., if the operator is a filter, control message can contain a new predicate function</a:t>
            </a:r>
            <a:endParaRPr lang="en-US" dirty="0"/>
          </a:p>
        </p:txBody>
      </p:sp>
    </p:spTree>
    <p:extLst>
      <p:ext uri="{BB962C8B-B14F-4D97-AF65-F5344CB8AC3E}">
        <p14:creationId xmlns:p14="http://schemas.microsoft.com/office/powerpoint/2010/main" val="1342728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Control-Line Example Use</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26</a:t>
            </a:fld>
            <a:endParaRPr lang="en-US"/>
          </a:p>
        </p:txBody>
      </p:sp>
      <p:sp>
        <p:nvSpPr>
          <p:cNvPr id="6" name="Rounded Rectangle 5"/>
          <p:cNvSpPr/>
          <p:nvPr/>
        </p:nvSpPr>
        <p:spPr>
          <a:xfrm>
            <a:off x="2319867" y="1296458"/>
            <a:ext cx="1905000" cy="927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p>
        </p:txBody>
      </p:sp>
      <p:sp>
        <p:nvSpPr>
          <p:cNvPr id="7" name="Rounded Rectangle 6"/>
          <p:cNvSpPr/>
          <p:nvPr/>
        </p:nvSpPr>
        <p:spPr>
          <a:xfrm>
            <a:off x="2319867" y="3252787"/>
            <a:ext cx="1905000"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Bind</a:t>
            </a:r>
            <a:endParaRPr lang="en-US" dirty="0"/>
          </a:p>
        </p:txBody>
      </p:sp>
      <p:sp>
        <p:nvSpPr>
          <p:cNvPr id="8" name="Rounded Rectangle 7"/>
          <p:cNvSpPr/>
          <p:nvPr/>
        </p:nvSpPr>
        <p:spPr>
          <a:xfrm>
            <a:off x="2319867" y="5181600"/>
            <a:ext cx="1905000"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a:t>
            </a:r>
            <a:endParaRPr lang="en-US" dirty="0"/>
          </a:p>
        </p:txBody>
      </p:sp>
      <p:cxnSp>
        <p:nvCxnSpPr>
          <p:cNvPr id="10" name="Straight Arrow Connector 9"/>
          <p:cNvCxnSpPr>
            <a:endCxn id="6" idx="1"/>
          </p:cNvCxnSpPr>
          <p:nvPr/>
        </p:nvCxnSpPr>
        <p:spPr>
          <a:xfrm flipV="1">
            <a:off x="1151467" y="1760008"/>
            <a:ext cx="1168400" cy="3878793"/>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1"/>
          </p:cNvCxnSpPr>
          <p:nvPr/>
        </p:nvCxnSpPr>
        <p:spPr>
          <a:xfrm>
            <a:off x="1151467" y="5638800"/>
            <a:ext cx="11684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lowchart: Magnetic Disk 19"/>
          <p:cNvSpPr/>
          <p:nvPr/>
        </p:nvSpPr>
        <p:spPr>
          <a:xfrm>
            <a:off x="5949537" y="2447006"/>
            <a:ext cx="2895601" cy="221615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Handle: 10: F(x) = rand % 6 &gt; x</a:t>
            </a:r>
          </a:p>
          <a:p>
            <a:pPr algn="ctr"/>
            <a:r>
              <a:rPr lang="en-US" sz="1600" dirty="0" smtClean="0">
                <a:solidFill>
                  <a:schemeClr val="tx1"/>
                </a:solidFill>
              </a:rPr>
              <a:t>Handle: 11: G(x) = rand % 6 &gt; 0</a:t>
            </a:r>
            <a:endParaRPr lang="en-US" sz="1600" dirty="0">
              <a:solidFill>
                <a:schemeClr val="tx1"/>
              </a:solidFill>
            </a:endParaRPr>
          </a:p>
        </p:txBody>
      </p:sp>
      <p:cxnSp>
        <p:nvCxnSpPr>
          <p:cNvPr id="21" name="Straight Arrow Connector 20"/>
          <p:cNvCxnSpPr>
            <a:endCxn id="7" idx="3"/>
          </p:cNvCxnSpPr>
          <p:nvPr/>
        </p:nvCxnSpPr>
        <p:spPr>
          <a:xfrm flipH="1">
            <a:off x="4224867" y="3709987"/>
            <a:ext cx="1718732" cy="0"/>
          </a:xfrm>
          <a:prstGeom prst="straightConnector1">
            <a:avLst/>
          </a:prstGeom>
          <a:ln w="412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24867" y="5122862"/>
            <a:ext cx="11684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07182" y="4775566"/>
            <a:ext cx="2971800" cy="369332"/>
          </a:xfrm>
          <a:prstGeom prst="rect">
            <a:avLst/>
          </a:prstGeom>
          <a:noFill/>
        </p:spPr>
        <p:txBody>
          <a:bodyPr wrap="square" rtlCol="0">
            <a:spAutoFit/>
          </a:bodyPr>
          <a:lstStyle/>
          <a:p>
            <a:pPr algn="ctr"/>
            <a:r>
              <a:rPr lang="en-US" dirty="0" smtClean="0"/>
              <a:t>Function Storage Base</a:t>
            </a:r>
            <a:endParaRPr lang="en-US" dirty="0"/>
          </a:p>
        </p:txBody>
      </p:sp>
      <p:cxnSp>
        <p:nvCxnSpPr>
          <p:cNvPr id="26" name="Straight Arrow Connector 25"/>
          <p:cNvCxnSpPr>
            <a:stCxn id="7" idx="2"/>
            <a:endCxn id="8" idx="0"/>
          </p:cNvCxnSpPr>
          <p:nvPr/>
        </p:nvCxnSpPr>
        <p:spPr>
          <a:xfrm>
            <a:off x="3272367" y="4167187"/>
            <a:ext cx="0" cy="1014413"/>
          </a:xfrm>
          <a:prstGeom prst="straightConnector1">
            <a:avLst/>
          </a:prstGeom>
          <a:ln w="412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7" idx="0"/>
          </p:cNvCxnSpPr>
          <p:nvPr/>
        </p:nvCxnSpPr>
        <p:spPr>
          <a:xfrm>
            <a:off x="3272367" y="2223558"/>
            <a:ext cx="0" cy="1029229"/>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246967" y="2325170"/>
                <a:ext cx="2544234" cy="523220"/>
              </a:xfrm>
              <a:prstGeom prst="rect">
                <a:avLst/>
              </a:prstGeom>
              <a:noFill/>
            </p:spPr>
            <p:txBody>
              <a:bodyPr wrap="square" rtlCol="0">
                <a:spAutoFit/>
              </a:bodyPr>
              <a:lstStyle/>
              <a:p>
                <a:r>
                  <a:rPr lang="en-US" sz="1400" b="1" dirty="0" smtClean="0">
                    <a:solidFill>
                      <a:srgbClr val="C00000"/>
                    </a:solidFill>
                  </a:rPr>
                  <a:t>Convert input </a:t>
                </a:r>
                <a:r>
                  <a:rPr lang="en-US" sz="1400" b="1" dirty="0" smtClean="0">
                    <a:solidFill>
                      <a:srgbClr val="C00000"/>
                    </a:solidFill>
                    <a:sym typeface="Wingdings" pitchFamily="2" charset="2"/>
                  </a:rPr>
                  <a:t> importance </a:t>
                </a:r>
                <a14:m>
                  <m:oMath xmlns:m="http://schemas.openxmlformats.org/officeDocument/2006/math">
                    <m:r>
                      <a:rPr lang="en-US" sz="1400" b="1" i="1" smtClean="0">
                        <a:solidFill>
                          <a:srgbClr val="C00000"/>
                        </a:solidFill>
                        <a:latin typeface="Cambria Math"/>
                        <a:sym typeface="Wingdings" pitchFamily="2" charset="2"/>
                      </a:rPr>
                      <m:t>𝟏</m:t>
                    </m:r>
                    <m:r>
                      <a:rPr lang="en-US" sz="1400" b="1" i="1" smtClean="0">
                        <a:solidFill>
                          <a:srgbClr val="C00000"/>
                        </a:solidFill>
                        <a:latin typeface="Cambria Math"/>
                        <a:ea typeface="Cambria Math"/>
                        <a:sym typeface="Wingdings" pitchFamily="2" charset="2"/>
                      </a:rPr>
                      <m:t>≤</m:t>
                    </m:r>
                    <m:r>
                      <a:rPr lang="en-US" sz="1400" b="1" i="1" smtClean="0">
                        <a:solidFill>
                          <a:srgbClr val="C00000"/>
                        </a:solidFill>
                        <a:latin typeface="Cambria Math"/>
                        <a:ea typeface="Cambria Math"/>
                        <a:sym typeface="Wingdings" pitchFamily="2" charset="2"/>
                      </a:rPr>
                      <m:t>𝒊</m:t>
                    </m:r>
                    <m:r>
                      <a:rPr lang="en-US" sz="1400" b="1" i="1" smtClean="0">
                        <a:solidFill>
                          <a:srgbClr val="C00000"/>
                        </a:solidFill>
                        <a:latin typeface="Cambria Math"/>
                        <a:ea typeface="Cambria Math"/>
                        <a:sym typeface="Wingdings" pitchFamily="2" charset="2"/>
                      </a:rPr>
                      <m:t> ≤</m:t>
                    </m:r>
                    <m:r>
                      <a:rPr lang="en-US" sz="1400" b="1" i="1" smtClean="0">
                        <a:solidFill>
                          <a:srgbClr val="C00000"/>
                        </a:solidFill>
                        <a:latin typeface="Cambria Math"/>
                        <a:ea typeface="Cambria Math"/>
                        <a:sym typeface="Wingdings" pitchFamily="2" charset="2"/>
                      </a:rPr>
                      <m:t>𝟓</m:t>
                    </m:r>
                  </m:oMath>
                </a14:m>
                <a:endParaRPr lang="en-US" sz="1400" b="1" dirty="0">
                  <a:solidFill>
                    <a:srgbClr val="C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246967" y="2325170"/>
                <a:ext cx="2544234" cy="523220"/>
              </a:xfrm>
              <a:prstGeom prst="rect">
                <a:avLst/>
              </a:prstGeom>
              <a:blipFill rotWithShape="1">
                <a:blip r:embed="rId3"/>
                <a:stretch>
                  <a:fillRect l="-719" t="-1163" b="-10465"/>
                </a:stretch>
              </a:blipFill>
            </p:spPr>
            <p:txBody>
              <a:bodyPr/>
              <a:lstStyle/>
              <a:p>
                <a:r>
                  <a:rPr lang="en-US">
                    <a:noFill/>
                  </a:rPr>
                  <a:t> </a:t>
                </a:r>
              </a:p>
            </p:txBody>
          </p:sp>
        </mc:Fallback>
      </mc:AlternateContent>
      <p:sp>
        <p:nvSpPr>
          <p:cNvPr id="34" name="TextBox 33"/>
          <p:cNvSpPr txBox="1"/>
          <p:nvPr/>
        </p:nvSpPr>
        <p:spPr>
          <a:xfrm>
            <a:off x="3238500" y="4496857"/>
            <a:ext cx="1845733" cy="307777"/>
          </a:xfrm>
          <a:prstGeom prst="rect">
            <a:avLst/>
          </a:prstGeom>
          <a:noFill/>
        </p:spPr>
        <p:txBody>
          <a:bodyPr wrap="square" rtlCol="0">
            <a:spAutoFit/>
          </a:bodyPr>
          <a:lstStyle/>
          <a:p>
            <a:r>
              <a:rPr lang="en-US" sz="1400" b="1" dirty="0" smtClean="0">
                <a:solidFill>
                  <a:srgbClr val="C00000"/>
                </a:solidFill>
              </a:rPr>
              <a:t> (11)</a:t>
            </a:r>
            <a:endParaRPr lang="en-US" sz="1400" b="1" dirty="0">
              <a:solidFill>
                <a:srgbClr val="C00000"/>
              </a:solidFill>
            </a:endParaRPr>
          </a:p>
        </p:txBody>
      </p:sp>
      <p:sp>
        <p:nvSpPr>
          <p:cNvPr id="38" name="TextBox 37"/>
          <p:cNvSpPr txBox="1"/>
          <p:nvPr/>
        </p:nvSpPr>
        <p:spPr>
          <a:xfrm>
            <a:off x="4267200" y="3810000"/>
            <a:ext cx="1845733" cy="307777"/>
          </a:xfrm>
          <a:prstGeom prst="rect">
            <a:avLst/>
          </a:prstGeom>
          <a:noFill/>
        </p:spPr>
        <p:txBody>
          <a:bodyPr wrap="square" rtlCol="0">
            <a:spAutoFit/>
          </a:bodyPr>
          <a:lstStyle/>
          <a:p>
            <a:r>
              <a:rPr lang="en-US" sz="1400" b="1" dirty="0" smtClean="0">
                <a:solidFill>
                  <a:srgbClr val="C00000"/>
                </a:solidFill>
              </a:rPr>
              <a:t> (10)</a:t>
            </a:r>
            <a:endParaRPr lang="en-US" sz="1400" b="1" dirty="0">
              <a:solidFill>
                <a:srgbClr val="C00000"/>
              </a:solidFill>
            </a:endParaRPr>
          </a:p>
        </p:txBody>
      </p:sp>
      <p:sp>
        <p:nvSpPr>
          <p:cNvPr id="43" name="Line Callout 2 42"/>
          <p:cNvSpPr/>
          <p:nvPr/>
        </p:nvSpPr>
        <p:spPr>
          <a:xfrm>
            <a:off x="6781800" y="1188508"/>
            <a:ext cx="2172442" cy="1143000"/>
          </a:xfrm>
          <a:prstGeom prst="borderCallout2">
            <a:avLst>
              <a:gd name="adj1" fmla="val 18750"/>
              <a:gd name="adj2" fmla="val -8333"/>
              <a:gd name="adj3" fmla="val 18750"/>
              <a:gd name="adj4" fmla="val -16667"/>
              <a:gd name="adj5" fmla="val 128084"/>
              <a:gd name="adj6" fmla="val -21694"/>
            </a:avLst>
          </a:prstGeom>
          <a:noFill/>
          <a:ln>
            <a:solidFill>
              <a:schemeClr val="tx1"/>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2"/>
                </a:solidFill>
              </a:rPr>
              <a:t>A selection of </a:t>
            </a:r>
            <a:r>
              <a:rPr lang="en-US" sz="1600" i="1" dirty="0" err="1" smtClean="0">
                <a:solidFill>
                  <a:schemeClr val="tx2"/>
                </a:solidFill>
              </a:rPr>
              <a:t>parameterizable</a:t>
            </a:r>
            <a:r>
              <a:rPr lang="en-US" sz="1600" i="1" dirty="0" smtClean="0">
                <a:solidFill>
                  <a:schemeClr val="tx2"/>
                </a:solidFill>
              </a:rPr>
              <a:t> functions applicable to operators</a:t>
            </a:r>
            <a:endParaRPr lang="en-US" sz="1600" i="1" dirty="0">
              <a:solidFill>
                <a:schemeClr val="tx2"/>
              </a:solidFill>
            </a:endParaRPr>
          </a:p>
        </p:txBody>
      </p:sp>
      <p:sp>
        <p:nvSpPr>
          <p:cNvPr id="44" name="Rounded Rectangular Callout 43"/>
          <p:cNvSpPr/>
          <p:nvPr/>
        </p:nvSpPr>
        <p:spPr>
          <a:xfrm>
            <a:off x="145362" y="2182628"/>
            <a:ext cx="1912037" cy="1331523"/>
          </a:xfrm>
          <a:prstGeom prst="wedgeRoundRectCallout">
            <a:avLst>
              <a:gd name="adj1" fmla="val 63551"/>
              <a:gd name="adj2" fmla="val 68743"/>
              <a:gd name="adj3" fmla="val 16667"/>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solidFill>
              </a:rPr>
              <a:t>bind new parameters </a:t>
            </a:r>
            <a:r>
              <a:rPr lang="en-US" sz="1600" i="1" dirty="0" smtClean="0">
                <a:solidFill>
                  <a:schemeClr val="tx2"/>
                </a:solidFill>
              </a:rPr>
              <a:t>to </a:t>
            </a:r>
            <a:r>
              <a:rPr lang="en-US" sz="1600" i="1" dirty="0">
                <a:solidFill>
                  <a:schemeClr val="tx2"/>
                </a:solidFill>
              </a:rPr>
              <a:t>free variables</a:t>
            </a:r>
          </a:p>
          <a:p>
            <a:pPr algn="ctr"/>
            <a:r>
              <a:rPr lang="en-US" sz="1600" i="1" dirty="0">
                <a:solidFill>
                  <a:schemeClr val="tx2"/>
                </a:solidFill>
              </a:rPr>
              <a:t>within a function </a:t>
            </a:r>
            <a:r>
              <a:rPr lang="en-US" sz="1600" i="1" dirty="0" smtClean="0">
                <a:solidFill>
                  <a:schemeClr val="tx2"/>
                </a:solidFill>
              </a:rPr>
              <a:t>deﬁnition</a:t>
            </a:r>
            <a:endParaRPr lang="en-US" sz="1600" i="1" dirty="0">
              <a:solidFill>
                <a:schemeClr val="tx1"/>
              </a:solidFill>
            </a:endParaRPr>
          </a:p>
        </p:txBody>
      </p:sp>
    </p:spTree>
    <p:extLst>
      <p:ext uri="{BB962C8B-B14F-4D97-AF65-F5344CB8AC3E}">
        <p14:creationId xmlns:p14="http://schemas.microsoft.com/office/powerpoint/2010/main" val="4270715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Travel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Application Requirement</a:t>
            </a:r>
          </a:p>
          <a:p>
            <a:pPr lvl="1"/>
            <a:r>
              <a:rPr lang="en-US" dirty="0" smtClean="0"/>
              <a:t>Rewind history and then repeat, or</a:t>
            </a:r>
          </a:p>
          <a:p>
            <a:pPr lvl="1"/>
            <a:r>
              <a:rPr lang="en-US" dirty="0" smtClean="0"/>
              <a:t>Move forward into the future (simulation)</a:t>
            </a:r>
          </a:p>
          <a:p>
            <a:r>
              <a:rPr lang="en-US" dirty="0" smtClean="0"/>
              <a:t>Implemented using Connection Point (CP) Views</a:t>
            </a:r>
          </a:p>
          <a:p>
            <a:pPr lvl="1"/>
            <a:r>
              <a:rPr lang="en-US" dirty="0" smtClean="0"/>
              <a:t>CP: stores message history from a specified arc</a:t>
            </a:r>
          </a:p>
          <a:p>
            <a:pPr lvl="1"/>
            <a:r>
              <a:rPr lang="en-US" dirty="0" smtClean="0"/>
              <a:t>Independent </a:t>
            </a:r>
            <a:r>
              <a:rPr lang="en-US" dirty="0"/>
              <a:t>views of a </a:t>
            </a:r>
            <a:r>
              <a:rPr lang="en-US" dirty="0" smtClean="0"/>
              <a:t>CP</a:t>
            </a:r>
            <a:endParaRPr lang="en-US" dirty="0"/>
          </a:p>
          <a:p>
            <a:pPr lvl="1"/>
            <a:r>
              <a:rPr lang="en-US" dirty="0" smtClean="0"/>
              <a:t>View range</a:t>
            </a:r>
          </a:p>
          <a:p>
            <a:pPr lvl="2"/>
            <a:r>
              <a:rPr lang="en-US" dirty="0"/>
              <a:t>specifies the data from the CP to which each CP view has access</a:t>
            </a:r>
          </a:p>
          <a:p>
            <a:pPr lvl="2"/>
            <a:r>
              <a:rPr lang="en-US" dirty="0"/>
              <a:t>Defined by </a:t>
            </a:r>
            <a:r>
              <a:rPr lang="en-US" dirty="0" err="1"/>
              <a:t>start_time</a:t>
            </a:r>
            <a:r>
              <a:rPr lang="en-US" dirty="0"/>
              <a:t> and </a:t>
            </a:r>
            <a:r>
              <a:rPr lang="en-US" dirty="0" err="1"/>
              <a:t>max_time</a:t>
            </a:r>
            <a:endParaRPr lang="en-US" dirty="0"/>
          </a:p>
          <a:p>
            <a:pPr lvl="2"/>
            <a:r>
              <a:rPr lang="en-US" dirty="0"/>
              <a:t>Moves as new data arrives to the CP or </a:t>
            </a:r>
            <a:r>
              <a:rPr lang="en-US" dirty="0" smtClean="0"/>
              <a:t>fixed</a:t>
            </a:r>
          </a:p>
          <a:p>
            <a:pPr lvl="1"/>
            <a:r>
              <a:rPr lang="en-US" i="1" dirty="0" smtClean="0"/>
              <a:t>Past</a:t>
            </a:r>
            <a:r>
              <a:rPr lang="en-US" dirty="0" smtClean="0"/>
              <a:t>: generates deletion messages</a:t>
            </a:r>
          </a:p>
          <a:p>
            <a:pPr lvl="1"/>
            <a:r>
              <a:rPr lang="en-US" i="1" dirty="0" smtClean="0"/>
              <a:t>Future</a:t>
            </a:r>
            <a:r>
              <a:rPr lang="en-US" dirty="0" smtClean="0"/>
              <a:t>: generates predicted messages  </a:t>
            </a:r>
          </a:p>
          <a:p>
            <a:pPr lvl="2"/>
            <a:endParaRPr lang="en-US" dirty="0"/>
          </a:p>
          <a:p>
            <a:pPr lvl="2"/>
            <a:endParaRPr lang="en-US" dirty="0" smtClean="0"/>
          </a:p>
          <a:p>
            <a:pPr lvl="1"/>
            <a:endParaRPr lang="en-US" dirty="0" smtClean="0"/>
          </a:p>
        </p:txBody>
      </p:sp>
      <p:sp>
        <p:nvSpPr>
          <p:cNvPr id="4" name="Date Placeholder 3"/>
          <p:cNvSpPr>
            <a:spLocks noGrp="1"/>
          </p:cNvSpPr>
          <p:nvPr>
            <p:ph type="dt" sz="half" idx="10"/>
          </p:nvPr>
        </p:nvSpPr>
        <p:spPr/>
        <p:txBody>
          <a:bodyPr/>
          <a:lstStyle/>
          <a:p>
            <a:fld id="{1613191A-EE66-4152-803A-CFB491215C8E}"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27</a:t>
            </a:fld>
            <a:endParaRPr lang="en-US"/>
          </a:p>
        </p:txBody>
      </p:sp>
    </p:spTree>
    <p:extLst>
      <p:ext uri="{BB962C8B-B14F-4D97-AF65-F5344CB8AC3E}">
        <p14:creationId xmlns:p14="http://schemas.microsoft.com/office/powerpoint/2010/main" val="420789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  Views</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28</a:t>
            </a:fld>
            <a:endParaRPr lang="en-US"/>
          </a:p>
        </p:txBody>
      </p:sp>
      <p:sp>
        <p:nvSpPr>
          <p:cNvPr id="6" name="Rounded Rectangle 5"/>
          <p:cNvSpPr/>
          <p:nvPr/>
        </p:nvSpPr>
        <p:spPr>
          <a:xfrm>
            <a:off x="2143880" y="2980267"/>
            <a:ext cx="1905000" cy="927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Operator1</a:t>
            </a:r>
            <a:endParaRPr lang="en-US" dirty="0"/>
          </a:p>
        </p:txBody>
      </p:sp>
      <p:cxnSp>
        <p:nvCxnSpPr>
          <p:cNvPr id="7" name="Straight Arrow Connector 6"/>
          <p:cNvCxnSpPr/>
          <p:nvPr/>
        </p:nvCxnSpPr>
        <p:spPr>
          <a:xfrm>
            <a:off x="467480" y="2980267"/>
            <a:ext cx="1676400" cy="497417"/>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48880" y="2819400"/>
            <a:ext cx="904120" cy="599018"/>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7480" y="3548566"/>
            <a:ext cx="1676400" cy="490034"/>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4048880" y="3443817"/>
            <a:ext cx="904120" cy="594783"/>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953000" y="2355850"/>
            <a:ext cx="1905000" cy="927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Operator2</a:t>
            </a:r>
            <a:endParaRPr lang="en-US" dirty="0"/>
          </a:p>
        </p:txBody>
      </p:sp>
      <p:sp>
        <p:nvSpPr>
          <p:cNvPr id="23" name="Rounded Rectangle 22"/>
          <p:cNvSpPr/>
          <p:nvPr/>
        </p:nvSpPr>
        <p:spPr>
          <a:xfrm>
            <a:off x="4953000" y="3548566"/>
            <a:ext cx="1905000" cy="927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Operator3</a:t>
            </a:r>
            <a:endParaRPr lang="en-US" dirty="0"/>
          </a:p>
        </p:txBody>
      </p:sp>
      <p:cxnSp>
        <p:nvCxnSpPr>
          <p:cNvPr id="24" name="Straight Arrow Connector 23"/>
          <p:cNvCxnSpPr/>
          <p:nvPr/>
        </p:nvCxnSpPr>
        <p:spPr>
          <a:xfrm>
            <a:off x="6858000" y="2854538"/>
            <a:ext cx="990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819900" y="4012116"/>
            <a:ext cx="990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071760" y="3947160"/>
            <a:ext cx="1295400" cy="609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CPView12</a:t>
            </a:r>
            <a:endParaRPr lang="en-US" dirty="0">
              <a:solidFill>
                <a:schemeClr val="tx1"/>
              </a:solidFill>
            </a:endParaRPr>
          </a:p>
        </p:txBody>
      </p:sp>
      <p:sp>
        <p:nvSpPr>
          <p:cNvPr id="28" name="Rounded Rectangle 27"/>
          <p:cNvSpPr/>
          <p:nvPr/>
        </p:nvSpPr>
        <p:spPr>
          <a:xfrm>
            <a:off x="1569720" y="4404360"/>
            <a:ext cx="12954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CPView13</a:t>
            </a:r>
            <a:endParaRPr lang="en-US" dirty="0">
              <a:solidFill>
                <a:schemeClr val="tx1"/>
              </a:solidFill>
            </a:endParaRPr>
          </a:p>
        </p:txBody>
      </p:sp>
      <p:sp>
        <p:nvSpPr>
          <p:cNvPr id="29" name="TextBox 28"/>
          <p:cNvSpPr txBox="1"/>
          <p:nvPr/>
        </p:nvSpPr>
        <p:spPr>
          <a:xfrm>
            <a:off x="2865120" y="4481593"/>
            <a:ext cx="1376920" cy="338554"/>
          </a:xfrm>
          <a:prstGeom prst="rect">
            <a:avLst/>
          </a:prstGeom>
          <a:noFill/>
        </p:spPr>
        <p:txBody>
          <a:bodyPr wrap="square" rtlCol="0">
            <a:spAutoFit/>
          </a:bodyPr>
          <a:lstStyle/>
          <a:p>
            <a:r>
              <a:rPr lang="en-US" sz="1600" dirty="0" err="1" smtClean="0"/>
              <a:t>Start_time</a:t>
            </a:r>
            <a:endParaRPr lang="en-US" sz="1600" dirty="0"/>
          </a:p>
        </p:txBody>
      </p:sp>
      <p:sp>
        <p:nvSpPr>
          <p:cNvPr id="30" name="TextBox 29"/>
          <p:cNvSpPr txBox="1"/>
          <p:nvPr/>
        </p:nvSpPr>
        <p:spPr>
          <a:xfrm>
            <a:off x="2865120" y="4709160"/>
            <a:ext cx="1376920" cy="338554"/>
          </a:xfrm>
          <a:prstGeom prst="rect">
            <a:avLst/>
          </a:prstGeom>
          <a:noFill/>
        </p:spPr>
        <p:txBody>
          <a:bodyPr wrap="square" rtlCol="0">
            <a:spAutoFit/>
          </a:bodyPr>
          <a:lstStyle/>
          <a:p>
            <a:r>
              <a:rPr lang="en-US" sz="1600" dirty="0" err="1" smtClean="0"/>
              <a:t>max_time</a:t>
            </a:r>
            <a:endParaRPr lang="en-US" sz="1600" dirty="0"/>
          </a:p>
        </p:txBody>
      </p:sp>
      <p:sp>
        <p:nvSpPr>
          <p:cNvPr id="31" name="TextBox 30"/>
          <p:cNvSpPr txBox="1"/>
          <p:nvPr/>
        </p:nvSpPr>
        <p:spPr>
          <a:xfrm>
            <a:off x="2407920" y="3920970"/>
            <a:ext cx="1376920" cy="338554"/>
          </a:xfrm>
          <a:prstGeom prst="rect">
            <a:avLst/>
          </a:prstGeom>
          <a:noFill/>
        </p:spPr>
        <p:txBody>
          <a:bodyPr wrap="square" rtlCol="0">
            <a:spAutoFit/>
          </a:bodyPr>
          <a:lstStyle/>
          <a:p>
            <a:r>
              <a:rPr lang="en-US" sz="1600" dirty="0" err="1" smtClean="0"/>
              <a:t>Start_time</a:t>
            </a:r>
            <a:endParaRPr lang="en-US" sz="1600" dirty="0"/>
          </a:p>
        </p:txBody>
      </p:sp>
      <p:sp>
        <p:nvSpPr>
          <p:cNvPr id="32" name="TextBox 31"/>
          <p:cNvSpPr txBox="1"/>
          <p:nvPr/>
        </p:nvSpPr>
        <p:spPr>
          <a:xfrm>
            <a:off x="2407920" y="4143039"/>
            <a:ext cx="1376920" cy="338554"/>
          </a:xfrm>
          <a:prstGeom prst="rect">
            <a:avLst/>
          </a:prstGeom>
          <a:noFill/>
        </p:spPr>
        <p:txBody>
          <a:bodyPr wrap="square" rtlCol="0">
            <a:spAutoFit/>
          </a:bodyPr>
          <a:lstStyle/>
          <a:p>
            <a:r>
              <a:rPr lang="en-US" sz="1600" dirty="0" err="1" smtClean="0"/>
              <a:t>max_time</a:t>
            </a:r>
            <a:endParaRPr lang="en-US" sz="1600" dirty="0"/>
          </a:p>
        </p:txBody>
      </p:sp>
      <p:cxnSp>
        <p:nvCxnSpPr>
          <p:cNvPr id="34" name="Curved Connector 33"/>
          <p:cNvCxnSpPr>
            <a:stCxn id="22" idx="0"/>
            <a:endCxn id="27" idx="0"/>
          </p:cNvCxnSpPr>
          <p:nvPr/>
        </p:nvCxnSpPr>
        <p:spPr>
          <a:xfrm rot="16200000" flipH="1" flipV="1">
            <a:off x="3016825" y="1058485"/>
            <a:ext cx="1591310" cy="4186040"/>
          </a:xfrm>
          <a:prstGeom prst="curvedConnector3">
            <a:avLst>
              <a:gd name="adj1" fmla="val -14366"/>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3" idx="2"/>
            <a:endCxn id="28" idx="2"/>
          </p:cNvCxnSpPr>
          <p:nvPr/>
        </p:nvCxnSpPr>
        <p:spPr>
          <a:xfrm rot="5400000">
            <a:off x="3792313" y="2900773"/>
            <a:ext cx="538294" cy="3688080"/>
          </a:xfrm>
          <a:prstGeom prst="curvedConnector3">
            <a:avLst>
              <a:gd name="adj1" fmla="val 142467"/>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00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Travel</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view range</a:t>
            </a:r>
            <a:r>
              <a:rPr lang="en-US" dirty="0" smtClean="0"/>
              <a:t> </a:t>
            </a:r>
          </a:p>
          <a:p>
            <a:pPr lvl="1"/>
            <a:r>
              <a:rPr lang="en-US" dirty="0" smtClean="0"/>
              <a:t>specifies the data from the CP to which each CP view has access</a:t>
            </a:r>
          </a:p>
          <a:p>
            <a:pPr lvl="1"/>
            <a:r>
              <a:rPr lang="en-US" dirty="0" smtClean="0"/>
              <a:t>Defined by </a:t>
            </a:r>
            <a:r>
              <a:rPr lang="en-US" dirty="0" err="1" smtClean="0"/>
              <a:t>start_time</a:t>
            </a:r>
            <a:r>
              <a:rPr lang="en-US" dirty="0" smtClean="0"/>
              <a:t> and </a:t>
            </a:r>
            <a:r>
              <a:rPr lang="en-US" dirty="0" err="1" smtClean="0"/>
              <a:t>max_time</a:t>
            </a:r>
            <a:endParaRPr lang="en-US" dirty="0" smtClean="0"/>
          </a:p>
          <a:p>
            <a:pPr lvl="1"/>
            <a:r>
              <a:rPr lang="en-US" dirty="0" smtClean="0"/>
              <a:t>Moves as new data arrives to the CP or fixed</a:t>
            </a:r>
          </a:p>
          <a:p>
            <a:r>
              <a:rPr lang="en-US" i="1" dirty="0" smtClean="0"/>
              <a:t>Operations on CP views</a:t>
            </a:r>
          </a:p>
          <a:p>
            <a:pPr lvl="1"/>
            <a:r>
              <a:rPr lang="en-US" dirty="0" smtClean="0"/>
              <a:t>Replay: replays a specified set of messages within view’s range</a:t>
            </a:r>
          </a:p>
          <a:p>
            <a:pPr lvl="1"/>
            <a:r>
              <a:rPr lang="en-US" dirty="0" smtClean="0"/>
              <a:t>Undo: produces deletion messages for a specified set of messages </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29</a:t>
            </a:fld>
            <a:endParaRPr lang="en-US"/>
          </a:p>
        </p:txBody>
      </p:sp>
    </p:spTree>
    <p:extLst>
      <p:ext uri="{BB962C8B-B14F-4D97-AF65-F5344CB8AC3E}">
        <p14:creationId xmlns:p14="http://schemas.microsoft.com/office/powerpoint/2010/main" val="209815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 Processing Engine</a:t>
            </a:r>
            <a:endParaRPr lang="en-US" dirty="0"/>
          </a:p>
        </p:txBody>
      </p:sp>
      <p:sp>
        <p:nvSpPr>
          <p:cNvPr id="5" name="Content Placeholder 4"/>
          <p:cNvSpPr>
            <a:spLocks noGrp="1"/>
          </p:cNvSpPr>
          <p:nvPr>
            <p:ph idx="1"/>
          </p:nvPr>
        </p:nvSpPr>
        <p:spPr/>
        <p:txBody>
          <a:bodyPr/>
          <a:lstStyle/>
          <a:p>
            <a:pPr marL="342900" lvl="1" indent="-342900">
              <a:buFont typeface="Arial" pitchFamily="34" charset="0"/>
              <a:buChar char="•"/>
            </a:pPr>
            <a:r>
              <a:rPr lang="en-US" sz="2200" dirty="0">
                <a:hlinkClick r:id="rId3"/>
              </a:rPr>
              <a:t>http://infolab.stanford.edu/stream</a:t>
            </a:r>
            <a:r>
              <a:rPr lang="en-US" sz="2200" dirty="0"/>
              <a:t> </a:t>
            </a:r>
          </a:p>
          <a:p>
            <a:endParaRPr lang="en-US" dirty="0"/>
          </a:p>
        </p:txBody>
      </p:sp>
      <p:sp>
        <p:nvSpPr>
          <p:cNvPr id="2" name="Date Placeholder 1"/>
          <p:cNvSpPr>
            <a:spLocks noGrp="1"/>
          </p:cNvSpPr>
          <p:nvPr>
            <p:ph type="dt" sz="half" idx="10"/>
          </p:nvPr>
        </p:nvSpPr>
        <p:spPr/>
        <p:txBody>
          <a:bodyPr/>
          <a:lstStyle/>
          <a:p>
            <a:fld id="{98BC570C-F2E6-4DEE-AE38-3DBB2D01A64A}" type="datetime1">
              <a:rPr lang="en-US" smtClean="0"/>
              <a:t>12/6/2012</a:t>
            </a:fld>
            <a:endParaRPr lang="en-US"/>
          </a:p>
        </p:txBody>
      </p:sp>
      <p:sp>
        <p:nvSpPr>
          <p:cNvPr id="3" name="Slide Number Placeholder 2"/>
          <p:cNvSpPr>
            <a:spLocks noGrp="1"/>
          </p:cNvSpPr>
          <p:nvPr>
            <p:ph type="sldNum" sz="quarter" idx="12"/>
          </p:nvPr>
        </p:nvSpPr>
        <p:spPr/>
        <p:txBody>
          <a:bodyPr/>
          <a:lstStyle/>
          <a:p>
            <a:fld id="{3EA5DC72-944E-4CE0-B842-0D8699C81A4D}" type="slidenum">
              <a:rPr lang="en-US" smtClean="0"/>
              <a:t>3</a:t>
            </a:fld>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12" y="2120685"/>
            <a:ext cx="66579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066800" y="4292385"/>
            <a:ext cx="2743200" cy="584415"/>
          </a:xfrm>
          <a:prstGeom prst="rightArrow">
            <a:avLst/>
          </a:prstGeom>
          <a:solidFill>
            <a:srgbClr val="FF0000">
              <a:alpha val="1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a:off x="4343400" y="4292385"/>
            <a:ext cx="762000" cy="584415"/>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Up Arrow 8"/>
          <p:cNvSpPr/>
          <p:nvPr/>
        </p:nvSpPr>
        <p:spPr>
          <a:xfrm>
            <a:off x="4457700" y="3200400"/>
            <a:ext cx="533400" cy="914400"/>
          </a:xfrm>
          <a:prstGeom prst="upArrow">
            <a:avLst/>
          </a:prstGeom>
          <a:solidFill>
            <a:srgbClr val="FF0000">
              <a:alpha val="1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05400" y="4261426"/>
            <a:ext cx="2133600" cy="646331"/>
          </a:xfrm>
          <a:prstGeom prst="rect">
            <a:avLst/>
          </a:prstGeom>
          <a:noFill/>
        </p:spPr>
        <p:txBody>
          <a:bodyPr wrap="square" rtlCol="0">
            <a:spAutoFit/>
          </a:bodyPr>
          <a:lstStyle/>
          <a:p>
            <a:r>
              <a:rPr lang="en-US" b="1" dirty="0" smtClean="0">
                <a:solidFill>
                  <a:srgbClr val="FF0000"/>
                </a:solidFill>
              </a:rPr>
              <a:t>Union, Join, Filter, Aggregate…</a:t>
            </a:r>
            <a:endParaRPr lang="en-US" b="1" dirty="0">
              <a:solidFill>
                <a:srgbClr val="FF0000"/>
              </a:solidFill>
            </a:endParaRPr>
          </a:p>
        </p:txBody>
      </p:sp>
    </p:spTree>
    <p:extLst>
      <p:ext uri="{BB962C8B-B14F-4D97-AF65-F5344CB8AC3E}">
        <p14:creationId xmlns:p14="http://schemas.microsoft.com/office/powerpoint/2010/main" val="3164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Borealis Optimizer</a:t>
            </a:r>
            <a:endParaRPr lang="en-US" dirty="0"/>
          </a:p>
        </p:txBody>
      </p:sp>
      <p:sp>
        <p:nvSpPr>
          <p:cNvPr id="3" name="Content Placeholder 2"/>
          <p:cNvSpPr>
            <a:spLocks noGrp="1"/>
          </p:cNvSpPr>
          <p:nvPr>
            <p:ph idx="1"/>
          </p:nvPr>
        </p:nvSpPr>
        <p:spPr/>
        <p:txBody>
          <a:bodyPr/>
          <a:lstStyle/>
          <a:p>
            <a:r>
              <a:rPr lang="en-US" dirty="0" smtClean="0"/>
              <a:t>Purpose</a:t>
            </a:r>
          </a:p>
          <a:p>
            <a:pPr lvl="1"/>
            <a:r>
              <a:rPr lang="en-US" dirty="0" smtClean="0"/>
              <a:t>Optimize processing </a:t>
            </a:r>
            <a:r>
              <a:rPr lang="en-US" i="1" dirty="0" smtClean="0"/>
              <a:t>across</a:t>
            </a:r>
            <a:r>
              <a:rPr lang="en-US" dirty="0" smtClean="0"/>
              <a:t> a combined sensor and server network</a:t>
            </a:r>
          </a:p>
          <a:p>
            <a:pPr lvl="1"/>
            <a:r>
              <a:rPr lang="en-US" dirty="0" err="1" smtClean="0"/>
              <a:t>QoS</a:t>
            </a:r>
            <a:r>
              <a:rPr lang="en-US" dirty="0" smtClean="0"/>
              <a:t>-based</a:t>
            </a:r>
          </a:p>
          <a:p>
            <a:pPr lvl="1"/>
            <a:r>
              <a:rPr lang="en-US" dirty="0" smtClean="0"/>
              <a:t>Scalability</a:t>
            </a:r>
          </a:p>
          <a:p>
            <a:pPr lvl="2"/>
            <a:r>
              <a:rPr lang="en-US" dirty="0" smtClean="0"/>
              <a:t>Large volumes of data by multiple distributed data sources</a:t>
            </a:r>
          </a:p>
          <a:p>
            <a:r>
              <a:rPr lang="en-US" dirty="0" smtClean="0"/>
              <a:t>Multi-resource, Multi-metric optimization challenge!!!</a:t>
            </a:r>
            <a:endParaRPr lang="en-US" dirty="0"/>
          </a:p>
        </p:txBody>
      </p:sp>
      <p:sp>
        <p:nvSpPr>
          <p:cNvPr id="4" name="Date Placeholder 3"/>
          <p:cNvSpPr>
            <a:spLocks noGrp="1"/>
          </p:cNvSpPr>
          <p:nvPr>
            <p:ph type="dt" sz="half" idx="10"/>
          </p:nvPr>
        </p:nvSpPr>
        <p:spPr/>
        <p:txBody>
          <a:bodyPr/>
          <a:lstStyle/>
          <a:p>
            <a:fld id="{B1A360A1-263C-49C7-8940-FA100677A3AA}"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30</a:t>
            </a:fld>
            <a:endParaRPr lang="en-US"/>
          </a:p>
        </p:txBody>
      </p:sp>
    </p:spTree>
    <p:extLst>
      <p:ext uri="{BB962C8B-B14F-4D97-AF65-F5344CB8AC3E}">
        <p14:creationId xmlns:p14="http://schemas.microsoft.com/office/powerpoint/2010/main" val="31394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Optimizer Overview</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867400" cy="466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ED0CDBCD-54CE-42FD-8EFE-7C927F0EE73C}"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31</a:t>
            </a:fld>
            <a:endParaRPr lang="en-US"/>
          </a:p>
        </p:txBody>
      </p:sp>
    </p:spTree>
    <p:extLst>
      <p:ext uri="{BB962C8B-B14F-4D97-AF65-F5344CB8AC3E}">
        <p14:creationId xmlns:p14="http://schemas.microsoft.com/office/powerpoint/2010/main" val="1779923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lstStyle/>
          <a:p>
            <a:r>
              <a:rPr lang="en-US" dirty="0" smtClean="0"/>
              <a:t>Initial Diagram Distribution</a:t>
            </a:r>
          </a:p>
          <a:p>
            <a:r>
              <a:rPr lang="en-US" dirty="0" smtClean="0"/>
              <a:t>Dynamic Optimization</a:t>
            </a:r>
          </a:p>
          <a:p>
            <a:pPr lvl="1"/>
            <a:r>
              <a:rPr lang="en-US" dirty="0" smtClean="0"/>
              <a:t>Local Optimization</a:t>
            </a:r>
          </a:p>
          <a:p>
            <a:pPr lvl="1"/>
            <a:r>
              <a:rPr lang="en-US" dirty="0" smtClean="0"/>
              <a:t>Neighborhood Optimization</a:t>
            </a:r>
          </a:p>
          <a:p>
            <a:pPr lvl="1"/>
            <a:r>
              <a:rPr lang="en-US" dirty="0" smtClean="0"/>
              <a:t>Global Optimization</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32</a:t>
            </a:fld>
            <a:endParaRPr lang="en-US"/>
          </a:p>
        </p:txBody>
      </p:sp>
    </p:spTree>
    <p:extLst>
      <p:ext uri="{BB962C8B-B14F-4D97-AF65-F5344CB8AC3E}">
        <p14:creationId xmlns:p14="http://schemas.microsoft.com/office/powerpoint/2010/main" val="4147086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Diagram Distribution (1/2)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Performed by the Global Optimizer</a:t>
            </a:r>
          </a:p>
          <a:p>
            <a:r>
              <a:rPr lang="en-US" dirty="0" smtClean="0"/>
              <a:t>Goal</a:t>
            </a:r>
          </a:p>
          <a:p>
            <a:pPr lvl="1"/>
            <a:r>
              <a:rPr lang="en-US" dirty="0" smtClean="0"/>
              <a:t>To produce a “feasible” allocation of boxes and tables to sites using preliminary statistics </a:t>
            </a:r>
          </a:p>
          <a:p>
            <a:pPr lvl="1"/>
            <a:r>
              <a:rPr lang="en-US" dirty="0" smtClean="0"/>
              <a:t>Placement of read and write boxes with the Borealis tables they access </a:t>
            </a:r>
          </a:p>
          <a:p>
            <a:r>
              <a:rPr lang="en-US" dirty="0" smtClean="0"/>
              <a:t>Cost</a:t>
            </a:r>
          </a:p>
          <a:p>
            <a:pPr lvl="1"/>
            <a:r>
              <a:rPr lang="en-US" dirty="0" smtClean="0"/>
              <a:t>A combination of per-site I/O costs and networked access costs</a:t>
            </a:r>
          </a:p>
          <a:p>
            <a:pPr lvl="1"/>
            <a:r>
              <a:rPr lang="en-US" dirty="0" smtClean="0"/>
              <a:t>Latency and throughput of reads and writes to tables</a:t>
            </a:r>
          </a:p>
          <a:p>
            <a:pPr lvl="1"/>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33</a:t>
            </a:fld>
            <a:endParaRPr lang="en-US"/>
          </a:p>
        </p:txBody>
      </p:sp>
    </p:spTree>
    <p:extLst>
      <p:ext uri="{BB962C8B-B14F-4D97-AF65-F5344CB8AC3E}">
        <p14:creationId xmlns:p14="http://schemas.microsoft.com/office/powerpoint/2010/main" val="140389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Diagram </a:t>
            </a:r>
            <a:r>
              <a:rPr lang="en-US" dirty="0" smtClean="0"/>
              <a:t>Distribution (2/2)</a:t>
            </a:r>
            <a:endParaRPr lang="en-US" dirty="0"/>
          </a:p>
        </p:txBody>
      </p:sp>
      <p:sp>
        <p:nvSpPr>
          <p:cNvPr id="3" name="Content Placeholder 2"/>
          <p:cNvSpPr>
            <a:spLocks noGrp="1"/>
          </p:cNvSpPr>
          <p:nvPr>
            <p:ph idx="1"/>
          </p:nvPr>
        </p:nvSpPr>
        <p:spPr/>
        <p:txBody>
          <a:bodyPr/>
          <a:lstStyle/>
          <a:p>
            <a:r>
              <a:rPr lang="en-US" dirty="0"/>
              <a:t>Two phase strategy</a:t>
            </a:r>
          </a:p>
          <a:p>
            <a:pPr lvl="1"/>
            <a:r>
              <a:rPr lang="en-US" dirty="0" smtClean="0"/>
              <a:t>1) Identifies </a:t>
            </a:r>
            <a:r>
              <a:rPr lang="en-US" dirty="0"/>
              <a:t>a set of “candidate” groups of boxes and tables that should be </a:t>
            </a:r>
            <a:r>
              <a:rPr lang="en-US" dirty="0" smtClean="0"/>
              <a:t>co-located</a:t>
            </a:r>
          </a:p>
          <a:p>
            <a:pPr lvl="1"/>
            <a:r>
              <a:rPr lang="en-US" dirty="0" smtClean="0"/>
              <a:t>2) appropriately assign the remaining boxes</a:t>
            </a:r>
            <a:endParaRPr lang="en-US" dirty="0"/>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34</a:t>
            </a:fld>
            <a:endParaRPr lang="en-US"/>
          </a:p>
        </p:txBody>
      </p:sp>
    </p:spTree>
    <p:extLst>
      <p:ext uri="{BB962C8B-B14F-4D97-AF65-F5344CB8AC3E}">
        <p14:creationId xmlns:p14="http://schemas.microsoft.com/office/powerpoint/2010/main" val="187361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Optimization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Local Optimization</a:t>
            </a:r>
          </a:p>
          <a:p>
            <a:pPr lvl="1"/>
            <a:r>
              <a:rPr lang="en-US" dirty="0" smtClean="0"/>
              <a:t>Applies various local techniques when the local monitor triggers problems</a:t>
            </a:r>
          </a:p>
          <a:p>
            <a:pPr lvl="1"/>
            <a:r>
              <a:rPr lang="en-US" dirty="0"/>
              <a:t>e</a:t>
            </a:r>
            <a:r>
              <a:rPr lang="en-US" dirty="0" smtClean="0"/>
              <a:t>.g., overload </a:t>
            </a:r>
            <a:r>
              <a:rPr lang="en-US" dirty="0" smtClean="0">
                <a:sym typeface="Wingdings" pitchFamily="2" charset="2"/>
              </a:rPr>
              <a:t> initiate load shedding</a:t>
            </a:r>
          </a:p>
          <a:p>
            <a:pPr lvl="1"/>
            <a:r>
              <a:rPr lang="en-US" dirty="0" smtClean="0">
                <a:sym typeface="Wingdings" pitchFamily="2" charset="2"/>
              </a:rPr>
              <a:t>Scheduling Boxes</a:t>
            </a:r>
          </a:p>
          <a:p>
            <a:pPr lvl="2"/>
            <a:r>
              <a:rPr lang="en-US" dirty="0" smtClean="0">
                <a:sym typeface="Wingdings" pitchFamily="2" charset="2"/>
              </a:rPr>
              <a:t>Evaluate the predicted </a:t>
            </a:r>
            <a:r>
              <a:rPr lang="en-US" dirty="0" err="1" smtClean="0">
                <a:sym typeface="Wingdings" pitchFamily="2" charset="2"/>
              </a:rPr>
              <a:t>QoS</a:t>
            </a:r>
            <a:r>
              <a:rPr lang="en-US" dirty="0" smtClean="0">
                <a:sym typeface="Wingdings" pitchFamily="2" charset="2"/>
              </a:rPr>
              <a:t> score function on each </a:t>
            </a:r>
            <a:r>
              <a:rPr lang="en-US" dirty="0" err="1" smtClean="0">
                <a:sym typeface="Wingdings" pitchFamily="2" charset="2"/>
              </a:rPr>
              <a:t>msg</a:t>
            </a:r>
            <a:endParaRPr lang="en-US" dirty="0" smtClean="0">
              <a:sym typeface="Wingdings" pitchFamily="2" charset="2"/>
            </a:endParaRPr>
          </a:p>
          <a:p>
            <a:pPr lvl="2"/>
            <a:r>
              <a:rPr lang="en-US" dirty="0" smtClean="0">
                <a:sym typeface="Wingdings" pitchFamily="2" charset="2"/>
              </a:rPr>
              <a:t>Compute the average </a:t>
            </a:r>
            <a:r>
              <a:rPr lang="en-US" dirty="0" err="1" smtClean="0">
                <a:sym typeface="Wingdings" pitchFamily="2" charset="2"/>
              </a:rPr>
              <a:t>QoS</a:t>
            </a:r>
            <a:r>
              <a:rPr lang="en-US" dirty="0" smtClean="0">
                <a:sym typeface="Wingdings" pitchFamily="2" charset="2"/>
              </a:rPr>
              <a:t> gradient for each box</a:t>
            </a:r>
          </a:p>
          <a:p>
            <a:pPr lvl="2"/>
            <a:r>
              <a:rPr lang="en-US" dirty="0" smtClean="0">
                <a:sym typeface="Wingdings" pitchFamily="2" charset="2"/>
              </a:rPr>
              <a:t>Schedule the box with the highest </a:t>
            </a:r>
            <a:r>
              <a:rPr lang="en-US" dirty="0" err="1" smtClean="0">
                <a:sym typeface="Wingdings" pitchFamily="2" charset="2"/>
              </a:rPr>
              <a:t>QoS</a:t>
            </a:r>
            <a:r>
              <a:rPr lang="en-US" dirty="0" smtClean="0">
                <a:sym typeface="Wingdings" pitchFamily="2" charset="2"/>
              </a:rPr>
              <a:t> gradient</a:t>
            </a:r>
          </a:p>
          <a:p>
            <a:pPr lvl="1"/>
            <a:r>
              <a:rPr lang="en-US" dirty="0" smtClean="0">
                <a:sym typeface="Wingdings" pitchFamily="2" charset="2"/>
              </a:rPr>
              <a:t>Priority scheduling</a:t>
            </a:r>
          </a:p>
          <a:p>
            <a:pPr lvl="2"/>
            <a:r>
              <a:rPr lang="en-US" dirty="0" smtClean="0">
                <a:sym typeface="Wingdings" pitchFamily="2" charset="2"/>
              </a:rPr>
              <a:t>Process important messages first</a:t>
            </a:r>
          </a:p>
          <a:p>
            <a:pPr lvl="1"/>
            <a:endParaRPr lang="en-US" dirty="0" smtClean="0">
              <a:sym typeface="Wingdings" pitchFamily="2" charset="2"/>
            </a:endParaRPr>
          </a:p>
          <a:p>
            <a:pPr lvl="1"/>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35</a:t>
            </a:fld>
            <a:endParaRPr lang="en-US"/>
          </a:p>
        </p:txBody>
      </p:sp>
    </p:spTree>
    <p:extLst>
      <p:ext uri="{BB962C8B-B14F-4D97-AF65-F5344CB8AC3E}">
        <p14:creationId xmlns:p14="http://schemas.microsoft.com/office/powerpoint/2010/main" val="1195789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Optimization</a:t>
            </a:r>
          </a:p>
        </p:txBody>
      </p:sp>
      <p:sp>
        <p:nvSpPr>
          <p:cNvPr id="3" name="Content Placeholder 2"/>
          <p:cNvSpPr>
            <a:spLocks noGrp="1"/>
          </p:cNvSpPr>
          <p:nvPr>
            <p:ph idx="1"/>
          </p:nvPr>
        </p:nvSpPr>
        <p:spPr/>
        <p:txBody>
          <a:bodyPr/>
          <a:lstStyle/>
          <a:p>
            <a:r>
              <a:rPr lang="en-US" dirty="0" smtClean="0"/>
              <a:t>Neighborhood Optimization</a:t>
            </a:r>
          </a:p>
          <a:p>
            <a:pPr lvl="1"/>
            <a:r>
              <a:rPr lang="en-US" dirty="0" smtClean="0"/>
              <a:t>Balance resource usage and optimize resource utilization between local and neighboring sites</a:t>
            </a:r>
          </a:p>
          <a:p>
            <a:pPr lvl="1"/>
            <a:r>
              <a:rPr lang="en-US" dirty="0" smtClean="0"/>
              <a:t>Select the best boxes to move</a:t>
            </a:r>
          </a:p>
          <a:p>
            <a:pPr lvl="2"/>
            <a:r>
              <a:rPr lang="en-US" dirty="0" smtClean="0"/>
              <a:t>Improve resource utilization most  with minimum load migration overhead</a:t>
            </a:r>
          </a:p>
          <a:p>
            <a:pPr lvl="2"/>
            <a:r>
              <a:rPr lang="en-US" dirty="0" smtClean="0"/>
              <a:t>Based on network bandwidth and latency</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36</a:t>
            </a:fld>
            <a:endParaRPr lang="en-US"/>
          </a:p>
        </p:txBody>
      </p:sp>
    </p:spTree>
    <p:extLst>
      <p:ext uri="{BB962C8B-B14F-4D97-AF65-F5344CB8AC3E}">
        <p14:creationId xmlns:p14="http://schemas.microsoft.com/office/powerpoint/2010/main" val="1956228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Optimization</a:t>
            </a:r>
          </a:p>
        </p:txBody>
      </p:sp>
      <p:sp>
        <p:nvSpPr>
          <p:cNvPr id="3" name="Content Placeholder 2"/>
          <p:cNvSpPr>
            <a:spLocks noGrp="1"/>
          </p:cNvSpPr>
          <p:nvPr>
            <p:ph idx="1"/>
          </p:nvPr>
        </p:nvSpPr>
        <p:spPr/>
        <p:txBody>
          <a:bodyPr>
            <a:normAutofit fontScale="92500" lnSpcReduction="10000"/>
          </a:bodyPr>
          <a:lstStyle/>
          <a:p>
            <a:r>
              <a:rPr lang="en-US" dirty="0" smtClean="0"/>
              <a:t>Global optimization: react to messages from EM</a:t>
            </a:r>
          </a:p>
          <a:p>
            <a:pPr lvl="1"/>
            <a:r>
              <a:rPr lang="en-US" dirty="0" smtClean="0"/>
              <a:t>Lifetime problem</a:t>
            </a:r>
          </a:p>
          <a:p>
            <a:pPr lvl="2"/>
            <a:r>
              <a:rPr lang="en-US" dirty="0" smtClean="0"/>
              <a:t>Move operators between sensors and servers</a:t>
            </a:r>
          </a:p>
          <a:p>
            <a:pPr lvl="1"/>
            <a:r>
              <a:rPr lang="en-US" dirty="0" smtClean="0"/>
              <a:t>Coverage problem</a:t>
            </a:r>
          </a:p>
          <a:p>
            <a:pPr lvl="2"/>
            <a:r>
              <a:rPr lang="en-US" dirty="0" smtClean="0"/>
              <a:t>Dropped tuples due to wireless </a:t>
            </a:r>
            <a:r>
              <a:rPr lang="en-US" dirty="0" err="1" smtClean="0"/>
              <a:t>tx</a:t>
            </a:r>
            <a:endParaRPr lang="en-US" dirty="0" smtClean="0"/>
          </a:p>
          <a:p>
            <a:pPr lvl="3"/>
            <a:r>
              <a:rPr lang="en-US" dirty="0" smtClean="0"/>
              <a:t>Move high inter-node communication nodes out of the sensor network</a:t>
            </a:r>
          </a:p>
          <a:p>
            <a:pPr lvl="1"/>
            <a:r>
              <a:rPr lang="en-US" dirty="0" smtClean="0"/>
              <a:t>Throughput problem</a:t>
            </a:r>
          </a:p>
          <a:p>
            <a:pPr lvl="2"/>
            <a:r>
              <a:rPr lang="en-US" dirty="0" smtClean="0"/>
              <a:t>Locate the bottleneck by searching backward from output</a:t>
            </a:r>
          </a:p>
          <a:p>
            <a:pPr lvl="2"/>
            <a:r>
              <a:rPr lang="en-US" dirty="0" smtClean="0"/>
              <a:t>Load migration</a:t>
            </a:r>
          </a:p>
          <a:p>
            <a:pPr lvl="1"/>
            <a:r>
              <a:rPr lang="en-US" dirty="0" smtClean="0"/>
              <a:t>Latency problem</a:t>
            </a:r>
          </a:p>
          <a:p>
            <a:pPr lvl="2"/>
            <a:endParaRPr lang="en-US" dirty="0" smtClean="0"/>
          </a:p>
          <a:p>
            <a:pPr lvl="1"/>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37</a:t>
            </a:fld>
            <a:endParaRPr lang="en-US"/>
          </a:p>
        </p:txBody>
      </p:sp>
    </p:spTree>
    <p:extLst>
      <p:ext uri="{BB962C8B-B14F-4D97-AF65-F5344CB8AC3E}">
        <p14:creationId xmlns:p14="http://schemas.microsoft.com/office/powerpoint/2010/main" val="3277923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Tolerance</a:t>
            </a:r>
            <a:endParaRPr lang="en-US" dirty="0"/>
          </a:p>
        </p:txBody>
      </p:sp>
      <p:sp>
        <p:nvSpPr>
          <p:cNvPr id="3" name="Content Placeholder 2"/>
          <p:cNvSpPr>
            <a:spLocks noGrp="1"/>
          </p:cNvSpPr>
          <p:nvPr>
            <p:ph idx="1"/>
          </p:nvPr>
        </p:nvSpPr>
        <p:spPr/>
        <p:txBody>
          <a:bodyPr/>
          <a:lstStyle/>
          <a:p>
            <a:r>
              <a:rPr lang="en-US" dirty="0" smtClean="0"/>
              <a:t>Replication</a:t>
            </a:r>
          </a:p>
          <a:p>
            <a:pPr lvl="1"/>
            <a:r>
              <a:rPr lang="en-US" dirty="0" smtClean="0"/>
              <a:t>Running multiple copies of the same query network on distinct processing node</a:t>
            </a:r>
          </a:p>
          <a:p>
            <a:r>
              <a:rPr lang="en-US" dirty="0" smtClean="0"/>
              <a:t>Give the user explicit control </a:t>
            </a:r>
          </a:p>
          <a:p>
            <a:pPr lvl="1"/>
            <a:r>
              <a:rPr lang="en-US" dirty="0" smtClean="0"/>
              <a:t>Consistency vs. Availability</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38</a:t>
            </a:fld>
            <a:endParaRPr lang="en-US"/>
          </a:p>
        </p:txBody>
      </p:sp>
    </p:spTree>
    <p:extLst>
      <p:ext uri="{BB962C8B-B14F-4D97-AF65-F5344CB8AC3E}">
        <p14:creationId xmlns:p14="http://schemas.microsoft.com/office/powerpoint/2010/main" val="3488792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Next-gen SPE </a:t>
            </a:r>
            <a:r>
              <a:rPr lang="en-US" dirty="0"/>
              <a:t>c</a:t>
            </a:r>
            <a:r>
              <a:rPr lang="en-US" dirty="0" smtClean="0"/>
              <a:t>hallenges and solution design discussed</a:t>
            </a:r>
          </a:p>
          <a:p>
            <a:pPr lvl="1"/>
            <a:r>
              <a:rPr lang="en-US" dirty="0" smtClean="0"/>
              <a:t>Dynamic result and query modification</a:t>
            </a:r>
          </a:p>
          <a:p>
            <a:pPr lvl="1"/>
            <a:r>
              <a:rPr lang="en-US" dirty="0" smtClean="0"/>
              <a:t>Scalable, </a:t>
            </a:r>
            <a:r>
              <a:rPr lang="en-US" dirty="0" err="1" smtClean="0"/>
              <a:t>QoS</a:t>
            </a:r>
            <a:r>
              <a:rPr lang="en-US" dirty="0" smtClean="0"/>
              <a:t>-based resource allocation and optimization</a:t>
            </a:r>
          </a:p>
          <a:p>
            <a:pPr lvl="1"/>
            <a:r>
              <a:rPr lang="en-US" dirty="0" smtClean="0"/>
              <a:t>Fault tolerance</a:t>
            </a:r>
          </a:p>
        </p:txBody>
      </p:sp>
      <p:sp>
        <p:nvSpPr>
          <p:cNvPr id="4" name="Date Placeholder 3"/>
          <p:cNvSpPr>
            <a:spLocks noGrp="1"/>
          </p:cNvSpPr>
          <p:nvPr>
            <p:ph type="dt" sz="half" idx="10"/>
          </p:nvPr>
        </p:nvSpPr>
        <p:spPr/>
        <p:txBody>
          <a:bodyPr/>
          <a:lstStyle/>
          <a:p>
            <a:fld id="{8EA10083-6795-419A-8636-EE512A9B37AE}"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39</a:t>
            </a:fld>
            <a:endParaRPr lang="en-US"/>
          </a:p>
        </p:txBody>
      </p:sp>
    </p:spTree>
    <p:extLst>
      <p:ext uri="{BB962C8B-B14F-4D97-AF65-F5344CB8AC3E}">
        <p14:creationId xmlns:p14="http://schemas.microsoft.com/office/powerpoint/2010/main" val="95185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Stream Operators </a:t>
            </a:r>
            <a:r>
              <a:rPr lang="en-US" sz="2800" dirty="0" smtClean="0"/>
              <a:t>[Aurora, CIDR 2003]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Filter(</a:t>
            </a:r>
            <a:r>
              <a:rPr lang="en-US" i="1" dirty="0" smtClean="0"/>
              <a:t>p</a:t>
            </a:r>
            <a:r>
              <a:rPr lang="en-US" dirty="0" smtClean="0"/>
              <a:t>)</a:t>
            </a:r>
          </a:p>
          <a:p>
            <a:pPr lvl="1"/>
            <a:r>
              <a:rPr lang="en-US" dirty="0" smtClean="0"/>
              <a:t>Produces output stream consisting of all tuples in its input stream that </a:t>
            </a:r>
            <a:r>
              <a:rPr lang="en-US" dirty="0" err="1" smtClean="0"/>
              <a:t>satify</a:t>
            </a:r>
            <a:r>
              <a:rPr lang="en-US" dirty="0" smtClean="0"/>
              <a:t> </a:t>
            </a:r>
            <a:r>
              <a:rPr lang="en-US" i="1" dirty="0" smtClean="0"/>
              <a:t>p</a:t>
            </a:r>
            <a:r>
              <a:rPr lang="en-US" dirty="0" smtClean="0"/>
              <a:t>.</a:t>
            </a:r>
          </a:p>
          <a:p>
            <a:r>
              <a:rPr lang="en-US" dirty="0" smtClean="0"/>
              <a:t>Union</a:t>
            </a:r>
          </a:p>
          <a:p>
            <a:pPr lvl="1"/>
            <a:r>
              <a:rPr lang="en-US" dirty="0"/>
              <a:t>produces an output stream consisting </a:t>
            </a:r>
            <a:r>
              <a:rPr lang="en-US" dirty="0" smtClean="0"/>
              <a:t>of all </a:t>
            </a:r>
            <a:r>
              <a:rPr lang="en-US" dirty="0"/>
              <a:t>tuples on </a:t>
            </a:r>
            <a:r>
              <a:rPr lang="en-US" dirty="0" smtClean="0"/>
              <a:t>its </a:t>
            </a:r>
            <a:r>
              <a:rPr lang="en-US" i="1" dirty="0"/>
              <a:t>n</a:t>
            </a:r>
            <a:r>
              <a:rPr lang="en-US" dirty="0"/>
              <a:t> input </a:t>
            </a:r>
            <a:r>
              <a:rPr lang="en-US" dirty="0" smtClean="0"/>
              <a:t>streams</a:t>
            </a:r>
          </a:p>
          <a:p>
            <a:r>
              <a:rPr lang="en-US" dirty="0" err="1" smtClean="0"/>
              <a:t>Wsort</a:t>
            </a:r>
            <a:endParaRPr lang="en-US" dirty="0" smtClean="0"/>
          </a:p>
          <a:p>
            <a:pPr lvl="1"/>
            <a:r>
              <a:rPr lang="en-US" dirty="0" smtClean="0"/>
              <a:t>Time-bounded windowed sort</a:t>
            </a:r>
          </a:p>
          <a:p>
            <a:r>
              <a:rPr lang="en-US" dirty="0" smtClean="0"/>
              <a:t>Join</a:t>
            </a:r>
          </a:p>
          <a:p>
            <a:r>
              <a:rPr lang="en-US" dirty="0" smtClean="0"/>
              <a:t>And more…</a:t>
            </a: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4</a:t>
            </a:fld>
            <a:endParaRPr lang="en-US"/>
          </a:p>
        </p:txBody>
      </p:sp>
    </p:spTree>
    <p:extLst>
      <p:ext uri="{BB962C8B-B14F-4D97-AF65-F5344CB8AC3E}">
        <p14:creationId xmlns:p14="http://schemas.microsoft.com/office/powerpoint/2010/main" val="3889465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fld id="{D0DFCE50-8BEA-4171-9FA7-D0342F78A6FB}" type="datetime1">
              <a:rPr lang="en-US" smtClean="0"/>
              <a:t>12/6/2012</a:t>
            </a:fld>
            <a:endParaRPr lang="en-US"/>
          </a:p>
        </p:txBody>
      </p:sp>
      <p:sp>
        <p:nvSpPr>
          <p:cNvPr id="3" name="Slide Number Placeholder 2"/>
          <p:cNvSpPr>
            <a:spLocks noGrp="1"/>
          </p:cNvSpPr>
          <p:nvPr>
            <p:ph type="sldNum" sz="quarter" idx="12"/>
          </p:nvPr>
        </p:nvSpPr>
        <p:spPr/>
        <p:txBody>
          <a:bodyPr/>
          <a:lstStyle/>
          <a:p>
            <a:fld id="{3EA5DC72-944E-4CE0-B842-0D8699C81A4D}" type="slidenum">
              <a:rPr lang="en-US" smtClean="0"/>
              <a:t>40</a:t>
            </a:fld>
            <a:endParaRPr lang="en-US"/>
          </a:p>
        </p:txBody>
      </p:sp>
    </p:spTree>
    <p:extLst>
      <p:ext uri="{BB962C8B-B14F-4D97-AF65-F5344CB8AC3E}">
        <p14:creationId xmlns:p14="http://schemas.microsoft.com/office/powerpoint/2010/main" val="117009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Distributed Stream Processing Engine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Data sources push records continuously</a:t>
            </a:r>
          </a:p>
          <a:p>
            <a:r>
              <a:rPr lang="en-US" dirty="0" smtClean="0"/>
              <a:t>Operators process windows of records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1" y="1480977"/>
            <a:ext cx="8168728" cy="284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CF41C5F4-57FC-46D0-AD0B-DE35CFE32982}"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5</a:t>
            </a:fld>
            <a:endParaRPr lang="en-US"/>
          </a:p>
        </p:txBody>
      </p:sp>
      <p:sp>
        <p:nvSpPr>
          <p:cNvPr id="6" name="TextBox 5"/>
          <p:cNvSpPr txBox="1"/>
          <p:nvPr/>
        </p:nvSpPr>
        <p:spPr>
          <a:xfrm>
            <a:off x="1219200" y="3997993"/>
            <a:ext cx="7696200" cy="646331"/>
          </a:xfrm>
          <a:prstGeom prst="rect">
            <a:avLst/>
          </a:prstGeom>
          <a:noFill/>
        </p:spPr>
        <p:txBody>
          <a:bodyPr wrap="square" rtlCol="0">
            <a:spAutoFit/>
          </a:bodyPr>
          <a:lstStyle/>
          <a:p>
            <a:r>
              <a:rPr lang="en-US" dirty="0" smtClean="0"/>
              <a:t>Source: Fault-tolerance in the Borealis Distributed Stream Processing System, ACM TODS </a:t>
            </a:r>
            <a:r>
              <a:rPr lang="en-US" dirty="0" err="1" smtClean="0"/>
              <a:t>Vol</a:t>
            </a:r>
            <a:r>
              <a:rPr lang="en-US" dirty="0" smtClean="0"/>
              <a:t> 33 Issue 1, March 2008</a:t>
            </a:r>
            <a:endParaRPr lang="en-US" dirty="0"/>
          </a:p>
        </p:txBody>
      </p:sp>
    </p:spTree>
    <p:extLst>
      <p:ext uri="{BB962C8B-B14F-4D97-AF65-F5344CB8AC3E}">
        <p14:creationId xmlns:p14="http://schemas.microsoft.com/office/powerpoint/2010/main" val="291041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Borealis [CIDR 2005]</a:t>
            </a:r>
            <a:endParaRPr lang="en-US" dirty="0"/>
          </a:p>
        </p:txBody>
      </p:sp>
      <p:sp>
        <p:nvSpPr>
          <p:cNvPr id="3" name="Content Placeholder 2"/>
          <p:cNvSpPr>
            <a:spLocks noGrp="1"/>
          </p:cNvSpPr>
          <p:nvPr>
            <p:ph idx="1"/>
          </p:nvPr>
        </p:nvSpPr>
        <p:spPr/>
        <p:txBody>
          <a:bodyPr>
            <a:normAutofit/>
          </a:bodyPr>
          <a:lstStyle/>
          <a:p>
            <a:r>
              <a:rPr lang="en-US" dirty="0" smtClean="0"/>
              <a:t>Aurora [VLDB 2002, CIDR 2003]</a:t>
            </a:r>
          </a:p>
          <a:p>
            <a:pPr lvl="1"/>
            <a:r>
              <a:rPr lang="en-US" dirty="0" smtClean="0"/>
              <a:t>Centralized stream processing engine</a:t>
            </a:r>
          </a:p>
          <a:p>
            <a:r>
              <a:rPr lang="en-US" dirty="0" smtClean="0"/>
              <a:t>Aurora* and Medusa [CIDR 2003]</a:t>
            </a:r>
          </a:p>
          <a:p>
            <a:pPr lvl="1"/>
            <a:r>
              <a:rPr lang="en-US" dirty="0" smtClean="0"/>
              <a:t>Distributed stream processing engine</a:t>
            </a:r>
          </a:p>
          <a:p>
            <a:r>
              <a:rPr lang="en-US" dirty="0" smtClean="0"/>
              <a:t>Then, why another system?</a:t>
            </a:r>
          </a:p>
          <a:p>
            <a:pPr lvl="1"/>
            <a:r>
              <a:rPr lang="en-US" dirty="0" smtClean="0"/>
              <a:t>Fundamental mismatches between real-world requirements and the systems</a:t>
            </a:r>
          </a:p>
          <a:p>
            <a:pPr lvl="1"/>
            <a:r>
              <a:rPr lang="en-US" dirty="0" smtClean="0"/>
              <a:t>Let’s see what the new requirements are…</a:t>
            </a:r>
            <a:endParaRPr lang="en-US" dirty="0"/>
          </a:p>
        </p:txBody>
      </p:sp>
      <p:sp>
        <p:nvSpPr>
          <p:cNvPr id="4" name="Date Placeholder 3"/>
          <p:cNvSpPr>
            <a:spLocks noGrp="1"/>
          </p:cNvSpPr>
          <p:nvPr>
            <p:ph type="dt" sz="half" idx="10"/>
          </p:nvPr>
        </p:nvSpPr>
        <p:spPr/>
        <p:txBody>
          <a:bodyPr/>
          <a:lstStyle/>
          <a:p>
            <a:fld id="{8F303AF0-F170-472F-A062-B18B0EB8D85D}"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6</a:t>
            </a:fld>
            <a:endParaRPr lang="en-US"/>
          </a:p>
        </p:txBody>
      </p:sp>
    </p:spTree>
    <p:extLst>
      <p:ext uri="{BB962C8B-B14F-4D97-AF65-F5344CB8AC3E}">
        <p14:creationId xmlns:p14="http://schemas.microsoft.com/office/powerpoint/2010/main" val="292522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7</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491733"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2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Second-generation SPE</a:t>
            </a:r>
          </a:p>
        </p:txBody>
      </p:sp>
      <p:sp>
        <p:nvSpPr>
          <p:cNvPr id="3" name="Content Placeholder 2"/>
          <p:cNvSpPr>
            <a:spLocks noGrp="1"/>
          </p:cNvSpPr>
          <p:nvPr>
            <p:ph idx="1"/>
          </p:nvPr>
        </p:nvSpPr>
        <p:spPr/>
        <p:txBody>
          <a:bodyPr/>
          <a:lstStyle/>
          <a:p>
            <a:r>
              <a:rPr lang="en-US" dirty="0" smtClean="0"/>
              <a:t>Ability to modify various data and query attributes at run time</a:t>
            </a:r>
          </a:p>
          <a:p>
            <a:pPr lvl="1"/>
            <a:r>
              <a:rPr lang="en-US" dirty="0" smtClean="0"/>
              <a:t>Dynamic revision of query results</a:t>
            </a:r>
          </a:p>
          <a:p>
            <a:pPr lvl="1"/>
            <a:r>
              <a:rPr lang="en-US" dirty="0" smtClean="0"/>
              <a:t>On-line modification of continuous queries</a:t>
            </a:r>
          </a:p>
          <a:p>
            <a:r>
              <a:rPr lang="en-US" dirty="0" smtClean="0"/>
              <a:t>Distributed, heterogeneous environment</a:t>
            </a:r>
          </a:p>
          <a:p>
            <a:pPr lvl="1"/>
            <a:r>
              <a:rPr lang="en-US" dirty="0" smtClean="0"/>
              <a:t>Scalable, distributed resource allocation and optimization</a:t>
            </a:r>
          </a:p>
          <a:p>
            <a:pPr lvl="1"/>
            <a:r>
              <a:rPr lang="en-US" dirty="0" smtClean="0"/>
              <a:t>Fault tolerance</a:t>
            </a:r>
          </a:p>
          <a:p>
            <a:pPr lvl="1"/>
            <a:endParaRPr lang="en-US" dirty="0"/>
          </a:p>
        </p:txBody>
      </p:sp>
      <p:sp>
        <p:nvSpPr>
          <p:cNvPr id="4" name="Date Placeholder 3"/>
          <p:cNvSpPr>
            <a:spLocks noGrp="1"/>
          </p:cNvSpPr>
          <p:nvPr>
            <p:ph type="dt" sz="half" idx="10"/>
          </p:nvPr>
        </p:nvSpPr>
        <p:spPr/>
        <p:txBody>
          <a:bodyPr/>
          <a:lstStyle/>
          <a:p>
            <a:fld id="{BC39E6A4-9572-484B-BA58-BD1F79C09CE5}"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8</a:t>
            </a:fld>
            <a:endParaRPr lang="en-US"/>
          </a:p>
        </p:txBody>
      </p:sp>
    </p:spTree>
    <p:extLst>
      <p:ext uri="{BB962C8B-B14F-4D97-AF65-F5344CB8AC3E}">
        <p14:creationId xmlns:p14="http://schemas.microsoft.com/office/powerpoint/2010/main" val="128215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fld id="{2499C2E8-A363-49EF-BCEF-89F91E72A786}" type="datetime1">
              <a:rPr lang="en-US" smtClean="0"/>
              <a:t>12/6/2012</a:t>
            </a:fld>
            <a:endParaRPr lang="en-US"/>
          </a:p>
        </p:txBody>
      </p:sp>
      <p:sp>
        <p:nvSpPr>
          <p:cNvPr id="5" name="Slide Number Placeholder 4"/>
          <p:cNvSpPr>
            <a:spLocks noGrp="1"/>
          </p:cNvSpPr>
          <p:nvPr>
            <p:ph type="sldNum" sz="quarter" idx="12"/>
          </p:nvPr>
        </p:nvSpPr>
        <p:spPr/>
        <p:txBody>
          <a:bodyPr/>
          <a:lstStyle/>
          <a:p>
            <a:fld id="{3EA5DC72-944E-4CE0-B842-0D8699C81A4D}" type="slidenum">
              <a:rPr lang="en-US" smtClean="0"/>
              <a:t>9</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990600"/>
            <a:ext cx="8534400" cy="458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5715000"/>
            <a:ext cx="6324600" cy="369332"/>
          </a:xfrm>
          <a:prstGeom prst="rect">
            <a:avLst/>
          </a:prstGeom>
          <a:noFill/>
        </p:spPr>
        <p:txBody>
          <a:bodyPr wrap="square" rtlCol="0">
            <a:spAutoFit/>
          </a:bodyPr>
          <a:lstStyle/>
          <a:p>
            <a:r>
              <a:rPr lang="en-US" dirty="0"/>
              <a:t>Source: http://www.eecs.harvard.edu/~mdw/course/cs260r</a:t>
            </a:r>
          </a:p>
        </p:txBody>
      </p:sp>
    </p:spTree>
    <p:extLst>
      <p:ext uri="{BB962C8B-B14F-4D97-AF65-F5344CB8AC3E}">
        <p14:creationId xmlns:p14="http://schemas.microsoft.com/office/powerpoint/2010/main" val="2770694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2734</Words>
  <Application>Microsoft Office PowerPoint</Application>
  <PresentationFormat>On-screen Show (4:3)</PresentationFormat>
  <Paragraphs>415</Paragraphs>
  <Slides>40</Slides>
  <Notes>21</Notes>
  <HiddenSlides>3</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What is Stream Processing Engine?</vt:lpstr>
      <vt:lpstr>Stream Processing Engine</vt:lpstr>
      <vt:lpstr>Stream Operators [Aurora, CIDR 2003]</vt:lpstr>
      <vt:lpstr>Distributed Stream Processing Engine</vt:lpstr>
      <vt:lpstr>Before Borealis [CIDR 2005]</vt:lpstr>
      <vt:lpstr>Current Status</vt:lpstr>
      <vt:lpstr>Second-generation SPE</vt:lpstr>
      <vt:lpstr>PowerPoint Presentation</vt:lpstr>
      <vt:lpstr>Terms</vt:lpstr>
      <vt:lpstr>Borealis Architecture</vt:lpstr>
      <vt:lpstr>Query Processor</vt:lpstr>
      <vt:lpstr>Data Model</vt:lpstr>
      <vt:lpstr>Aurora Query Model</vt:lpstr>
      <vt:lpstr>Query Model</vt:lpstr>
      <vt:lpstr>Quality of Service Model</vt:lpstr>
      <vt:lpstr>Dynamic Revision of Query Results</vt:lpstr>
      <vt:lpstr>Revisions and Replayability</vt:lpstr>
      <vt:lpstr>Revision Processing Scheme</vt:lpstr>
      <vt:lpstr>Processing Revision</vt:lpstr>
      <vt:lpstr>Processing Revision</vt:lpstr>
      <vt:lpstr>Processing Revision</vt:lpstr>
      <vt:lpstr>Processing Revision</vt:lpstr>
      <vt:lpstr>Dynamic Modification of Queries</vt:lpstr>
      <vt:lpstr>Basic Model</vt:lpstr>
      <vt:lpstr>Control-Line Example Use</vt:lpstr>
      <vt:lpstr>Time Travel</vt:lpstr>
      <vt:lpstr>CP  Views</vt:lpstr>
      <vt:lpstr>Time Travel</vt:lpstr>
      <vt:lpstr>Borealis Optimizer</vt:lpstr>
      <vt:lpstr>Optimizer Overview</vt:lpstr>
      <vt:lpstr>Optimization</vt:lpstr>
      <vt:lpstr>Initial Diagram Distribution (1/2)</vt:lpstr>
      <vt:lpstr>Initial Diagram Distribution (2/2)</vt:lpstr>
      <vt:lpstr>Dynamic Optimization</vt:lpstr>
      <vt:lpstr>Dynamic Optimization</vt:lpstr>
      <vt:lpstr>Dynamic Optimization</vt:lpstr>
      <vt:lpstr>Fault Tolerance</vt:lpstr>
      <vt:lpstr>Conclusion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of the Borealis Stream Processing Engine</dc:title>
  <dc:creator>kyunghoj</dc:creator>
  <cp:lastModifiedBy>Windows User</cp:lastModifiedBy>
  <cp:revision>95</cp:revision>
  <dcterms:created xsi:type="dcterms:W3CDTF">2012-11-16T06:03:17Z</dcterms:created>
  <dcterms:modified xsi:type="dcterms:W3CDTF">2012-12-06T20:26:43Z</dcterms:modified>
</cp:coreProperties>
</file>