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1"/>
  </p:notesMasterIdLst>
  <p:handoutMasterIdLst>
    <p:handoutMasterId r:id="rId22"/>
  </p:handoutMasterIdLst>
  <p:sldIdLst>
    <p:sldId id="302" r:id="rId2"/>
    <p:sldId id="305" r:id="rId3"/>
    <p:sldId id="377" r:id="rId4"/>
    <p:sldId id="993" r:id="rId5"/>
    <p:sldId id="997" r:id="rId6"/>
    <p:sldId id="376" r:id="rId7"/>
    <p:sldId id="344" r:id="rId8"/>
    <p:sldId id="378" r:id="rId9"/>
    <p:sldId id="321" r:id="rId10"/>
    <p:sldId id="995" r:id="rId11"/>
    <p:sldId id="996" r:id="rId12"/>
    <p:sldId id="348" r:id="rId13"/>
    <p:sldId id="379" r:id="rId14"/>
    <p:sldId id="380" r:id="rId15"/>
    <p:sldId id="338" r:id="rId16"/>
    <p:sldId id="330" r:id="rId17"/>
    <p:sldId id="382" r:id="rId18"/>
    <p:sldId id="359" r:id="rId19"/>
    <p:sldId id="368" r:id="rId20"/>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5BBB"/>
    <a:srgbClr val="00C7B1"/>
    <a:srgbClr val="828383"/>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96"/>
    <p:restoredTop sz="93391" autoAdjust="0"/>
  </p:normalViewPr>
  <p:slideViewPr>
    <p:cSldViewPr snapToGrid="0" snapToObjects="1">
      <p:cViewPr varScale="1">
        <p:scale>
          <a:sx n="114" d="100"/>
          <a:sy n="114" d="100"/>
        </p:scale>
        <p:origin x="840" y="102"/>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9/5/2023</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9/5/2023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09653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427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20384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5632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26498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922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56377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536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87376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331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106717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999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741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31287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922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57066" indent="-291179">
              <a:defRPr sz="1600">
                <a:solidFill>
                  <a:schemeClr val="tx1"/>
                </a:solidFill>
                <a:latin typeface="Verdana" panose="020B0604030504040204" pitchFamily="34" charset="0"/>
              </a:defRPr>
            </a:lvl2pPr>
            <a:lvl3pPr marL="1164717" indent="-232943">
              <a:defRPr sz="1600">
                <a:solidFill>
                  <a:schemeClr val="tx1"/>
                </a:solidFill>
                <a:latin typeface="Verdana" panose="020B0604030504040204" pitchFamily="34" charset="0"/>
              </a:defRPr>
            </a:lvl3pPr>
            <a:lvl4pPr marL="1630604" indent="-232943">
              <a:defRPr sz="1600">
                <a:solidFill>
                  <a:schemeClr val="tx1"/>
                </a:solidFill>
                <a:latin typeface="Verdana" panose="020B0604030504040204" pitchFamily="34" charset="0"/>
              </a:defRPr>
            </a:lvl4pPr>
            <a:lvl5pPr marL="2096491" indent="-232943">
              <a:defRPr sz="1600">
                <a:solidFill>
                  <a:schemeClr val="tx1"/>
                </a:solidFill>
                <a:latin typeface="Verdana" panose="020B0604030504040204" pitchFamily="34" charset="0"/>
              </a:defRPr>
            </a:lvl5pPr>
            <a:lvl6pPr marL="2562377" indent="-232943" eaLnBrk="0" fontAlgn="base" hangingPunct="0">
              <a:spcBef>
                <a:spcPct val="0"/>
              </a:spcBef>
              <a:spcAft>
                <a:spcPct val="0"/>
              </a:spcAft>
              <a:defRPr sz="1600">
                <a:solidFill>
                  <a:schemeClr val="tx1"/>
                </a:solidFill>
                <a:latin typeface="Verdana" panose="020B0604030504040204" pitchFamily="34" charset="0"/>
              </a:defRPr>
            </a:lvl6pPr>
            <a:lvl7pPr marL="3028264" indent="-232943" eaLnBrk="0" fontAlgn="base" hangingPunct="0">
              <a:spcBef>
                <a:spcPct val="0"/>
              </a:spcBef>
              <a:spcAft>
                <a:spcPct val="0"/>
              </a:spcAft>
              <a:defRPr sz="1600">
                <a:solidFill>
                  <a:schemeClr val="tx1"/>
                </a:solidFill>
                <a:latin typeface="Verdana" panose="020B0604030504040204" pitchFamily="34" charset="0"/>
              </a:defRPr>
            </a:lvl7pPr>
            <a:lvl8pPr marL="3494151" indent="-232943" eaLnBrk="0" fontAlgn="base" hangingPunct="0">
              <a:spcBef>
                <a:spcPct val="0"/>
              </a:spcBef>
              <a:spcAft>
                <a:spcPct val="0"/>
              </a:spcAft>
              <a:defRPr sz="1600">
                <a:solidFill>
                  <a:schemeClr val="tx1"/>
                </a:solidFill>
                <a:latin typeface="Verdana" panose="020B0604030504040204" pitchFamily="34" charset="0"/>
              </a:defRPr>
            </a:lvl8pPr>
            <a:lvl9pPr marL="3960038" indent="-232943"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327823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922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57066" indent="-291179">
              <a:defRPr sz="1600">
                <a:solidFill>
                  <a:schemeClr val="tx1"/>
                </a:solidFill>
                <a:latin typeface="Verdana" panose="020B0604030504040204" pitchFamily="34" charset="0"/>
              </a:defRPr>
            </a:lvl2pPr>
            <a:lvl3pPr marL="1164717" indent="-232943">
              <a:defRPr sz="1600">
                <a:solidFill>
                  <a:schemeClr val="tx1"/>
                </a:solidFill>
                <a:latin typeface="Verdana" panose="020B0604030504040204" pitchFamily="34" charset="0"/>
              </a:defRPr>
            </a:lvl3pPr>
            <a:lvl4pPr marL="1630604" indent="-232943">
              <a:defRPr sz="1600">
                <a:solidFill>
                  <a:schemeClr val="tx1"/>
                </a:solidFill>
                <a:latin typeface="Verdana" panose="020B0604030504040204" pitchFamily="34" charset="0"/>
              </a:defRPr>
            </a:lvl4pPr>
            <a:lvl5pPr marL="2096491" indent="-232943">
              <a:defRPr sz="1600">
                <a:solidFill>
                  <a:schemeClr val="tx1"/>
                </a:solidFill>
                <a:latin typeface="Verdana" panose="020B0604030504040204" pitchFamily="34" charset="0"/>
              </a:defRPr>
            </a:lvl5pPr>
            <a:lvl6pPr marL="2562377" indent="-232943" eaLnBrk="0" fontAlgn="base" hangingPunct="0">
              <a:spcBef>
                <a:spcPct val="0"/>
              </a:spcBef>
              <a:spcAft>
                <a:spcPct val="0"/>
              </a:spcAft>
              <a:defRPr sz="1600">
                <a:solidFill>
                  <a:schemeClr val="tx1"/>
                </a:solidFill>
                <a:latin typeface="Verdana" panose="020B0604030504040204" pitchFamily="34" charset="0"/>
              </a:defRPr>
            </a:lvl6pPr>
            <a:lvl7pPr marL="3028264" indent="-232943" eaLnBrk="0" fontAlgn="base" hangingPunct="0">
              <a:spcBef>
                <a:spcPct val="0"/>
              </a:spcBef>
              <a:spcAft>
                <a:spcPct val="0"/>
              </a:spcAft>
              <a:defRPr sz="1600">
                <a:solidFill>
                  <a:schemeClr val="tx1"/>
                </a:solidFill>
                <a:latin typeface="Verdana" panose="020B0604030504040204" pitchFamily="34" charset="0"/>
              </a:defRPr>
            </a:lvl7pPr>
            <a:lvl8pPr marL="3494151" indent="-232943" eaLnBrk="0" fontAlgn="base" hangingPunct="0">
              <a:spcBef>
                <a:spcPct val="0"/>
              </a:spcBef>
              <a:spcAft>
                <a:spcPct val="0"/>
              </a:spcAft>
              <a:defRPr sz="1600">
                <a:solidFill>
                  <a:schemeClr val="tx1"/>
                </a:solidFill>
                <a:latin typeface="Verdana" panose="020B0604030504040204" pitchFamily="34" charset="0"/>
              </a:defRPr>
            </a:lvl8pPr>
            <a:lvl9pPr marL="3960038" indent="-232943"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251499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Note: UGC 211 (AP US) may be used for diversity but does not count in a pathway.</a:t>
            </a:r>
          </a:p>
          <a:p>
            <a:r>
              <a:rPr lang="en-US" altLang="en-US">
                <a:latin typeface="Arial" panose="020B0604020202020204" pitchFamily="34" charset="0"/>
              </a:rPr>
              <a:t>Note: Pre-req, co-req, major restrictions</a:t>
            </a:r>
          </a:p>
        </p:txBody>
      </p:sp>
      <p:sp>
        <p:nvSpPr>
          <p:cNvPr id="389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endParaRPr lang="en-US" altLang="en-US" sz="1200">
              <a:latin typeface="Arial" panose="020B0604020202020204" pitchFamily="34" charset="0"/>
            </a:endParaRPr>
          </a:p>
        </p:txBody>
      </p:sp>
    </p:spTree>
    <p:extLst>
      <p:ext uri="{BB962C8B-B14F-4D97-AF65-F5344CB8AC3E}">
        <p14:creationId xmlns:p14="http://schemas.microsoft.com/office/powerpoint/2010/main" val="2371927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1712" cy="6856284"/>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tx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18" y="5366672"/>
            <a:ext cx="6810538" cy="972934"/>
          </a:xfrm>
          <a:prstGeom prst="rect">
            <a:avLst/>
          </a:prstGeom>
        </p:spPr>
      </p:pic>
    </p:spTree>
    <p:extLst>
      <p:ext uri="{BB962C8B-B14F-4D97-AF65-F5344CB8AC3E}">
        <p14:creationId xmlns:p14="http://schemas.microsoft.com/office/powerpoint/2010/main" val="8115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8"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p>
            <a:r>
              <a:rPr lang="en-US" dirty="0"/>
              <a:t>Click to </a:t>
            </a:r>
            <a:r>
              <a:rPr lang="en-US"/>
              <a:t>edit title</a:t>
            </a:r>
            <a:endParaRPr lang="en-US" dirty="0"/>
          </a:p>
        </p:txBody>
      </p:sp>
      <p:sp>
        <p:nvSpPr>
          <p:cNvPr id="12" name="Picture Placeholder 2"/>
          <p:cNvSpPr>
            <a:spLocks noGrp="1" noChangeAspect="1"/>
          </p:cNvSpPr>
          <p:nvPr>
            <p:ph type="pic" idx="13"/>
          </p:nvPr>
        </p:nvSpPr>
        <p:spPr>
          <a:xfrm>
            <a:off x="3835974" y="1049311"/>
            <a:ext cx="5308027" cy="295008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8727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3"/>
          <p:cNvSpPr>
            <a:spLocks noGrp="1" noChangeArrowheads="1"/>
          </p:cNvSpPr>
          <p:nvPr>
            <p:ph type="dt" sz="half" idx="10"/>
          </p:nvPr>
        </p:nvSpPr>
        <p:spPr>
          <a:xfrm>
            <a:off x="6324600" y="6311900"/>
            <a:ext cx="1905000" cy="457200"/>
          </a:xfrm>
          <a:prstGeom prst="rect">
            <a:avLst/>
          </a:prstGeom>
        </p:spPr>
        <p:txBody>
          <a:bodyPr/>
          <a:lstStyle>
            <a:lvl1pPr algn="r">
              <a:defRPr>
                <a:latin typeface="Trebuchet MS" panose="020B0603020202020204" pitchFamily="34" charset="0"/>
              </a:defRPr>
            </a:lvl1pPr>
          </a:lstStyle>
          <a:p>
            <a:pPr>
              <a:defRPr/>
            </a:pPr>
            <a:endParaRPr lang="en-US"/>
          </a:p>
        </p:txBody>
      </p:sp>
      <p:sp>
        <p:nvSpPr>
          <p:cNvPr id="5" name="Rectangle 24"/>
          <p:cNvSpPr>
            <a:spLocks noGrp="1" noChangeArrowheads="1"/>
          </p:cNvSpPr>
          <p:nvPr>
            <p:ph type="ftr" sz="quarter" idx="11"/>
          </p:nvPr>
        </p:nvSpPr>
        <p:spPr>
          <a:xfrm>
            <a:off x="3276600" y="6311900"/>
            <a:ext cx="2362200" cy="457200"/>
          </a:xfrm>
          <a:prstGeom prst="rect">
            <a:avLst/>
          </a:prstGeom>
        </p:spPr>
        <p:txBody>
          <a:bodyPr/>
          <a:lstStyle>
            <a:lvl1pPr algn="ctr">
              <a:defRPr>
                <a:latin typeface="Trebuchet MS" panose="020B0603020202020204" pitchFamily="34" charset="0"/>
              </a:defRPr>
            </a:lvl1pPr>
          </a:lstStyle>
          <a:p>
            <a:pPr>
              <a:defRPr/>
            </a:pPr>
            <a:endParaRPr lang="en-US"/>
          </a:p>
        </p:txBody>
      </p:sp>
      <p:sp>
        <p:nvSpPr>
          <p:cNvPr id="6" name="Rectangle 25"/>
          <p:cNvSpPr>
            <a:spLocks noGrp="1" noChangeArrowheads="1"/>
          </p:cNvSpPr>
          <p:nvPr>
            <p:ph type="sldNum" sz="quarter" idx="12"/>
          </p:nvPr>
        </p:nvSpPr>
        <p:spPr>
          <a:xfrm>
            <a:off x="1066800" y="6311900"/>
            <a:ext cx="1905000" cy="457200"/>
          </a:xfrm>
          <a:prstGeom prst="rect">
            <a:avLst/>
          </a:prstGeom>
        </p:spPr>
        <p:txBody>
          <a:bodyPr/>
          <a:lstStyle>
            <a:lvl1pPr algn="l">
              <a:defRPr>
                <a:latin typeface="Trebuchet MS" panose="020B0603020202020204" pitchFamily="34" charset="0"/>
              </a:defRPr>
            </a:lvl1pPr>
          </a:lstStyle>
          <a:p>
            <a:pPr>
              <a:defRPr/>
            </a:pPr>
            <a:fld id="{320E6D2C-D689-4C25-B281-92F3EC24CD04}" type="slidenum">
              <a:rPr lang="en-US" altLang="en-US"/>
              <a:pPr>
                <a:defRPr/>
              </a:pPr>
              <a:t>‹#›</a:t>
            </a:fld>
            <a:endParaRPr lang="en-US" altLang="en-US"/>
          </a:p>
        </p:txBody>
      </p:sp>
    </p:spTree>
    <p:extLst>
      <p:ext uri="{BB962C8B-B14F-4D97-AF65-F5344CB8AC3E}">
        <p14:creationId xmlns:p14="http://schemas.microsoft.com/office/powerpoint/2010/main" val="323603378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8"/>
            <a:ext cx="9141713" cy="6856285"/>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mj-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18" y="5366672"/>
            <a:ext cx="6810538" cy="972934"/>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8"/>
            <a:ext cx="9141712"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rgbClr val="005BBB"/>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tx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4" y="56223"/>
            <a:ext cx="5839533" cy="83421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57"/>
            <a:ext cx="9141712" cy="6856284"/>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mj-lt"/>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4" y="56223"/>
            <a:ext cx="5839533" cy="834219"/>
          </a:xfrm>
          <a:prstGeom prst="rect">
            <a:avLst/>
          </a:prstGeom>
        </p:spPr>
      </p:pic>
    </p:spTree>
    <p:extLst>
      <p:ext uri="{BB962C8B-B14F-4D97-AF65-F5344CB8AC3E}">
        <p14:creationId xmlns:p14="http://schemas.microsoft.com/office/powerpoint/2010/main" val="85199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6"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baseline="0"/>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
        <p:nvSpPr>
          <p:cNvPr id="5" name="Title Placeholder 12"/>
          <p:cNvSpPr>
            <a:spLocks noGrp="1"/>
          </p:cNvSpPr>
          <p:nvPr>
            <p:ph type="title" hasCustomPrompt="1"/>
          </p:nvPr>
        </p:nvSpPr>
        <p:spPr>
          <a:xfrm>
            <a:off x="425196" y="1316736"/>
            <a:ext cx="7886700"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Tree>
    <p:extLst>
      <p:ext uri="{BB962C8B-B14F-4D97-AF65-F5344CB8AC3E}">
        <p14:creationId xmlns:p14="http://schemas.microsoft.com/office/powerpoint/2010/main" val="54941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5" name="Title Placeholder 12"/>
          <p:cNvSpPr>
            <a:spLocks noGrp="1"/>
          </p:cNvSpPr>
          <p:nvPr>
            <p:ph type="title" hasCustomPrompt="1"/>
          </p:nvPr>
        </p:nvSpPr>
        <p:spPr>
          <a:xfrm>
            <a:off x="425196" y="1316736"/>
            <a:ext cx="3398729" cy="868430"/>
          </a:xfrm>
          <a:prstGeom prst="rect">
            <a:avLst/>
          </a:prstGeom>
        </p:spPr>
        <p:txBody>
          <a:bodyPr vert="horz" lIns="91440" tIns="45720" rIns="91440" bIns="45720" rtlCol="0" anchor="b">
            <a:normAutofit/>
          </a:bodyPr>
          <a:lstStyle>
            <a:lvl1pPr>
              <a:defRPr b="0"/>
            </a:lvl1pPr>
          </a:lstStyle>
          <a:p>
            <a:r>
              <a:rPr lang="en-US" dirty="0"/>
              <a:t>Click to edit title</a:t>
            </a:r>
          </a:p>
        </p:txBody>
      </p:sp>
      <p:sp>
        <p:nvSpPr>
          <p:cNvPr id="6" name="Picture Placeholder 2"/>
          <p:cNvSpPr>
            <a:spLocks noGrp="1" noChangeAspect="1"/>
          </p:cNvSpPr>
          <p:nvPr>
            <p:ph type="pic" idx="13"/>
          </p:nvPr>
        </p:nvSpPr>
        <p:spPr>
          <a:xfrm>
            <a:off x="3823924" y="1049311"/>
            <a:ext cx="5320076" cy="5811864"/>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174804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857"/>
            <a:ext cx="9141713" cy="6856284"/>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a:t>Click to edit title</a:t>
            </a:r>
          </a:p>
        </p:txBody>
      </p:sp>
      <p:sp>
        <p:nvSpPr>
          <p:cNvPr id="11" name="Slide Number Placeholder 6"/>
          <p:cNvSpPr txBox="1">
            <a:spLocks/>
          </p:cNvSpPr>
          <p:nvPr userDrawn="1"/>
        </p:nvSpPr>
        <p:spPr>
          <a:xfrm>
            <a:off x="7546663" y="6240989"/>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56464" y="56223"/>
            <a:ext cx="5839533" cy="83421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 id="2147483910" r:id="rId12"/>
  </p:sldLayoutIdLst>
  <p:hf hdr="0" dt="0"/>
  <p:txStyles>
    <p:titleStyle>
      <a:lvl1pPr algn="l" defTabSz="685800" rtl="0" eaLnBrk="1" latinLnBrk="0" hangingPunct="1">
        <a:lnSpc>
          <a:spcPct val="90000"/>
        </a:lnSpc>
        <a:spcBef>
          <a:spcPct val="0"/>
        </a:spcBef>
        <a:buNone/>
        <a:defRPr sz="2250" b="0" kern="1200">
          <a:solidFill>
            <a:schemeClr val="tx2"/>
          </a:solidFill>
          <a:latin typeface="+mj-lt"/>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www.youtube.com/embed/IhR89dmdpEA?feature=oembed" TargetMode="External"/><Relationship Id="rId6" Type="http://schemas.openxmlformats.org/officeDocument/2006/relationships/image" Target="../media/image29.jpeg"/><Relationship Id="rId5" Type="http://schemas.openxmlformats.org/officeDocument/2006/relationships/image" Target="../media/image28.tmp"/><Relationship Id="rId4" Type="http://schemas.openxmlformats.org/officeDocument/2006/relationships/hyperlink" Target="http://engineering.buffalo.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3.tmp"/><Relationship Id="rId4" Type="http://schemas.openxmlformats.org/officeDocument/2006/relationships/image" Target="../media/image32.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8.tmp"/><Relationship Id="rId4" Type="http://schemas.openxmlformats.org/officeDocument/2006/relationships/image" Target="../media/image37.tmp"/></Relationships>
</file>

<file path=ppt/slides/_rels/slide19.xml.rels><?xml version="1.0" encoding="UTF-8" standalone="yes"?>
<Relationships xmlns="http://schemas.openxmlformats.org/package/2006/relationships"><Relationship Id="rId3" Type="http://schemas.openxmlformats.org/officeDocument/2006/relationships/hyperlink" Target="mailto:UBEngineer@buffalo.ed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academics.eng.buffalo.edu/academics/advis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hyperlink" Target="mailto:troywill@buffalo.edu" TargetMode="External"/><Relationship Id="rId7" Type="http://schemas.openxmlformats.org/officeDocument/2006/relationships/image" Target="../media/image19.tm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tmp"/><Relationship Id="rId5" Type="http://schemas.openxmlformats.org/officeDocument/2006/relationships/image" Target="../media/image17.tmp"/><Relationship Id="rId10" Type="http://schemas.openxmlformats.org/officeDocument/2006/relationships/image" Target="../media/image21.tmp"/><Relationship Id="rId4" Type="http://schemas.openxmlformats.org/officeDocument/2006/relationships/image" Target="../media/image16.tmp"/><Relationship Id="rId9" Type="http://schemas.openxmlformats.org/officeDocument/2006/relationships/hyperlink" Target="https://academics.eng.buffalo.edu/survey/take?survey=MenteeAPP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3.tmp"/></Relationships>
</file>

<file path=ppt/slides/_rels/slide7.xml.rels><?xml version="1.0" encoding="UTF-8" standalone="yes"?>
<Relationships xmlns="http://schemas.openxmlformats.org/package/2006/relationships"><Relationship Id="rId3" Type="http://schemas.openxmlformats.org/officeDocument/2006/relationships/hyperlink" Target="http://www.eng.buffalo.edu/undergrad/advisement/flowsheet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s://engineering.buffalo.edu/home/academics/undergrad/admissions/change.html" TargetMode="External"/><Relationship Id="rId2" Type="http://schemas.openxmlformats.org/officeDocument/2006/relationships/image" Target="../media/image25.tmp"/><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eng.buffalo.edu/undergrad/advisement/flowsheet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7.tmp"/><Relationship Id="rId4" Type="http://schemas.openxmlformats.org/officeDocument/2006/relationships/image" Target="../media/image2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3775" y="3968497"/>
            <a:ext cx="5481355" cy="1650381"/>
          </a:xfrm>
        </p:spPr>
        <p:txBody>
          <a:bodyPr/>
          <a:lstStyle/>
          <a:p>
            <a:r>
              <a:rPr lang="en-US" dirty="0"/>
              <a:t>CSE 199: Internet, Computing, and Society</a:t>
            </a:r>
          </a:p>
        </p:txBody>
      </p:sp>
      <p:sp>
        <p:nvSpPr>
          <p:cNvPr id="3" name="Title 2"/>
          <p:cNvSpPr>
            <a:spLocks noGrp="1"/>
          </p:cNvSpPr>
          <p:nvPr>
            <p:ph type="ctrTitle"/>
          </p:nvPr>
        </p:nvSpPr>
        <p:spPr/>
        <p:txBody>
          <a:bodyPr/>
          <a:lstStyle/>
          <a:p>
            <a:r>
              <a:rPr lang="en-US" dirty="0"/>
              <a:t>First Semester course advisement</a:t>
            </a:r>
          </a:p>
        </p:txBody>
      </p:sp>
    </p:spTree>
    <p:extLst>
      <p:ext uri="{BB962C8B-B14F-4D97-AF65-F5344CB8AC3E}">
        <p14:creationId xmlns:p14="http://schemas.microsoft.com/office/powerpoint/2010/main" val="1736673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83618" y="550237"/>
            <a:ext cx="7277100" cy="1143000"/>
          </a:xfrm>
        </p:spPr>
        <p:txBody>
          <a:bodyPr>
            <a:normAutofit/>
          </a:bodyPr>
          <a:lstStyle/>
          <a:p>
            <a:pPr algn="ctr"/>
            <a:r>
              <a:rPr lang="en-US" altLang="en-US" sz="2400" b="1" dirty="0">
                <a:solidFill>
                  <a:schemeClr val="tx1"/>
                </a:solidFill>
                <a:latin typeface="+mj-lt"/>
              </a:rPr>
              <a:t>What Classes Should I Take in Spring?</a:t>
            </a:r>
            <a:br>
              <a:rPr lang="en-US" altLang="en-US" sz="2400" b="1" dirty="0">
                <a:solidFill>
                  <a:schemeClr val="tx1"/>
                </a:solidFill>
                <a:latin typeface="+mj-lt"/>
              </a:rPr>
            </a:br>
            <a:r>
              <a:rPr lang="en-US" altLang="en-US" sz="2400" b="1" i="1" dirty="0">
                <a:solidFill>
                  <a:schemeClr val="tx1"/>
                </a:solidFill>
                <a:latin typeface="+mj-lt"/>
              </a:rPr>
              <a:t>Computer Engineering</a:t>
            </a:r>
            <a:endParaRPr lang="en-US" altLang="en-US" sz="2400" i="1" dirty="0">
              <a:solidFill>
                <a:schemeClr val="tx1"/>
              </a:solidFill>
              <a:latin typeface="+mj-lt"/>
            </a:endParaRPr>
          </a:p>
        </p:txBody>
      </p:sp>
      <p:sp>
        <p:nvSpPr>
          <p:cNvPr id="4" name="Rectangle: Rounded Corners 3">
            <a:extLst>
              <a:ext uri="{FF2B5EF4-FFF2-40B4-BE49-F238E27FC236}">
                <a16:creationId xmlns:a16="http://schemas.microsoft.com/office/drawing/2014/main" id="{35439274-C060-F60D-721C-D4BA61636F02}"/>
              </a:ext>
            </a:extLst>
          </p:cNvPr>
          <p:cNvSpPr/>
          <p:nvPr/>
        </p:nvSpPr>
        <p:spPr>
          <a:xfrm>
            <a:off x="859875" y="210324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MTH 114, Precalculus</a:t>
            </a:r>
          </a:p>
        </p:txBody>
      </p:sp>
      <p:sp>
        <p:nvSpPr>
          <p:cNvPr id="5" name="Rectangle: Rounded Corners 4">
            <a:extLst>
              <a:ext uri="{FF2B5EF4-FFF2-40B4-BE49-F238E27FC236}">
                <a16:creationId xmlns:a16="http://schemas.microsoft.com/office/drawing/2014/main" id="{B26E1C05-65C9-20C3-D090-1CAE561E9C5C}"/>
              </a:ext>
            </a:extLst>
          </p:cNvPr>
          <p:cNvSpPr/>
          <p:nvPr/>
        </p:nvSpPr>
        <p:spPr>
          <a:xfrm>
            <a:off x="2627152" y="210993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MTH 141 or MTH 136/137, Calculus 1</a:t>
            </a:r>
          </a:p>
        </p:txBody>
      </p:sp>
      <p:sp>
        <p:nvSpPr>
          <p:cNvPr id="6" name="Rectangle: Rounded Corners 5">
            <a:extLst>
              <a:ext uri="{FF2B5EF4-FFF2-40B4-BE49-F238E27FC236}">
                <a16:creationId xmlns:a16="http://schemas.microsoft.com/office/drawing/2014/main" id="{334FBC99-D25D-CBD1-CA5F-E5883AF363A9}"/>
              </a:ext>
            </a:extLst>
          </p:cNvPr>
          <p:cNvSpPr/>
          <p:nvPr/>
        </p:nvSpPr>
        <p:spPr>
          <a:xfrm>
            <a:off x="4398626" y="210324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MTH 142 or MTH 138/139, Calculus 2</a:t>
            </a:r>
          </a:p>
        </p:txBody>
      </p:sp>
      <p:sp>
        <p:nvSpPr>
          <p:cNvPr id="7" name="Rectangle: Rounded Corners 6">
            <a:extLst>
              <a:ext uri="{FF2B5EF4-FFF2-40B4-BE49-F238E27FC236}">
                <a16:creationId xmlns:a16="http://schemas.microsoft.com/office/drawing/2014/main" id="{FAA07CDF-1E1B-DEE2-7C71-234096B51BB2}"/>
              </a:ext>
            </a:extLst>
          </p:cNvPr>
          <p:cNvSpPr/>
          <p:nvPr/>
        </p:nvSpPr>
        <p:spPr>
          <a:xfrm>
            <a:off x="6170100" y="210993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MTH 241 Calculus 3, or MTH 306 Differential Equations (both are required)</a:t>
            </a:r>
          </a:p>
        </p:txBody>
      </p:sp>
      <p:sp>
        <p:nvSpPr>
          <p:cNvPr id="8" name="TextBox 7">
            <a:extLst>
              <a:ext uri="{FF2B5EF4-FFF2-40B4-BE49-F238E27FC236}">
                <a16:creationId xmlns:a16="http://schemas.microsoft.com/office/drawing/2014/main" id="{0604E616-42B8-0F39-38E3-D20EDBE9D226}"/>
              </a:ext>
            </a:extLst>
          </p:cNvPr>
          <p:cNvSpPr txBox="1"/>
          <p:nvPr/>
        </p:nvSpPr>
        <p:spPr>
          <a:xfrm>
            <a:off x="783618" y="1711787"/>
            <a:ext cx="2462921" cy="369332"/>
          </a:xfrm>
          <a:prstGeom prst="rect">
            <a:avLst/>
          </a:prstGeom>
          <a:noFill/>
        </p:spPr>
        <p:txBody>
          <a:bodyPr wrap="square" rtlCol="0">
            <a:spAutoFit/>
          </a:bodyPr>
          <a:lstStyle/>
          <a:p>
            <a:r>
              <a:rPr lang="en-US" dirty="0"/>
              <a:t>Mathematics:</a:t>
            </a:r>
          </a:p>
        </p:txBody>
      </p:sp>
      <p:sp>
        <p:nvSpPr>
          <p:cNvPr id="9" name="TextBox 8">
            <a:extLst>
              <a:ext uri="{FF2B5EF4-FFF2-40B4-BE49-F238E27FC236}">
                <a16:creationId xmlns:a16="http://schemas.microsoft.com/office/drawing/2014/main" id="{783E16B1-BEE6-53B5-775D-9604DE9CC695}"/>
              </a:ext>
            </a:extLst>
          </p:cNvPr>
          <p:cNvSpPr txBox="1"/>
          <p:nvPr/>
        </p:nvSpPr>
        <p:spPr>
          <a:xfrm>
            <a:off x="783613" y="3025677"/>
            <a:ext cx="2462921" cy="369332"/>
          </a:xfrm>
          <a:prstGeom prst="rect">
            <a:avLst/>
          </a:prstGeom>
          <a:noFill/>
        </p:spPr>
        <p:txBody>
          <a:bodyPr wrap="square" rtlCol="0">
            <a:spAutoFit/>
          </a:bodyPr>
          <a:lstStyle/>
          <a:p>
            <a:r>
              <a:rPr lang="en-US" dirty="0"/>
              <a:t>Physics:</a:t>
            </a:r>
          </a:p>
        </p:txBody>
      </p:sp>
      <p:sp>
        <p:nvSpPr>
          <p:cNvPr id="10" name="Rectangle: Rounded Corners 9">
            <a:extLst>
              <a:ext uri="{FF2B5EF4-FFF2-40B4-BE49-F238E27FC236}">
                <a16:creationId xmlns:a16="http://schemas.microsoft.com/office/drawing/2014/main" id="{5290E7A7-53B7-63C0-F13A-56E4DDFE60C1}"/>
              </a:ext>
            </a:extLst>
          </p:cNvPr>
          <p:cNvSpPr/>
          <p:nvPr/>
        </p:nvSpPr>
        <p:spPr>
          <a:xfrm>
            <a:off x="2627152" y="3259077"/>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PHY 107, Engineering Physics 1</a:t>
            </a:r>
          </a:p>
        </p:txBody>
      </p:sp>
      <p:sp>
        <p:nvSpPr>
          <p:cNvPr id="11" name="Rectangle: Rounded Corners 10">
            <a:extLst>
              <a:ext uri="{FF2B5EF4-FFF2-40B4-BE49-F238E27FC236}">
                <a16:creationId xmlns:a16="http://schemas.microsoft.com/office/drawing/2014/main" id="{8D85EDE2-8210-090D-CB81-059013BCEDB8}"/>
              </a:ext>
            </a:extLst>
          </p:cNvPr>
          <p:cNvSpPr/>
          <p:nvPr/>
        </p:nvSpPr>
        <p:spPr>
          <a:xfrm>
            <a:off x="4398626" y="3259077"/>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PHY 108/158, Engineering Physics 2 + Lab</a:t>
            </a:r>
          </a:p>
        </p:txBody>
      </p:sp>
      <p:sp>
        <p:nvSpPr>
          <p:cNvPr id="12" name="TextBox 11">
            <a:extLst>
              <a:ext uri="{FF2B5EF4-FFF2-40B4-BE49-F238E27FC236}">
                <a16:creationId xmlns:a16="http://schemas.microsoft.com/office/drawing/2014/main" id="{FFE1705F-17E1-F3C2-9AE8-8AE2919F16F9}"/>
              </a:ext>
            </a:extLst>
          </p:cNvPr>
          <p:cNvSpPr txBox="1"/>
          <p:nvPr/>
        </p:nvSpPr>
        <p:spPr>
          <a:xfrm>
            <a:off x="783615" y="3982457"/>
            <a:ext cx="2462921" cy="369332"/>
          </a:xfrm>
          <a:prstGeom prst="rect">
            <a:avLst/>
          </a:prstGeom>
          <a:noFill/>
        </p:spPr>
        <p:txBody>
          <a:bodyPr wrap="square" rtlCol="0">
            <a:spAutoFit/>
          </a:bodyPr>
          <a:lstStyle/>
          <a:p>
            <a:r>
              <a:rPr lang="en-US" dirty="0"/>
              <a:t>Programming:</a:t>
            </a:r>
          </a:p>
        </p:txBody>
      </p:sp>
      <p:sp>
        <p:nvSpPr>
          <p:cNvPr id="13" name="Rectangle: Rounded Corners 12">
            <a:extLst>
              <a:ext uri="{FF2B5EF4-FFF2-40B4-BE49-F238E27FC236}">
                <a16:creationId xmlns:a16="http://schemas.microsoft.com/office/drawing/2014/main" id="{FAECB9D8-86E4-C162-0FC3-C2E0590218A0}"/>
              </a:ext>
            </a:extLst>
          </p:cNvPr>
          <p:cNvSpPr/>
          <p:nvPr/>
        </p:nvSpPr>
        <p:spPr>
          <a:xfrm>
            <a:off x="2627152" y="4424236"/>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CSE 115, Intro to CS 1</a:t>
            </a:r>
          </a:p>
        </p:txBody>
      </p:sp>
      <p:sp>
        <p:nvSpPr>
          <p:cNvPr id="14" name="Rectangle: Rounded Corners 13">
            <a:extLst>
              <a:ext uri="{FF2B5EF4-FFF2-40B4-BE49-F238E27FC236}">
                <a16:creationId xmlns:a16="http://schemas.microsoft.com/office/drawing/2014/main" id="{FBEE3B52-B832-61CD-EB5E-229260C4948D}"/>
              </a:ext>
            </a:extLst>
          </p:cNvPr>
          <p:cNvSpPr/>
          <p:nvPr/>
        </p:nvSpPr>
        <p:spPr>
          <a:xfrm>
            <a:off x="4422168" y="4424236"/>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CSE 116, Intro to CS 2</a:t>
            </a:r>
          </a:p>
        </p:txBody>
      </p:sp>
      <p:sp>
        <p:nvSpPr>
          <p:cNvPr id="15" name="TextBox 14">
            <a:extLst>
              <a:ext uri="{FF2B5EF4-FFF2-40B4-BE49-F238E27FC236}">
                <a16:creationId xmlns:a16="http://schemas.microsoft.com/office/drawing/2014/main" id="{A66B419F-9E70-60B4-1329-883606DB58AD}"/>
              </a:ext>
            </a:extLst>
          </p:cNvPr>
          <p:cNvSpPr txBox="1"/>
          <p:nvPr/>
        </p:nvSpPr>
        <p:spPr>
          <a:xfrm>
            <a:off x="783615" y="5220063"/>
            <a:ext cx="2957872" cy="369332"/>
          </a:xfrm>
          <a:prstGeom prst="rect">
            <a:avLst/>
          </a:prstGeom>
          <a:noFill/>
        </p:spPr>
        <p:txBody>
          <a:bodyPr wrap="square" rtlCol="0">
            <a:spAutoFit/>
          </a:bodyPr>
          <a:lstStyle/>
          <a:p>
            <a:r>
              <a:rPr lang="en-US" dirty="0"/>
              <a:t>UB Curriculum (Gen Ed):</a:t>
            </a:r>
          </a:p>
        </p:txBody>
      </p:sp>
      <p:sp>
        <p:nvSpPr>
          <p:cNvPr id="16" name="Rectangle: Rounded Corners 15">
            <a:extLst>
              <a:ext uri="{FF2B5EF4-FFF2-40B4-BE49-F238E27FC236}">
                <a16:creationId xmlns:a16="http://schemas.microsoft.com/office/drawing/2014/main" id="{D4136623-5E22-DB1A-7926-6EA9E83DAA5F}"/>
              </a:ext>
            </a:extLst>
          </p:cNvPr>
          <p:cNvSpPr/>
          <p:nvPr/>
        </p:nvSpPr>
        <p:spPr>
          <a:xfrm>
            <a:off x="859875" y="5773965"/>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ENG 105, Communication Literacy 1</a:t>
            </a:r>
          </a:p>
        </p:txBody>
      </p:sp>
      <p:sp>
        <p:nvSpPr>
          <p:cNvPr id="17" name="Rectangle: Rounded Corners 16">
            <a:extLst>
              <a:ext uri="{FF2B5EF4-FFF2-40B4-BE49-F238E27FC236}">
                <a16:creationId xmlns:a16="http://schemas.microsoft.com/office/drawing/2014/main" id="{18D832C6-0325-FC2A-EE5F-759269D95177}"/>
              </a:ext>
            </a:extLst>
          </p:cNvPr>
          <p:cNvSpPr/>
          <p:nvPr/>
        </p:nvSpPr>
        <p:spPr>
          <a:xfrm>
            <a:off x="2627152" y="5773965"/>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Thematic Pathway 1</a:t>
            </a:r>
          </a:p>
        </p:txBody>
      </p:sp>
      <p:sp>
        <p:nvSpPr>
          <p:cNvPr id="20" name="Rectangle: Rounded Corners 19">
            <a:extLst>
              <a:ext uri="{FF2B5EF4-FFF2-40B4-BE49-F238E27FC236}">
                <a16:creationId xmlns:a16="http://schemas.microsoft.com/office/drawing/2014/main" id="{873607C5-540A-7775-A179-87E7ABD9B046}"/>
              </a:ext>
            </a:extLst>
          </p:cNvPr>
          <p:cNvSpPr/>
          <p:nvPr/>
        </p:nvSpPr>
        <p:spPr>
          <a:xfrm>
            <a:off x="6170100" y="4419085"/>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CSE 191, Discrete Structures</a:t>
            </a:r>
          </a:p>
        </p:txBody>
      </p:sp>
      <p:sp>
        <p:nvSpPr>
          <p:cNvPr id="22" name="Plus Sign 21">
            <a:extLst>
              <a:ext uri="{FF2B5EF4-FFF2-40B4-BE49-F238E27FC236}">
                <a16:creationId xmlns:a16="http://schemas.microsoft.com/office/drawing/2014/main" id="{D7EE1845-581B-B474-35F7-D473DA65E1A4}"/>
              </a:ext>
            </a:extLst>
          </p:cNvPr>
          <p:cNvSpPr/>
          <p:nvPr/>
        </p:nvSpPr>
        <p:spPr>
          <a:xfrm>
            <a:off x="5831518" y="4537726"/>
            <a:ext cx="335560" cy="446422"/>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Up 22">
            <a:extLst>
              <a:ext uri="{FF2B5EF4-FFF2-40B4-BE49-F238E27FC236}">
                <a16:creationId xmlns:a16="http://schemas.microsoft.com/office/drawing/2014/main" id="{C4478AAB-61FD-F5CA-FAF8-305E99328F1B}"/>
              </a:ext>
            </a:extLst>
          </p:cNvPr>
          <p:cNvSpPr/>
          <p:nvPr/>
        </p:nvSpPr>
        <p:spPr>
          <a:xfrm>
            <a:off x="2126392" y="2855736"/>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Up 23">
            <a:extLst>
              <a:ext uri="{FF2B5EF4-FFF2-40B4-BE49-F238E27FC236}">
                <a16:creationId xmlns:a16="http://schemas.microsoft.com/office/drawing/2014/main" id="{5318A184-3558-B399-BB6A-3725CE600C44}"/>
              </a:ext>
            </a:extLst>
          </p:cNvPr>
          <p:cNvSpPr/>
          <p:nvPr/>
        </p:nvSpPr>
        <p:spPr>
          <a:xfrm>
            <a:off x="3857271" y="2855736"/>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urved Up 24">
            <a:extLst>
              <a:ext uri="{FF2B5EF4-FFF2-40B4-BE49-F238E27FC236}">
                <a16:creationId xmlns:a16="http://schemas.microsoft.com/office/drawing/2014/main" id="{2B6F9FA7-00B1-757E-0618-77D2AF4AEBF7}"/>
              </a:ext>
            </a:extLst>
          </p:cNvPr>
          <p:cNvSpPr/>
          <p:nvPr/>
        </p:nvSpPr>
        <p:spPr>
          <a:xfrm>
            <a:off x="5684722" y="2822702"/>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Curved Up 25">
            <a:extLst>
              <a:ext uri="{FF2B5EF4-FFF2-40B4-BE49-F238E27FC236}">
                <a16:creationId xmlns:a16="http://schemas.microsoft.com/office/drawing/2014/main" id="{7249120D-6251-AB06-C5CD-C569376FE3AE}"/>
              </a:ext>
            </a:extLst>
          </p:cNvPr>
          <p:cNvSpPr/>
          <p:nvPr/>
        </p:nvSpPr>
        <p:spPr>
          <a:xfrm>
            <a:off x="3857271" y="4025253"/>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urved Up 26">
            <a:extLst>
              <a:ext uri="{FF2B5EF4-FFF2-40B4-BE49-F238E27FC236}">
                <a16:creationId xmlns:a16="http://schemas.microsoft.com/office/drawing/2014/main" id="{383AC8BD-D2F1-5C12-FED3-506026FCE15B}"/>
              </a:ext>
            </a:extLst>
          </p:cNvPr>
          <p:cNvSpPr/>
          <p:nvPr/>
        </p:nvSpPr>
        <p:spPr>
          <a:xfrm>
            <a:off x="3857271" y="5154865"/>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80E5B15-04D5-9304-3872-185A24ACEC32}"/>
              </a:ext>
            </a:extLst>
          </p:cNvPr>
          <p:cNvSpPr txBox="1"/>
          <p:nvPr/>
        </p:nvSpPr>
        <p:spPr>
          <a:xfrm>
            <a:off x="2625810" y="1693237"/>
            <a:ext cx="1409351" cy="369332"/>
          </a:xfrm>
          <a:prstGeom prst="rect">
            <a:avLst/>
          </a:prstGeom>
          <a:noFill/>
        </p:spPr>
        <p:txBody>
          <a:bodyPr wrap="square" rtlCol="0">
            <a:spAutoFit/>
          </a:bodyPr>
          <a:lstStyle/>
          <a:p>
            <a:r>
              <a:rPr lang="en-US" sz="900" b="1" dirty="0">
                <a:solidFill>
                  <a:schemeClr val="accent3"/>
                </a:solidFill>
              </a:rPr>
              <a:t>C or better in MTH 114 or MRA scores of 70</a:t>
            </a:r>
          </a:p>
        </p:txBody>
      </p:sp>
      <p:sp>
        <p:nvSpPr>
          <p:cNvPr id="29" name="TextBox 28">
            <a:extLst>
              <a:ext uri="{FF2B5EF4-FFF2-40B4-BE49-F238E27FC236}">
                <a16:creationId xmlns:a16="http://schemas.microsoft.com/office/drawing/2014/main" id="{DD887812-4D21-F000-D376-DB7EFCF6693B}"/>
              </a:ext>
            </a:extLst>
          </p:cNvPr>
          <p:cNvSpPr txBox="1"/>
          <p:nvPr/>
        </p:nvSpPr>
        <p:spPr>
          <a:xfrm>
            <a:off x="2821275" y="3012786"/>
            <a:ext cx="1132568" cy="230832"/>
          </a:xfrm>
          <a:prstGeom prst="rect">
            <a:avLst/>
          </a:prstGeom>
          <a:noFill/>
        </p:spPr>
        <p:txBody>
          <a:bodyPr wrap="square" rtlCol="0">
            <a:spAutoFit/>
          </a:bodyPr>
          <a:lstStyle/>
          <a:p>
            <a:r>
              <a:rPr lang="en-US" sz="900" b="1" dirty="0">
                <a:solidFill>
                  <a:schemeClr val="accent3"/>
                </a:solidFill>
              </a:rPr>
              <a:t>Calc 1 Co-Req</a:t>
            </a:r>
          </a:p>
        </p:txBody>
      </p:sp>
      <p:sp>
        <p:nvSpPr>
          <p:cNvPr id="30" name="TextBox 29">
            <a:extLst>
              <a:ext uri="{FF2B5EF4-FFF2-40B4-BE49-F238E27FC236}">
                <a16:creationId xmlns:a16="http://schemas.microsoft.com/office/drawing/2014/main" id="{A39BB289-1F62-36B4-C3E8-C4B5EFD89488}"/>
              </a:ext>
            </a:extLst>
          </p:cNvPr>
          <p:cNvSpPr txBox="1"/>
          <p:nvPr/>
        </p:nvSpPr>
        <p:spPr>
          <a:xfrm>
            <a:off x="2821275" y="4197738"/>
            <a:ext cx="1132568" cy="230832"/>
          </a:xfrm>
          <a:prstGeom prst="rect">
            <a:avLst/>
          </a:prstGeom>
          <a:noFill/>
        </p:spPr>
        <p:txBody>
          <a:bodyPr wrap="square" rtlCol="0">
            <a:spAutoFit/>
          </a:bodyPr>
          <a:lstStyle/>
          <a:p>
            <a:r>
              <a:rPr lang="en-US" sz="900" b="1" dirty="0">
                <a:solidFill>
                  <a:schemeClr val="accent3"/>
                </a:solidFill>
              </a:rPr>
              <a:t>Calc 1 Co-Req</a:t>
            </a:r>
          </a:p>
        </p:txBody>
      </p:sp>
      <p:sp>
        <p:nvSpPr>
          <p:cNvPr id="31" name="Rectangle: Rounded Corners 30">
            <a:extLst>
              <a:ext uri="{FF2B5EF4-FFF2-40B4-BE49-F238E27FC236}">
                <a16:creationId xmlns:a16="http://schemas.microsoft.com/office/drawing/2014/main" id="{819F14D9-3A1C-19B7-F229-F2AE049B1FB3}"/>
              </a:ext>
            </a:extLst>
          </p:cNvPr>
          <p:cNvSpPr/>
          <p:nvPr/>
        </p:nvSpPr>
        <p:spPr>
          <a:xfrm>
            <a:off x="4398626" y="5740277"/>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Global Pathway 1</a:t>
            </a:r>
          </a:p>
        </p:txBody>
      </p:sp>
      <p:sp>
        <p:nvSpPr>
          <p:cNvPr id="33" name="TextBox 32">
            <a:extLst>
              <a:ext uri="{FF2B5EF4-FFF2-40B4-BE49-F238E27FC236}">
                <a16:creationId xmlns:a16="http://schemas.microsoft.com/office/drawing/2014/main" id="{C314ECFD-6EB7-5B49-ACE4-47705E9DBED3}"/>
              </a:ext>
            </a:extLst>
          </p:cNvPr>
          <p:cNvSpPr txBox="1"/>
          <p:nvPr/>
        </p:nvSpPr>
        <p:spPr>
          <a:xfrm>
            <a:off x="2269281" y="6535910"/>
            <a:ext cx="4651913" cy="230832"/>
          </a:xfrm>
          <a:prstGeom prst="rect">
            <a:avLst/>
          </a:prstGeom>
          <a:noFill/>
        </p:spPr>
        <p:txBody>
          <a:bodyPr wrap="square" rtlCol="0">
            <a:spAutoFit/>
          </a:bodyPr>
          <a:lstStyle/>
          <a:p>
            <a:r>
              <a:rPr lang="en-US" sz="900" b="1" dirty="0">
                <a:solidFill>
                  <a:schemeClr val="accent3"/>
                </a:solidFill>
              </a:rPr>
              <a:t>UB Curriculum Requirements are not sequential and can be taken in any order.</a:t>
            </a:r>
          </a:p>
        </p:txBody>
      </p:sp>
    </p:spTree>
    <p:extLst>
      <p:ext uri="{BB962C8B-B14F-4D97-AF65-F5344CB8AC3E}">
        <p14:creationId xmlns:p14="http://schemas.microsoft.com/office/powerpoint/2010/main" val="195189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animBg="1"/>
      <p:bldP spid="11" grpId="0" animBg="1"/>
      <p:bldP spid="12" grpId="0"/>
      <p:bldP spid="13" grpId="0" animBg="1"/>
      <p:bldP spid="14" grpId="0" animBg="1"/>
      <p:bldP spid="15" grpId="0"/>
      <p:bldP spid="16" grpId="0" animBg="1"/>
      <p:bldP spid="17" grpId="0" animBg="1"/>
      <p:bldP spid="20" grpId="0" animBg="1"/>
      <p:bldP spid="22" grpId="0" animBg="1"/>
      <p:bldP spid="23" grpId="0" animBg="1"/>
      <p:bldP spid="24" grpId="0" animBg="1"/>
      <p:bldP spid="25" grpId="0" animBg="1"/>
      <p:bldP spid="26" grpId="0" animBg="1"/>
      <p:bldP spid="27" grpId="0" animBg="1"/>
      <p:bldP spid="28" grpId="0"/>
      <p:bldP spid="29" grpId="0"/>
      <p:bldP spid="30" grpId="0"/>
      <p:bldP spid="31"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83618" y="550237"/>
            <a:ext cx="7277100" cy="1143000"/>
          </a:xfrm>
        </p:spPr>
        <p:txBody>
          <a:bodyPr>
            <a:normAutofit/>
          </a:bodyPr>
          <a:lstStyle/>
          <a:p>
            <a:pPr algn="ctr"/>
            <a:r>
              <a:rPr lang="en-US" altLang="en-US" sz="2400" b="1" dirty="0">
                <a:solidFill>
                  <a:schemeClr val="tx1"/>
                </a:solidFill>
                <a:latin typeface="+mj-lt"/>
              </a:rPr>
              <a:t>What Classes Should I Take in Spring?</a:t>
            </a:r>
            <a:br>
              <a:rPr lang="en-US" altLang="en-US" sz="2400" b="1" dirty="0">
                <a:solidFill>
                  <a:schemeClr val="tx1"/>
                </a:solidFill>
                <a:latin typeface="+mj-lt"/>
              </a:rPr>
            </a:br>
            <a:r>
              <a:rPr lang="en-US" altLang="en-US" sz="2400" b="1" i="1" dirty="0">
                <a:solidFill>
                  <a:schemeClr val="tx1"/>
                </a:solidFill>
                <a:latin typeface="+mj-lt"/>
              </a:rPr>
              <a:t>Computer Science</a:t>
            </a:r>
            <a:endParaRPr lang="en-US" altLang="en-US" sz="2400" i="1" dirty="0">
              <a:solidFill>
                <a:schemeClr val="tx1"/>
              </a:solidFill>
              <a:latin typeface="+mj-lt"/>
            </a:endParaRPr>
          </a:p>
        </p:txBody>
      </p:sp>
      <p:sp>
        <p:nvSpPr>
          <p:cNvPr id="4" name="Rectangle: Rounded Corners 3">
            <a:extLst>
              <a:ext uri="{FF2B5EF4-FFF2-40B4-BE49-F238E27FC236}">
                <a16:creationId xmlns:a16="http://schemas.microsoft.com/office/drawing/2014/main" id="{35439274-C060-F60D-721C-D4BA61636F02}"/>
              </a:ext>
            </a:extLst>
          </p:cNvPr>
          <p:cNvSpPr/>
          <p:nvPr/>
        </p:nvSpPr>
        <p:spPr>
          <a:xfrm>
            <a:off x="859875" y="210324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MTH 114, Precalculus</a:t>
            </a:r>
          </a:p>
        </p:txBody>
      </p:sp>
      <p:sp>
        <p:nvSpPr>
          <p:cNvPr id="5" name="Rectangle: Rounded Corners 4">
            <a:extLst>
              <a:ext uri="{FF2B5EF4-FFF2-40B4-BE49-F238E27FC236}">
                <a16:creationId xmlns:a16="http://schemas.microsoft.com/office/drawing/2014/main" id="{B26E1C05-65C9-20C3-D090-1CAE561E9C5C}"/>
              </a:ext>
            </a:extLst>
          </p:cNvPr>
          <p:cNvSpPr/>
          <p:nvPr/>
        </p:nvSpPr>
        <p:spPr>
          <a:xfrm>
            <a:off x="2627152" y="210993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MTH 141 or MTH 136/137, Calculus 1</a:t>
            </a:r>
          </a:p>
        </p:txBody>
      </p:sp>
      <p:sp>
        <p:nvSpPr>
          <p:cNvPr id="6" name="Rectangle: Rounded Corners 5">
            <a:extLst>
              <a:ext uri="{FF2B5EF4-FFF2-40B4-BE49-F238E27FC236}">
                <a16:creationId xmlns:a16="http://schemas.microsoft.com/office/drawing/2014/main" id="{334FBC99-D25D-CBD1-CA5F-E5883AF363A9}"/>
              </a:ext>
            </a:extLst>
          </p:cNvPr>
          <p:cNvSpPr/>
          <p:nvPr/>
        </p:nvSpPr>
        <p:spPr>
          <a:xfrm>
            <a:off x="4398626" y="210324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MTH 142 or MTH 138/139, Calculus 2</a:t>
            </a:r>
          </a:p>
        </p:txBody>
      </p:sp>
      <p:sp>
        <p:nvSpPr>
          <p:cNvPr id="8" name="TextBox 7">
            <a:extLst>
              <a:ext uri="{FF2B5EF4-FFF2-40B4-BE49-F238E27FC236}">
                <a16:creationId xmlns:a16="http://schemas.microsoft.com/office/drawing/2014/main" id="{0604E616-42B8-0F39-38E3-D20EDBE9D226}"/>
              </a:ext>
            </a:extLst>
          </p:cNvPr>
          <p:cNvSpPr txBox="1"/>
          <p:nvPr/>
        </p:nvSpPr>
        <p:spPr>
          <a:xfrm>
            <a:off x="783618" y="1711787"/>
            <a:ext cx="2462921" cy="369332"/>
          </a:xfrm>
          <a:prstGeom prst="rect">
            <a:avLst/>
          </a:prstGeom>
          <a:noFill/>
        </p:spPr>
        <p:txBody>
          <a:bodyPr wrap="square" rtlCol="0">
            <a:spAutoFit/>
          </a:bodyPr>
          <a:lstStyle/>
          <a:p>
            <a:r>
              <a:rPr lang="en-US" dirty="0"/>
              <a:t>Mathematics:</a:t>
            </a:r>
          </a:p>
        </p:txBody>
      </p:sp>
      <p:sp>
        <p:nvSpPr>
          <p:cNvPr id="12" name="TextBox 11">
            <a:extLst>
              <a:ext uri="{FF2B5EF4-FFF2-40B4-BE49-F238E27FC236}">
                <a16:creationId xmlns:a16="http://schemas.microsoft.com/office/drawing/2014/main" id="{FFE1705F-17E1-F3C2-9AE8-8AE2919F16F9}"/>
              </a:ext>
            </a:extLst>
          </p:cNvPr>
          <p:cNvSpPr txBox="1"/>
          <p:nvPr/>
        </p:nvSpPr>
        <p:spPr>
          <a:xfrm>
            <a:off x="783618" y="3169324"/>
            <a:ext cx="2462921" cy="369332"/>
          </a:xfrm>
          <a:prstGeom prst="rect">
            <a:avLst/>
          </a:prstGeom>
          <a:noFill/>
        </p:spPr>
        <p:txBody>
          <a:bodyPr wrap="square" rtlCol="0">
            <a:spAutoFit/>
          </a:bodyPr>
          <a:lstStyle/>
          <a:p>
            <a:r>
              <a:rPr lang="en-US" dirty="0"/>
              <a:t>Programming:</a:t>
            </a:r>
          </a:p>
        </p:txBody>
      </p:sp>
      <p:sp>
        <p:nvSpPr>
          <p:cNvPr id="13" name="Rectangle: Rounded Corners 12">
            <a:extLst>
              <a:ext uri="{FF2B5EF4-FFF2-40B4-BE49-F238E27FC236}">
                <a16:creationId xmlns:a16="http://schemas.microsoft.com/office/drawing/2014/main" id="{FAECB9D8-86E4-C162-0FC3-C2E0590218A0}"/>
              </a:ext>
            </a:extLst>
          </p:cNvPr>
          <p:cNvSpPr/>
          <p:nvPr/>
        </p:nvSpPr>
        <p:spPr>
          <a:xfrm>
            <a:off x="2625810" y="3408776"/>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CSE 115, Intro to CS 1</a:t>
            </a:r>
          </a:p>
        </p:txBody>
      </p:sp>
      <p:sp>
        <p:nvSpPr>
          <p:cNvPr id="14" name="Rectangle: Rounded Corners 13">
            <a:extLst>
              <a:ext uri="{FF2B5EF4-FFF2-40B4-BE49-F238E27FC236}">
                <a16:creationId xmlns:a16="http://schemas.microsoft.com/office/drawing/2014/main" id="{FBEE3B52-B832-61CD-EB5E-229260C4948D}"/>
              </a:ext>
            </a:extLst>
          </p:cNvPr>
          <p:cNvSpPr/>
          <p:nvPr/>
        </p:nvSpPr>
        <p:spPr>
          <a:xfrm>
            <a:off x="4427227" y="3406963"/>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CSE 116, Intro to CS 2</a:t>
            </a:r>
          </a:p>
        </p:txBody>
      </p:sp>
      <p:sp>
        <p:nvSpPr>
          <p:cNvPr id="15" name="TextBox 14">
            <a:extLst>
              <a:ext uri="{FF2B5EF4-FFF2-40B4-BE49-F238E27FC236}">
                <a16:creationId xmlns:a16="http://schemas.microsoft.com/office/drawing/2014/main" id="{A66B419F-9E70-60B4-1329-883606DB58AD}"/>
              </a:ext>
            </a:extLst>
          </p:cNvPr>
          <p:cNvSpPr txBox="1"/>
          <p:nvPr/>
        </p:nvSpPr>
        <p:spPr>
          <a:xfrm>
            <a:off x="790289" y="4339605"/>
            <a:ext cx="2957872" cy="369332"/>
          </a:xfrm>
          <a:prstGeom prst="rect">
            <a:avLst/>
          </a:prstGeom>
          <a:noFill/>
        </p:spPr>
        <p:txBody>
          <a:bodyPr wrap="square" rtlCol="0">
            <a:spAutoFit/>
          </a:bodyPr>
          <a:lstStyle/>
          <a:p>
            <a:r>
              <a:rPr lang="en-US" dirty="0"/>
              <a:t>UB Curriculum (Gen Ed):</a:t>
            </a:r>
          </a:p>
        </p:txBody>
      </p:sp>
      <p:sp>
        <p:nvSpPr>
          <p:cNvPr id="16" name="Rectangle: Rounded Corners 15">
            <a:extLst>
              <a:ext uri="{FF2B5EF4-FFF2-40B4-BE49-F238E27FC236}">
                <a16:creationId xmlns:a16="http://schemas.microsoft.com/office/drawing/2014/main" id="{D4136623-5E22-DB1A-7926-6EA9E83DAA5F}"/>
              </a:ext>
            </a:extLst>
          </p:cNvPr>
          <p:cNvSpPr/>
          <p:nvPr/>
        </p:nvSpPr>
        <p:spPr>
          <a:xfrm>
            <a:off x="859875" y="4868382"/>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ENG 105, Communication Literacy 1</a:t>
            </a:r>
          </a:p>
        </p:txBody>
      </p:sp>
      <p:sp>
        <p:nvSpPr>
          <p:cNvPr id="17" name="Rectangle: Rounded Corners 16">
            <a:extLst>
              <a:ext uri="{FF2B5EF4-FFF2-40B4-BE49-F238E27FC236}">
                <a16:creationId xmlns:a16="http://schemas.microsoft.com/office/drawing/2014/main" id="{18D832C6-0325-FC2A-EE5F-759269D95177}"/>
              </a:ext>
            </a:extLst>
          </p:cNvPr>
          <p:cNvSpPr/>
          <p:nvPr/>
        </p:nvSpPr>
        <p:spPr>
          <a:xfrm>
            <a:off x="2627152" y="489095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Pathway</a:t>
            </a:r>
          </a:p>
        </p:txBody>
      </p:sp>
      <p:sp>
        <p:nvSpPr>
          <p:cNvPr id="20" name="Rectangle: Rounded Corners 19">
            <a:extLst>
              <a:ext uri="{FF2B5EF4-FFF2-40B4-BE49-F238E27FC236}">
                <a16:creationId xmlns:a16="http://schemas.microsoft.com/office/drawing/2014/main" id="{873607C5-540A-7775-A179-87E7ABD9B046}"/>
              </a:ext>
            </a:extLst>
          </p:cNvPr>
          <p:cNvSpPr/>
          <p:nvPr/>
        </p:nvSpPr>
        <p:spPr>
          <a:xfrm>
            <a:off x="6253687" y="3385472"/>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CSE 191, Discrete Structures</a:t>
            </a:r>
          </a:p>
        </p:txBody>
      </p:sp>
      <p:sp>
        <p:nvSpPr>
          <p:cNvPr id="22" name="Plus Sign 21">
            <a:extLst>
              <a:ext uri="{FF2B5EF4-FFF2-40B4-BE49-F238E27FC236}">
                <a16:creationId xmlns:a16="http://schemas.microsoft.com/office/drawing/2014/main" id="{D7EE1845-581B-B474-35F7-D473DA65E1A4}"/>
              </a:ext>
            </a:extLst>
          </p:cNvPr>
          <p:cNvSpPr/>
          <p:nvPr/>
        </p:nvSpPr>
        <p:spPr>
          <a:xfrm>
            <a:off x="5877352" y="3475341"/>
            <a:ext cx="335560" cy="446422"/>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Up 22">
            <a:extLst>
              <a:ext uri="{FF2B5EF4-FFF2-40B4-BE49-F238E27FC236}">
                <a16:creationId xmlns:a16="http://schemas.microsoft.com/office/drawing/2014/main" id="{C4478AAB-61FD-F5CA-FAF8-305E99328F1B}"/>
              </a:ext>
            </a:extLst>
          </p:cNvPr>
          <p:cNvSpPr/>
          <p:nvPr/>
        </p:nvSpPr>
        <p:spPr>
          <a:xfrm>
            <a:off x="2126392" y="2855736"/>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Up 23">
            <a:extLst>
              <a:ext uri="{FF2B5EF4-FFF2-40B4-BE49-F238E27FC236}">
                <a16:creationId xmlns:a16="http://schemas.microsoft.com/office/drawing/2014/main" id="{5318A184-3558-B399-BB6A-3725CE600C44}"/>
              </a:ext>
            </a:extLst>
          </p:cNvPr>
          <p:cNvSpPr/>
          <p:nvPr/>
        </p:nvSpPr>
        <p:spPr>
          <a:xfrm>
            <a:off x="3857271" y="2855736"/>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urved Up 26">
            <a:extLst>
              <a:ext uri="{FF2B5EF4-FFF2-40B4-BE49-F238E27FC236}">
                <a16:creationId xmlns:a16="http://schemas.microsoft.com/office/drawing/2014/main" id="{383AC8BD-D2F1-5C12-FED3-506026FCE15B}"/>
              </a:ext>
            </a:extLst>
          </p:cNvPr>
          <p:cNvSpPr/>
          <p:nvPr/>
        </p:nvSpPr>
        <p:spPr>
          <a:xfrm>
            <a:off x="3857271" y="4156933"/>
            <a:ext cx="776200" cy="234705"/>
          </a:xfrm>
          <a:prstGeom prst="curvedUp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80E5B15-04D5-9304-3872-185A24ACEC32}"/>
              </a:ext>
            </a:extLst>
          </p:cNvPr>
          <p:cNvSpPr txBox="1"/>
          <p:nvPr/>
        </p:nvSpPr>
        <p:spPr>
          <a:xfrm>
            <a:off x="2625810" y="1693237"/>
            <a:ext cx="1409351" cy="369332"/>
          </a:xfrm>
          <a:prstGeom prst="rect">
            <a:avLst/>
          </a:prstGeom>
          <a:noFill/>
        </p:spPr>
        <p:txBody>
          <a:bodyPr wrap="square" rtlCol="0">
            <a:spAutoFit/>
          </a:bodyPr>
          <a:lstStyle/>
          <a:p>
            <a:r>
              <a:rPr lang="en-US" sz="900" b="1" dirty="0">
                <a:solidFill>
                  <a:schemeClr val="accent3"/>
                </a:solidFill>
              </a:rPr>
              <a:t>C or better in MTH 114 or MRA scores of 70</a:t>
            </a:r>
          </a:p>
        </p:txBody>
      </p:sp>
      <p:sp>
        <p:nvSpPr>
          <p:cNvPr id="30" name="TextBox 29">
            <a:extLst>
              <a:ext uri="{FF2B5EF4-FFF2-40B4-BE49-F238E27FC236}">
                <a16:creationId xmlns:a16="http://schemas.microsoft.com/office/drawing/2014/main" id="{A39BB289-1F62-36B4-C3E8-C4B5EFD89488}"/>
              </a:ext>
            </a:extLst>
          </p:cNvPr>
          <p:cNvSpPr txBox="1"/>
          <p:nvPr/>
        </p:nvSpPr>
        <p:spPr>
          <a:xfrm>
            <a:off x="2764201" y="3167222"/>
            <a:ext cx="1132568" cy="230832"/>
          </a:xfrm>
          <a:prstGeom prst="rect">
            <a:avLst/>
          </a:prstGeom>
          <a:noFill/>
        </p:spPr>
        <p:txBody>
          <a:bodyPr wrap="square" rtlCol="0">
            <a:spAutoFit/>
          </a:bodyPr>
          <a:lstStyle/>
          <a:p>
            <a:r>
              <a:rPr lang="en-US" sz="900" b="1" dirty="0">
                <a:solidFill>
                  <a:schemeClr val="accent3"/>
                </a:solidFill>
              </a:rPr>
              <a:t>Calc 1 Co-Req</a:t>
            </a:r>
          </a:p>
        </p:txBody>
      </p:sp>
      <p:sp>
        <p:nvSpPr>
          <p:cNvPr id="31" name="Rectangle: Rounded Corners 30">
            <a:extLst>
              <a:ext uri="{FF2B5EF4-FFF2-40B4-BE49-F238E27FC236}">
                <a16:creationId xmlns:a16="http://schemas.microsoft.com/office/drawing/2014/main" id="{819F14D9-3A1C-19B7-F229-F2AE049B1FB3}"/>
              </a:ext>
            </a:extLst>
          </p:cNvPr>
          <p:cNvSpPr/>
          <p:nvPr/>
        </p:nvSpPr>
        <p:spPr>
          <a:xfrm>
            <a:off x="4394429" y="4890958"/>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Scientific Literacy 1</a:t>
            </a:r>
          </a:p>
        </p:txBody>
      </p:sp>
      <p:sp>
        <p:nvSpPr>
          <p:cNvPr id="32" name="Rectangle: Rounded Corners 31">
            <a:extLst>
              <a:ext uri="{FF2B5EF4-FFF2-40B4-BE49-F238E27FC236}">
                <a16:creationId xmlns:a16="http://schemas.microsoft.com/office/drawing/2014/main" id="{55D1615E-2F84-FF43-AB26-183A4C6C933D}"/>
              </a:ext>
            </a:extLst>
          </p:cNvPr>
          <p:cNvSpPr/>
          <p:nvPr/>
        </p:nvSpPr>
        <p:spPr>
          <a:xfrm>
            <a:off x="6253687" y="4868382"/>
            <a:ext cx="1409350" cy="6837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Scientific Literacy 2 + Lab</a:t>
            </a:r>
          </a:p>
        </p:txBody>
      </p:sp>
      <p:sp>
        <p:nvSpPr>
          <p:cNvPr id="33" name="TextBox 32">
            <a:extLst>
              <a:ext uri="{FF2B5EF4-FFF2-40B4-BE49-F238E27FC236}">
                <a16:creationId xmlns:a16="http://schemas.microsoft.com/office/drawing/2014/main" id="{C314ECFD-6EB7-5B49-ACE4-47705E9DBED3}"/>
              </a:ext>
            </a:extLst>
          </p:cNvPr>
          <p:cNvSpPr txBox="1"/>
          <p:nvPr/>
        </p:nvSpPr>
        <p:spPr>
          <a:xfrm>
            <a:off x="2404734" y="6572294"/>
            <a:ext cx="4334531" cy="230832"/>
          </a:xfrm>
          <a:prstGeom prst="rect">
            <a:avLst/>
          </a:prstGeom>
          <a:noFill/>
        </p:spPr>
        <p:txBody>
          <a:bodyPr wrap="square" rtlCol="0">
            <a:spAutoFit/>
          </a:bodyPr>
          <a:lstStyle/>
          <a:p>
            <a:r>
              <a:rPr lang="en-US" sz="900" b="1" dirty="0">
                <a:solidFill>
                  <a:schemeClr val="accent3"/>
                </a:solidFill>
              </a:rPr>
              <a:t>UB Curriculum Requirements are not sequential, can be taken in any order.</a:t>
            </a:r>
          </a:p>
        </p:txBody>
      </p:sp>
      <p:sp>
        <p:nvSpPr>
          <p:cNvPr id="3" name="TextBox 2">
            <a:extLst>
              <a:ext uri="{FF2B5EF4-FFF2-40B4-BE49-F238E27FC236}">
                <a16:creationId xmlns:a16="http://schemas.microsoft.com/office/drawing/2014/main" id="{AA44D5C7-699B-89AD-298B-8A8796938F0D}"/>
              </a:ext>
            </a:extLst>
          </p:cNvPr>
          <p:cNvSpPr txBox="1"/>
          <p:nvPr/>
        </p:nvSpPr>
        <p:spPr>
          <a:xfrm>
            <a:off x="6061978" y="1998672"/>
            <a:ext cx="1998740" cy="861774"/>
          </a:xfrm>
          <a:prstGeom prst="rect">
            <a:avLst/>
          </a:prstGeom>
          <a:noFill/>
        </p:spPr>
        <p:txBody>
          <a:bodyPr wrap="square">
            <a:spAutoFit/>
          </a:bodyPr>
          <a:lstStyle/>
          <a:p>
            <a:pPr algn="ctr">
              <a:buClr>
                <a:srgbClr val="003399"/>
              </a:buClr>
              <a:defRPr/>
            </a:pPr>
            <a:r>
              <a:rPr lang="en-US" sz="1000" b="1" i="1" dirty="0">
                <a:solidFill>
                  <a:schemeClr val="accent3"/>
                </a:solidFill>
              </a:rPr>
              <a:t>Note: Computer Science BA majors can take MTH 121-122, MTH 131-Technical Elective, or MTH 141-142 to satisfy the Calculus Sequence</a:t>
            </a:r>
          </a:p>
        </p:txBody>
      </p:sp>
      <p:sp>
        <p:nvSpPr>
          <p:cNvPr id="19" name="TextBox 18">
            <a:extLst>
              <a:ext uri="{FF2B5EF4-FFF2-40B4-BE49-F238E27FC236}">
                <a16:creationId xmlns:a16="http://schemas.microsoft.com/office/drawing/2014/main" id="{8B54D1C6-73B3-E81F-9812-940040E79187}"/>
              </a:ext>
            </a:extLst>
          </p:cNvPr>
          <p:cNvSpPr txBox="1"/>
          <p:nvPr/>
        </p:nvSpPr>
        <p:spPr>
          <a:xfrm>
            <a:off x="3748161" y="5592375"/>
            <a:ext cx="5329868" cy="784830"/>
          </a:xfrm>
          <a:prstGeom prst="rect">
            <a:avLst/>
          </a:prstGeom>
          <a:noFill/>
        </p:spPr>
        <p:txBody>
          <a:bodyPr wrap="square">
            <a:spAutoFit/>
          </a:bodyPr>
          <a:lstStyle/>
          <a:p>
            <a:pPr lvl="1">
              <a:buClr>
                <a:srgbClr val="003399"/>
              </a:buClr>
            </a:pPr>
            <a:r>
              <a:rPr lang="en-US" sz="900" dirty="0">
                <a:latin typeface="+mj-lt"/>
                <a:cs typeface="Times New Roman" panose="02020603050405020304" pitchFamily="18" charset="0"/>
              </a:rPr>
              <a:t>Computer Science BS: chose from BIO 200, CHE 101, CHE 113, CHE 105, CHE 107, CHE 108, CHE 127 &amp; 128 (both required to complete SLI Lab component), GLY 101, GLY 102, GLY 103, GLY 105, PHY 107, PHY 108, PHY 117, PHY 118, PHY 158</a:t>
            </a:r>
          </a:p>
          <a:p>
            <a:pPr lvl="1">
              <a:buClr>
                <a:srgbClr val="003399"/>
              </a:buClr>
            </a:pPr>
            <a:endParaRPr lang="en-US" sz="900" dirty="0">
              <a:latin typeface="+mj-lt"/>
              <a:cs typeface="Times New Roman" panose="02020603050405020304" pitchFamily="18" charset="0"/>
            </a:endParaRPr>
          </a:p>
          <a:p>
            <a:pPr lvl="1">
              <a:buClr>
                <a:srgbClr val="003399"/>
              </a:buClr>
            </a:pPr>
            <a:r>
              <a:rPr lang="en-US" sz="900" dirty="0">
                <a:latin typeface="+mj-lt"/>
                <a:cs typeface="Times New Roman" panose="02020603050405020304" pitchFamily="18" charset="0"/>
              </a:rPr>
              <a:t>Computer Science BA: choose any UB-approved Scientific Literacy sequence</a:t>
            </a:r>
          </a:p>
        </p:txBody>
      </p:sp>
    </p:spTree>
    <p:extLst>
      <p:ext uri="{BB962C8B-B14F-4D97-AF65-F5344CB8AC3E}">
        <p14:creationId xmlns:p14="http://schemas.microsoft.com/office/powerpoint/2010/main" val="33213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2" grpId="0"/>
      <p:bldP spid="13" grpId="0" animBg="1"/>
      <p:bldP spid="14" grpId="0" animBg="1"/>
      <p:bldP spid="15" grpId="0"/>
      <p:bldP spid="16" grpId="0" animBg="1"/>
      <p:bldP spid="17" grpId="0" animBg="1"/>
      <p:bldP spid="20" grpId="0" animBg="1"/>
      <p:bldP spid="22" grpId="0" animBg="1"/>
      <p:bldP spid="23" grpId="0" animBg="1"/>
      <p:bldP spid="24" grpId="0" animBg="1"/>
      <p:bldP spid="27" grpId="0" animBg="1"/>
      <p:bldP spid="28" grpId="0"/>
      <p:bldP spid="30" grpId="0"/>
      <p:bldP spid="31" grpId="0" animBg="1"/>
      <p:bldP spid="32" grpId="0" animBg="1"/>
      <p:bldP spid="33" grpId="0"/>
      <p:bldP spid="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2160813" y="962735"/>
            <a:ext cx="4822373" cy="685800"/>
          </a:xfrm>
        </p:spPr>
        <p:txBody>
          <a:bodyPr>
            <a:noAutofit/>
          </a:bodyPr>
          <a:lstStyle/>
          <a:p>
            <a:pPr algn="ctr" eaLnBrk="1" hangingPunct="1">
              <a:lnSpc>
                <a:spcPct val="90000"/>
              </a:lnSpc>
              <a:buFontTx/>
              <a:buNone/>
              <a:defRPr/>
            </a:pPr>
            <a:r>
              <a:rPr lang="en-US" sz="2400" b="1" dirty="0">
                <a:effectLst>
                  <a:outerShdw blurRad="38100" dist="38100" dir="2700000" algn="tl">
                    <a:srgbClr val="FFFFFF"/>
                  </a:outerShdw>
                </a:effectLst>
                <a:latin typeface="+mj-lt"/>
              </a:rPr>
              <a:t>Use the SEAS Academic Portal!</a:t>
            </a:r>
          </a:p>
          <a:p>
            <a:pPr algn="ctr" eaLnBrk="1" hangingPunct="1">
              <a:lnSpc>
                <a:spcPct val="90000"/>
              </a:lnSpc>
              <a:buFontTx/>
              <a:buNone/>
              <a:defRPr/>
            </a:pPr>
            <a:r>
              <a:rPr lang="en-US" sz="2400" b="1" dirty="0">
                <a:latin typeface="Comic Sans MS" pitchFamily="66" charset="0"/>
              </a:rPr>
              <a:t>	</a:t>
            </a:r>
          </a:p>
          <a:p>
            <a:pPr eaLnBrk="1" hangingPunct="1">
              <a:lnSpc>
                <a:spcPct val="70000"/>
              </a:lnSpc>
              <a:buFontTx/>
              <a:buNone/>
              <a:defRPr/>
            </a:pPr>
            <a:endParaRPr lang="en-US" sz="2400" b="1" dirty="0">
              <a:latin typeface="Comic Sans MS" pitchFamily="66" charset="0"/>
            </a:endParaRPr>
          </a:p>
        </p:txBody>
      </p:sp>
      <p:sp>
        <p:nvSpPr>
          <p:cNvPr id="3" name="TextBox 2"/>
          <p:cNvSpPr txBox="1"/>
          <p:nvPr/>
        </p:nvSpPr>
        <p:spPr>
          <a:xfrm>
            <a:off x="5064115" y="1644127"/>
            <a:ext cx="3735977" cy="2308324"/>
          </a:xfrm>
          <a:prstGeom prst="rect">
            <a:avLst/>
          </a:prstGeom>
          <a:noFill/>
        </p:spPr>
        <p:txBody>
          <a:bodyPr wrap="square">
            <a:spAutoFit/>
          </a:bodyPr>
          <a:lstStyle/>
          <a:p>
            <a:pPr algn="ctr">
              <a:defRPr/>
            </a:pPr>
            <a:r>
              <a:rPr lang="en-US" dirty="0">
                <a:solidFill>
                  <a:srgbClr val="003399"/>
                </a:solidFill>
                <a:latin typeface="Trebuchet MS" panose="020B0603020202020204" pitchFamily="34" charset="0"/>
              </a:rPr>
              <a:t>Google “UB SEAS Portal” </a:t>
            </a:r>
          </a:p>
          <a:p>
            <a:pPr algn="ctr">
              <a:defRPr/>
            </a:pPr>
            <a:endParaRPr lang="en-US" dirty="0">
              <a:solidFill>
                <a:srgbClr val="003399"/>
              </a:solidFill>
              <a:latin typeface="Trebuchet MS" panose="020B0603020202020204" pitchFamily="34" charset="0"/>
            </a:endParaRPr>
          </a:p>
          <a:p>
            <a:pPr algn="ctr">
              <a:defRPr/>
            </a:pPr>
            <a:r>
              <a:rPr lang="en-US" dirty="0">
                <a:solidFill>
                  <a:srgbClr val="003399"/>
                </a:solidFill>
                <a:latin typeface="Trebuchet MS" panose="020B0603020202020204" pitchFamily="34" charset="0"/>
              </a:rPr>
              <a:t>-or- </a:t>
            </a:r>
          </a:p>
          <a:p>
            <a:pPr algn="ctr">
              <a:defRPr/>
            </a:pPr>
            <a:endParaRPr lang="en-US" dirty="0">
              <a:solidFill>
                <a:srgbClr val="003399"/>
              </a:solidFill>
              <a:latin typeface="Trebuchet MS" panose="020B0603020202020204" pitchFamily="34" charset="0"/>
            </a:endParaRPr>
          </a:p>
          <a:p>
            <a:pPr algn="ctr">
              <a:defRPr/>
            </a:pPr>
            <a:r>
              <a:rPr lang="en-US" dirty="0">
                <a:solidFill>
                  <a:srgbClr val="003399"/>
                </a:solidFill>
                <a:latin typeface="Trebuchet MS" panose="020B0603020202020204" pitchFamily="34" charset="0"/>
              </a:rPr>
              <a:t>Go to </a:t>
            </a:r>
            <a:r>
              <a:rPr lang="en-US" dirty="0">
                <a:solidFill>
                  <a:srgbClr val="003399"/>
                </a:solidFill>
                <a:latin typeface="Trebuchet MS" panose="020B0603020202020204" pitchFamily="34" charset="0"/>
                <a:hlinkClick r:id="rId4"/>
              </a:rPr>
              <a:t>engineering.buffalo.edu</a:t>
            </a:r>
            <a:r>
              <a:rPr lang="en-US" dirty="0">
                <a:solidFill>
                  <a:srgbClr val="003399"/>
                </a:solidFill>
                <a:latin typeface="Trebuchet MS" panose="020B0603020202020204" pitchFamily="34" charset="0"/>
              </a:rPr>
              <a:t> and scroll to the bottom to log in!</a:t>
            </a:r>
          </a:p>
          <a:p>
            <a:pPr algn="ctr">
              <a:defRPr/>
            </a:pPr>
            <a:endParaRPr lang="en-US" dirty="0">
              <a:solidFill>
                <a:srgbClr val="003399"/>
              </a:solidFill>
              <a:latin typeface="Trebuchet MS" panose="020B0603020202020204" pitchFamily="34" charset="0"/>
            </a:endParaRPr>
          </a:p>
          <a:p>
            <a:pPr algn="ctr">
              <a:defRPr/>
            </a:pPr>
            <a:r>
              <a:rPr lang="en-US" b="1" dirty="0">
                <a:solidFill>
                  <a:srgbClr val="003399"/>
                </a:solidFill>
                <a:latin typeface="Trebuchet MS" panose="020B0603020202020204" pitchFamily="34" charset="0"/>
              </a:rPr>
              <a:t>Watch this video for details!</a:t>
            </a:r>
          </a:p>
        </p:txBody>
      </p:sp>
      <p:pic>
        <p:nvPicPr>
          <p:cNvPr id="7" name="Picture 6">
            <a:extLst>
              <a:ext uri="{FF2B5EF4-FFF2-40B4-BE49-F238E27FC236}">
                <a16:creationId xmlns:a16="http://schemas.microsoft.com/office/drawing/2014/main" id="{D0A7450E-1610-48EA-B705-ED0FEF5043F6}"/>
              </a:ext>
            </a:extLst>
          </p:cNvPr>
          <p:cNvPicPr>
            <a:picLocks noChangeAspect="1"/>
          </p:cNvPicPr>
          <p:nvPr/>
        </p:nvPicPr>
        <p:blipFill>
          <a:blip r:embed="rId5"/>
          <a:stretch>
            <a:fillRect/>
          </a:stretch>
        </p:blipFill>
        <p:spPr>
          <a:xfrm>
            <a:off x="162930" y="1541417"/>
            <a:ext cx="4901185" cy="4600236"/>
          </a:xfrm>
          <a:prstGeom prst="rect">
            <a:avLst/>
          </a:prstGeom>
        </p:spPr>
      </p:pic>
      <p:pic>
        <p:nvPicPr>
          <p:cNvPr id="2" name="Online Media 1" title="University at Buffalo Engineering Resources for New Students">
            <a:hlinkClick r:id="" action="ppaction://media"/>
            <a:extLst>
              <a:ext uri="{FF2B5EF4-FFF2-40B4-BE49-F238E27FC236}">
                <a16:creationId xmlns:a16="http://schemas.microsoft.com/office/drawing/2014/main" id="{8E973872-E932-07C9-1069-7475BC184750}"/>
              </a:ext>
            </a:extLst>
          </p:cNvPr>
          <p:cNvPicPr>
            <a:picLocks noRot="1" noChangeAspect="1"/>
          </p:cNvPicPr>
          <p:nvPr>
            <a:videoFile r:link="rId1"/>
          </p:nvPr>
        </p:nvPicPr>
        <p:blipFill>
          <a:blip r:embed="rId6"/>
          <a:stretch>
            <a:fillRect/>
          </a:stretch>
        </p:blipFill>
        <p:spPr>
          <a:xfrm>
            <a:off x="5713186" y="4146550"/>
            <a:ext cx="2540000" cy="1435100"/>
          </a:xfrm>
          <a:prstGeom prst="rect">
            <a:avLst/>
          </a:prstGeom>
        </p:spPr>
      </p:pic>
    </p:spTree>
    <p:extLst>
      <p:ext uri="{BB962C8B-B14F-4D97-AF65-F5344CB8AC3E}">
        <p14:creationId xmlns:p14="http://schemas.microsoft.com/office/powerpoint/2010/main" val="38554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914400" y="995464"/>
            <a:ext cx="7239000" cy="819822"/>
          </a:xfrm>
        </p:spPr>
        <p:txBody>
          <a:bodyPr>
            <a:normAutofit fontScale="70000" lnSpcReduction="20000"/>
          </a:bodyPr>
          <a:lstStyle/>
          <a:p>
            <a:pPr algn="ctr" eaLnBrk="1" hangingPunct="1">
              <a:lnSpc>
                <a:spcPct val="90000"/>
              </a:lnSpc>
              <a:buFontTx/>
              <a:buNone/>
              <a:defRPr/>
            </a:pPr>
            <a:r>
              <a:rPr lang="en-US" sz="4000" b="1" dirty="0">
                <a:solidFill>
                  <a:schemeClr val="tx2"/>
                </a:solidFill>
                <a:effectLst>
                  <a:outerShdw blurRad="38100" dist="38100" dir="2700000" algn="tl">
                    <a:srgbClr val="FFFFFF"/>
                  </a:outerShdw>
                </a:effectLst>
                <a:latin typeface="+mj-lt"/>
              </a:rPr>
              <a:t>SEAS Personal Flowsheets:</a:t>
            </a:r>
          </a:p>
          <a:p>
            <a:pPr algn="ctr" eaLnBrk="1" hangingPunct="1">
              <a:lnSpc>
                <a:spcPct val="90000"/>
              </a:lnSpc>
              <a:buFontTx/>
              <a:buNone/>
              <a:defRPr/>
            </a:pPr>
            <a:r>
              <a:rPr lang="en-US" sz="4000" b="1" dirty="0">
                <a:solidFill>
                  <a:schemeClr val="tx2"/>
                </a:solidFill>
                <a:effectLst>
                  <a:outerShdw blurRad="38100" dist="38100" dir="2700000" algn="tl">
                    <a:srgbClr val="FFFFFF"/>
                  </a:outerShdw>
                </a:effectLst>
                <a:latin typeface="+mj-lt"/>
              </a:rPr>
              <a:t>Your Four-Year Plan</a:t>
            </a:r>
            <a:endParaRPr lang="en-US" sz="4000" b="1" i="1" dirty="0">
              <a:solidFill>
                <a:schemeClr val="tx2"/>
              </a:solidFill>
              <a:latin typeface="+mj-lt"/>
            </a:endParaRPr>
          </a:p>
          <a:p>
            <a:pPr eaLnBrk="1" hangingPunct="1">
              <a:lnSpc>
                <a:spcPct val="70000"/>
              </a:lnSpc>
              <a:buFontTx/>
              <a:buNone/>
              <a:defRPr/>
            </a:pPr>
            <a:endParaRPr lang="en-US" sz="2800" b="1" dirty="0">
              <a:latin typeface="Comic Sans MS" pitchFamily="66" charset="0"/>
            </a:endParaRPr>
          </a:p>
        </p:txBody>
      </p:sp>
      <p:sp>
        <p:nvSpPr>
          <p:cNvPr id="5" name="TextBox 4">
            <a:extLst>
              <a:ext uri="{FF2B5EF4-FFF2-40B4-BE49-F238E27FC236}">
                <a16:creationId xmlns:a16="http://schemas.microsoft.com/office/drawing/2014/main" id="{23E8D488-4FA7-9FAF-E63C-5EFF34D17A89}"/>
              </a:ext>
            </a:extLst>
          </p:cNvPr>
          <p:cNvSpPr txBox="1"/>
          <p:nvPr/>
        </p:nvSpPr>
        <p:spPr>
          <a:xfrm>
            <a:off x="176732" y="3346704"/>
            <a:ext cx="1240588" cy="1477328"/>
          </a:xfrm>
          <a:prstGeom prst="rect">
            <a:avLst/>
          </a:prstGeom>
          <a:noFill/>
        </p:spPr>
        <p:txBody>
          <a:bodyPr wrap="square" rtlCol="0">
            <a:spAutoFit/>
          </a:bodyPr>
          <a:lstStyle/>
          <a:p>
            <a:r>
              <a:rPr lang="en-US" dirty="0">
                <a:solidFill>
                  <a:schemeClr val="accent1"/>
                </a:solidFill>
                <a:latin typeface="Trebuchet MS" panose="020B0603020202020204" pitchFamily="34" charset="0"/>
              </a:rPr>
              <a:t>Courses you are enrolled in this fall…</a:t>
            </a:r>
          </a:p>
        </p:txBody>
      </p:sp>
      <p:sp>
        <p:nvSpPr>
          <p:cNvPr id="8" name="Left Brace 7">
            <a:extLst>
              <a:ext uri="{FF2B5EF4-FFF2-40B4-BE49-F238E27FC236}">
                <a16:creationId xmlns:a16="http://schemas.microsoft.com/office/drawing/2014/main" id="{970405EC-F561-9B19-75F7-1E0955C1694C}"/>
              </a:ext>
            </a:extLst>
          </p:cNvPr>
          <p:cNvSpPr/>
          <p:nvPr/>
        </p:nvSpPr>
        <p:spPr>
          <a:xfrm>
            <a:off x="1525507" y="2717000"/>
            <a:ext cx="237744" cy="2459736"/>
          </a:xfrm>
          <a:prstGeom prst="leftBrace">
            <a:avLst>
              <a:gd name="adj1" fmla="val 8333"/>
              <a:gd name="adj2" fmla="val 4851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Timeline, calendar&#10;&#10;Description automatically generated">
            <a:extLst>
              <a:ext uri="{FF2B5EF4-FFF2-40B4-BE49-F238E27FC236}">
                <a16:creationId xmlns:a16="http://schemas.microsoft.com/office/drawing/2014/main" id="{9425DB44-A129-0883-F593-6F4616A1B1EC}"/>
              </a:ext>
            </a:extLst>
          </p:cNvPr>
          <p:cNvPicPr>
            <a:picLocks noChangeAspect="1"/>
          </p:cNvPicPr>
          <p:nvPr/>
        </p:nvPicPr>
        <p:blipFill>
          <a:blip r:embed="rId3"/>
          <a:stretch>
            <a:fillRect/>
          </a:stretch>
        </p:blipFill>
        <p:spPr>
          <a:xfrm>
            <a:off x="1908015" y="2267683"/>
            <a:ext cx="4986562" cy="4179987"/>
          </a:xfrm>
          <a:prstGeom prst="rect">
            <a:avLst/>
          </a:prstGeom>
        </p:spPr>
      </p:pic>
      <p:sp>
        <p:nvSpPr>
          <p:cNvPr id="15" name="Oval 14">
            <a:extLst>
              <a:ext uri="{FF2B5EF4-FFF2-40B4-BE49-F238E27FC236}">
                <a16:creationId xmlns:a16="http://schemas.microsoft.com/office/drawing/2014/main" id="{43BE2CCB-CA08-8267-A048-BCAC858DD1B0}"/>
              </a:ext>
            </a:extLst>
          </p:cNvPr>
          <p:cNvSpPr/>
          <p:nvPr/>
        </p:nvSpPr>
        <p:spPr>
          <a:xfrm>
            <a:off x="2322575" y="2084832"/>
            <a:ext cx="4716765" cy="374904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Brace 15">
            <a:extLst>
              <a:ext uri="{FF2B5EF4-FFF2-40B4-BE49-F238E27FC236}">
                <a16:creationId xmlns:a16="http://schemas.microsoft.com/office/drawing/2014/main" id="{F13197F3-A258-6E19-32D1-E37EEF65988C}"/>
              </a:ext>
            </a:extLst>
          </p:cNvPr>
          <p:cNvSpPr/>
          <p:nvPr/>
        </p:nvSpPr>
        <p:spPr>
          <a:xfrm>
            <a:off x="7039340" y="2624328"/>
            <a:ext cx="269797" cy="269748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AA1A6D4-E641-94F4-1E3F-263C6CA4ED30}"/>
              </a:ext>
            </a:extLst>
          </p:cNvPr>
          <p:cNvSpPr txBox="1"/>
          <p:nvPr/>
        </p:nvSpPr>
        <p:spPr>
          <a:xfrm>
            <a:off x="7309137" y="3297936"/>
            <a:ext cx="1240588" cy="1754326"/>
          </a:xfrm>
          <a:prstGeom prst="rect">
            <a:avLst/>
          </a:prstGeom>
          <a:noFill/>
        </p:spPr>
        <p:txBody>
          <a:bodyPr wrap="square" rtlCol="0">
            <a:spAutoFit/>
          </a:bodyPr>
          <a:lstStyle/>
          <a:p>
            <a:pPr algn="r"/>
            <a:r>
              <a:rPr lang="en-US" dirty="0">
                <a:solidFill>
                  <a:schemeClr val="accent1"/>
                </a:solidFill>
                <a:latin typeface="Trebuchet MS" panose="020B0603020202020204" pitchFamily="34" charset="0"/>
              </a:rPr>
              <a:t>And courses you will take in the future!</a:t>
            </a:r>
          </a:p>
        </p:txBody>
      </p:sp>
    </p:spTree>
    <p:extLst>
      <p:ext uri="{BB962C8B-B14F-4D97-AF65-F5344CB8AC3E}">
        <p14:creationId xmlns:p14="http://schemas.microsoft.com/office/powerpoint/2010/main" val="137938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914400" y="969199"/>
            <a:ext cx="7239000" cy="685800"/>
          </a:xfrm>
        </p:spPr>
        <p:txBody>
          <a:bodyPr>
            <a:normAutofit/>
          </a:bodyPr>
          <a:lstStyle/>
          <a:p>
            <a:pPr algn="ctr" eaLnBrk="1" hangingPunct="1">
              <a:lnSpc>
                <a:spcPct val="90000"/>
              </a:lnSpc>
              <a:buFontTx/>
              <a:buNone/>
              <a:defRPr/>
            </a:pPr>
            <a:r>
              <a:rPr lang="en-US" sz="2800" b="1" dirty="0">
                <a:solidFill>
                  <a:schemeClr val="tx2"/>
                </a:solidFill>
                <a:effectLst>
                  <a:outerShdw blurRad="38100" dist="38100" dir="2700000" algn="tl">
                    <a:srgbClr val="FFFFFF"/>
                  </a:outerShdw>
                </a:effectLst>
                <a:latin typeface="+mj-lt"/>
              </a:rPr>
              <a:t>How to Read Your Flowsheet</a:t>
            </a:r>
            <a:endParaRPr lang="en-US" sz="2800" b="1" i="1" dirty="0">
              <a:solidFill>
                <a:schemeClr val="tx2"/>
              </a:solidFill>
              <a:latin typeface="+mj-lt"/>
            </a:endParaRPr>
          </a:p>
          <a:p>
            <a:pPr eaLnBrk="1" hangingPunct="1">
              <a:lnSpc>
                <a:spcPct val="70000"/>
              </a:lnSpc>
              <a:buFontTx/>
              <a:buNone/>
              <a:defRPr/>
            </a:pPr>
            <a:endParaRPr lang="en-US" sz="2800" b="1" dirty="0">
              <a:latin typeface="Comic Sans MS" pitchFamily="66" charset="0"/>
            </a:endParaRPr>
          </a:p>
        </p:txBody>
      </p:sp>
      <p:sp>
        <p:nvSpPr>
          <p:cNvPr id="5" name="TextBox 4">
            <a:extLst>
              <a:ext uri="{FF2B5EF4-FFF2-40B4-BE49-F238E27FC236}">
                <a16:creationId xmlns:a16="http://schemas.microsoft.com/office/drawing/2014/main" id="{23E8D488-4FA7-9FAF-E63C-5EFF34D17A89}"/>
              </a:ext>
            </a:extLst>
          </p:cNvPr>
          <p:cNvSpPr txBox="1"/>
          <p:nvPr/>
        </p:nvSpPr>
        <p:spPr>
          <a:xfrm>
            <a:off x="154922" y="1572768"/>
            <a:ext cx="1240588" cy="938719"/>
          </a:xfrm>
          <a:prstGeom prst="rect">
            <a:avLst/>
          </a:prstGeom>
          <a:noFill/>
        </p:spPr>
        <p:txBody>
          <a:bodyPr wrap="square" rtlCol="0">
            <a:spAutoFit/>
          </a:bodyPr>
          <a:lstStyle/>
          <a:p>
            <a:r>
              <a:rPr lang="en-US" sz="1100" dirty="0">
                <a:solidFill>
                  <a:schemeClr val="accent1"/>
                </a:solidFill>
                <a:latin typeface="Trebuchet MS" panose="020B0603020202020204" pitchFamily="34" charset="0"/>
              </a:rPr>
              <a:t>Report Date tells you when the flowsheet was last updated.</a:t>
            </a:r>
          </a:p>
        </p:txBody>
      </p:sp>
      <p:sp>
        <p:nvSpPr>
          <p:cNvPr id="19" name="TextBox 18">
            <a:extLst>
              <a:ext uri="{FF2B5EF4-FFF2-40B4-BE49-F238E27FC236}">
                <a16:creationId xmlns:a16="http://schemas.microsoft.com/office/drawing/2014/main" id="{5AA1A6D4-E641-94F4-1E3F-263C6CA4ED30}"/>
              </a:ext>
            </a:extLst>
          </p:cNvPr>
          <p:cNvSpPr txBox="1"/>
          <p:nvPr/>
        </p:nvSpPr>
        <p:spPr>
          <a:xfrm>
            <a:off x="7090230" y="2659559"/>
            <a:ext cx="1240588" cy="769441"/>
          </a:xfrm>
          <a:prstGeom prst="rect">
            <a:avLst/>
          </a:prstGeom>
          <a:noFill/>
        </p:spPr>
        <p:txBody>
          <a:bodyPr wrap="square" rtlCol="0">
            <a:spAutoFit/>
          </a:bodyPr>
          <a:lstStyle/>
          <a:p>
            <a:r>
              <a:rPr lang="en-US" sz="1100" dirty="0">
                <a:solidFill>
                  <a:schemeClr val="accent1"/>
                </a:solidFill>
                <a:latin typeface="Trebuchet MS" panose="020B0603020202020204" pitchFamily="34" charset="0"/>
              </a:rPr>
              <a:t>Not sure what courses satisfy requirements? Click the box!</a:t>
            </a:r>
          </a:p>
        </p:txBody>
      </p:sp>
      <p:pic>
        <p:nvPicPr>
          <p:cNvPr id="3" name="Picture 2" descr="Calendar&#10;&#10;Description automatically generated">
            <a:extLst>
              <a:ext uri="{FF2B5EF4-FFF2-40B4-BE49-F238E27FC236}">
                <a16:creationId xmlns:a16="http://schemas.microsoft.com/office/drawing/2014/main" id="{1FDEB9FB-0EC2-29FC-B769-734D0C9BEB0B}"/>
              </a:ext>
            </a:extLst>
          </p:cNvPr>
          <p:cNvPicPr>
            <a:picLocks noChangeAspect="1"/>
          </p:cNvPicPr>
          <p:nvPr/>
        </p:nvPicPr>
        <p:blipFill>
          <a:blip r:embed="rId3"/>
          <a:stretch>
            <a:fillRect/>
          </a:stretch>
        </p:blipFill>
        <p:spPr>
          <a:xfrm>
            <a:off x="1876620" y="1802906"/>
            <a:ext cx="5061210" cy="4807197"/>
          </a:xfrm>
          <a:prstGeom prst="rect">
            <a:avLst/>
          </a:prstGeom>
        </p:spPr>
      </p:pic>
      <p:sp>
        <p:nvSpPr>
          <p:cNvPr id="4" name="Arrow: Right 3">
            <a:extLst>
              <a:ext uri="{FF2B5EF4-FFF2-40B4-BE49-F238E27FC236}">
                <a16:creationId xmlns:a16="http://schemas.microsoft.com/office/drawing/2014/main" id="{14F963CB-B18A-82B5-57F3-828806F46DAE}"/>
              </a:ext>
            </a:extLst>
          </p:cNvPr>
          <p:cNvSpPr/>
          <p:nvPr/>
        </p:nvSpPr>
        <p:spPr>
          <a:xfrm>
            <a:off x="1207009" y="1829570"/>
            <a:ext cx="5852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644CC3-8FA8-4F8C-0566-5C3CC89CB89A}"/>
              </a:ext>
            </a:extLst>
          </p:cNvPr>
          <p:cNvSpPr txBox="1"/>
          <p:nvPr/>
        </p:nvSpPr>
        <p:spPr>
          <a:xfrm>
            <a:off x="259029" y="5558879"/>
            <a:ext cx="1240588" cy="938719"/>
          </a:xfrm>
          <a:prstGeom prst="rect">
            <a:avLst/>
          </a:prstGeom>
          <a:noFill/>
        </p:spPr>
        <p:txBody>
          <a:bodyPr wrap="square" rtlCol="0">
            <a:spAutoFit/>
          </a:bodyPr>
          <a:lstStyle/>
          <a:p>
            <a:r>
              <a:rPr lang="en-US" sz="1100" dirty="0">
                <a:solidFill>
                  <a:schemeClr val="accent1"/>
                </a:solidFill>
                <a:latin typeface="Trebuchet MS" panose="020B0603020202020204" pitchFamily="34" charset="0"/>
              </a:rPr>
              <a:t>When should you take your pathways?  Check your flowsheet!</a:t>
            </a:r>
          </a:p>
        </p:txBody>
      </p:sp>
      <p:sp>
        <p:nvSpPr>
          <p:cNvPr id="13" name="Arrow: Right 12">
            <a:extLst>
              <a:ext uri="{FF2B5EF4-FFF2-40B4-BE49-F238E27FC236}">
                <a16:creationId xmlns:a16="http://schemas.microsoft.com/office/drawing/2014/main" id="{D0A8C411-C5C0-4A02-5B19-B0318EA4381D}"/>
              </a:ext>
            </a:extLst>
          </p:cNvPr>
          <p:cNvSpPr/>
          <p:nvPr/>
        </p:nvSpPr>
        <p:spPr>
          <a:xfrm>
            <a:off x="1189894" y="6179066"/>
            <a:ext cx="134299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DAD3D85-4CB5-18C6-64BA-E358AF8F61F4}"/>
              </a:ext>
            </a:extLst>
          </p:cNvPr>
          <p:cNvSpPr/>
          <p:nvPr/>
        </p:nvSpPr>
        <p:spPr>
          <a:xfrm>
            <a:off x="2430482" y="5870447"/>
            <a:ext cx="888790" cy="627151"/>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E8F212-571D-D6FF-68C3-D841C2BF62C6}"/>
              </a:ext>
            </a:extLst>
          </p:cNvPr>
          <p:cNvSpPr/>
          <p:nvPr/>
        </p:nvSpPr>
        <p:spPr>
          <a:xfrm>
            <a:off x="3586417" y="5291503"/>
            <a:ext cx="888790" cy="627151"/>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660B691-DBDB-6241-B8CC-AA50702592B8}"/>
              </a:ext>
            </a:extLst>
          </p:cNvPr>
          <p:cNvSpPr/>
          <p:nvPr/>
        </p:nvSpPr>
        <p:spPr>
          <a:xfrm>
            <a:off x="6201440" y="5888349"/>
            <a:ext cx="888790" cy="627151"/>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B5ADC93-C0B9-9ACB-080F-248E5C37319D}"/>
              </a:ext>
            </a:extLst>
          </p:cNvPr>
          <p:cNvSpPr/>
          <p:nvPr/>
        </p:nvSpPr>
        <p:spPr>
          <a:xfrm>
            <a:off x="5484578" y="5291503"/>
            <a:ext cx="888790" cy="627151"/>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able&#10;&#10;Description automatically generated with medium confidence">
            <a:extLst>
              <a:ext uri="{FF2B5EF4-FFF2-40B4-BE49-F238E27FC236}">
                <a16:creationId xmlns:a16="http://schemas.microsoft.com/office/drawing/2014/main" id="{25BF4771-90EC-153C-CE26-DE7F1025050D}"/>
              </a:ext>
            </a:extLst>
          </p:cNvPr>
          <p:cNvPicPr>
            <a:picLocks noChangeAspect="1"/>
          </p:cNvPicPr>
          <p:nvPr/>
        </p:nvPicPr>
        <p:blipFill>
          <a:blip r:embed="rId4"/>
          <a:stretch>
            <a:fillRect/>
          </a:stretch>
        </p:blipFill>
        <p:spPr>
          <a:xfrm>
            <a:off x="7090230" y="3557350"/>
            <a:ext cx="1435174" cy="1809843"/>
          </a:xfrm>
          <a:prstGeom prst="rect">
            <a:avLst/>
          </a:prstGeom>
        </p:spPr>
      </p:pic>
      <p:sp>
        <p:nvSpPr>
          <p:cNvPr id="22" name="Arrow: Right 21">
            <a:extLst>
              <a:ext uri="{FF2B5EF4-FFF2-40B4-BE49-F238E27FC236}">
                <a16:creationId xmlns:a16="http://schemas.microsoft.com/office/drawing/2014/main" id="{44D58EEC-DA57-6771-8F33-88812A2793E8}"/>
              </a:ext>
            </a:extLst>
          </p:cNvPr>
          <p:cNvSpPr/>
          <p:nvPr/>
        </p:nvSpPr>
        <p:spPr>
          <a:xfrm rot="8321507">
            <a:off x="6491854" y="3384544"/>
            <a:ext cx="658970" cy="64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D144FD2-2051-A073-E097-04DEC5786A86}"/>
              </a:ext>
            </a:extLst>
          </p:cNvPr>
          <p:cNvSpPr txBox="1"/>
          <p:nvPr/>
        </p:nvSpPr>
        <p:spPr>
          <a:xfrm>
            <a:off x="154922" y="3139300"/>
            <a:ext cx="1679501" cy="1107996"/>
          </a:xfrm>
          <a:prstGeom prst="rect">
            <a:avLst/>
          </a:prstGeom>
          <a:noFill/>
        </p:spPr>
        <p:txBody>
          <a:bodyPr wrap="square" rtlCol="0">
            <a:spAutoFit/>
          </a:bodyPr>
          <a:lstStyle/>
          <a:p>
            <a:r>
              <a:rPr lang="en-US" sz="1100" dirty="0">
                <a:solidFill>
                  <a:schemeClr val="accent1"/>
                </a:solidFill>
                <a:latin typeface="Trebuchet MS" panose="020B0603020202020204" pitchFamily="34" charset="0"/>
              </a:rPr>
              <a:t>Click on the course abbreviation (ex. “EAS 208”) to see the catalog description and view when it is offered!</a:t>
            </a:r>
          </a:p>
        </p:txBody>
      </p:sp>
      <p:sp>
        <p:nvSpPr>
          <p:cNvPr id="24" name="Arrow: Right 23">
            <a:extLst>
              <a:ext uri="{FF2B5EF4-FFF2-40B4-BE49-F238E27FC236}">
                <a16:creationId xmlns:a16="http://schemas.microsoft.com/office/drawing/2014/main" id="{41799645-0E31-9049-4E66-8FC72B8FBD00}"/>
              </a:ext>
            </a:extLst>
          </p:cNvPr>
          <p:cNvSpPr/>
          <p:nvPr/>
        </p:nvSpPr>
        <p:spPr>
          <a:xfrm flipV="1">
            <a:off x="1792225" y="3534489"/>
            <a:ext cx="203911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ical user interface, text, application&#10;&#10;Description automatically generated">
            <a:extLst>
              <a:ext uri="{FF2B5EF4-FFF2-40B4-BE49-F238E27FC236}">
                <a16:creationId xmlns:a16="http://schemas.microsoft.com/office/drawing/2014/main" id="{AF2B63B8-3D3B-688E-A551-CC69612F4150}"/>
              </a:ext>
            </a:extLst>
          </p:cNvPr>
          <p:cNvPicPr>
            <a:picLocks noChangeAspect="1"/>
          </p:cNvPicPr>
          <p:nvPr/>
        </p:nvPicPr>
        <p:blipFill>
          <a:blip r:embed="rId5"/>
          <a:stretch>
            <a:fillRect/>
          </a:stretch>
        </p:blipFill>
        <p:spPr>
          <a:xfrm>
            <a:off x="2084168" y="3805015"/>
            <a:ext cx="4646114" cy="1314511"/>
          </a:xfrm>
          <a:prstGeom prst="rect">
            <a:avLst/>
          </a:prstGeom>
        </p:spPr>
      </p:pic>
    </p:spTree>
    <p:extLst>
      <p:ext uri="{BB962C8B-B14F-4D97-AF65-F5344CB8AC3E}">
        <p14:creationId xmlns:p14="http://schemas.microsoft.com/office/powerpoint/2010/main" val="27838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animBg="1"/>
      <p:bldP spid="17" grpId="0" animBg="1"/>
      <p:bldP spid="18" grpId="0" animBg="1"/>
      <p:bldP spid="20" grpId="0" animBg="1"/>
      <p:bldP spid="21" grpId="0" animBg="1"/>
      <p:bldP spid="22" grpId="0" animBg="1"/>
      <p:bldP spid="23"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111" y="1843549"/>
            <a:ext cx="7725777" cy="4403015"/>
          </a:xfrm>
        </p:spPr>
        <p:txBody>
          <a:bodyPr>
            <a:normAutofit fontScale="62500" lnSpcReduction="20000"/>
          </a:bodyPr>
          <a:lstStyle/>
          <a:p>
            <a:pPr marL="0" indent="0" algn="ctr">
              <a:lnSpc>
                <a:spcPct val="170000"/>
              </a:lnSpc>
              <a:buClr>
                <a:srgbClr val="003399"/>
              </a:buClr>
              <a:buFontTx/>
              <a:buNone/>
              <a:defRPr/>
            </a:pPr>
            <a:r>
              <a:rPr lang="en-US" sz="4500" b="1" u="sng" dirty="0">
                <a:solidFill>
                  <a:schemeClr val="accent3"/>
                </a:solidFill>
              </a:rPr>
              <a:t>Select your Pathways strategically!</a:t>
            </a:r>
            <a:endParaRPr lang="en-US" sz="4500" b="1" dirty="0"/>
          </a:p>
          <a:p>
            <a:pPr>
              <a:lnSpc>
                <a:spcPct val="170000"/>
              </a:lnSpc>
              <a:buClr>
                <a:srgbClr val="003399"/>
              </a:buClr>
              <a:defRPr/>
            </a:pPr>
            <a:r>
              <a:rPr lang="en-US" sz="4500" b="1" dirty="0">
                <a:solidFill>
                  <a:schemeClr val="accent1"/>
                </a:solidFill>
              </a:rPr>
              <a:t>Computer Engineering: choose CSE 450 and CSE 453 and the List 3 courses</a:t>
            </a:r>
          </a:p>
          <a:p>
            <a:pPr>
              <a:lnSpc>
                <a:spcPct val="170000"/>
              </a:lnSpc>
              <a:buClr>
                <a:srgbClr val="003399"/>
              </a:buClr>
              <a:defRPr/>
            </a:pPr>
            <a:r>
              <a:rPr lang="en-US" sz="4500" b="1" dirty="0">
                <a:solidFill>
                  <a:schemeClr val="accent1"/>
                </a:solidFill>
              </a:rPr>
              <a:t>Computer Science: choose CSE 442 as Thematic List 3 and choose any Global List 3 class without prerequisites</a:t>
            </a:r>
          </a:p>
          <a:p>
            <a:pPr>
              <a:buClr>
                <a:srgbClr val="003399"/>
              </a:buClr>
              <a:defRPr/>
            </a:pPr>
            <a:endParaRPr lang="en-US" sz="1800" b="1" dirty="0"/>
          </a:p>
          <a:p>
            <a:pPr marL="457200" lvl="1" indent="0">
              <a:buClr>
                <a:srgbClr val="003399"/>
              </a:buClr>
              <a:buFont typeface="Times" panose="02020603050405020304" pitchFamily="18" charset="0"/>
              <a:buNone/>
              <a:defRPr/>
            </a:pPr>
            <a:endParaRPr lang="en-US" sz="1400" dirty="0">
              <a:solidFill>
                <a:srgbClr val="003399"/>
              </a:solidFill>
            </a:endParaRPr>
          </a:p>
          <a:p>
            <a:pPr marL="0" indent="0">
              <a:buClr>
                <a:srgbClr val="003399"/>
              </a:buClr>
              <a:buFontTx/>
              <a:buNone/>
              <a:defRPr/>
            </a:pPr>
            <a:endParaRPr lang="en-US" dirty="0"/>
          </a:p>
        </p:txBody>
      </p:sp>
      <p:sp>
        <p:nvSpPr>
          <p:cNvPr id="5" name="Rectangle 3"/>
          <p:cNvSpPr>
            <a:spLocks noGrp="1" noChangeArrowheads="1"/>
          </p:cNvSpPr>
          <p:nvPr>
            <p:ph type="title"/>
          </p:nvPr>
        </p:nvSpPr>
        <p:spPr>
          <a:xfrm>
            <a:off x="152400" y="1105503"/>
            <a:ext cx="8839200" cy="725170"/>
          </a:xfrm>
        </p:spPr>
        <p:txBody>
          <a:bodyPr>
            <a:normAutofit fontScale="90000"/>
          </a:bodyPr>
          <a:lstStyle/>
          <a:p>
            <a:pPr algn="ctr" eaLnBrk="1" hangingPunct="1">
              <a:lnSpc>
                <a:spcPct val="90000"/>
              </a:lnSpc>
              <a:defRPr/>
            </a:pPr>
            <a:r>
              <a:rPr lang="en-US" sz="2800" b="1" dirty="0">
                <a:solidFill>
                  <a:schemeClr val="tx1"/>
                </a:solidFill>
                <a:effectLst>
                  <a:outerShdw blurRad="38100" dist="38100" dir="2700000" algn="tl">
                    <a:srgbClr val="FFFFFF"/>
                  </a:outerShdw>
                </a:effectLst>
                <a:latin typeface="+mj-lt"/>
              </a:rPr>
              <a:t>UB Curriculum:</a:t>
            </a:r>
            <a:br>
              <a:rPr lang="en-US" sz="2800" b="1" dirty="0">
                <a:solidFill>
                  <a:schemeClr val="tx1"/>
                </a:solidFill>
                <a:effectLst>
                  <a:outerShdw blurRad="38100" dist="38100" dir="2700000" algn="tl">
                    <a:srgbClr val="FFFFFF"/>
                  </a:outerShdw>
                </a:effectLst>
                <a:latin typeface="+mj-lt"/>
              </a:rPr>
            </a:br>
            <a:r>
              <a:rPr lang="en-US" sz="2800" b="1" i="1" dirty="0">
                <a:solidFill>
                  <a:schemeClr val="tx1"/>
                </a:solidFill>
                <a:effectLst>
                  <a:outerShdw blurRad="38100" dist="38100" dir="2700000" algn="tl">
                    <a:srgbClr val="FFFFFF"/>
                  </a:outerShdw>
                </a:effectLst>
                <a:latin typeface="+mj-lt"/>
              </a:rPr>
              <a:t>Pathway Advisement</a:t>
            </a:r>
            <a:endParaRPr lang="en-US" sz="2800" b="1" i="1" dirty="0">
              <a:solidFill>
                <a:schemeClr val="tx1"/>
              </a:solidFill>
              <a:latin typeface="+mj-lt"/>
            </a:endParaRPr>
          </a:p>
        </p:txBody>
      </p:sp>
    </p:spTree>
    <p:extLst>
      <p:ext uri="{BB962C8B-B14F-4D97-AF65-F5344CB8AC3E}">
        <p14:creationId xmlns:p14="http://schemas.microsoft.com/office/powerpoint/2010/main" val="239593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3176610-F67C-D03D-3C4B-31AB2AB3C920}"/>
              </a:ext>
            </a:extLst>
          </p:cNvPr>
          <p:cNvPicPr>
            <a:picLocks noChangeAspect="1"/>
          </p:cNvPicPr>
          <p:nvPr/>
        </p:nvPicPr>
        <p:blipFill>
          <a:blip r:embed="rId2"/>
          <a:stretch>
            <a:fillRect/>
          </a:stretch>
        </p:blipFill>
        <p:spPr>
          <a:xfrm>
            <a:off x="619195" y="1657048"/>
            <a:ext cx="7553543" cy="4253532"/>
          </a:xfrm>
          <a:prstGeom prst="rect">
            <a:avLst/>
          </a:prstGeom>
        </p:spPr>
      </p:pic>
      <p:sp>
        <p:nvSpPr>
          <p:cNvPr id="6" name="Rectangle 3"/>
          <p:cNvSpPr txBox="1">
            <a:spLocks noChangeArrowheads="1"/>
          </p:cNvSpPr>
          <p:nvPr/>
        </p:nvSpPr>
        <p:spPr bwMode="auto">
          <a:xfrm>
            <a:off x="971262" y="947420"/>
            <a:ext cx="720147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6600"/>
              </a:buClr>
              <a:buChar char="•"/>
              <a:defRPr sz="2400">
                <a:solidFill>
                  <a:srgbClr val="003399"/>
                </a:solidFill>
                <a:latin typeface="Trebuchet MS" panose="020B0603020202020204" pitchFamily="34" charset="0"/>
                <a:ea typeface="+mn-ea"/>
                <a:cs typeface="+mn-cs"/>
              </a:defRPr>
            </a:lvl1pPr>
            <a:lvl2pPr marL="742950" indent="-285750" algn="l" rtl="0" eaLnBrk="0" fontAlgn="base" hangingPunct="0">
              <a:spcBef>
                <a:spcPct val="20000"/>
              </a:spcBef>
              <a:spcAft>
                <a:spcPct val="0"/>
              </a:spcAft>
              <a:buClr>
                <a:srgbClr val="FF6633"/>
              </a:buClr>
              <a:buSzPct val="80000"/>
              <a:buFont typeface="Times" panose="02020603050405020304" pitchFamily="18" charset="0"/>
              <a:buChar char="•"/>
              <a:defRPr sz="2400">
                <a:solidFill>
                  <a:schemeClr val="bg2"/>
                </a:solidFill>
                <a:latin typeface="Trebuchet MS" panose="020B0603020202020204" pitchFamily="34" charset="0"/>
              </a:defRPr>
            </a:lvl2pPr>
            <a:lvl3pPr marL="1143000" indent="-228600" algn="l" rtl="0" eaLnBrk="0" fontAlgn="base" hangingPunct="0">
              <a:spcBef>
                <a:spcPct val="20000"/>
              </a:spcBef>
              <a:spcAft>
                <a:spcPct val="0"/>
              </a:spcAft>
              <a:buClr>
                <a:srgbClr val="FF6600"/>
              </a:buClr>
              <a:buChar char="•"/>
              <a:defRPr sz="2000">
                <a:solidFill>
                  <a:schemeClr val="bg2"/>
                </a:solidFill>
                <a:latin typeface="Trebuchet MS" panose="020B0603020202020204" pitchFamily="34" charset="0"/>
              </a:defRPr>
            </a:lvl3pPr>
            <a:lvl4pPr marL="1600200" indent="-228600" algn="l" rtl="0" eaLnBrk="0" fontAlgn="base" hangingPunct="0">
              <a:spcBef>
                <a:spcPct val="20000"/>
              </a:spcBef>
              <a:spcAft>
                <a:spcPct val="0"/>
              </a:spcAft>
              <a:buClr>
                <a:srgbClr val="FF6600"/>
              </a:buClr>
              <a:buSzPct val="95000"/>
              <a:buFont typeface="Times" panose="02020603050405020304" pitchFamily="18" charset="0"/>
              <a:buChar char="•"/>
              <a:defRPr sz="2000">
                <a:solidFill>
                  <a:schemeClr val="bg2"/>
                </a:solidFill>
                <a:latin typeface="Trebuchet MS" panose="020B0603020202020204" pitchFamily="34" charset="0"/>
              </a:defRPr>
            </a:lvl4pPr>
            <a:lvl5pPr marL="2057400" indent="-228600" algn="l" rtl="0" eaLnBrk="0" fontAlgn="base" hangingPunct="0">
              <a:spcBef>
                <a:spcPct val="20000"/>
              </a:spcBef>
              <a:spcAft>
                <a:spcPct val="0"/>
              </a:spcAft>
              <a:buClr>
                <a:schemeClr val="bg1"/>
              </a:buClr>
              <a:buChar char="»"/>
              <a:defRPr sz="2000">
                <a:solidFill>
                  <a:schemeClr val="bg2"/>
                </a:solidFill>
                <a:latin typeface="Trebuchet MS" panose="020B0603020202020204" pitchFamily="34" charset="0"/>
              </a:defRPr>
            </a:lvl5pPr>
            <a:lvl6pPr marL="2514600" indent="-228600" algn="l" rtl="0" eaLnBrk="1" fontAlgn="base" hangingPunct="1">
              <a:spcBef>
                <a:spcPct val="20000"/>
              </a:spcBef>
              <a:spcAft>
                <a:spcPct val="0"/>
              </a:spcAft>
              <a:buClr>
                <a:schemeClr val="bg1"/>
              </a:buClr>
              <a:defRPr sz="2000">
                <a:solidFill>
                  <a:schemeClr val="bg2"/>
                </a:solidFill>
                <a:latin typeface="+mn-lt"/>
              </a:defRPr>
            </a:lvl6pPr>
            <a:lvl7pPr marL="2971800" indent="-228600" algn="l" rtl="0" eaLnBrk="1" fontAlgn="base" hangingPunct="1">
              <a:spcBef>
                <a:spcPct val="20000"/>
              </a:spcBef>
              <a:spcAft>
                <a:spcPct val="0"/>
              </a:spcAft>
              <a:buClr>
                <a:schemeClr val="bg1"/>
              </a:buClr>
              <a:defRPr sz="2000">
                <a:solidFill>
                  <a:schemeClr val="bg2"/>
                </a:solidFill>
                <a:latin typeface="+mn-lt"/>
              </a:defRPr>
            </a:lvl7pPr>
            <a:lvl8pPr marL="3429000" indent="-228600" algn="l" rtl="0" eaLnBrk="1" fontAlgn="base" hangingPunct="1">
              <a:spcBef>
                <a:spcPct val="20000"/>
              </a:spcBef>
              <a:spcAft>
                <a:spcPct val="0"/>
              </a:spcAft>
              <a:buClr>
                <a:schemeClr val="bg1"/>
              </a:buClr>
              <a:defRPr sz="2000">
                <a:solidFill>
                  <a:schemeClr val="bg2"/>
                </a:solidFill>
                <a:latin typeface="+mn-lt"/>
              </a:defRPr>
            </a:lvl8pPr>
            <a:lvl9pPr marL="3886200" indent="-228600" algn="l" rtl="0" eaLnBrk="1" fontAlgn="base" hangingPunct="1">
              <a:spcBef>
                <a:spcPct val="20000"/>
              </a:spcBef>
              <a:spcAft>
                <a:spcPct val="0"/>
              </a:spcAft>
              <a:buClr>
                <a:schemeClr val="bg1"/>
              </a:buClr>
              <a:defRPr sz="2000">
                <a:solidFill>
                  <a:schemeClr val="bg2"/>
                </a:solidFill>
                <a:latin typeface="+mn-lt"/>
              </a:defRPr>
            </a:lvl9pPr>
          </a:lstStyle>
          <a:p>
            <a:pPr algn="ctr" eaLnBrk="1" hangingPunct="1">
              <a:lnSpc>
                <a:spcPct val="90000"/>
              </a:lnSpc>
              <a:buFontTx/>
              <a:buNone/>
              <a:defRPr/>
            </a:pPr>
            <a:r>
              <a:rPr lang="en-US" sz="2800" b="1" kern="0" dirty="0">
                <a:solidFill>
                  <a:schemeClr val="tx1"/>
                </a:solidFill>
                <a:effectLst>
                  <a:outerShdw blurRad="38100" dist="38100" dir="2700000" algn="tl">
                    <a:srgbClr val="FFFFFF"/>
                  </a:outerShdw>
                </a:effectLst>
                <a:latin typeface="+mj-lt"/>
              </a:rPr>
              <a:t>Example: Computer Engineering Major</a:t>
            </a:r>
          </a:p>
          <a:p>
            <a:pPr algn="ctr" eaLnBrk="1" hangingPunct="1">
              <a:lnSpc>
                <a:spcPct val="90000"/>
              </a:lnSpc>
              <a:buFontTx/>
              <a:buNone/>
              <a:defRPr/>
            </a:pPr>
            <a:endParaRPr lang="en-US" sz="2800" b="1" i="1" kern="0" dirty="0">
              <a:solidFill>
                <a:schemeClr val="tx1"/>
              </a:solidFill>
              <a:effectLst>
                <a:outerShdw blurRad="38100" dist="38100" dir="2700000" algn="tl">
                  <a:srgbClr val="FFFFFF"/>
                </a:outerShdw>
              </a:effectLst>
              <a:latin typeface="+mj-lt"/>
            </a:endParaRPr>
          </a:p>
          <a:p>
            <a:pPr algn="ctr" eaLnBrk="1" hangingPunct="1">
              <a:lnSpc>
                <a:spcPct val="90000"/>
              </a:lnSpc>
              <a:buFontTx/>
              <a:buNone/>
              <a:defRPr/>
            </a:pPr>
            <a:r>
              <a:rPr lang="en-US" sz="2800" b="1" kern="0" dirty="0">
                <a:latin typeface="Comic Sans MS" pitchFamily="66" charset="0"/>
              </a:rPr>
              <a:t>	</a:t>
            </a:r>
            <a:endParaRPr lang="en-US" sz="1200" b="1" kern="0" dirty="0">
              <a:latin typeface="Comic Sans MS" pitchFamily="66" charset="0"/>
            </a:endParaRPr>
          </a:p>
          <a:p>
            <a:pPr eaLnBrk="1" hangingPunct="1">
              <a:lnSpc>
                <a:spcPct val="70000"/>
              </a:lnSpc>
              <a:buFontTx/>
              <a:buNone/>
              <a:defRPr/>
            </a:pPr>
            <a:endParaRPr lang="en-US" sz="2800" b="1" kern="0" dirty="0">
              <a:latin typeface="Comic Sans MS" pitchFamily="66" charset="0"/>
            </a:endParaRPr>
          </a:p>
        </p:txBody>
      </p:sp>
      <p:sp>
        <p:nvSpPr>
          <p:cNvPr id="4" name="Oval 3">
            <a:extLst>
              <a:ext uri="{FF2B5EF4-FFF2-40B4-BE49-F238E27FC236}">
                <a16:creationId xmlns:a16="http://schemas.microsoft.com/office/drawing/2014/main" id="{FCBF99FA-0F5A-ED17-354E-6202FEBE7A8C}"/>
              </a:ext>
            </a:extLst>
          </p:cNvPr>
          <p:cNvSpPr/>
          <p:nvPr/>
        </p:nvSpPr>
        <p:spPr>
          <a:xfrm>
            <a:off x="560327" y="3820096"/>
            <a:ext cx="2836654" cy="85275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E811845-D826-5029-9FB8-500708F47A66}"/>
              </a:ext>
            </a:extLst>
          </p:cNvPr>
          <p:cNvSpPr/>
          <p:nvPr/>
        </p:nvSpPr>
        <p:spPr>
          <a:xfrm>
            <a:off x="4316570" y="3753359"/>
            <a:ext cx="2595957" cy="85275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8E21268-C12A-03C9-48ED-89DB331647E3}"/>
              </a:ext>
            </a:extLst>
          </p:cNvPr>
          <p:cNvSpPr/>
          <p:nvPr/>
        </p:nvSpPr>
        <p:spPr>
          <a:xfrm rot="3392873">
            <a:off x="-22707" y="3762792"/>
            <a:ext cx="704134" cy="5753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D643F3D-4A78-4D54-3955-76D425CB1FC1}"/>
              </a:ext>
            </a:extLst>
          </p:cNvPr>
          <p:cNvSpPr/>
          <p:nvPr/>
        </p:nvSpPr>
        <p:spPr>
          <a:xfrm rot="3392873">
            <a:off x="3631772" y="3762789"/>
            <a:ext cx="704134" cy="5753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05C6CC-0BE8-B782-2DBC-912F3B05F253}"/>
              </a:ext>
            </a:extLst>
          </p:cNvPr>
          <p:cNvSpPr/>
          <p:nvPr/>
        </p:nvSpPr>
        <p:spPr>
          <a:xfrm>
            <a:off x="357198" y="2943512"/>
            <a:ext cx="2095928" cy="852756"/>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1" name="Oval 10">
            <a:extLst>
              <a:ext uri="{FF2B5EF4-FFF2-40B4-BE49-F238E27FC236}">
                <a16:creationId xmlns:a16="http://schemas.microsoft.com/office/drawing/2014/main" id="{97EE2554-2E42-6680-DB35-A4E3306A2501}"/>
              </a:ext>
            </a:extLst>
          </p:cNvPr>
          <p:cNvSpPr/>
          <p:nvPr/>
        </p:nvSpPr>
        <p:spPr>
          <a:xfrm>
            <a:off x="3983840" y="2373602"/>
            <a:ext cx="2095928" cy="852756"/>
          </a:xfrm>
          <a:prstGeom prst="ellipse">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203DE89A-976F-3DF8-642D-B5043F420A22}"/>
              </a:ext>
            </a:extLst>
          </p:cNvPr>
          <p:cNvSpPr/>
          <p:nvPr/>
        </p:nvSpPr>
        <p:spPr>
          <a:xfrm rot="7533458">
            <a:off x="2422010" y="2779819"/>
            <a:ext cx="704134" cy="57535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FD76125-43D0-EBC3-01A0-B045D0269C15}"/>
              </a:ext>
            </a:extLst>
          </p:cNvPr>
          <p:cNvSpPr/>
          <p:nvPr/>
        </p:nvSpPr>
        <p:spPr>
          <a:xfrm rot="7533458">
            <a:off x="5989698" y="2012633"/>
            <a:ext cx="704134" cy="575353"/>
          </a:xfrm>
          <a:prstGeom prst="rightArrow">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3302A6A-1F02-F1E7-AC4B-AEC976382CE7}"/>
              </a:ext>
            </a:extLst>
          </p:cNvPr>
          <p:cNvSpPr txBox="1"/>
          <p:nvPr/>
        </p:nvSpPr>
        <p:spPr>
          <a:xfrm>
            <a:off x="6352960" y="4418687"/>
            <a:ext cx="1822193" cy="738664"/>
          </a:xfrm>
          <a:prstGeom prst="rect">
            <a:avLst/>
          </a:prstGeom>
          <a:noFill/>
        </p:spPr>
        <p:txBody>
          <a:bodyPr wrap="square" rtlCol="0">
            <a:spAutoFit/>
          </a:bodyPr>
          <a:lstStyle/>
          <a:p>
            <a:r>
              <a:rPr lang="en-US" sz="1400" b="1" dirty="0">
                <a:solidFill>
                  <a:schemeClr val="accent1"/>
                </a:solidFill>
              </a:rPr>
              <a:t>Make sure course 3 is a major requirement!</a:t>
            </a:r>
          </a:p>
        </p:txBody>
      </p:sp>
      <p:sp>
        <p:nvSpPr>
          <p:cNvPr id="15" name="TextBox 14">
            <a:extLst>
              <a:ext uri="{FF2B5EF4-FFF2-40B4-BE49-F238E27FC236}">
                <a16:creationId xmlns:a16="http://schemas.microsoft.com/office/drawing/2014/main" id="{5CD2A04C-A413-2621-D876-2AB381C2A16D}"/>
              </a:ext>
            </a:extLst>
          </p:cNvPr>
          <p:cNvSpPr txBox="1"/>
          <p:nvPr/>
        </p:nvSpPr>
        <p:spPr>
          <a:xfrm>
            <a:off x="6341765" y="2590441"/>
            <a:ext cx="1822193" cy="954107"/>
          </a:xfrm>
          <a:prstGeom prst="rect">
            <a:avLst/>
          </a:prstGeom>
          <a:noFill/>
        </p:spPr>
        <p:txBody>
          <a:bodyPr wrap="square" rtlCol="0">
            <a:spAutoFit/>
          </a:bodyPr>
          <a:lstStyle/>
          <a:p>
            <a:r>
              <a:rPr lang="en-US" sz="1400" b="1" dirty="0">
                <a:solidFill>
                  <a:schemeClr val="accent3"/>
                </a:solidFill>
              </a:rPr>
              <a:t>Include any pathway credit completed in high school!</a:t>
            </a:r>
          </a:p>
        </p:txBody>
      </p:sp>
    </p:spTree>
    <p:extLst>
      <p:ext uri="{BB962C8B-B14F-4D97-AF65-F5344CB8AC3E}">
        <p14:creationId xmlns:p14="http://schemas.microsoft.com/office/powerpoint/2010/main" val="21428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116013" y="993775"/>
            <a:ext cx="6781800" cy="5562600"/>
          </a:xfrm>
        </p:spPr>
        <p:txBody>
          <a:bodyPr>
            <a:normAutofit/>
          </a:bodyPr>
          <a:lstStyle/>
          <a:p>
            <a:pPr algn="ctr" eaLnBrk="1" hangingPunct="1">
              <a:lnSpc>
                <a:spcPct val="90000"/>
              </a:lnSpc>
              <a:buFontTx/>
              <a:buNone/>
              <a:defRPr/>
            </a:pPr>
            <a:r>
              <a:rPr lang="en-US" sz="2800" b="1" dirty="0">
                <a:effectLst>
                  <a:outerShdw blurRad="38100" dist="38100" dir="2700000" algn="tl">
                    <a:srgbClr val="FFFFFF"/>
                  </a:outerShdw>
                </a:effectLst>
                <a:latin typeface="+mj-lt"/>
              </a:rPr>
              <a:t>You Will Register for Spring Classes!</a:t>
            </a:r>
            <a:endParaRPr lang="en-US" sz="2800" b="1" i="1" dirty="0">
              <a:effectLst>
                <a:outerShdw blurRad="38100" dist="38100" dir="2700000" algn="tl">
                  <a:srgbClr val="FFFFFF"/>
                </a:outerShdw>
              </a:effectLst>
              <a:latin typeface="+mj-lt"/>
            </a:endParaRPr>
          </a:p>
        </p:txBody>
      </p:sp>
      <p:sp>
        <p:nvSpPr>
          <p:cNvPr id="6" name="Rectangle 5"/>
          <p:cNvSpPr/>
          <p:nvPr/>
        </p:nvSpPr>
        <p:spPr>
          <a:xfrm>
            <a:off x="4672103" y="1725725"/>
            <a:ext cx="3828982" cy="369332"/>
          </a:xfrm>
          <a:prstGeom prst="rect">
            <a:avLst/>
          </a:prstGeom>
        </p:spPr>
        <p:txBody>
          <a:bodyPr wrap="square">
            <a:spAutoFit/>
          </a:bodyPr>
          <a:lstStyle/>
          <a:p>
            <a:pPr eaLnBrk="1" hangingPunct="1">
              <a:spcBef>
                <a:spcPct val="20000"/>
              </a:spcBef>
              <a:buClr>
                <a:srgbClr val="003399"/>
              </a:buClr>
              <a:defRPr/>
            </a:pPr>
            <a:endParaRPr lang="en-US" kern="0" dirty="0">
              <a:solidFill>
                <a:srgbClr val="003399"/>
              </a:solidFill>
              <a:latin typeface="+mj-lt"/>
            </a:endParaRPr>
          </a:p>
        </p:txBody>
      </p:sp>
      <p:sp>
        <p:nvSpPr>
          <p:cNvPr id="10" name="TextBox 9">
            <a:extLst>
              <a:ext uri="{FF2B5EF4-FFF2-40B4-BE49-F238E27FC236}">
                <a16:creationId xmlns:a16="http://schemas.microsoft.com/office/drawing/2014/main" id="{7E036B81-CE60-9FC4-064A-258DE62493CA}"/>
              </a:ext>
            </a:extLst>
          </p:cNvPr>
          <p:cNvSpPr txBox="1"/>
          <p:nvPr/>
        </p:nvSpPr>
        <p:spPr>
          <a:xfrm>
            <a:off x="300129" y="1552901"/>
            <a:ext cx="6781799" cy="646331"/>
          </a:xfrm>
          <a:prstGeom prst="rect">
            <a:avLst/>
          </a:prstGeom>
          <a:noFill/>
        </p:spPr>
        <p:txBody>
          <a:bodyPr wrap="square" rtlCol="0">
            <a:spAutoFit/>
          </a:bodyPr>
          <a:lstStyle/>
          <a:p>
            <a:r>
              <a:rPr lang="en-US" dirty="0">
                <a:solidFill>
                  <a:schemeClr val="tx2"/>
                </a:solidFill>
                <a:latin typeface="Trebuchet MS" panose="020B0603020202020204" pitchFamily="34" charset="0"/>
              </a:rPr>
              <a:t>View tutorial videos on the SEAS Portal Home Page to learn how to register using HUB and Schedule Builder…</a:t>
            </a:r>
          </a:p>
        </p:txBody>
      </p:sp>
      <p:sp>
        <p:nvSpPr>
          <p:cNvPr id="12" name="Dashed Arrow" descr="Dashed Arrow">
            <a:extLst>
              <a:ext uri="{FF2B5EF4-FFF2-40B4-BE49-F238E27FC236}">
                <a16:creationId xmlns:a16="http://schemas.microsoft.com/office/drawing/2014/main" id="{1EC0BA37-7ACD-C6D5-F79E-75FBDE367AB3}"/>
              </a:ext>
            </a:extLst>
          </p:cNvPr>
          <p:cNvSpPr/>
          <p:nvPr/>
        </p:nvSpPr>
        <p:spPr>
          <a:xfrm rot="8428204" flipH="1">
            <a:off x="5661114" y="1912092"/>
            <a:ext cx="1925165" cy="1670691"/>
          </a:xfrm>
          <a:prstGeom prst="arc">
            <a:avLst>
              <a:gd name="adj1" fmla="val 16200000"/>
              <a:gd name="adj2" fmla="val 1264430"/>
            </a:avLst>
          </a:prstGeom>
          <a:ln w="20320">
            <a:solidFill>
              <a:schemeClr val="tx2"/>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8" name="TextBox 17">
            <a:extLst>
              <a:ext uri="{FF2B5EF4-FFF2-40B4-BE49-F238E27FC236}">
                <a16:creationId xmlns:a16="http://schemas.microsoft.com/office/drawing/2014/main" id="{47094FEE-825C-2632-1D71-E119427EB9A6}"/>
              </a:ext>
            </a:extLst>
          </p:cNvPr>
          <p:cNvSpPr txBox="1"/>
          <p:nvPr/>
        </p:nvSpPr>
        <p:spPr>
          <a:xfrm>
            <a:off x="6891388" y="3429000"/>
            <a:ext cx="2241218" cy="923330"/>
          </a:xfrm>
          <a:prstGeom prst="rect">
            <a:avLst/>
          </a:prstGeom>
          <a:noFill/>
        </p:spPr>
        <p:txBody>
          <a:bodyPr wrap="square" rtlCol="0">
            <a:spAutoFit/>
          </a:bodyPr>
          <a:lstStyle/>
          <a:p>
            <a:r>
              <a:rPr lang="en-US" dirty="0">
                <a:solidFill>
                  <a:schemeClr val="tx2"/>
                </a:solidFill>
                <a:latin typeface="Trebuchet MS" panose="020B0603020202020204" pitchFamily="34" charset="0"/>
              </a:rPr>
              <a:t>Learn how to create your spring schedule, or </a:t>
            </a:r>
          </a:p>
        </p:txBody>
      </p:sp>
      <p:pic>
        <p:nvPicPr>
          <p:cNvPr id="3" name="Picture 2" descr="A screenshot of a video tutorial&#10;&#10;Description automatically generated">
            <a:extLst>
              <a:ext uri="{FF2B5EF4-FFF2-40B4-BE49-F238E27FC236}">
                <a16:creationId xmlns:a16="http://schemas.microsoft.com/office/drawing/2014/main" id="{82BF1FEF-E1CE-E7AB-EF4C-EA11FB410FCA}"/>
              </a:ext>
            </a:extLst>
          </p:cNvPr>
          <p:cNvPicPr>
            <a:picLocks noChangeAspect="1"/>
          </p:cNvPicPr>
          <p:nvPr/>
        </p:nvPicPr>
        <p:blipFill>
          <a:blip r:embed="rId2"/>
          <a:stretch>
            <a:fillRect/>
          </a:stretch>
        </p:blipFill>
        <p:spPr>
          <a:xfrm>
            <a:off x="446609" y="2360580"/>
            <a:ext cx="6442745" cy="3930272"/>
          </a:xfrm>
          <a:prstGeom prst="rect">
            <a:avLst/>
          </a:prstGeom>
        </p:spPr>
      </p:pic>
      <p:sp>
        <p:nvSpPr>
          <p:cNvPr id="4" name="Dashed Arrow" descr="Dashed Arrow">
            <a:extLst>
              <a:ext uri="{FF2B5EF4-FFF2-40B4-BE49-F238E27FC236}">
                <a16:creationId xmlns:a16="http://schemas.microsoft.com/office/drawing/2014/main" id="{E489D5CB-C580-CCB3-B3E7-0B8C2A9F5C73}"/>
              </a:ext>
            </a:extLst>
          </p:cNvPr>
          <p:cNvSpPr/>
          <p:nvPr/>
        </p:nvSpPr>
        <p:spPr>
          <a:xfrm rot="19019880" flipH="1">
            <a:off x="300985" y="4651577"/>
            <a:ext cx="1627818" cy="1940142"/>
          </a:xfrm>
          <a:prstGeom prst="arc">
            <a:avLst>
              <a:gd name="adj1" fmla="val 16200000"/>
              <a:gd name="adj2" fmla="val 1264430"/>
            </a:avLst>
          </a:prstGeom>
          <a:ln w="20320">
            <a:solidFill>
              <a:schemeClr val="tx2"/>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1" name="TextBox 10">
            <a:extLst>
              <a:ext uri="{FF2B5EF4-FFF2-40B4-BE49-F238E27FC236}">
                <a16:creationId xmlns:a16="http://schemas.microsoft.com/office/drawing/2014/main" id="{535B4473-E66A-C037-6AA9-AD4BF6527DCD}"/>
              </a:ext>
            </a:extLst>
          </p:cNvPr>
          <p:cNvSpPr txBox="1"/>
          <p:nvPr/>
        </p:nvSpPr>
        <p:spPr>
          <a:xfrm>
            <a:off x="995954" y="6187827"/>
            <a:ext cx="4867949" cy="646331"/>
          </a:xfrm>
          <a:prstGeom prst="rect">
            <a:avLst/>
          </a:prstGeom>
          <a:noFill/>
        </p:spPr>
        <p:txBody>
          <a:bodyPr wrap="square" rtlCol="0">
            <a:spAutoFit/>
          </a:bodyPr>
          <a:lstStyle/>
          <a:p>
            <a:r>
              <a:rPr lang="en-US" dirty="0">
                <a:solidFill>
                  <a:schemeClr val="tx2"/>
                </a:solidFill>
                <a:latin typeface="Trebuchet MS" panose="020B0603020202020204" pitchFamily="34" charset="0"/>
              </a:rPr>
              <a:t>…learn how to add, drop/resign, and swap classes via HUB</a:t>
            </a:r>
          </a:p>
        </p:txBody>
      </p:sp>
      <p:sp>
        <p:nvSpPr>
          <p:cNvPr id="8" name="Oval 7">
            <a:extLst>
              <a:ext uri="{FF2B5EF4-FFF2-40B4-BE49-F238E27FC236}">
                <a16:creationId xmlns:a16="http://schemas.microsoft.com/office/drawing/2014/main" id="{B1C4A5E5-461D-9CA7-E04B-759836B3C7BD}"/>
              </a:ext>
            </a:extLst>
          </p:cNvPr>
          <p:cNvSpPr/>
          <p:nvPr/>
        </p:nvSpPr>
        <p:spPr>
          <a:xfrm>
            <a:off x="4462943" y="2833655"/>
            <a:ext cx="2323751" cy="1216735"/>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C47B5EC-5985-A92D-2D7F-88AC60423363}"/>
              </a:ext>
            </a:extLst>
          </p:cNvPr>
          <p:cNvSpPr/>
          <p:nvPr/>
        </p:nvSpPr>
        <p:spPr>
          <a:xfrm>
            <a:off x="512741" y="3877567"/>
            <a:ext cx="1283516" cy="1184237"/>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6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4" grpId="0" animBg="1"/>
      <p:bldP spid="11" grpId="0"/>
      <p:bldP spid="8"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838200" y="1079500"/>
            <a:ext cx="7239000" cy="685800"/>
          </a:xfrm>
        </p:spPr>
        <p:txBody>
          <a:bodyPr>
            <a:normAutofit fontScale="70000" lnSpcReduction="20000"/>
          </a:bodyPr>
          <a:lstStyle/>
          <a:p>
            <a:pPr algn="ctr" eaLnBrk="1" hangingPunct="1">
              <a:lnSpc>
                <a:spcPct val="90000"/>
              </a:lnSpc>
              <a:buFontTx/>
              <a:buNone/>
              <a:defRPr/>
            </a:pPr>
            <a:r>
              <a:rPr lang="en-US" sz="3200" b="1" dirty="0">
                <a:effectLst>
                  <a:outerShdw blurRad="38100" dist="38100" dir="2700000" algn="tl">
                    <a:srgbClr val="FFFFFF"/>
                  </a:outerShdw>
                </a:effectLst>
                <a:latin typeface="+mj-lt"/>
              </a:rPr>
              <a:t>HUB Academic Advisement Report</a:t>
            </a:r>
          </a:p>
          <a:p>
            <a:pPr algn="ctr" eaLnBrk="1" hangingPunct="1">
              <a:lnSpc>
                <a:spcPct val="90000"/>
              </a:lnSpc>
              <a:buFontTx/>
              <a:buNone/>
              <a:defRPr/>
            </a:pPr>
            <a:r>
              <a:rPr lang="en-US" sz="2800" b="1" dirty="0">
                <a:latin typeface="Comic Sans MS" pitchFamily="66" charset="0"/>
              </a:rPr>
              <a:t>	</a:t>
            </a:r>
            <a:endParaRPr lang="en-US" sz="1200" b="1" dirty="0">
              <a:latin typeface="Comic Sans MS" pitchFamily="66" charset="0"/>
            </a:endParaRPr>
          </a:p>
          <a:p>
            <a:pPr eaLnBrk="1" hangingPunct="1">
              <a:lnSpc>
                <a:spcPct val="70000"/>
              </a:lnSpc>
              <a:buFontTx/>
              <a:buNone/>
              <a:defRPr/>
            </a:pPr>
            <a:endParaRPr lang="en-US" sz="2800" b="1" dirty="0">
              <a:latin typeface="Comic Sans MS" pitchFamily="66" charset="0"/>
            </a:endParaRPr>
          </a:p>
        </p:txBody>
      </p:sp>
      <p:sp>
        <p:nvSpPr>
          <p:cNvPr id="53252" name="TextBox 7"/>
          <p:cNvSpPr txBox="1">
            <a:spLocks noChangeArrowheads="1"/>
          </p:cNvSpPr>
          <p:nvPr/>
        </p:nvSpPr>
        <p:spPr bwMode="auto">
          <a:xfrm>
            <a:off x="2342444" y="2560649"/>
            <a:ext cx="6404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FF6600"/>
              </a:buClr>
              <a:buChar char="•"/>
              <a:defRPr sz="2400">
                <a:solidFill>
                  <a:srgbClr val="003399"/>
                </a:solidFill>
                <a:latin typeface="Arial" panose="020B0604020202020204" pitchFamily="34" charset="0"/>
              </a:defRPr>
            </a:lvl1pPr>
            <a:lvl2pPr marL="742950" indent="-285750">
              <a:spcBef>
                <a:spcPct val="20000"/>
              </a:spcBef>
              <a:buClr>
                <a:srgbClr val="FF6633"/>
              </a:buClr>
              <a:buSzPct val="80000"/>
              <a:buFont typeface="Times" panose="02020603050405020304" pitchFamily="18" charset="0"/>
              <a:buChar char="•"/>
              <a:defRPr sz="2400">
                <a:solidFill>
                  <a:schemeClr val="bg2"/>
                </a:solidFill>
                <a:latin typeface="Arial" panose="020B0604020202020204" pitchFamily="34" charset="0"/>
              </a:defRPr>
            </a:lvl2pPr>
            <a:lvl3pPr marL="1143000" indent="-228600">
              <a:spcBef>
                <a:spcPct val="20000"/>
              </a:spcBef>
              <a:buClr>
                <a:srgbClr val="FF6600"/>
              </a:buClr>
              <a:buChar char="•"/>
              <a:defRPr sz="2000">
                <a:solidFill>
                  <a:schemeClr val="bg2"/>
                </a:solidFill>
                <a:latin typeface="Arial" panose="020B0604020202020204" pitchFamily="34" charset="0"/>
              </a:defRPr>
            </a:lvl3pPr>
            <a:lvl4pPr marL="1600200" indent="-228600">
              <a:spcBef>
                <a:spcPct val="20000"/>
              </a:spcBef>
              <a:buClr>
                <a:srgbClr val="FF6600"/>
              </a:buClr>
              <a:buSzPct val="95000"/>
              <a:buFont typeface="Times" panose="02020603050405020304" pitchFamily="18" charset="0"/>
              <a:buChar char="•"/>
              <a:defRPr sz="2000">
                <a:solidFill>
                  <a:schemeClr val="bg2"/>
                </a:solidFill>
                <a:latin typeface="Arial" panose="020B0604020202020204" pitchFamily="34" charset="0"/>
              </a:defRPr>
            </a:lvl4pPr>
            <a:lvl5pPr marL="2057400" indent="-228600">
              <a:spcBef>
                <a:spcPct val="20000"/>
              </a:spcBef>
              <a:buClr>
                <a:schemeClr val="bg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9pPr>
          </a:lstStyle>
          <a:p>
            <a:pPr>
              <a:spcBef>
                <a:spcPct val="0"/>
              </a:spcBef>
              <a:buClrTx/>
            </a:pPr>
            <a:r>
              <a:rPr lang="en-US" altLang="en-US" sz="1400" dirty="0">
                <a:latin typeface="+mj-lt"/>
              </a:rPr>
              <a:t>To access your AAR, log on to the HUB Student Center and select the “Academic Progress” tile.  Then click on “Academic Advising Report (AAR).</a:t>
            </a:r>
          </a:p>
          <a:p>
            <a:pPr marL="0" indent="0">
              <a:spcBef>
                <a:spcPct val="0"/>
              </a:spcBef>
              <a:buClrTx/>
              <a:buNone/>
            </a:pPr>
            <a:endParaRPr lang="en-US" altLang="en-US" sz="1400" dirty="0">
              <a:latin typeface="+mj-lt"/>
            </a:endParaRPr>
          </a:p>
          <a:p>
            <a:pPr>
              <a:spcBef>
                <a:spcPct val="0"/>
              </a:spcBef>
              <a:buClrTx/>
            </a:pPr>
            <a:r>
              <a:rPr lang="en-US" altLang="en-US" sz="1400" dirty="0">
                <a:latin typeface="+mj-lt"/>
              </a:rPr>
              <a:t>Requirements display as satisfied or not satisfied, with a list of courses that can be used to satisfy the requirement. </a:t>
            </a:r>
          </a:p>
        </p:txBody>
      </p:sp>
      <p:sp>
        <p:nvSpPr>
          <p:cNvPr id="53254" name="TextBox 9"/>
          <p:cNvSpPr txBox="1">
            <a:spLocks noChangeArrowheads="1"/>
          </p:cNvSpPr>
          <p:nvPr/>
        </p:nvSpPr>
        <p:spPr bwMode="auto">
          <a:xfrm>
            <a:off x="381000" y="1422400"/>
            <a:ext cx="836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Char char="•"/>
              <a:defRPr sz="2400">
                <a:solidFill>
                  <a:srgbClr val="003399"/>
                </a:solidFill>
                <a:latin typeface="Arial" panose="020B0604020202020204" pitchFamily="34" charset="0"/>
              </a:defRPr>
            </a:lvl1pPr>
            <a:lvl2pPr marL="742950" indent="-285750">
              <a:spcBef>
                <a:spcPct val="20000"/>
              </a:spcBef>
              <a:buClr>
                <a:srgbClr val="FF6633"/>
              </a:buClr>
              <a:buSzPct val="80000"/>
              <a:buFont typeface="Times" panose="02020603050405020304" pitchFamily="18" charset="0"/>
              <a:buChar char="•"/>
              <a:defRPr sz="2400">
                <a:solidFill>
                  <a:schemeClr val="bg2"/>
                </a:solidFill>
                <a:latin typeface="Arial" panose="020B0604020202020204" pitchFamily="34" charset="0"/>
              </a:defRPr>
            </a:lvl2pPr>
            <a:lvl3pPr marL="1143000" indent="-228600">
              <a:spcBef>
                <a:spcPct val="20000"/>
              </a:spcBef>
              <a:buClr>
                <a:srgbClr val="FF6600"/>
              </a:buClr>
              <a:buChar char="•"/>
              <a:defRPr sz="2000">
                <a:solidFill>
                  <a:schemeClr val="bg2"/>
                </a:solidFill>
                <a:latin typeface="Arial" panose="020B0604020202020204" pitchFamily="34" charset="0"/>
              </a:defRPr>
            </a:lvl3pPr>
            <a:lvl4pPr marL="1600200" indent="-228600">
              <a:spcBef>
                <a:spcPct val="20000"/>
              </a:spcBef>
              <a:buClr>
                <a:srgbClr val="FF6600"/>
              </a:buClr>
              <a:buSzPct val="95000"/>
              <a:buFont typeface="Times" panose="02020603050405020304" pitchFamily="18" charset="0"/>
              <a:buChar char="•"/>
              <a:defRPr sz="2000">
                <a:solidFill>
                  <a:schemeClr val="bg2"/>
                </a:solidFill>
                <a:latin typeface="Arial" panose="020B0604020202020204" pitchFamily="34" charset="0"/>
              </a:defRPr>
            </a:lvl4pPr>
            <a:lvl5pPr marL="2057400" indent="-228600">
              <a:spcBef>
                <a:spcPct val="20000"/>
              </a:spcBef>
              <a:buClr>
                <a:schemeClr val="bg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9pPr>
          </a:lstStyle>
          <a:p>
            <a:pPr>
              <a:spcBef>
                <a:spcPct val="0"/>
              </a:spcBef>
              <a:buClrTx/>
              <a:buFontTx/>
              <a:buNone/>
            </a:pPr>
            <a:r>
              <a:rPr lang="en-US" altLang="en-US" sz="1200" dirty="0">
                <a:latin typeface="+mj-lt"/>
              </a:rPr>
              <a:t>The HUB Academic Advisement Report (AAR) is an advising tool that tracks progress toward graduation by showing how courses taken meet graduation requirements. The AAR summarizes all General Education and Major requirements, indicating those that have been satisfied; computes cumulative  and technical GPAs; totals all credit hours taken; lists repeated courses and grades; notes Incomplete courses; indicates test scores and credits granted for AP and CLEP examinations; and lists all transfer and UB courses taken.</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42" y="2541968"/>
            <a:ext cx="1371701" cy="1103854"/>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57" y="3730200"/>
            <a:ext cx="1612983" cy="2895749"/>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724" y="4244623"/>
            <a:ext cx="5480120" cy="2053980"/>
          </a:xfrm>
          <a:prstGeom prst="rect">
            <a:avLst/>
          </a:prstGeom>
        </p:spPr>
      </p:pic>
    </p:spTree>
    <p:extLst>
      <p:ext uri="{BB962C8B-B14F-4D97-AF65-F5344CB8AC3E}">
        <p14:creationId xmlns:p14="http://schemas.microsoft.com/office/powerpoint/2010/main" val="397777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952500" y="1812022"/>
            <a:ext cx="7239000" cy="685800"/>
          </a:xfrm>
        </p:spPr>
        <p:txBody>
          <a:bodyPr/>
          <a:lstStyle/>
          <a:p>
            <a:pPr algn="ctr" eaLnBrk="1" hangingPunct="1">
              <a:lnSpc>
                <a:spcPct val="90000"/>
              </a:lnSpc>
              <a:buFontTx/>
              <a:buNone/>
              <a:defRPr/>
            </a:pPr>
            <a:r>
              <a:rPr lang="en-US" sz="3200" b="1" dirty="0">
                <a:effectLst>
                  <a:outerShdw blurRad="38100" dist="38100" dir="2700000" algn="tl">
                    <a:srgbClr val="FFFFFF"/>
                  </a:outerShdw>
                </a:effectLst>
                <a:latin typeface="+mj-lt"/>
              </a:rPr>
              <a:t>Questions?</a:t>
            </a:r>
            <a:endParaRPr lang="en-US" b="1" dirty="0">
              <a:latin typeface="+mj-lt"/>
            </a:endParaRPr>
          </a:p>
          <a:p>
            <a:pPr eaLnBrk="1" hangingPunct="1">
              <a:lnSpc>
                <a:spcPct val="70000"/>
              </a:lnSpc>
              <a:buFontTx/>
              <a:buNone/>
              <a:defRPr/>
            </a:pPr>
            <a:endParaRPr lang="en-US" sz="2800" b="1" dirty="0">
              <a:latin typeface="Comic Sans MS" pitchFamily="66" charset="0"/>
            </a:endParaRPr>
          </a:p>
        </p:txBody>
      </p:sp>
      <p:sp>
        <p:nvSpPr>
          <p:cNvPr id="2" name="Rectangle 1"/>
          <p:cNvSpPr/>
          <p:nvPr/>
        </p:nvSpPr>
        <p:spPr>
          <a:xfrm>
            <a:off x="1784949" y="2819400"/>
            <a:ext cx="5349096" cy="2363724"/>
          </a:xfrm>
          <a:prstGeom prst="rect">
            <a:avLst/>
          </a:prstGeom>
        </p:spPr>
        <p:txBody>
          <a:bodyPr wrap="square">
            <a:spAutoFit/>
          </a:bodyPr>
          <a:lstStyle/>
          <a:p>
            <a:pPr marL="342900" indent="-342900" algn="ctr" eaLnBrk="1" hangingPunct="1">
              <a:lnSpc>
                <a:spcPct val="90000"/>
              </a:lnSpc>
              <a:spcBef>
                <a:spcPct val="20000"/>
              </a:spcBef>
              <a:buClr>
                <a:srgbClr val="FF6600"/>
              </a:buClr>
              <a:defRPr/>
            </a:pPr>
            <a:r>
              <a:rPr lang="en-US" b="1" kern="0" dirty="0">
                <a:solidFill>
                  <a:srgbClr val="003399"/>
                </a:solidFill>
                <a:latin typeface="+mj-lt"/>
              </a:rPr>
              <a:t>School of Engineering and Applied Sciences</a:t>
            </a:r>
          </a:p>
          <a:p>
            <a:pPr marL="342900" indent="-342900" algn="ctr" eaLnBrk="1" hangingPunct="1">
              <a:lnSpc>
                <a:spcPct val="90000"/>
              </a:lnSpc>
              <a:spcBef>
                <a:spcPct val="20000"/>
              </a:spcBef>
              <a:buClr>
                <a:srgbClr val="FF6600"/>
              </a:buClr>
              <a:defRPr/>
            </a:pPr>
            <a:r>
              <a:rPr lang="en-US" b="1" kern="0" dirty="0">
                <a:solidFill>
                  <a:srgbClr val="003399"/>
                </a:solidFill>
                <a:latin typeface="+mj-lt"/>
              </a:rPr>
              <a:t>Office of Undergraduate Education</a:t>
            </a:r>
          </a:p>
          <a:p>
            <a:pPr marL="342900" indent="-342900" algn="ctr" eaLnBrk="1" hangingPunct="1">
              <a:lnSpc>
                <a:spcPct val="90000"/>
              </a:lnSpc>
              <a:spcBef>
                <a:spcPct val="20000"/>
              </a:spcBef>
              <a:buClr>
                <a:srgbClr val="FF6600"/>
              </a:buClr>
              <a:defRPr/>
            </a:pPr>
            <a:r>
              <a:rPr lang="en-US" b="1" kern="0" dirty="0">
                <a:solidFill>
                  <a:srgbClr val="003399"/>
                </a:solidFill>
                <a:latin typeface="+mj-lt"/>
              </a:rPr>
              <a:t>410 Bonner Hall</a:t>
            </a:r>
          </a:p>
          <a:p>
            <a:pPr marL="342900" indent="-342900" algn="ctr" eaLnBrk="1" hangingPunct="1">
              <a:lnSpc>
                <a:spcPct val="90000"/>
              </a:lnSpc>
              <a:spcBef>
                <a:spcPct val="20000"/>
              </a:spcBef>
              <a:buClr>
                <a:srgbClr val="FF6600"/>
              </a:buClr>
              <a:defRPr/>
            </a:pPr>
            <a:r>
              <a:rPr lang="en-US" b="1" kern="0" dirty="0">
                <a:solidFill>
                  <a:srgbClr val="003399"/>
                </a:solidFill>
                <a:latin typeface="+mj-lt"/>
              </a:rPr>
              <a:t>716-645-2775</a:t>
            </a:r>
          </a:p>
          <a:p>
            <a:pPr marL="342900" indent="-342900" algn="ctr" eaLnBrk="1" hangingPunct="1">
              <a:lnSpc>
                <a:spcPct val="90000"/>
              </a:lnSpc>
              <a:spcBef>
                <a:spcPct val="20000"/>
              </a:spcBef>
              <a:buClr>
                <a:srgbClr val="FF6600"/>
              </a:buClr>
              <a:defRPr/>
            </a:pPr>
            <a:endParaRPr lang="en-US" b="1" kern="0" dirty="0">
              <a:solidFill>
                <a:srgbClr val="003399"/>
              </a:solidFill>
              <a:latin typeface="Trebuchet MS" panose="020B0603020202020204" pitchFamily="34" charset="0"/>
            </a:endParaRPr>
          </a:p>
          <a:p>
            <a:pPr marL="342900" indent="-342900" algn="ctr" eaLnBrk="1" hangingPunct="1">
              <a:lnSpc>
                <a:spcPct val="90000"/>
              </a:lnSpc>
              <a:spcBef>
                <a:spcPct val="20000"/>
              </a:spcBef>
              <a:buClr>
                <a:srgbClr val="FF6600"/>
              </a:buClr>
              <a:defRPr/>
            </a:pPr>
            <a:r>
              <a:rPr lang="en-US" b="1" kern="0" dirty="0">
                <a:solidFill>
                  <a:srgbClr val="003399"/>
                </a:solidFill>
                <a:latin typeface="+mj-lt"/>
              </a:rPr>
              <a:t>Email: </a:t>
            </a:r>
            <a:r>
              <a:rPr lang="en-US" b="1" kern="0" dirty="0">
                <a:solidFill>
                  <a:srgbClr val="003399"/>
                </a:solidFill>
                <a:latin typeface="+mj-lt"/>
                <a:hlinkClick r:id="rId3"/>
              </a:rPr>
              <a:t>UBEngineer@buffalo.edu</a:t>
            </a:r>
            <a:r>
              <a:rPr lang="en-US" b="1" kern="0" dirty="0">
                <a:solidFill>
                  <a:srgbClr val="003399"/>
                </a:solidFill>
                <a:latin typeface="+mj-lt"/>
              </a:rPr>
              <a:t> for general questions, or </a:t>
            </a:r>
            <a:r>
              <a:rPr lang="en-US" b="1" kern="0" dirty="0">
                <a:solidFill>
                  <a:srgbClr val="003399"/>
                </a:solidFill>
                <a:latin typeface="+mj-lt"/>
                <a:hlinkClick r:id="rId4"/>
              </a:rPr>
              <a:t>your advisor </a:t>
            </a:r>
            <a:r>
              <a:rPr lang="en-US" b="1" kern="0" dirty="0">
                <a:solidFill>
                  <a:srgbClr val="003399"/>
                </a:solidFill>
                <a:latin typeface="+mj-lt"/>
              </a:rPr>
              <a:t>for specific questions!</a:t>
            </a:r>
          </a:p>
        </p:txBody>
      </p:sp>
    </p:spTree>
    <p:extLst>
      <p:ext uri="{BB962C8B-B14F-4D97-AF65-F5344CB8AC3E}">
        <p14:creationId xmlns:p14="http://schemas.microsoft.com/office/powerpoint/2010/main" val="320090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914400" y="1117106"/>
            <a:ext cx="7239000" cy="685800"/>
          </a:xfrm>
        </p:spPr>
        <p:txBody>
          <a:bodyPr>
            <a:normAutofit/>
          </a:bodyPr>
          <a:lstStyle/>
          <a:p>
            <a:pPr algn="ctr" eaLnBrk="1" hangingPunct="1">
              <a:lnSpc>
                <a:spcPct val="90000"/>
              </a:lnSpc>
              <a:buFontTx/>
              <a:buNone/>
              <a:defRPr/>
            </a:pPr>
            <a:r>
              <a:rPr lang="en-US" sz="3200" b="1" dirty="0">
                <a:effectLst>
                  <a:outerShdw blurRad="38100" dist="38100" dir="2700000" algn="tl">
                    <a:srgbClr val="FFFFFF"/>
                  </a:outerShdw>
                </a:effectLst>
                <a:latin typeface="+mj-lt"/>
              </a:rPr>
              <a:t>Who is My Advisor?</a:t>
            </a:r>
            <a:endParaRPr lang="en-US" sz="1200" b="1" i="1" dirty="0">
              <a:latin typeface="+mj-lt"/>
            </a:endParaRPr>
          </a:p>
          <a:p>
            <a:pPr eaLnBrk="1" hangingPunct="1">
              <a:lnSpc>
                <a:spcPct val="70000"/>
              </a:lnSpc>
              <a:buFontTx/>
              <a:buNone/>
              <a:defRPr/>
            </a:pPr>
            <a:endParaRPr lang="en-US" sz="2800" b="1" dirty="0">
              <a:latin typeface="Comic Sans MS" pitchFamily="66" charset="0"/>
            </a:endParaRPr>
          </a:p>
        </p:txBody>
      </p:sp>
      <p:sp>
        <p:nvSpPr>
          <p:cNvPr id="7" name="Rectangle 3"/>
          <p:cNvSpPr txBox="1">
            <a:spLocks noChangeArrowheads="1"/>
          </p:cNvSpPr>
          <p:nvPr/>
        </p:nvSpPr>
        <p:spPr bwMode="auto">
          <a:xfrm>
            <a:off x="190500" y="5781932"/>
            <a:ext cx="8686800" cy="1066800"/>
          </a:xfrm>
          <a:prstGeom prst="rect">
            <a:avLst/>
          </a:prstGeom>
          <a:noFill/>
          <a:ln w="9525">
            <a:noFill/>
            <a:miter lim="800000"/>
            <a:headEnd/>
            <a:tailEnd/>
          </a:ln>
        </p:spPr>
        <p:txBody>
          <a:bodyPr/>
          <a:lstStyle/>
          <a:p>
            <a:pPr marL="342900" indent="-342900" algn="ctr" eaLnBrk="1" hangingPunct="1">
              <a:lnSpc>
                <a:spcPct val="90000"/>
              </a:lnSpc>
              <a:spcBef>
                <a:spcPct val="20000"/>
              </a:spcBef>
              <a:buClr>
                <a:srgbClr val="FF6600"/>
              </a:buClr>
              <a:defRPr/>
            </a:pPr>
            <a:r>
              <a:rPr lang="en-US" sz="1600" b="1" kern="0" dirty="0">
                <a:solidFill>
                  <a:srgbClr val="003399"/>
                </a:solidFill>
                <a:latin typeface="+mj-lt"/>
              </a:rPr>
              <a:t>School of Engineering and Applied Sciences</a:t>
            </a:r>
          </a:p>
          <a:p>
            <a:pPr marL="342900" indent="-342900" algn="ctr" eaLnBrk="1" hangingPunct="1">
              <a:lnSpc>
                <a:spcPct val="90000"/>
              </a:lnSpc>
              <a:spcBef>
                <a:spcPct val="20000"/>
              </a:spcBef>
              <a:buClr>
                <a:srgbClr val="FF6600"/>
              </a:buClr>
              <a:defRPr/>
            </a:pPr>
            <a:r>
              <a:rPr lang="en-US" sz="1600" b="1" kern="0" dirty="0">
                <a:solidFill>
                  <a:srgbClr val="003399"/>
                </a:solidFill>
                <a:latin typeface="+mj-lt"/>
              </a:rPr>
              <a:t>Office of Undergraduate Education</a:t>
            </a:r>
          </a:p>
          <a:p>
            <a:pPr marL="342900" indent="-342900" algn="ctr" eaLnBrk="1" hangingPunct="1">
              <a:lnSpc>
                <a:spcPct val="90000"/>
              </a:lnSpc>
              <a:spcBef>
                <a:spcPct val="20000"/>
              </a:spcBef>
              <a:buClr>
                <a:srgbClr val="FF6600"/>
              </a:buClr>
              <a:defRPr/>
            </a:pPr>
            <a:r>
              <a:rPr lang="en-US" sz="1600" b="1" kern="0" dirty="0">
                <a:solidFill>
                  <a:srgbClr val="003399"/>
                </a:solidFill>
                <a:latin typeface="+mj-lt"/>
              </a:rPr>
              <a:t>716-645-2775/410 Bonner Hall/ubengineer@buffalo.edu</a:t>
            </a:r>
          </a:p>
          <a:p>
            <a:pPr marL="342900" indent="-342900" algn="ctr" eaLnBrk="1" hangingPunct="1">
              <a:lnSpc>
                <a:spcPct val="90000"/>
              </a:lnSpc>
              <a:spcBef>
                <a:spcPct val="20000"/>
              </a:spcBef>
              <a:buClr>
                <a:srgbClr val="FF6600"/>
              </a:buClr>
              <a:defRPr/>
            </a:pPr>
            <a:r>
              <a:rPr lang="en-US" sz="2800" b="1" kern="0" dirty="0">
                <a:solidFill>
                  <a:srgbClr val="003399"/>
                </a:solidFill>
                <a:latin typeface="Comic Sans MS" pitchFamily="66" charset="0"/>
              </a:rPr>
              <a:t>		</a:t>
            </a:r>
            <a:endParaRPr lang="en-US" sz="1200" b="1" kern="0" dirty="0">
              <a:solidFill>
                <a:srgbClr val="003399"/>
              </a:solidFill>
              <a:latin typeface="Comic Sans MS" pitchFamily="66" charset="0"/>
            </a:endParaRPr>
          </a:p>
          <a:p>
            <a:pPr marL="342900" indent="-342900" eaLnBrk="1" hangingPunct="1">
              <a:lnSpc>
                <a:spcPct val="70000"/>
              </a:lnSpc>
              <a:spcBef>
                <a:spcPct val="20000"/>
              </a:spcBef>
              <a:buClr>
                <a:srgbClr val="FF6600"/>
              </a:buClr>
              <a:defRPr/>
            </a:pPr>
            <a:endParaRPr lang="en-US" sz="2800" b="1" kern="0" dirty="0">
              <a:solidFill>
                <a:srgbClr val="003399"/>
              </a:solidFill>
              <a:latin typeface="Comic Sans MS" pitchFamily="66" charset="0"/>
            </a:endParaRPr>
          </a:p>
        </p:txBody>
      </p:sp>
      <p:pic>
        <p:nvPicPr>
          <p:cNvPr id="6" name="Picture 5">
            <a:extLst>
              <a:ext uri="{FF2B5EF4-FFF2-40B4-BE49-F238E27FC236}">
                <a16:creationId xmlns:a16="http://schemas.microsoft.com/office/drawing/2014/main" id="{CB240A53-646F-47FA-B78E-4EB7CC929BD5}"/>
              </a:ext>
            </a:extLst>
          </p:cNvPr>
          <p:cNvPicPr>
            <a:picLocks noChangeAspect="1"/>
          </p:cNvPicPr>
          <p:nvPr/>
        </p:nvPicPr>
        <p:blipFill>
          <a:blip r:embed="rId3"/>
          <a:stretch>
            <a:fillRect/>
          </a:stretch>
        </p:blipFill>
        <p:spPr>
          <a:xfrm>
            <a:off x="1321303" y="3767268"/>
            <a:ext cx="4502381" cy="781090"/>
          </a:xfrm>
          <a:prstGeom prst="rect">
            <a:avLst/>
          </a:prstGeom>
        </p:spPr>
      </p:pic>
      <p:pic>
        <p:nvPicPr>
          <p:cNvPr id="11" name="Picture 10">
            <a:extLst>
              <a:ext uri="{FF2B5EF4-FFF2-40B4-BE49-F238E27FC236}">
                <a16:creationId xmlns:a16="http://schemas.microsoft.com/office/drawing/2014/main" id="{15A9990D-5D4F-47D7-B3A0-A04FE26083D2}"/>
              </a:ext>
            </a:extLst>
          </p:cNvPr>
          <p:cNvPicPr>
            <a:picLocks noChangeAspect="1"/>
          </p:cNvPicPr>
          <p:nvPr/>
        </p:nvPicPr>
        <p:blipFill>
          <a:blip r:embed="rId4"/>
          <a:stretch>
            <a:fillRect/>
          </a:stretch>
        </p:blipFill>
        <p:spPr>
          <a:xfrm>
            <a:off x="1321303" y="1739173"/>
            <a:ext cx="6248721" cy="1943200"/>
          </a:xfrm>
          <a:prstGeom prst="rect">
            <a:avLst/>
          </a:prstGeom>
        </p:spPr>
      </p:pic>
      <p:pic>
        <p:nvPicPr>
          <p:cNvPr id="13" name="Picture 12">
            <a:extLst>
              <a:ext uri="{FF2B5EF4-FFF2-40B4-BE49-F238E27FC236}">
                <a16:creationId xmlns:a16="http://schemas.microsoft.com/office/drawing/2014/main" id="{B63B5DA2-7A5F-4F05-AAAD-E1FF90F6C4CB}"/>
              </a:ext>
            </a:extLst>
          </p:cNvPr>
          <p:cNvPicPr>
            <a:picLocks noChangeAspect="1"/>
          </p:cNvPicPr>
          <p:nvPr/>
        </p:nvPicPr>
        <p:blipFill rotWithShape="1">
          <a:blip r:embed="rId5"/>
          <a:srcRect l="11118" t="7939" r="10727" b="9994"/>
          <a:stretch/>
        </p:blipFill>
        <p:spPr>
          <a:xfrm>
            <a:off x="6008484" y="3473010"/>
            <a:ext cx="1814213" cy="2267884"/>
          </a:xfrm>
          <a:prstGeom prst="rect">
            <a:avLst/>
          </a:prstGeom>
        </p:spPr>
      </p:pic>
      <p:pic>
        <p:nvPicPr>
          <p:cNvPr id="3" name="Picture 2">
            <a:extLst>
              <a:ext uri="{FF2B5EF4-FFF2-40B4-BE49-F238E27FC236}">
                <a16:creationId xmlns:a16="http://schemas.microsoft.com/office/drawing/2014/main" id="{1B222745-2AD7-4694-851B-85952DB03162}"/>
              </a:ext>
            </a:extLst>
          </p:cNvPr>
          <p:cNvPicPr>
            <a:picLocks noChangeAspect="1"/>
          </p:cNvPicPr>
          <p:nvPr/>
        </p:nvPicPr>
        <p:blipFill>
          <a:blip r:embed="rId6"/>
          <a:stretch>
            <a:fillRect/>
          </a:stretch>
        </p:blipFill>
        <p:spPr>
          <a:xfrm>
            <a:off x="1007161" y="4835989"/>
            <a:ext cx="5001323" cy="438211"/>
          </a:xfrm>
          <a:prstGeom prst="rect">
            <a:avLst/>
          </a:prstGeom>
        </p:spPr>
      </p:pic>
    </p:spTree>
    <p:extLst>
      <p:ext uri="{BB962C8B-B14F-4D97-AF65-F5344CB8AC3E}">
        <p14:creationId xmlns:p14="http://schemas.microsoft.com/office/powerpoint/2010/main" val="360853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30377" y="932688"/>
            <a:ext cx="7683246" cy="685800"/>
          </a:xfrm>
        </p:spPr>
        <p:txBody>
          <a:bodyPr/>
          <a:lstStyle/>
          <a:p>
            <a:pPr algn="ctr"/>
            <a:r>
              <a:rPr lang="en-US" altLang="en-US" sz="2800" b="1" dirty="0">
                <a:solidFill>
                  <a:schemeClr val="tx1"/>
                </a:solidFill>
                <a:latin typeface="+mj-lt"/>
              </a:rPr>
              <a:t>How Do I Meet With My Academic Advisor?</a:t>
            </a:r>
            <a:endParaRPr lang="en-US" altLang="en-US" sz="2800" i="1" dirty="0">
              <a:solidFill>
                <a:schemeClr val="tx1"/>
              </a:solidFill>
              <a:latin typeface="+mj-lt"/>
            </a:endParaRPr>
          </a:p>
        </p:txBody>
      </p:sp>
      <p:sp>
        <p:nvSpPr>
          <p:cNvPr id="3" name="Content Placeholder 2"/>
          <p:cNvSpPr>
            <a:spLocks noGrp="1"/>
          </p:cNvSpPr>
          <p:nvPr>
            <p:ph idx="1"/>
          </p:nvPr>
        </p:nvSpPr>
        <p:spPr>
          <a:xfrm>
            <a:off x="381000" y="1865376"/>
            <a:ext cx="8382000" cy="1335024"/>
          </a:xfrm>
        </p:spPr>
        <p:txBody>
          <a:bodyPr>
            <a:normAutofit/>
          </a:bodyPr>
          <a:lstStyle/>
          <a:p>
            <a:pPr marL="857250" lvl="1" indent="-285750">
              <a:spcBef>
                <a:spcPts val="0"/>
              </a:spcBef>
              <a:buClr>
                <a:srgbClr val="003399"/>
              </a:buClr>
              <a:defRPr/>
            </a:pPr>
            <a:r>
              <a:rPr lang="en-US" sz="1800" dirty="0">
                <a:latin typeface="+mj-lt"/>
              </a:rPr>
              <a:t>Schedule an appointment on Navigate, or by calling 716-645-2775</a:t>
            </a:r>
          </a:p>
          <a:p>
            <a:pPr marL="857250" lvl="1" indent="-285750">
              <a:spcBef>
                <a:spcPts val="0"/>
              </a:spcBef>
              <a:buClr>
                <a:srgbClr val="003399"/>
              </a:buClr>
              <a:defRPr/>
            </a:pPr>
            <a:endParaRPr lang="en-US" sz="500" dirty="0">
              <a:latin typeface="+mj-lt"/>
            </a:endParaRPr>
          </a:p>
          <a:p>
            <a:pPr marL="857250" lvl="1" indent="-285750">
              <a:spcBef>
                <a:spcPts val="0"/>
              </a:spcBef>
              <a:buClr>
                <a:srgbClr val="003399"/>
              </a:buClr>
              <a:defRPr/>
            </a:pPr>
            <a:r>
              <a:rPr lang="en-US" sz="1800" dirty="0">
                <a:latin typeface="+mj-lt"/>
              </a:rPr>
              <a:t>Meet with an Honors advisor (Honors College students only)</a:t>
            </a:r>
          </a:p>
        </p:txBody>
      </p:sp>
      <p:sp>
        <p:nvSpPr>
          <p:cNvPr id="2" name="Content Placeholder 2">
            <a:extLst>
              <a:ext uri="{FF2B5EF4-FFF2-40B4-BE49-F238E27FC236}">
                <a16:creationId xmlns:a16="http://schemas.microsoft.com/office/drawing/2014/main" id="{0589B435-0C99-3012-B31F-ADA48A84101A}"/>
              </a:ext>
            </a:extLst>
          </p:cNvPr>
          <p:cNvSpPr txBox="1">
            <a:spLocks/>
          </p:cNvSpPr>
          <p:nvPr/>
        </p:nvSpPr>
        <p:spPr>
          <a:xfrm>
            <a:off x="451104" y="3965448"/>
            <a:ext cx="8382000" cy="18470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Trebuchet MS" panose="020B0603020202020204" pitchFamily="34"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71500" lvl="1" indent="0">
              <a:spcBef>
                <a:spcPts val="0"/>
              </a:spcBef>
              <a:buClr>
                <a:srgbClr val="003399"/>
              </a:buClr>
              <a:buFont typeface="Arial" panose="020B0604020202020204" pitchFamily="34" charset="0"/>
              <a:buNone/>
              <a:defRPr/>
            </a:pPr>
            <a:endParaRPr lang="en-US" sz="1400" dirty="0">
              <a:latin typeface="+mj-lt"/>
            </a:endParaRPr>
          </a:p>
          <a:p>
            <a:pPr marL="0" indent="0">
              <a:buFont typeface="Arial" panose="020B0604020202020204" pitchFamily="34" charset="0"/>
              <a:buNone/>
              <a:defRPr/>
            </a:pPr>
            <a:endParaRPr lang="en-US" sz="2000" dirty="0">
              <a:latin typeface="+mj-lt"/>
            </a:endParaRPr>
          </a:p>
        </p:txBody>
      </p:sp>
      <p:sp>
        <p:nvSpPr>
          <p:cNvPr id="4" name="Content Placeholder 2">
            <a:extLst>
              <a:ext uri="{FF2B5EF4-FFF2-40B4-BE49-F238E27FC236}">
                <a16:creationId xmlns:a16="http://schemas.microsoft.com/office/drawing/2014/main" id="{65DC66D8-25C9-55C2-357F-38248AA54336}"/>
              </a:ext>
            </a:extLst>
          </p:cNvPr>
          <p:cNvSpPr txBox="1">
            <a:spLocks/>
          </p:cNvSpPr>
          <p:nvPr/>
        </p:nvSpPr>
        <p:spPr>
          <a:xfrm>
            <a:off x="381000" y="3069336"/>
            <a:ext cx="5145024" cy="3157728"/>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Trebuchet MS" panose="020B0603020202020204" pitchFamily="34"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71500" lvl="1" indent="0">
              <a:spcBef>
                <a:spcPts val="0"/>
              </a:spcBef>
              <a:buClr>
                <a:srgbClr val="003399"/>
              </a:buClr>
              <a:buNone/>
              <a:defRPr/>
            </a:pPr>
            <a:r>
              <a:rPr lang="en-US" sz="1900" b="1" i="0" dirty="0">
                <a:solidFill>
                  <a:schemeClr val="tx2"/>
                </a:solidFill>
                <a:effectLst/>
                <a:latin typeface="+mj-lt"/>
              </a:rPr>
              <a:t>What can Navigate do for you?</a:t>
            </a:r>
          </a:p>
          <a:p>
            <a:pPr marL="571500" lvl="1" indent="0">
              <a:spcBef>
                <a:spcPts val="0"/>
              </a:spcBef>
              <a:buClr>
                <a:srgbClr val="003399"/>
              </a:buClr>
              <a:buNone/>
              <a:defRPr/>
            </a:pPr>
            <a:endParaRPr lang="en-US" sz="1900" b="1" i="0" dirty="0">
              <a:solidFill>
                <a:srgbClr val="000000"/>
              </a:solidFill>
              <a:effectLst/>
              <a:latin typeface="+mj-lt"/>
            </a:endParaRPr>
          </a:p>
          <a:p>
            <a:pPr marL="857250" lvl="1" indent="-285750">
              <a:spcBef>
                <a:spcPts val="0"/>
              </a:spcBef>
              <a:buClr>
                <a:srgbClr val="003399"/>
              </a:buClr>
              <a:defRPr/>
            </a:pPr>
            <a:r>
              <a:rPr lang="en-US" sz="1900" b="1" i="0" dirty="0">
                <a:solidFill>
                  <a:srgbClr val="000000"/>
                </a:solidFill>
                <a:effectLst/>
                <a:latin typeface="+mj-lt"/>
              </a:rPr>
              <a:t>Make an appointment.</a:t>
            </a:r>
            <a:r>
              <a:rPr lang="en-US" sz="1900" b="0" i="0" dirty="0">
                <a:solidFill>
                  <a:srgbClr val="000000"/>
                </a:solidFill>
                <a:effectLst/>
                <a:latin typeface="+mj-lt"/>
              </a:rPr>
              <a:t> Instantly schedule a meeting with an academic advisor or tutor.</a:t>
            </a:r>
          </a:p>
          <a:p>
            <a:pPr marL="857250" lvl="1" indent="-285750">
              <a:spcBef>
                <a:spcPts val="0"/>
              </a:spcBef>
              <a:buClr>
                <a:srgbClr val="003399"/>
              </a:buClr>
              <a:defRPr/>
            </a:pPr>
            <a:r>
              <a:rPr lang="en-US" sz="1900" b="1" i="0" dirty="0">
                <a:solidFill>
                  <a:srgbClr val="000000"/>
                </a:solidFill>
                <a:effectLst/>
                <a:latin typeface="+mj-lt"/>
              </a:rPr>
              <a:t>Set alerts and reminders</a:t>
            </a:r>
            <a:r>
              <a:rPr lang="en-US" sz="1900" b="0" i="0" dirty="0">
                <a:solidFill>
                  <a:srgbClr val="000000"/>
                </a:solidFill>
                <a:effectLst/>
                <a:latin typeface="+mj-lt"/>
              </a:rPr>
              <a:t>. Stay on top of your to-do list and important deadlines.</a:t>
            </a:r>
          </a:p>
          <a:p>
            <a:pPr marL="857250" lvl="1" indent="-285750">
              <a:spcBef>
                <a:spcPts val="0"/>
              </a:spcBef>
              <a:buClr>
                <a:srgbClr val="003399"/>
              </a:buClr>
              <a:defRPr/>
            </a:pPr>
            <a:r>
              <a:rPr lang="en-US" sz="1900" b="1" i="0" dirty="0">
                <a:solidFill>
                  <a:srgbClr val="000000"/>
                </a:solidFill>
                <a:effectLst/>
                <a:latin typeface="+mj-lt"/>
              </a:rPr>
              <a:t>Locate campus resources.</a:t>
            </a:r>
            <a:r>
              <a:rPr lang="en-US" sz="1900" b="0" i="0" dirty="0">
                <a:solidFill>
                  <a:srgbClr val="000000"/>
                </a:solidFill>
                <a:effectLst/>
                <a:latin typeface="+mj-lt"/>
              </a:rPr>
              <a:t> Connect to resources and support throughout campus.</a:t>
            </a:r>
          </a:p>
          <a:p>
            <a:pPr marL="857250" lvl="1" indent="-285750">
              <a:spcBef>
                <a:spcPts val="0"/>
              </a:spcBef>
              <a:buClr>
                <a:srgbClr val="003399"/>
              </a:buClr>
              <a:defRPr/>
            </a:pPr>
            <a:r>
              <a:rPr lang="en-US" sz="1900" b="1" i="0" dirty="0">
                <a:solidFill>
                  <a:srgbClr val="000000"/>
                </a:solidFill>
                <a:effectLst/>
                <a:latin typeface="+mj-lt"/>
              </a:rPr>
              <a:t>Sync your class schedule with your phone calendar.</a:t>
            </a:r>
            <a:r>
              <a:rPr lang="en-US" sz="1900" b="0" i="0" dirty="0">
                <a:solidFill>
                  <a:srgbClr val="000000"/>
                </a:solidFill>
                <a:effectLst/>
                <a:latin typeface="+mj-lt"/>
              </a:rPr>
              <a:t> See your whole schedule in one calendar view.</a:t>
            </a:r>
          </a:p>
          <a:p>
            <a:pPr marL="857250" lvl="1" indent="-285750">
              <a:spcBef>
                <a:spcPts val="0"/>
              </a:spcBef>
              <a:buClr>
                <a:srgbClr val="003399"/>
              </a:buClr>
              <a:defRPr/>
            </a:pPr>
            <a:r>
              <a:rPr lang="en-US" sz="1900" b="1" i="0" dirty="0">
                <a:solidFill>
                  <a:srgbClr val="000000"/>
                </a:solidFill>
                <a:effectLst/>
                <a:latin typeface="+mj-lt"/>
              </a:rPr>
              <a:t>Find Study Buddies.</a:t>
            </a:r>
            <a:r>
              <a:rPr lang="en-US" sz="1900" b="0" i="0" dirty="0">
                <a:solidFill>
                  <a:srgbClr val="000000"/>
                </a:solidFill>
                <a:effectLst/>
                <a:latin typeface="+mj-lt"/>
              </a:rPr>
              <a:t> Start or join a study group with other students from your classes.</a:t>
            </a:r>
          </a:p>
          <a:p>
            <a:pPr marL="857250" lvl="1" indent="-285750">
              <a:spcBef>
                <a:spcPts val="0"/>
              </a:spcBef>
              <a:buClr>
                <a:srgbClr val="003399"/>
              </a:buClr>
              <a:defRPr/>
            </a:pPr>
            <a:r>
              <a:rPr lang="en-US" sz="1900" b="1" i="0" dirty="0">
                <a:solidFill>
                  <a:srgbClr val="000000"/>
                </a:solidFill>
                <a:effectLst/>
                <a:latin typeface="+mj-lt"/>
              </a:rPr>
              <a:t>Explore majors.</a:t>
            </a:r>
            <a:r>
              <a:rPr lang="en-US" sz="1900" b="0" i="0" dirty="0">
                <a:solidFill>
                  <a:srgbClr val="000000"/>
                </a:solidFill>
                <a:effectLst/>
                <a:latin typeface="+mj-lt"/>
              </a:rPr>
              <a:t> Discover best-fit majors and career information.</a:t>
            </a:r>
          </a:p>
          <a:p>
            <a:pPr marL="857250" lvl="1" indent="-285750">
              <a:spcBef>
                <a:spcPts val="0"/>
              </a:spcBef>
              <a:buClr>
                <a:srgbClr val="003399"/>
              </a:buClr>
              <a:defRPr/>
            </a:pPr>
            <a:endParaRPr lang="en-US" sz="1400" dirty="0">
              <a:latin typeface="+mj-lt"/>
            </a:endParaRPr>
          </a:p>
          <a:p>
            <a:pPr marL="0" indent="0">
              <a:buFont typeface="Arial" panose="020B0604020202020204" pitchFamily="34" charset="0"/>
              <a:buNone/>
              <a:defRPr/>
            </a:pPr>
            <a:endParaRPr lang="en-US" sz="2000" dirty="0">
              <a:latin typeface="+mj-lt"/>
            </a:endParaRP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4DAD093A-7B08-F74C-79BF-661CB5BC4C2E}"/>
              </a:ext>
            </a:extLst>
          </p:cNvPr>
          <p:cNvPicPr>
            <a:picLocks noChangeAspect="1"/>
          </p:cNvPicPr>
          <p:nvPr/>
        </p:nvPicPr>
        <p:blipFill>
          <a:blip r:embed="rId2"/>
          <a:stretch>
            <a:fillRect/>
          </a:stretch>
        </p:blipFill>
        <p:spPr>
          <a:xfrm>
            <a:off x="5986877" y="3207303"/>
            <a:ext cx="1598804" cy="2881794"/>
          </a:xfrm>
          <a:prstGeom prst="rect">
            <a:avLst/>
          </a:prstGeom>
        </p:spPr>
      </p:pic>
      <p:sp>
        <p:nvSpPr>
          <p:cNvPr id="7" name="Dashed Arrow" descr="Dashed Arrow">
            <a:extLst>
              <a:ext uri="{FF2B5EF4-FFF2-40B4-BE49-F238E27FC236}">
                <a16:creationId xmlns:a16="http://schemas.microsoft.com/office/drawing/2014/main" id="{143F7C2F-3BCE-BA64-F65C-C0ED94C47DA3}"/>
              </a:ext>
            </a:extLst>
          </p:cNvPr>
          <p:cNvSpPr/>
          <p:nvPr/>
        </p:nvSpPr>
        <p:spPr>
          <a:xfrm rot="267402" flipH="1" flipV="1">
            <a:off x="345577" y="2111381"/>
            <a:ext cx="2112858" cy="1097098"/>
          </a:xfrm>
          <a:prstGeom prst="arc">
            <a:avLst>
              <a:gd name="adj1" fmla="val 18733844"/>
              <a:gd name="adj2" fmla="val 2421500"/>
            </a:avLst>
          </a:prstGeom>
          <a:ln w="20320">
            <a:solidFill>
              <a:schemeClr val="tx2"/>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413654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D69040-48DA-6BAE-6336-D3C537E77103}"/>
              </a:ext>
            </a:extLst>
          </p:cNvPr>
          <p:cNvSpPr>
            <a:spLocks noGrp="1"/>
          </p:cNvSpPr>
          <p:nvPr>
            <p:ph type="title"/>
          </p:nvPr>
        </p:nvSpPr>
        <p:spPr>
          <a:xfrm>
            <a:off x="1578610" y="1030429"/>
            <a:ext cx="5986780" cy="537063"/>
          </a:xfrm>
        </p:spPr>
        <p:txBody>
          <a:bodyPr>
            <a:normAutofit/>
          </a:bodyPr>
          <a:lstStyle/>
          <a:p>
            <a:r>
              <a:rPr lang="en-US" sz="2800" b="1" dirty="0">
                <a:solidFill>
                  <a:schemeClr val="tx1"/>
                </a:solidFill>
              </a:rPr>
              <a:t>SEAS Student Success Coaching </a:t>
            </a:r>
          </a:p>
        </p:txBody>
      </p:sp>
      <p:pic>
        <p:nvPicPr>
          <p:cNvPr id="4" name="Picture 3">
            <a:extLst>
              <a:ext uri="{FF2B5EF4-FFF2-40B4-BE49-F238E27FC236}">
                <a16:creationId xmlns:a16="http://schemas.microsoft.com/office/drawing/2014/main" id="{32F67B8D-0799-76C8-B79C-18E8C8BD8686}"/>
              </a:ext>
            </a:extLst>
          </p:cNvPr>
          <p:cNvPicPr>
            <a:picLocks noChangeAspect="1"/>
          </p:cNvPicPr>
          <p:nvPr/>
        </p:nvPicPr>
        <p:blipFill>
          <a:blip r:embed="rId2"/>
          <a:stretch>
            <a:fillRect/>
          </a:stretch>
        </p:blipFill>
        <p:spPr>
          <a:xfrm>
            <a:off x="6075049" y="2602386"/>
            <a:ext cx="2610839" cy="2798306"/>
          </a:xfrm>
          <a:prstGeom prst="rect">
            <a:avLst/>
          </a:prstGeom>
        </p:spPr>
      </p:pic>
      <p:pic>
        <p:nvPicPr>
          <p:cNvPr id="6" name="Picture 5" descr="A person wearing glasses&#10;&#10;Description automatically generated with low confidence">
            <a:extLst>
              <a:ext uri="{FF2B5EF4-FFF2-40B4-BE49-F238E27FC236}">
                <a16:creationId xmlns:a16="http://schemas.microsoft.com/office/drawing/2014/main" id="{573EFD18-1694-427F-7DAF-C35E40479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26" y="1825557"/>
            <a:ext cx="1140052" cy="1709243"/>
          </a:xfrm>
          <a:prstGeom prst="rect">
            <a:avLst/>
          </a:prstGeom>
        </p:spPr>
      </p:pic>
      <p:pic>
        <p:nvPicPr>
          <p:cNvPr id="8" name="Picture 7" descr="A picture containing person, clothing, blue, hairpiece&#10;&#10;Description automatically generated">
            <a:extLst>
              <a:ext uri="{FF2B5EF4-FFF2-40B4-BE49-F238E27FC236}">
                <a16:creationId xmlns:a16="http://schemas.microsoft.com/office/drawing/2014/main" id="{1B15EB5D-5869-1F77-E5FF-45AE875DE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39" y="3803956"/>
            <a:ext cx="1140052" cy="1596736"/>
          </a:xfrm>
          <a:prstGeom prst="rect">
            <a:avLst/>
          </a:prstGeom>
        </p:spPr>
      </p:pic>
      <p:sp>
        <p:nvSpPr>
          <p:cNvPr id="11" name="TextBox 10">
            <a:extLst>
              <a:ext uri="{FF2B5EF4-FFF2-40B4-BE49-F238E27FC236}">
                <a16:creationId xmlns:a16="http://schemas.microsoft.com/office/drawing/2014/main" id="{FD36C19A-B737-6C8A-7DF8-C4D4007163C3}"/>
              </a:ext>
            </a:extLst>
          </p:cNvPr>
          <p:cNvSpPr txBox="1"/>
          <p:nvPr/>
        </p:nvSpPr>
        <p:spPr>
          <a:xfrm>
            <a:off x="1639786" y="2506474"/>
            <a:ext cx="2858332" cy="738664"/>
          </a:xfrm>
          <a:prstGeom prst="rect">
            <a:avLst/>
          </a:prstGeom>
          <a:noFill/>
        </p:spPr>
        <p:txBody>
          <a:bodyPr wrap="square" rtlCol="0">
            <a:spAutoFit/>
          </a:bodyPr>
          <a:lstStyle/>
          <a:p>
            <a:r>
              <a:rPr lang="en-US" sz="1050" b="1" dirty="0"/>
              <a:t>Amari Yarber</a:t>
            </a:r>
          </a:p>
          <a:p>
            <a:r>
              <a:rPr lang="en-US" sz="1050" b="1" dirty="0"/>
              <a:t>Student Success Coach</a:t>
            </a:r>
          </a:p>
          <a:p>
            <a:endParaRPr lang="en-US" sz="1050" dirty="0"/>
          </a:p>
          <a:p>
            <a:endParaRPr lang="en-US" sz="1050" dirty="0"/>
          </a:p>
        </p:txBody>
      </p:sp>
      <p:sp>
        <p:nvSpPr>
          <p:cNvPr id="14" name="TextBox 13">
            <a:extLst>
              <a:ext uri="{FF2B5EF4-FFF2-40B4-BE49-F238E27FC236}">
                <a16:creationId xmlns:a16="http://schemas.microsoft.com/office/drawing/2014/main" id="{E83ADBC7-5BBC-9EBD-F996-E404FF0BFE8A}"/>
              </a:ext>
            </a:extLst>
          </p:cNvPr>
          <p:cNvSpPr txBox="1"/>
          <p:nvPr/>
        </p:nvSpPr>
        <p:spPr>
          <a:xfrm>
            <a:off x="1578610" y="4184772"/>
            <a:ext cx="2960108" cy="577081"/>
          </a:xfrm>
          <a:prstGeom prst="rect">
            <a:avLst/>
          </a:prstGeom>
          <a:noFill/>
        </p:spPr>
        <p:txBody>
          <a:bodyPr wrap="square" rtlCol="0">
            <a:spAutoFit/>
          </a:bodyPr>
          <a:lstStyle/>
          <a:p>
            <a:r>
              <a:rPr lang="en-US" sz="1050" b="1" dirty="0"/>
              <a:t>Jennifer Paterson</a:t>
            </a:r>
          </a:p>
          <a:p>
            <a:r>
              <a:rPr lang="en-US" sz="1050" b="1" dirty="0"/>
              <a:t>Student Success Coach</a:t>
            </a:r>
          </a:p>
          <a:p>
            <a:endParaRPr lang="en-US" sz="1050" dirty="0"/>
          </a:p>
        </p:txBody>
      </p:sp>
      <p:sp>
        <p:nvSpPr>
          <p:cNvPr id="2" name="TextBox 1">
            <a:extLst>
              <a:ext uri="{FF2B5EF4-FFF2-40B4-BE49-F238E27FC236}">
                <a16:creationId xmlns:a16="http://schemas.microsoft.com/office/drawing/2014/main" id="{E95347FB-1C8C-CE72-EDFD-D9EEDCE876CE}"/>
              </a:ext>
            </a:extLst>
          </p:cNvPr>
          <p:cNvSpPr txBox="1"/>
          <p:nvPr/>
        </p:nvSpPr>
        <p:spPr>
          <a:xfrm>
            <a:off x="3285196" y="1820068"/>
            <a:ext cx="5259363" cy="3323987"/>
          </a:xfrm>
          <a:prstGeom prst="rect">
            <a:avLst/>
          </a:prstGeom>
          <a:noFill/>
        </p:spPr>
        <p:txBody>
          <a:bodyPr wrap="square" rtlCol="0">
            <a:spAutoFit/>
          </a:bodyPr>
          <a:lstStyle/>
          <a:p>
            <a:r>
              <a:rPr lang="en-US" sz="1400" b="1" dirty="0"/>
              <a:t>What does a SEAS Student Success Coach do?</a:t>
            </a:r>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r>
              <a:rPr lang="en-US" sz="1400" dirty="0"/>
              <a:t>Serves as a first point of contact and referral specialist to campus and community resources.</a:t>
            </a:r>
          </a:p>
          <a:p>
            <a:pPr marL="214313" indent="-214313">
              <a:buFont typeface="Arial" panose="020B0604020202020204" pitchFamily="34" charset="0"/>
              <a:buChar char="•"/>
            </a:pPr>
            <a:r>
              <a:rPr lang="en-US" sz="1400" dirty="0"/>
              <a:t>Setting goals for the semester and forming a plan to achieve them. </a:t>
            </a:r>
          </a:p>
          <a:p>
            <a:pPr marL="214313" indent="-214313">
              <a:buFont typeface="Arial" panose="020B0604020202020204" pitchFamily="34" charset="0"/>
              <a:buChar char="•"/>
            </a:pPr>
            <a:r>
              <a:rPr lang="en-US" sz="1400" dirty="0"/>
              <a:t>Navigating UB’s many services such as tutoring, wellness coaching, etc.</a:t>
            </a:r>
          </a:p>
          <a:p>
            <a:pPr marL="214313" indent="-214313">
              <a:buFont typeface="Arial" panose="020B0604020202020204" pitchFamily="34" charset="0"/>
              <a:buChar char="•"/>
            </a:pPr>
            <a:r>
              <a:rPr lang="en-US" sz="1400" dirty="0"/>
              <a:t>Getting organized.</a:t>
            </a:r>
          </a:p>
          <a:p>
            <a:pPr marL="214313" indent="-214313">
              <a:buFont typeface="Arial" panose="020B0604020202020204" pitchFamily="34" charset="0"/>
              <a:buChar char="•"/>
            </a:pPr>
            <a:r>
              <a:rPr lang="en-US" sz="1400" dirty="0"/>
              <a:t>Preparing for appointments with academic advisors, faculty or tutors.</a:t>
            </a:r>
          </a:p>
          <a:p>
            <a:pPr marL="214313" indent="-214313">
              <a:buFont typeface="Arial" panose="020B0604020202020204" pitchFamily="34" charset="0"/>
              <a:buChar char="•"/>
            </a:pPr>
            <a:r>
              <a:rPr lang="en-US" sz="1400" dirty="0"/>
              <a:t>Identifying your strengths and improving your self-advocacy skills. </a:t>
            </a:r>
          </a:p>
          <a:p>
            <a:pPr marL="214313" indent="-214313">
              <a:buFont typeface="Arial" panose="020B0604020202020204" pitchFamily="34" charset="0"/>
              <a:buChar char="•"/>
            </a:pPr>
            <a:r>
              <a:rPr lang="en-US" sz="1400" dirty="0"/>
              <a:t>Transitioning/adapting to college and the UB student experience. </a:t>
            </a:r>
          </a:p>
        </p:txBody>
      </p:sp>
      <p:sp>
        <p:nvSpPr>
          <p:cNvPr id="5" name="TextBox 4">
            <a:extLst>
              <a:ext uri="{FF2B5EF4-FFF2-40B4-BE49-F238E27FC236}">
                <a16:creationId xmlns:a16="http://schemas.microsoft.com/office/drawing/2014/main" id="{87E9EA81-46DC-B44C-20C5-A6E34E91EBBD}"/>
              </a:ext>
            </a:extLst>
          </p:cNvPr>
          <p:cNvSpPr txBox="1"/>
          <p:nvPr/>
        </p:nvSpPr>
        <p:spPr>
          <a:xfrm>
            <a:off x="390927" y="5537345"/>
            <a:ext cx="7391634" cy="1131079"/>
          </a:xfrm>
          <a:prstGeom prst="rect">
            <a:avLst/>
          </a:prstGeom>
          <a:noFill/>
        </p:spPr>
        <p:txBody>
          <a:bodyPr wrap="square" rtlCol="0">
            <a:spAutoFit/>
          </a:bodyPr>
          <a:lstStyle/>
          <a:p>
            <a:r>
              <a:rPr lang="en-US" sz="1350" b="1" dirty="0">
                <a:solidFill>
                  <a:schemeClr val="accent3"/>
                </a:solidFill>
              </a:rPr>
              <a:t>To see if you have been assigned a coach, please check the SEAS portal, HUB or Navigate to see your assignment and to schedule an appointment. </a:t>
            </a:r>
          </a:p>
          <a:p>
            <a:endParaRPr lang="en-US" sz="1350" b="1" dirty="0">
              <a:solidFill>
                <a:schemeClr val="accent3"/>
              </a:solidFill>
            </a:endParaRPr>
          </a:p>
          <a:p>
            <a:r>
              <a:rPr lang="en-US" sz="1350" b="1" dirty="0">
                <a:solidFill>
                  <a:schemeClr val="accent3"/>
                </a:solidFill>
              </a:rPr>
              <a:t>If you do not have an assigned student success coach, and you are interested in joining the program, please visit with your assigned academic advisor for more information. </a:t>
            </a:r>
          </a:p>
        </p:txBody>
      </p:sp>
    </p:spTree>
    <p:extLst>
      <p:ext uri="{BB962C8B-B14F-4D97-AF65-F5344CB8AC3E}">
        <p14:creationId xmlns:p14="http://schemas.microsoft.com/office/powerpoint/2010/main" val="3819158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D69040-48DA-6BAE-6336-D3C537E77103}"/>
              </a:ext>
            </a:extLst>
          </p:cNvPr>
          <p:cNvSpPr>
            <a:spLocks noGrp="1"/>
          </p:cNvSpPr>
          <p:nvPr>
            <p:ph type="title"/>
          </p:nvPr>
        </p:nvSpPr>
        <p:spPr>
          <a:xfrm>
            <a:off x="1578609" y="946583"/>
            <a:ext cx="6491599" cy="537063"/>
          </a:xfrm>
        </p:spPr>
        <p:txBody>
          <a:bodyPr>
            <a:normAutofit fontScale="90000"/>
          </a:bodyPr>
          <a:lstStyle/>
          <a:p>
            <a:r>
              <a:rPr lang="en-US" sz="2800" b="1" dirty="0">
                <a:solidFill>
                  <a:schemeClr val="tx1"/>
                </a:solidFill>
              </a:rPr>
              <a:t>UBThrive STEM Success Peer Mentoring</a:t>
            </a:r>
          </a:p>
        </p:txBody>
      </p:sp>
      <p:pic>
        <p:nvPicPr>
          <p:cNvPr id="4" name="Picture 3">
            <a:extLst>
              <a:ext uri="{FF2B5EF4-FFF2-40B4-BE49-F238E27FC236}">
                <a16:creationId xmlns:a16="http://schemas.microsoft.com/office/drawing/2014/main" id="{32F67B8D-0799-76C8-B79C-18E8C8BD8686}"/>
              </a:ext>
            </a:extLst>
          </p:cNvPr>
          <p:cNvPicPr>
            <a:picLocks noChangeAspect="1"/>
          </p:cNvPicPr>
          <p:nvPr/>
        </p:nvPicPr>
        <p:blipFill>
          <a:blip r:embed="rId2"/>
          <a:stretch>
            <a:fillRect/>
          </a:stretch>
        </p:blipFill>
        <p:spPr>
          <a:xfrm>
            <a:off x="6075049" y="2602386"/>
            <a:ext cx="2610839" cy="2798306"/>
          </a:xfrm>
          <a:prstGeom prst="rect">
            <a:avLst/>
          </a:prstGeom>
        </p:spPr>
      </p:pic>
      <p:sp>
        <p:nvSpPr>
          <p:cNvPr id="11" name="TextBox 10">
            <a:extLst>
              <a:ext uri="{FF2B5EF4-FFF2-40B4-BE49-F238E27FC236}">
                <a16:creationId xmlns:a16="http://schemas.microsoft.com/office/drawing/2014/main" id="{FD36C19A-B737-6C8A-7DF8-C4D4007163C3}"/>
              </a:ext>
            </a:extLst>
          </p:cNvPr>
          <p:cNvSpPr txBox="1"/>
          <p:nvPr/>
        </p:nvSpPr>
        <p:spPr>
          <a:xfrm>
            <a:off x="1670557" y="1923830"/>
            <a:ext cx="1685039" cy="1384995"/>
          </a:xfrm>
          <a:prstGeom prst="rect">
            <a:avLst/>
          </a:prstGeom>
          <a:noFill/>
        </p:spPr>
        <p:txBody>
          <a:bodyPr wrap="square" rtlCol="0">
            <a:spAutoFit/>
          </a:bodyPr>
          <a:lstStyle/>
          <a:p>
            <a:r>
              <a:rPr lang="en-US" sz="1050" b="1" dirty="0"/>
              <a:t>Troy Williams, </a:t>
            </a:r>
          </a:p>
          <a:p>
            <a:r>
              <a:rPr lang="en-US" sz="1050" b="1" dirty="0"/>
              <a:t>Coordinator of Student Support and Peer Mentoring</a:t>
            </a:r>
          </a:p>
          <a:p>
            <a:r>
              <a:rPr lang="en-US" sz="1050" b="1" dirty="0">
                <a:hlinkClick r:id="rId3"/>
              </a:rPr>
              <a:t>troywill@buffalo.edu</a:t>
            </a:r>
            <a:r>
              <a:rPr lang="en-US" sz="1050" b="1" dirty="0"/>
              <a:t> </a:t>
            </a:r>
          </a:p>
          <a:p>
            <a:endParaRPr lang="en-US" sz="1050" b="1" dirty="0"/>
          </a:p>
          <a:p>
            <a:endParaRPr lang="en-US" sz="1050" dirty="0"/>
          </a:p>
          <a:p>
            <a:endParaRPr lang="en-US" sz="1050" dirty="0"/>
          </a:p>
        </p:txBody>
      </p:sp>
      <p:sp>
        <p:nvSpPr>
          <p:cNvPr id="14" name="TextBox 13">
            <a:extLst>
              <a:ext uri="{FF2B5EF4-FFF2-40B4-BE49-F238E27FC236}">
                <a16:creationId xmlns:a16="http://schemas.microsoft.com/office/drawing/2014/main" id="{E83ADBC7-5BBC-9EBD-F996-E404FF0BFE8A}"/>
              </a:ext>
            </a:extLst>
          </p:cNvPr>
          <p:cNvSpPr txBox="1"/>
          <p:nvPr/>
        </p:nvSpPr>
        <p:spPr>
          <a:xfrm>
            <a:off x="239961" y="4961949"/>
            <a:ext cx="2960108" cy="577081"/>
          </a:xfrm>
          <a:prstGeom prst="rect">
            <a:avLst/>
          </a:prstGeom>
          <a:noFill/>
        </p:spPr>
        <p:txBody>
          <a:bodyPr wrap="square" rtlCol="0">
            <a:spAutoFit/>
          </a:bodyPr>
          <a:lstStyle/>
          <a:p>
            <a:r>
              <a:rPr lang="en-US" sz="1050" b="1" dirty="0"/>
              <a:t>UBThrive Peer Mentors at Welcome Weekend 2022</a:t>
            </a:r>
          </a:p>
          <a:p>
            <a:endParaRPr lang="en-US" sz="1050" dirty="0"/>
          </a:p>
        </p:txBody>
      </p:sp>
      <p:sp>
        <p:nvSpPr>
          <p:cNvPr id="2" name="TextBox 1">
            <a:extLst>
              <a:ext uri="{FF2B5EF4-FFF2-40B4-BE49-F238E27FC236}">
                <a16:creationId xmlns:a16="http://schemas.microsoft.com/office/drawing/2014/main" id="{E95347FB-1C8C-CE72-EDFD-D9EEDCE876CE}"/>
              </a:ext>
            </a:extLst>
          </p:cNvPr>
          <p:cNvSpPr txBox="1"/>
          <p:nvPr/>
        </p:nvSpPr>
        <p:spPr>
          <a:xfrm>
            <a:off x="3285196" y="1567492"/>
            <a:ext cx="5259363" cy="2893100"/>
          </a:xfrm>
          <a:prstGeom prst="rect">
            <a:avLst/>
          </a:prstGeom>
          <a:noFill/>
        </p:spPr>
        <p:txBody>
          <a:bodyPr wrap="square" rtlCol="0">
            <a:spAutoFit/>
          </a:bodyPr>
          <a:lstStyle/>
          <a:p>
            <a:r>
              <a:rPr lang="en-US" sz="1400" b="1" dirty="0"/>
              <a:t>What does a Peer Mentor do?</a:t>
            </a:r>
          </a:p>
          <a:p>
            <a:pPr marL="214313" indent="-214313">
              <a:buFont typeface="Arial" panose="020B0604020202020204" pitchFamily="34" charset="0"/>
              <a:buChar char="•"/>
            </a:pPr>
            <a:endParaRPr lang="en-US" sz="1400" dirty="0"/>
          </a:p>
          <a:p>
            <a:pPr marL="214313" indent="-214313">
              <a:buFont typeface="Arial" panose="020B0604020202020204" pitchFamily="34" charset="0"/>
              <a:buChar char="•"/>
            </a:pPr>
            <a:r>
              <a:rPr lang="en-US" sz="1400" dirty="0"/>
              <a:t>Provide academic adjustment and social-emotional support</a:t>
            </a:r>
          </a:p>
          <a:p>
            <a:pPr marL="214313" indent="-214313">
              <a:buFont typeface="Arial" panose="020B0604020202020204" pitchFamily="34" charset="0"/>
              <a:buChar char="•"/>
            </a:pPr>
            <a:r>
              <a:rPr lang="en-US" sz="1400" dirty="0"/>
              <a:t>Connect students to valuable campus resources</a:t>
            </a:r>
          </a:p>
          <a:p>
            <a:pPr marL="214313" indent="-214313">
              <a:buFont typeface="Arial" panose="020B0604020202020204" pitchFamily="34" charset="0"/>
              <a:buChar char="•"/>
            </a:pPr>
            <a:r>
              <a:rPr lang="en-US" sz="1400" dirty="0"/>
              <a:t>Develop peer-to-per relationships based on shared experiences</a:t>
            </a:r>
          </a:p>
          <a:p>
            <a:pPr marL="214313" indent="-214313">
              <a:buFont typeface="Arial" panose="020B0604020202020204" pitchFamily="34" charset="0"/>
              <a:buChar char="•"/>
            </a:pPr>
            <a:r>
              <a:rPr lang="en-US" sz="1400" dirty="0"/>
              <a:t>Help first-year students navigate the campus, develop connections, and form a sense of community in SEAS and STEM</a:t>
            </a:r>
          </a:p>
          <a:p>
            <a:pPr marL="214313" indent="-214313">
              <a:buFont typeface="Arial" panose="020B0604020202020204" pitchFamily="34" charset="0"/>
              <a:buChar char="•"/>
            </a:pPr>
            <a:r>
              <a:rPr lang="en-US" sz="1400" dirty="0"/>
              <a:t>Improve support and success for historically marginalized students in STEM</a:t>
            </a:r>
          </a:p>
          <a:p>
            <a:pPr marL="214313" indent="-214313">
              <a:buFont typeface="Arial" panose="020B0604020202020204" pitchFamily="34" charset="0"/>
              <a:buChar char="•"/>
            </a:pPr>
            <a:r>
              <a:rPr lang="en-US" sz="1400" dirty="0"/>
              <a:t>Create workshops, information sessions, and social events for first year students…..</a:t>
            </a:r>
          </a:p>
        </p:txBody>
      </p:sp>
      <p:pic>
        <p:nvPicPr>
          <p:cNvPr id="12" name="Picture 11" descr="A person in a suit and tie&#10;&#10;Description automatically generated">
            <a:extLst>
              <a:ext uri="{FF2B5EF4-FFF2-40B4-BE49-F238E27FC236}">
                <a16:creationId xmlns:a16="http://schemas.microsoft.com/office/drawing/2014/main" id="{7085F188-6958-BD1F-B22F-EE5DBADD015C}"/>
              </a:ext>
            </a:extLst>
          </p:cNvPr>
          <p:cNvPicPr>
            <a:picLocks noChangeAspect="1"/>
          </p:cNvPicPr>
          <p:nvPr/>
        </p:nvPicPr>
        <p:blipFill>
          <a:blip r:embed="rId4"/>
          <a:stretch>
            <a:fillRect/>
          </a:stretch>
        </p:blipFill>
        <p:spPr>
          <a:xfrm>
            <a:off x="306100" y="1737514"/>
            <a:ext cx="1333686" cy="1276528"/>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D3004F1E-DDCB-13A3-068F-86F5232E4C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100" y="3181734"/>
            <a:ext cx="2728915" cy="1723876"/>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79626AD6-917A-4B89-C79F-9723330A22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5780" y="4545057"/>
            <a:ext cx="1377315" cy="1791615"/>
          </a:xfrm>
          <a:prstGeom prst="rect">
            <a:avLst/>
          </a:prstGeom>
        </p:spPr>
      </p:pic>
      <p:pic>
        <p:nvPicPr>
          <p:cNvPr id="18" name="Picture 17" descr="Text&#10;&#10;Description automatically generated">
            <a:extLst>
              <a:ext uri="{FF2B5EF4-FFF2-40B4-BE49-F238E27FC236}">
                <a16:creationId xmlns:a16="http://schemas.microsoft.com/office/drawing/2014/main" id="{51F8D5E8-6A58-C0A3-FDE4-0DF9B7BAA3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7919" y="4545057"/>
            <a:ext cx="1324793" cy="1717324"/>
          </a:xfrm>
          <a:prstGeom prst="rect">
            <a:avLst/>
          </a:prstGeom>
        </p:spPr>
      </p:pic>
      <p:pic>
        <p:nvPicPr>
          <p:cNvPr id="19" name="Picture 18" descr="Text&#10;&#10;Description automatically generated">
            <a:extLst>
              <a:ext uri="{FF2B5EF4-FFF2-40B4-BE49-F238E27FC236}">
                <a16:creationId xmlns:a16="http://schemas.microsoft.com/office/drawing/2014/main" id="{2D2D7D2A-F2FA-358E-2B6A-DD6C6E7314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2946" y="4539003"/>
            <a:ext cx="1324793" cy="1723378"/>
          </a:xfrm>
          <a:prstGeom prst="rect">
            <a:avLst/>
          </a:prstGeom>
        </p:spPr>
      </p:pic>
      <p:sp>
        <p:nvSpPr>
          <p:cNvPr id="20" name="TextBox 19">
            <a:extLst>
              <a:ext uri="{FF2B5EF4-FFF2-40B4-BE49-F238E27FC236}">
                <a16:creationId xmlns:a16="http://schemas.microsoft.com/office/drawing/2014/main" id="{B1921CF1-DD7D-1EE0-27A0-5F578F52E1A4}"/>
              </a:ext>
            </a:extLst>
          </p:cNvPr>
          <p:cNvSpPr txBox="1"/>
          <p:nvPr/>
        </p:nvSpPr>
        <p:spPr>
          <a:xfrm>
            <a:off x="241417" y="5441475"/>
            <a:ext cx="2992210" cy="1323439"/>
          </a:xfrm>
          <a:prstGeom prst="rect">
            <a:avLst/>
          </a:prstGeom>
          <a:noFill/>
        </p:spPr>
        <p:txBody>
          <a:bodyPr wrap="square" rtlCol="0">
            <a:spAutoFit/>
          </a:bodyPr>
          <a:lstStyle/>
          <a:p>
            <a:r>
              <a:rPr lang="en-US" sz="1000" b="1" dirty="0">
                <a:solidFill>
                  <a:schemeClr val="accent3"/>
                </a:solidFill>
              </a:rPr>
              <a:t>To see if you have been assigned a mentor, check your Success Team in Navigate.</a:t>
            </a:r>
          </a:p>
          <a:p>
            <a:endParaRPr lang="en-US" sz="1000" b="1" dirty="0">
              <a:solidFill>
                <a:schemeClr val="accent3"/>
              </a:solidFill>
            </a:endParaRPr>
          </a:p>
          <a:p>
            <a:r>
              <a:rPr lang="en-US" sz="1000" b="1" dirty="0">
                <a:solidFill>
                  <a:schemeClr val="accent3"/>
                </a:solidFill>
              </a:rPr>
              <a:t>If you do not have a mentor and want to sign up, go to: </a:t>
            </a:r>
            <a:r>
              <a:rPr lang="en-US" sz="1000" b="1" dirty="0">
                <a:solidFill>
                  <a:schemeClr val="accent3"/>
                </a:solidFill>
                <a:hlinkClick r:id="rId9"/>
              </a:rPr>
              <a:t>https://academics.eng.buffalo.edu/survey/take?survey=MenteeAPP23</a:t>
            </a:r>
            <a:r>
              <a:rPr lang="en-US" sz="1000" b="1" dirty="0">
                <a:solidFill>
                  <a:schemeClr val="accent3"/>
                </a:solidFill>
              </a:rPr>
              <a:t>, or contact Troy, or…use the QR Code!</a:t>
            </a:r>
          </a:p>
        </p:txBody>
      </p:sp>
      <p:pic>
        <p:nvPicPr>
          <p:cNvPr id="22" name="Picture 21" descr="A qr code on a white background&#10;&#10;Description automatically generated">
            <a:extLst>
              <a:ext uri="{FF2B5EF4-FFF2-40B4-BE49-F238E27FC236}">
                <a16:creationId xmlns:a16="http://schemas.microsoft.com/office/drawing/2014/main" id="{32BC16D3-D133-669B-1E77-F50AE454C1B8}"/>
              </a:ext>
            </a:extLst>
          </p:cNvPr>
          <p:cNvPicPr>
            <a:picLocks noChangeAspect="1"/>
          </p:cNvPicPr>
          <p:nvPr/>
        </p:nvPicPr>
        <p:blipFill>
          <a:blip r:embed="rId10"/>
          <a:stretch>
            <a:fillRect/>
          </a:stretch>
        </p:blipFill>
        <p:spPr>
          <a:xfrm>
            <a:off x="8003095" y="97749"/>
            <a:ext cx="991810" cy="917281"/>
          </a:xfrm>
          <a:prstGeom prst="rect">
            <a:avLst/>
          </a:prstGeom>
        </p:spPr>
      </p:pic>
      <p:sp>
        <p:nvSpPr>
          <p:cNvPr id="24" name="TextBox 23">
            <a:extLst>
              <a:ext uri="{FF2B5EF4-FFF2-40B4-BE49-F238E27FC236}">
                <a16:creationId xmlns:a16="http://schemas.microsoft.com/office/drawing/2014/main" id="{EAFF837C-F3FD-5D94-EB9D-54DEE161FAC0}"/>
              </a:ext>
            </a:extLst>
          </p:cNvPr>
          <p:cNvSpPr txBox="1"/>
          <p:nvPr/>
        </p:nvSpPr>
        <p:spPr>
          <a:xfrm>
            <a:off x="6075049" y="244789"/>
            <a:ext cx="2051871" cy="523220"/>
          </a:xfrm>
          <a:prstGeom prst="rect">
            <a:avLst/>
          </a:prstGeom>
          <a:noFill/>
        </p:spPr>
        <p:txBody>
          <a:bodyPr wrap="square">
            <a:spAutoFit/>
          </a:bodyPr>
          <a:lstStyle/>
          <a:p>
            <a:r>
              <a:rPr lang="en-US" sz="1400" b="1" dirty="0">
                <a:solidFill>
                  <a:schemeClr val="accent3"/>
                </a:solidFill>
              </a:rPr>
              <a:t>Use this code to sign up for a mentor!</a:t>
            </a:r>
          </a:p>
        </p:txBody>
      </p:sp>
    </p:spTree>
    <p:extLst>
      <p:ext uri="{BB962C8B-B14F-4D97-AF65-F5344CB8AC3E}">
        <p14:creationId xmlns:p14="http://schemas.microsoft.com/office/powerpoint/2010/main" val="2262977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912" y="1695793"/>
            <a:ext cx="7533736" cy="369332"/>
          </a:xfrm>
          <a:prstGeom prst="rect">
            <a:avLst/>
          </a:prstGeom>
          <a:noFill/>
        </p:spPr>
        <p:txBody>
          <a:bodyPr wrap="square">
            <a:spAutoFit/>
          </a:bodyPr>
          <a:lstStyle/>
          <a:p>
            <a:pPr>
              <a:defRPr/>
            </a:pPr>
            <a:r>
              <a:rPr lang="en-US" b="1" dirty="0">
                <a:latin typeface="+mj-lt"/>
              </a:rPr>
              <a:t>Google is your friend!</a:t>
            </a:r>
          </a:p>
        </p:txBody>
      </p:sp>
      <p:sp>
        <p:nvSpPr>
          <p:cNvPr id="4" name="Rectangle 3"/>
          <p:cNvSpPr txBox="1">
            <a:spLocks noChangeArrowheads="1"/>
          </p:cNvSpPr>
          <p:nvPr/>
        </p:nvSpPr>
        <p:spPr>
          <a:xfrm>
            <a:off x="952500" y="1049543"/>
            <a:ext cx="7239000" cy="685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Trebuchet MS" panose="020B0603020202020204" pitchFamily="34"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Tx/>
              <a:buNone/>
              <a:defRPr/>
            </a:pPr>
            <a:r>
              <a:rPr lang="en-US" sz="3200" b="1" dirty="0">
                <a:effectLst>
                  <a:outerShdw blurRad="38100" dist="38100" dir="2700000" algn="tl">
                    <a:srgbClr val="FFFFFF"/>
                  </a:outerShdw>
                </a:effectLst>
                <a:latin typeface="+mj-lt"/>
              </a:rPr>
              <a:t>Where Can I Find Academic Help?</a:t>
            </a:r>
            <a:r>
              <a:rPr lang="en-US" sz="2800" b="1" dirty="0">
                <a:latin typeface="Comic Sans MS" pitchFamily="66" charset="0"/>
              </a:rPr>
              <a:t>	</a:t>
            </a:r>
            <a:endParaRPr lang="en-US" sz="1200" b="1" dirty="0">
              <a:latin typeface="Comic Sans MS" pitchFamily="66" charset="0"/>
            </a:endParaRPr>
          </a:p>
          <a:p>
            <a:pPr>
              <a:lnSpc>
                <a:spcPct val="70000"/>
              </a:lnSpc>
              <a:buFontTx/>
              <a:buNone/>
              <a:defRPr/>
            </a:pPr>
            <a:endParaRPr lang="en-US" sz="2800" b="1" dirty="0">
              <a:latin typeface="Comic Sans MS" pitchFamily="66" charset="0"/>
            </a:endParaRPr>
          </a:p>
        </p:txBody>
      </p:sp>
      <p:pic>
        <p:nvPicPr>
          <p:cNvPr id="5" name="Picture 4" descr="Graphical user interface, text, application&#10;&#10;Description automatically generated">
            <a:extLst>
              <a:ext uri="{FF2B5EF4-FFF2-40B4-BE49-F238E27FC236}">
                <a16:creationId xmlns:a16="http://schemas.microsoft.com/office/drawing/2014/main" id="{42477585-C409-A3ED-DA50-2356F2EEC19B}"/>
              </a:ext>
            </a:extLst>
          </p:cNvPr>
          <p:cNvPicPr>
            <a:picLocks noChangeAspect="1"/>
          </p:cNvPicPr>
          <p:nvPr/>
        </p:nvPicPr>
        <p:blipFill>
          <a:blip r:embed="rId3"/>
          <a:stretch>
            <a:fillRect/>
          </a:stretch>
        </p:blipFill>
        <p:spPr>
          <a:xfrm>
            <a:off x="187913" y="2117862"/>
            <a:ext cx="4844728" cy="1488509"/>
          </a:xfrm>
          <a:prstGeom prst="rect">
            <a:avLst/>
          </a:prstGeom>
        </p:spPr>
      </p:pic>
      <p:sp>
        <p:nvSpPr>
          <p:cNvPr id="6" name="TextBox 5">
            <a:extLst>
              <a:ext uri="{FF2B5EF4-FFF2-40B4-BE49-F238E27FC236}">
                <a16:creationId xmlns:a16="http://schemas.microsoft.com/office/drawing/2014/main" id="{DABC80FA-7DA1-2E74-C22C-34A088C84526}"/>
              </a:ext>
            </a:extLst>
          </p:cNvPr>
          <p:cNvSpPr txBox="1"/>
          <p:nvPr/>
        </p:nvSpPr>
        <p:spPr>
          <a:xfrm>
            <a:off x="988013" y="4420574"/>
            <a:ext cx="3469687" cy="369332"/>
          </a:xfrm>
          <a:prstGeom prst="rect">
            <a:avLst/>
          </a:prstGeom>
          <a:noFill/>
        </p:spPr>
        <p:txBody>
          <a:bodyPr wrap="square" rtlCol="0">
            <a:spAutoFit/>
          </a:bodyPr>
          <a:lstStyle/>
          <a:p>
            <a:r>
              <a:rPr lang="en-US" dirty="0"/>
              <a:t>…to find free academic support!</a:t>
            </a:r>
          </a:p>
        </p:txBody>
      </p:sp>
      <p:pic>
        <p:nvPicPr>
          <p:cNvPr id="8" name="Picture 7" descr="Text, whiteboard&#10;&#10;Description automatically generated">
            <a:extLst>
              <a:ext uri="{FF2B5EF4-FFF2-40B4-BE49-F238E27FC236}">
                <a16:creationId xmlns:a16="http://schemas.microsoft.com/office/drawing/2014/main" id="{927A7674-E6EE-F49A-B8FA-04192AE478DE}"/>
              </a:ext>
            </a:extLst>
          </p:cNvPr>
          <p:cNvPicPr>
            <a:picLocks noChangeAspect="1"/>
          </p:cNvPicPr>
          <p:nvPr/>
        </p:nvPicPr>
        <p:blipFill>
          <a:blip r:embed="rId4"/>
          <a:stretch>
            <a:fillRect/>
          </a:stretch>
        </p:blipFill>
        <p:spPr>
          <a:xfrm>
            <a:off x="4699004" y="3355849"/>
            <a:ext cx="4257083" cy="3273278"/>
          </a:xfrm>
          <a:prstGeom prst="rect">
            <a:avLst/>
          </a:prstGeom>
        </p:spPr>
      </p:pic>
      <p:sp>
        <p:nvSpPr>
          <p:cNvPr id="9" name="TextBox 8">
            <a:extLst>
              <a:ext uri="{FF2B5EF4-FFF2-40B4-BE49-F238E27FC236}">
                <a16:creationId xmlns:a16="http://schemas.microsoft.com/office/drawing/2014/main" id="{7E36C92A-F734-48FD-730D-3F542D135848}"/>
              </a:ext>
            </a:extLst>
          </p:cNvPr>
          <p:cNvSpPr txBox="1"/>
          <p:nvPr/>
        </p:nvSpPr>
        <p:spPr>
          <a:xfrm>
            <a:off x="1003784" y="3866381"/>
            <a:ext cx="1631743" cy="369332"/>
          </a:xfrm>
          <a:prstGeom prst="rect">
            <a:avLst/>
          </a:prstGeom>
          <a:noFill/>
        </p:spPr>
        <p:txBody>
          <a:bodyPr wrap="square" rtlCol="0">
            <a:spAutoFit/>
          </a:bodyPr>
          <a:lstStyle/>
          <a:p>
            <a:r>
              <a:rPr lang="en-US" dirty="0"/>
              <a:t>Click here…</a:t>
            </a:r>
          </a:p>
        </p:txBody>
      </p:sp>
      <p:sp>
        <p:nvSpPr>
          <p:cNvPr id="10" name="Dashed Arrow" descr="Dashed Arrow">
            <a:extLst>
              <a:ext uri="{FF2B5EF4-FFF2-40B4-BE49-F238E27FC236}">
                <a16:creationId xmlns:a16="http://schemas.microsoft.com/office/drawing/2014/main" id="{C39027A7-9184-125D-9814-44CA50C12E6E}"/>
              </a:ext>
            </a:extLst>
          </p:cNvPr>
          <p:cNvSpPr/>
          <p:nvPr/>
        </p:nvSpPr>
        <p:spPr>
          <a:xfrm rot="10977960" flipV="1">
            <a:off x="431041" y="3253407"/>
            <a:ext cx="1804851" cy="883889"/>
          </a:xfrm>
          <a:prstGeom prst="arc">
            <a:avLst>
              <a:gd name="adj1" fmla="val 18733844"/>
              <a:gd name="adj2" fmla="val 2425606"/>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11" name="Dashed Arrow" descr="Dashed Arrow">
            <a:extLst>
              <a:ext uri="{FF2B5EF4-FFF2-40B4-BE49-F238E27FC236}">
                <a16:creationId xmlns:a16="http://schemas.microsoft.com/office/drawing/2014/main" id="{522B75CF-95F9-799A-1C35-EE57D5EE58CE}"/>
              </a:ext>
            </a:extLst>
          </p:cNvPr>
          <p:cNvSpPr/>
          <p:nvPr/>
        </p:nvSpPr>
        <p:spPr>
          <a:xfrm rot="18691273" flipH="1" flipV="1">
            <a:off x="3376674" y="4073824"/>
            <a:ext cx="2062944" cy="1584985"/>
          </a:xfrm>
          <a:prstGeom prst="arc">
            <a:avLst>
              <a:gd name="adj1" fmla="val 18733844"/>
              <a:gd name="adj2" fmla="val 2425606"/>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123194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426720" y="1127970"/>
            <a:ext cx="7650480" cy="466022"/>
          </a:xfrm>
        </p:spPr>
        <p:txBody>
          <a:bodyPr>
            <a:normAutofit fontScale="77500" lnSpcReduction="20000"/>
          </a:bodyPr>
          <a:lstStyle/>
          <a:p>
            <a:pPr algn="ctr" eaLnBrk="1" hangingPunct="1">
              <a:lnSpc>
                <a:spcPct val="90000"/>
              </a:lnSpc>
              <a:buFontTx/>
              <a:buNone/>
              <a:defRPr/>
            </a:pPr>
            <a:r>
              <a:rPr lang="en-US" sz="3200" b="1" dirty="0">
                <a:effectLst>
                  <a:outerShdw blurRad="38100" dist="38100" dir="2700000" algn="tl">
                    <a:srgbClr val="FFFFFF"/>
                  </a:outerShdw>
                </a:effectLst>
                <a:latin typeface="+mj-lt"/>
              </a:rPr>
              <a:t>Fall Semester Reminder: Course Resignation</a:t>
            </a:r>
            <a:r>
              <a:rPr lang="en-US" sz="2800" b="1" dirty="0">
                <a:latin typeface="Comic Sans MS" pitchFamily="66" charset="0"/>
              </a:rPr>
              <a:t>	</a:t>
            </a:r>
            <a:endParaRPr lang="en-US" sz="1200" b="1" dirty="0">
              <a:latin typeface="Comic Sans MS" pitchFamily="66" charset="0"/>
            </a:endParaRPr>
          </a:p>
          <a:p>
            <a:pPr eaLnBrk="1" hangingPunct="1">
              <a:lnSpc>
                <a:spcPct val="70000"/>
              </a:lnSpc>
              <a:buFontTx/>
              <a:buNone/>
              <a:defRPr/>
            </a:pPr>
            <a:endParaRPr lang="en-US" sz="2800" b="1" dirty="0">
              <a:latin typeface="Comic Sans MS" pitchFamily="66" charset="0"/>
            </a:endParaRPr>
          </a:p>
        </p:txBody>
      </p:sp>
      <p:sp>
        <p:nvSpPr>
          <p:cNvPr id="3" name="TextBox 2"/>
          <p:cNvSpPr txBox="1"/>
          <p:nvPr/>
        </p:nvSpPr>
        <p:spPr>
          <a:xfrm>
            <a:off x="184679" y="1716133"/>
            <a:ext cx="6585479" cy="5078313"/>
          </a:xfrm>
          <a:prstGeom prst="rect">
            <a:avLst/>
          </a:prstGeom>
          <a:noFill/>
        </p:spPr>
        <p:txBody>
          <a:bodyPr wrap="square">
            <a:spAutoFit/>
          </a:bodyPr>
          <a:lstStyle/>
          <a:p>
            <a:pPr marL="342900" indent="-342900">
              <a:buFont typeface="Arial" panose="020B0604020202020204" pitchFamily="34" charset="0"/>
              <a:buChar char="•"/>
              <a:defRPr/>
            </a:pPr>
            <a:r>
              <a:rPr lang="en-US" sz="1600" dirty="0">
                <a:solidFill>
                  <a:schemeClr val="accent3"/>
                </a:solidFill>
                <a:latin typeface="Trebuchet MS" panose="020B0603020202020204" pitchFamily="34" charset="0"/>
              </a:rPr>
              <a:t>Deadline: Friday, November 10</a:t>
            </a:r>
            <a:r>
              <a:rPr lang="en-US" sz="1600" baseline="30000" dirty="0">
                <a:solidFill>
                  <a:schemeClr val="accent3"/>
                </a:solidFill>
                <a:latin typeface="Trebuchet MS" panose="020B0603020202020204" pitchFamily="34" charset="0"/>
              </a:rPr>
              <a:t>th</a:t>
            </a:r>
            <a:r>
              <a:rPr lang="en-US" sz="1600" dirty="0">
                <a:solidFill>
                  <a:schemeClr val="accent3"/>
                </a:solidFill>
                <a:latin typeface="Trebuchet MS" panose="020B0603020202020204" pitchFamily="34" charset="0"/>
              </a:rPr>
              <a:t> @ 11:59 p.m.</a:t>
            </a:r>
          </a:p>
          <a:p>
            <a:pPr>
              <a:defRPr/>
            </a:pPr>
            <a:endParaRPr lang="en-US" sz="1600" dirty="0">
              <a:solidFill>
                <a:schemeClr val="tx2"/>
              </a:solidFill>
              <a:latin typeface="Trebuchet MS" panose="020B0603020202020204" pitchFamily="34" charset="0"/>
            </a:endParaRPr>
          </a:p>
          <a:p>
            <a:pPr marL="342900" indent="-342900">
              <a:buFont typeface="Arial" panose="020B0604020202020204" pitchFamily="34" charset="0"/>
              <a:buChar char="•"/>
              <a:defRPr/>
            </a:pPr>
            <a:r>
              <a:rPr lang="en-US" sz="1600" dirty="0">
                <a:solidFill>
                  <a:schemeClr val="tx2"/>
                </a:solidFill>
                <a:latin typeface="Trebuchet MS" panose="020B0603020202020204" pitchFamily="34" charset="0"/>
              </a:rPr>
              <a:t>Definition: Dropping a class after the last day of drop/add (7</a:t>
            </a:r>
            <a:r>
              <a:rPr lang="en-US" sz="1600" baseline="30000" dirty="0">
                <a:solidFill>
                  <a:schemeClr val="tx2"/>
                </a:solidFill>
                <a:latin typeface="Trebuchet MS" panose="020B0603020202020204" pitchFamily="34" charset="0"/>
              </a:rPr>
              <a:t>th</a:t>
            </a:r>
            <a:r>
              <a:rPr lang="en-US" sz="1600" dirty="0">
                <a:solidFill>
                  <a:schemeClr val="tx2"/>
                </a:solidFill>
                <a:latin typeface="Trebuchet MS" panose="020B0603020202020204" pitchFamily="34" charset="0"/>
              </a:rPr>
              <a:t> instructional day)</a:t>
            </a:r>
          </a:p>
          <a:p>
            <a:pPr>
              <a:defRPr/>
            </a:pPr>
            <a:endParaRPr lang="en-US" sz="1600" dirty="0">
              <a:solidFill>
                <a:schemeClr val="tx2"/>
              </a:solidFill>
              <a:latin typeface="Trebuchet MS" panose="020B0603020202020204" pitchFamily="34" charset="0"/>
            </a:endParaRPr>
          </a:p>
          <a:p>
            <a:pPr marL="342900" indent="-342900">
              <a:buFont typeface="Arial" panose="020B0604020202020204" pitchFamily="34" charset="0"/>
              <a:buChar char="•"/>
              <a:defRPr/>
            </a:pPr>
            <a:r>
              <a:rPr lang="en-US" sz="1600" dirty="0">
                <a:solidFill>
                  <a:schemeClr val="tx2"/>
                </a:solidFill>
                <a:latin typeface="Trebuchet MS" panose="020B0603020202020204" pitchFamily="34" charset="0"/>
              </a:rPr>
              <a:t>Academic Implications </a:t>
            </a:r>
          </a:p>
          <a:p>
            <a:pPr marL="800100" lvl="1" indent="-342900">
              <a:buFont typeface="Arial" panose="020B0604020202020204" pitchFamily="34" charset="0"/>
              <a:buChar char="•"/>
              <a:defRPr/>
            </a:pPr>
            <a:r>
              <a:rPr lang="en-US" sz="1600" dirty="0">
                <a:solidFill>
                  <a:schemeClr val="tx2"/>
                </a:solidFill>
                <a:latin typeface="Trebuchet MS" panose="020B0603020202020204" pitchFamily="34" charset="0"/>
              </a:rPr>
              <a:t>Off-sequence – see online </a:t>
            </a:r>
            <a:r>
              <a:rPr lang="en-US" sz="1600" dirty="0">
                <a:solidFill>
                  <a:schemeClr val="tx2"/>
                </a:solidFill>
                <a:latin typeface="Trebuchet MS" panose="020B0603020202020204" pitchFamily="34" charset="0"/>
                <a:hlinkClick r:id="rId3">
                  <a:extLst>
                    <a:ext uri="{A12FA001-AC4F-418D-AE19-62706E023703}">
                      <ahyp:hlinkClr xmlns:ahyp="http://schemas.microsoft.com/office/drawing/2018/hyperlinkcolor" val="tx"/>
                    </a:ext>
                  </a:extLst>
                </a:hlinkClick>
              </a:rPr>
              <a:t>flowsheets</a:t>
            </a:r>
            <a:r>
              <a:rPr lang="en-US" sz="1600" dirty="0">
                <a:solidFill>
                  <a:schemeClr val="tx2"/>
                </a:solidFill>
                <a:latin typeface="Trebuchet MS" panose="020B0603020202020204" pitchFamily="34" charset="0"/>
              </a:rPr>
              <a:t> for pre-requisite and co-requisite information</a:t>
            </a:r>
          </a:p>
          <a:p>
            <a:pPr marL="800100" lvl="1" indent="-342900">
              <a:buFont typeface="Arial" panose="020B0604020202020204" pitchFamily="34" charset="0"/>
              <a:buChar char="•"/>
              <a:defRPr/>
            </a:pPr>
            <a:r>
              <a:rPr lang="en-US" sz="1600" dirty="0">
                <a:solidFill>
                  <a:schemeClr val="tx2"/>
                </a:solidFill>
                <a:latin typeface="Trebuchet MS" panose="020B0603020202020204" pitchFamily="34" charset="0"/>
              </a:rPr>
              <a:t>Limited Enrollment Courses (Course Enrollment Control Policy) - MTH 141, CHE 107, ENG 105 – repeating students may not register until first day of open enrollment</a:t>
            </a:r>
          </a:p>
          <a:p>
            <a:pPr lvl="1">
              <a:defRPr/>
            </a:pPr>
            <a:endParaRPr lang="en-US" sz="1600" dirty="0">
              <a:solidFill>
                <a:schemeClr val="tx2"/>
              </a:solidFill>
              <a:latin typeface="Trebuchet MS" panose="020B0603020202020204" pitchFamily="34" charset="0"/>
            </a:endParaRPr>
          </a:p>
          <a:p>
            <a:pPr marL="342900" indent="-342900">
              <a:buFont typeface="Arial" panose="020B0604020202020204" pitchFamily="34" charset="0"/>
              <a:buChar char="•"/>
              <a:defRPr/>
            </a:pPr>
            <a:r>
              <a:rPr lang="en-US" sz="1600" dirty="0">
                <a:solidFill>
                  <a:schemeClr val="tx2"/>
                </a:solidFill>
                <a:latin typeface="Trebuchet MS" panose="020B0603020202020204" pitchFamily="34" charset="0"/>
              </a:rPr>
              <a:t>Financial Implications</a:t>
            </a:r>
          </a:p>
          <a:p>
            <a:pPr marL="800100" lvl="1" indent="-342900">
              <a:buFont typeface="Arial" panose="020B0604020202020204" pitchFamily="34" charset="0"/>
              <a:buChar char="•"/>
              <a:defRPr/>
            </a:pPr>
            <a:r>
              <a:rPr lang="en-US" sz="1600" dirty="0">
                <a:solidFill>
                  <a:schemeClr val="tx2"/>
                </a:solidFill>
                <a:latin typeface="Trebuchet MS" panose="020B0603020202020204" pitchFamily="34" charset="0"/>
              </a:rPr>
              <a:t>Full time status = 12 credits</a:t>
            </a:r>
          </a:p>
          <a:p>
            <a:pPr marL="800100" lvl="1" indent="-342900">
              <a:buFont typeface="Arial" panose="020B0604020202020204" pitchFamily="34" charset="0"/>
              <a:buChar char="•"/>
              <a:defRPr/>
            </a:pPr>
            <a:r>
              <a:rPr lang="en-US" sz="1600" dirty="0">
                <a:solidFill>
                  <a:schemeClr val="tx2"/>
                </a:solidFill>
                <a:latin typeface="Trebuchet MS" panose="020B0603020202020204" pitchFamily="34" charset="0"/>
              </a:rPr>
              <a:t>Federal Financial Aid</a:t>
            </a:r>
          </a:p>
          <a:p>
            <a:pPr marL="800100" lvl="1" indent="-342900">
              <a:buFont typeface="Arial" panose="020B0604020202020204" pitchFamily="34" charset="0"/>
              <a:buChar char="•"/>
              <a:defRPr/>
            </a:pPr>
            <a:r>
              <a:rPr lang="en-US" sz="1600" dirty="0">
                <a:solidFill>
                  <a:schemeClr val="tx2"/>
                </a:solidFill>
                <a:latin typeface="Trebuchet MS" panose="020B0603020202020204" pitchFamily="34" charset="0"/>
              </a:rPr>
              <a:t>NYS Financial Aid – TAP, STEM, Excelsior Awards</a:t>
            </a:r>
          </a:p>
          <a:p>
            <a:pPr lvl="1">
              <a:defRPr/>
            </a:pPr>
            <a:endParaRPr lang="en-US" sz="1600" dirty="0">
              <a:solidFill>
                <a:schemeClr val="tx2"/>
              </a:solidFill>
              <a:latin typeface="Trebuchet MS" panose="020B0603020202020204" pitchFamily="34" charset="0"/>
            </a:endParaRPr>
          </a:p>
          <a:p>
            <a:pPr marL="342900" indent="-342900">
              <a:buFont typeface="Arial" panose="020B0604020202020204" pitchFamily="34" charset="0"/>
              <a:buChar char="•"/>
              <a:defRPr/>
            </a:pPr>
            <a:r>
              <a:rPr lang="en-US" sz="1600" dirty="0">
                <a:solidFill>
                  <a:schemeClr val="tx2"/>
                </a:solidFill>
                <a:latin typeface="Trebuchet MS" panose="020B0603020202020204" pitchFamily="34" charset="0"/>
              </a:rPr>
              <a:t>Visa Implications (International Students)</a:t>
            </a:r>
          </a:p>
          <a:p>
            <a:pPr>
              <a:defRPr/>
            </a:pPr>
            <a:endParaRPr lang="en-US" sz="1800" b="1" dirty="0">
              <a:solidFill>
                <a:srgbClr val="003399"/>
              </a:solidFill>
              <a:latin typeface="Trebuchet MS" panose="020B0603020202020204" pitchFamily="34" charset="0"/>
            </a:endParaRPr>
          </a:p>
          <a:p>
            <a:pPr>
              <a:defRPr/>
            </a:pPr>
            <a:endParaRPr lang="en-US" sz="1800" b="1" dirty="0">
              <a:solidFill>
                <a:srgbClr val="003399"/>
              </a:solidFill>
              <a:latin typeface="Trebuchet MS" panose="020B0603020202020204" pitchFamily="34" charset="0"/>
            </a:endParaRPr>
          </a:p>
        </p:txBody>
      </p:sp>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l="73433"/>
          <a:stretch>
            <a:fillRect/>
          </a:stretch>
        </p:blipFill>
        <p:spPr bwMode="auto">
          <a:xfrm>
            <a:off x="6770158" y="1423193"/>
            <a:ext cx="1600200" cy="157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Right Arrow 1"/>
          <p:cNvSpPr>
            <a:spLocks noChangeArrowheads="1"/>
          </p:cNvSpPr>
          <p:nvPr/>
        </p:nvSpPr>
        <p:spPr bwMode="auto">
          <a:xfrm rot="10800000">
            <a:off x="8179858" y="2036232"/>
            <a:ext cx="381000" cy="228600"/>
          </a:xfrm>
          <a:prstGeom prst="rightArrow">
            <a:avLst>
              <a:gd name="adj1" fmla="val 50000"/>
              <a:gd name="adj2" fmla="val 50000"/>
            </a:avLst>
          </a:prstGeom>
          <a:solidFill>
            <a:schemeClr val="accent3"/>
          </a:solidFill>
          <a:ln w="9525" algn="ctr">
            <a:solidFill>
              <a:schemeClr val="accent3"/>
            </a:solidFill>
            <a:round/>
            <a:headEnd/>
            <a:tailEnd/>
          </a:ln>
        </p:spPr>
        <p:txBody>
          <a:bodyPr/>
          <a:lstStyle>
            <a:lvl1pPr>
              <a:spcBef>
                <a:spcPct val="20000"/>
              </a:spcBef>
              <a:buClr>
                <a:srgbClr val="FF6600"/>
              </a:buClr>
              <a:buChar char="•"/>
              <a:defRPr sz="2400">
                <a:solidFill>
                  <a:srgbClr val="003399"/>
                </a:solidFill>
                <a:latin typeface="Arial" panose="020B0604020202020204" pitchFamily="34" charset="0"/>
              </a:defRPr>
            </a:lvl1pPr>
            <a:lvl2pPr marL="742950" indent="-285750">
              <a:spcBef>
                <a:spcPct val="20000"/>
              </a:spcBef>
              <a:buClr>
                <a:srgbClr val="FF6633"/>
              </a:buClr>
              <a:buSzPct val="80000"/>
              <a:buFont typeface="Times" panose="02020603050405020304" pitchFamily="18" charset="0"/>
              <a:buChar char="•"/>
              <a:defRPr sz="2400">
                <a:solidFill>
                  <a:schemeClr val="bg2"/>
                </a:solidFill>
                <a:latin typeface="Arial" panose="020B0604020202020204" pitchFamily="34" charset="0"/>
              </a:defRPr>
            </a:lvl2pPr>
            <a:lvl3pPr marL="1143000" indent="-228600">
              <a:spcBef>
                <a:spcPct val="20000"/>
              </a:spcBef>
              <a:buClr>
                <a:srgbClr val="FF6600"/>
              </a:buClr>
              <a:buChar char="•"/>
              <a:defRPr sz="2000">
                <a:solidFill>
                  <a:schemeClr val="bg2"/>
                </a:solidFill>
                <a:latin typeface="Arial" panose="020B0604020202020204" pitchFamily="34" charset="0"/>
              </a:defRPr>
            </a:lvl3pPr>
            <a:lvl4pPr marL="1600200" indent="-228600">
              <a:spcBef>
                <a:spcPct val="20000"/>
              </a:spcBef>
              <a:buClr>
                <a:srgbClr val="FF6600"/>
              </a:buClr>
              <a:buSzPct val="95000"/>
              <a:buFont typeface="Times" panose="02020603050405020304" pitchFamily="18" charset="0"/>
              <a:buChar char="•"/>
              <a:defRPr sz="2000">
                <a:solidFill>
                  <a:schemeClr val="bg2"/>
                </a:solidFill>
                <a:latin typeface="Arial" panose="020B0604020202020204" pitchFamily="34" charset="0"/>
              </a:defRPr>
            </a:lvl4pPr>
            <a:lvl5pPr marL="2057400" indent="-228600">
              <a:spcBef>
                <a:spcPct val="20000"/>
              </a:spcBef>
              <a:buClr>
                <a:schemeClr val="bg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9pPr>
          </a:lstStyle>
          <a:p>
            <a:pPr>
              <a:spcBef>
                <a:spcPct val="0"/>
              </a:spcBef>
              <a:buClrTx/>
              <a:buFontTx/>
              <a:buNone/>
            </a:pPr>
            <a:endParaRPr lang="en-US" altLang="en-US">
              <a:solidFill>
                <a:schemeClr val="tx1"/>
              </a:solidFill>
              <a:latin typeface="Times" panose="02020603050405020304" pitchFamily="18" charset="0"/>
            </a:endParaRPr>
          </a:p>
        </p:txBody>
      </p:sp>
      <p:sp>
        <p:nvSpPr>
          <p:cNvPr id="12294" name="TextBox 1"/>
          <p:cNvSpPr txBox="1">
            <a:spLocks noChangeArrowheads="1"/>
          </p:cNvSpPr>
          <p:nvPr/>
        </p:nvSpPr>
        <p:spPr bwMode="auto">
          <a:xfrm>
            <a:off x="6688180" y="3900671"/>
            <a:ext cx="209005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600"/>
              </a:buClr>
              <a:buChar char="•"/>
              <a:defRPr sz="2400">
                <a:solidFill>
                  <a:srgbClr val="003399"/>
                </a:solidFill>
                <a:latin typeface="Arial" panose="020B0604020202020204" pitchFamily="34" charset="0"/>
              </a:defRPr>
            </a:lvl1pPr>
            <a:lvl2pPr marL="742950" indent="-285750">
              <a:spcBef>
                <a:spcPct val="20000"/>
              </a:spcBef>
              <a:buClr>
                <a:srgbClr val="FF6633"/>
              </a:buClr>
              <a:buSzPct val="80000"/>
              <a:buFont typeface="Times" panose="02020603050405020304" pitchFamily="18" charset="0"/>
              <a:buChar char="•"/>
              <a:defRPr sz="2400">
                <a:solidFill>
                  <a:schemeClr val="bg2"/>
                </a:solidFill>
                <a:latin typeface="Arial" panose="020B0604020202020204" pitchFamily="34" charset="0"/>
              </a:defRPr>
            </a:lvl2pPr>
            <a:lvl3pPr marL="1143000" indent="-228600">
              <a:spcBef>
                <a:spcPct val="20000"/>
              </a:spcBef>
              <a:buClr>
                <a:srgbClr val="FF6600"/>
              </a:buClr>
              <a:buChar char="•"/>
              <a:defRPr sz="2000">
                <a:solidFill>
                  <a:schemeClr val="bg2"/>
                </a:solidFill>
                <a:latin typeface="Arial" panose="020B0604020202020204" pitchFamily="34" charset="0"/>
              </a:defRPr>
            </a:lvl3pPr>
            <a:lvl4pPr marL="1600200" indent="-228600">
              <a:spcBef>
                <a:spcPct val="20000"/>
              </a:spcBef>
              <a:buClr>
                <a:srgbClr val="FF6600"/>
              </a:buClr>
              <a:buSzPct val="95000"/>
              <a:buFont typeface="Times" panose="02020603050405020304" pitchFamily="18" charset="0"/>
              <a:buChar char="•"/>
              <a:defRPr sz="2000">
                <a:solidFill>
                  <a:schemeClr val="bg2"/>
                </a:solidFill>
                <a:latin typeface="Arial" panose="020B0604020202020204" pitchFamily="34" charset="0"/>
              </a:defRPr>
            </a:lvl4pPr>
            <a:lvl5pPr marL="2057400" indent="-228600">
              <a:spcBef>
                <a:spcPct val="20000"/>
              </a:spcBef>
              <a:buClr>
                <a:schemeClr val="bg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1"/>
              </a:buClr>
              <a:buChar char="»"/>
              <a:defRPr sz="2000">
                <a:solidFill>
                  <a:schemeClr val="bg2"/>
                </a:solidFill>
                <a:latin typeface="Arial" panose="020B0604020202020204" pitchFamily="34" charset="0"/>
              </a:defRPr>
            </a:lvl9pPr>
          </a:lstStyle>
          <a:p>
            <a:pPr algn="ctr">
              <a:spcBef>
                <a:spcPct val="0"/>
              </a:spcBef>
              <a:buClrTx/>
              <a:buFontTx/>
              <a:buNone/>
            </a:pPr>
            <a:r>
              <a:rPr lang="en-US" altLang="en-US" sz="1400" i="1" dirty="0">
                <a:solidFill>
                  <a:schemeClr val="accent3"/>
                </a:solidFill>
                <a:latin typeface="Trebuchet MS" panose="020B0603020202020204" pitchFamily="34" charset="0"/>
              </a:rPr>
              <a:t>Students are not permitted to resign CSE 199 on their own!  </a:t>
            </a:r>
          </a:p>
          <a:p>
            <a:pPr algn="ctr">
              <a:spcBef>
                <a:spcPct val="0"/>
              </a:spcBef>
              <a:buClrTx/>
              <a:buFontTx/>
              <a:buNone/>
            </a:pPr>
            <a:r>
              <a:rPr lang="en-US" altLang="en-US" sz="1400" i="1" dirty="0">
                <a:solidFill>
                  <a:schemeClr val="accent3"/>
                </a:solidFill>
                <a:latin typeface="Trebuchet MS" panose="020B0603020202020204" pitchFamily="34" charset="0"/>
              </a:rPr>
              <a:t>Must obtain permission from an advisor prior to 4:00 pm on Nov. 10</a:t>
            </a:r>
            <a:r>
              <a:rPr lang="en-US" altLang="en-US" sz="1400" i="1" baseline="30000" dirty="0">
                <a:solidFill>
                  <a:schemeClr val="accent3"/>
                </a:solidFill>
                <a:latin typeface="Trebuchet MS" panose="020B0603020202020204" pitchFamily="34" charset="0"/>
              </a:rPr>
              <a:t>th</a:t>
            </a:r>
            <a:r>
              <a:rPr lang="en-US" altLang="en-US" sz="1400" i="1" dirty="0">
                <a:solidFill>
                  <a:schemeClr val="accent3"/>
                </a:solidFill>
                <a:latin typeface="Trebuchet MS" panose="020B0603020202020204" pitchFamily="34" charset="0"/>
              </a:rPr>
              <a:t> </a:t>
            </a:r>
          </a:p>
        </p:txBody>
      </p:sp>
      <p:sp>
        <p:nvSpPr>
          <p:cNvPr id="4" name="Oval 3">
            <a:extLst>
              <a:ext uri="{FF2B5EF4-FFF2-40B4-BE49-F238E27FC236}">
                <a16:creationId xmlns:a16="http://schemas.microsoft.com/office/drawing/2014/main" id="{1443BC34-D29E-BA1E-5165-7D0269E18CDE}"/>
              </a:ext>
            </a:extLst>
          </p:cNvPr>
          <p:cNvSpPr/>
          <p:nvPr/>
        </p:nvSpPr>
        <p:spPr>
          <a:xfrm>
            <a:off x="6566263" y="3544389"/>
            <a:ext cx="2325187" cy="2220685"/>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09650" y="859888"/>
            <a:ext cx="7277100" cy="694944"/>
          </a:xfrm>
        </p:spPr>
        <p:txBody>
          <a:bodyPr/>
          <a:lstStyle/>
          <a:p>
            <a:pPr algn="ctr"/>
            <a:r>
              <a:rPr lang="en-US" altLang="en-US" sz="2800" b="1" dirty="0">
                <a:solidFill>
                  <a:schemeClr val="tx1"/>
                </a:solidFill>
                <a:latin typeface="+mj-lt"/>
              </a:rPr>
              <a:t>What if I Want to Change My Major?</a:t>
            </a:r>
          </a:p>
        </p:txBody>
      </p:sp>
      <p:sp>
        <p:nvSpPr>
          <p:cNvPr id="3" name="Content Placeholder 2"/>
          <p:cNvSpPr>
            <a:spLocks noGrp="1"/>
          </p:cNvSpPr>
          <p:nvPr>
            <p:ph idx="1"/>
          </p:nvPr>
        </p:nvSpPr>
        <p:spPr>
          <a:xfrm>
            <a:off x="381000" y="1683072"/>
            <a:ext cx="8534400" cy="868104"/>
          </a:xfrm>
        </p:spPr>
        <p:txBody>
          <a:bodyPr/>
          <a:lstStyle/>
          <a:p>
            <a:pPr>
              <a:buClr>
                <a:srgbClr val="003399"/>
              </a:buClr>
              <a:defRPr/>
            </a:pPr>
            <a:r>
              <a:rPr lang="en-US" sz="1400" dirty="0">
                <a:latin typeface="+mj-lt"/>
              </a:rPr>
              <a:t>SEAS students may change their major at any time during the first year of study. </a:t>
            </a:r>
          </a:p>
          <a:p>
            <a:pPr>
              <a:buClr>
                <a:srgbClr val="003399"/>
              </a:buClr>
              <a:defRPr/>
            </a:pPr>
            <a:r>
              <a:rPr lang="en-US" sz="1400" dirty="0">
                <a:latin typeface="+mj-lt"/>
              </a:rPr>
              <a:t>Fall 2023 first year students should request a major change no later than May 31, 2024.</a:t>
            </a:r>
          </a:p>
        </p:txBody>
      </p:sp>
      <p:pic>
        <p:nvPicPr>
          <p:cNvPr id="4" name="Picture 3" descr="Graphical user interface, text, application, email&#10;&#10;Description automatically generated">
            <a:extLst>
              <a:ext uri="{FF2B5EF4-FFF2-40B4-BE49-F238E27FC236}">
                <a16:creationId xmlns:a16="http://schemas.microsoft.com/office/drawing/2014/main" id="{F4702B70-166C-23B2-CD4B-934FAEA4A2DA}"/>
              </a:ext>
            </a:extLst>
          </p:cNvPr>
          <p:cNvPicPr>
            <a:picLocks noChangeAspect="1"/>
          </p:cNvPicPr>
          <p:nvPr/>
        </p:nvPicPr>
        <p:blipFill>
          <a:blip r:embed="rId2"/>
          <a:stretch>
            <a:fillRect/>
          </a:stretch>
        </p:blipFill>
        <p:spPr>
          <a:xfrm>
            <a:off x="1350269" y="2373606"/>
            <a:ext cx="6230108" cy="2110787"/>
          </a:xfrm>
          <a:prstGeom prst="rect">
            <a:avLst/>
          </a:prstGeom>
        </p:spPr>
      </p:pic>
      <p:sp>
        <p:nvSpPr>
          <p:cNvPr id="5" name="Content Placeholder 2">
            <a:extLst>
              <a:ext uri="{FF2B5EF4-FFF2-40B4-BE49-F238E27FC236}">
                <a16:creationId xmlns:a16="http://schemas.microsoft.com/office/drawing/2014/main" id="{196B7332-04BD-BEF9-33D3-524CFADD3E10}"/>
              </a:ext>
            </a:extLst>
          </p:cNvPr>
          <p:cNvSpPr txBox="1">
            <a:spLocks/>
          </p:cNvSpPr>
          <p:nvPr/>
        </p:nvSpPr>
        <p:spPr>
          <a:xfrm>
            <a:off x="381000" y="4740874"/>
            <a:ext cx="8534400" cy="153190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Trebuchet MS" panose="020B0603020202020204" pitchFamily="34"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Trebuchet MS" panose="020B0603020202020204" pitchFamily="34"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Trebuchet MS" panose="020B0603020202020204" pitchFamily="34"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399"/>
              </a:buClr>
              <a:defRPr/>
            </a:pPr>
            <a:r>
              <a:rPr lang="en-US" sz="1400" dirty="0">
                <a:latin typeface="+mj-lt"/>
              </a:rPr>
              <a:t>If you wait until your second year (or later…not advised!) then you will need to meet the formal admission criteria:</a:t>
            </a:r>
          </a:p>
          <a:p>
            <a:pPr lvl="1">
              <a:buClr>
                <a:srgbClr val="003399"/>
              </a:buClr>
              <a:defRPr/>
            </a:pPr>
            <a:r>
              <a:rPr lang="en-US" sz="1400" dirty="0">
                <a:latin typeface="+mj-lt"/>
              </a:rPr>
              <a:t>Core courses for engineering: MTH 141, MTH 142, CHE 107, PHY 107</a:t>
            </a:r>
          </a:p>
          <a:p>
            <a:pPr lvl="1">
              <a:buClr>
                <a:srgbClr val="003399"/>
              </a:buClr>
              <a:defRPr/>
            </a:pPr>
            <a:r>
              <a:rPr lang="en-US" sz="1400" dirty="0">
                <a:latin typeface="+mj-lt"/>
              </a:rPr>
              <a:t>Core courses for computer science: MTH 141, CSE 115, CSE 116, CSE 191</a:t>
            </a:r>
          </a:p>
          <a:p>
            <a:pPr lvl="1">
              <a:buClr>
                <a:srgbClr val="003399"/>
              </a:buClr>
              <a:defRPr/>
            </a:pPr>
            <a:r>
              <a:rPr lang="en-US" sz="1400" dirty="0">
                <a:latin typeface="+mj-lt"/>
              </a:rPr>
              <a:t>There are fast track options – see our Major Change Policy for details and minimum GPAs:</a:t>
            </a:r>
          </a:p>
          <a:p>
            <a:pPr lvl="2">
              <a:buClr>
                <a:srgbClr val="003399"/>
              </a:buClr>
              <a:defRPr/>
            </a:pPr>
            <a:r>
              <a:rPr lang="en-US" sz="1250" dirty="0">
                <a:latin typeface="+mj-lt"/>
                <a:hlinkClick r:id="rId3"/>
              </a:rPr>
              <a:t>https://engineering.buffalo.edu/home/academics/undergrad/admissions/change.html</a:t>
            </a:r>
            <a:r>
              <a:rPr lang="en-US" sz="1250" dirty="0">
                <a:latin typeface="+mj-lt"/>
              </a:rPr>
              <a:t>. </a:t>
            </a:r>
          </a:p>
        </p:txBody>
      </p:sp>
    </p:spTree>
    <p:extLst>
      <p:ext uri="{BB962C8B-B14F-4D97-AF65-F5344CB8AC3E}">
        <p14:creationId xmlns:p14="http://schemas.microsoft.com/office/powerpoint/2010/main" val="465275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543464" y="1096746"/>
            <a:ext cx="7720642" cy="685800"/>
          </a:xfrm>
        </p:spPr>
        <p:txBody>
          <a:bodyPr>
            <a:normAutofit fontScale="92500"/>
          </a:bodyPr>
          <a:lstStyle/>
          <a:p>
            <a:pPr algn="ctr" eaLnBrk="1" hangingPunct="1">
              <a:lnSpc>
                <a:spcPct val="90000"/>
              </a:lnSpc>
              <a:buFontTx/>
              <a:buNone/>
              <a:defRPr/>
            </a:pPr>
            <a:r>
              <a:rPr lang="en-US" sz="2800" b="1" dirty="0">
                <a:effectLst>
                  <a:outerShdw blurRad="38100" dist="38100" dir="2700000" algn="tl">
                    <a:srgbClr val="FFFFFF"/>
                  </a:outerShdw>
                </a:effectLst>
                <a:latin typeface="+mj-lt"/>
              </a:rPr>
              <a:t>    Spring Enrollment: </a:t>
            </a:r>
            <a:r>
              <a:rPr lang="en-US" sz="2800" b="1" i="1" dirty="0">
                <a:effectLst>
                  <a:outerShdw blurRad="38100" dist="38100" dir="2700000" algn="tl">
                    <a:srgbClr val="FFFFFF"/>
                  </a:outerShdw>
                </a:effectLst>
                <a:latin typeface="+mj-lt"/>
              </a:rPr>
              <a:t>Flowsheet Overview</a:t>
            </a:r>
            <a:r>
              <a:rPr lang="en-US" sz="2800" b="1" dirty="0">
                <a:latin typeface="Comic Sans MS" pitchFamily="66" charset="0"/>
              </a:rPr>
              <a:t>	</a:t>
            </a:r>
            <a:endParaRPr lang="en-US" sz="1200" b="1" dirty="0">
              <a:latin typeface="Comic Sans MS" pitchFamily="66" charset="0"/>
            </a:endParaRPr>
          </a:p>
          <a:p>
            <a:pPr eaLnBrk="1" hangingPunct="1">
              <a:lnSpc>
                <a:spcPct val="70000"/>
              </a:lnSpc>
              <a:buFontTx/>
              <a:buNone/>
              <a:defRPr/>
            </a:pPr>
            <a:endParaRPr lang="en-US" sz="2800" b="1" dirty="0">
              <a:latin typeface="Comic Sans MS" pitchFamily="66" charset="0"/>
            </a:endParaRPr>
          </a:p>
        </p:txBody>
      </p:sp>
      <p:sp>
        <p:nvSpPr>
          <p:cNvPr id="2" name="TextBox 1"/>
          <p:cNvSpPr txBox="1"/>
          <p:nvPr/>
        </p:nvSpPr>
        <p:spPr>
          <a:xfrm>
            <a:off x="92015" y="1782546"/>
            <a:ext cx="3352800" cy="2862322"/>
          </a:xfrm>
          <a:prstGeom prst="rect">
            <a:avLst/>
          </a:prstGeom>
          <a:noFill/>
        </p:spPr>
        <p:txBody>
          <a:bodyPr wrap="square">
            <a:spAutoFit/>
          </a:bodyPr>
          <a:lstStyle/>
          <a:p>
            <a:pPr algn="ctr">
              <a:defRPr/>
            </a:pPr>
            <a:r>
              <a:rPr lang="en-US" sz="1800" u="sng" dirty="0">
                <a:solidFill>
                  <a:srgbClr val="003399"/>
                </a:solidFill>
                <a:latin typeface="+mj-lt"/>
              </a:rPr>
              <a:t>Online Interactive Flowsheets</a:t>
            </a:r>
          </a:p>
          <a:p>
            <a:pPr>
              <a:defRPr/>
            </a:pPr>
            <a:endParaRPr lang="en-US" sz="1800" dirty="0">
              <a:solidFill>
                <a:srgbClr val="003399"/>
              </a:solidFill>
              <a:latin typeface="+mj-lt"/>
            </a:endParaRPr>
          </a:p>
          <a:p>
            <a:pPr marL="285750" indent="-285750">
              <a:buFont typeface="Arial" panose="020B0604020202020204" pitchFamily="34" charset="0"/>
              <a:buChar char="•"/>
              <a:defRPr/>
            </a:pPr>
            <a:r>
              <a:rPr lang="en-US" dirty="0">
                <a:solidFill>
                  <a:srgbClr val="003399"/>
                </a:solidFill>
                <a:latin typeface="+mj-lt"/>
              </a:rPr>
              <a:t>Course Sequencing</a:t>
            </a:r>
          </a:p>
          <a:p>
            <a:pPr>
              <a:defRPr/>
            </a:pPr>
            <a:endParaRPr lang="en-US" dirty="0">
              <a:solidFill>
                <a:srgbClr val="003399"/>
              </a:solidFill>
              <a:latin typeface="+mj-lt"/>
            </a:endParaRPr>
          </a:p>
          <a:p>
            <a:pPr marL="285750" indent="-285750">
              <a:buFont typeface="Arial" panose="020B0604020202020204" pitchFamily="34" charset="0"/>
              <a:buChar char="•"/>
              <a:defRPr/>
            </a:pPr>
            <a:r>
              <a:rPr lang="en-US" dirty="0">
                <a:solidFill>
                  <a:srgbClr val="003399"/>
                </a:solidFill>
                <a:latin typeface="+mj-lt"/>
              </a:rPr>
              <a:t>Link to Catalog Description and Class Schedule</a:t>
            </a:r>
          </a:p>
          <a:p>
            <a:pPr>
              <a:defRPr/>
            </a:pPr>
            <a:endParaRPr lang="en-US" dirty="0">
              <a:solidFill>
                <a:srgbClr val="003399"/>
              </a:solidFill>
              <a:latin typeface="+mj-lt"/>
            </a:endParaRPr>
          </a:p>
          <a:p>
            <a:pPr marL="285750" indent="-285750">
              <a:buFont typeface="Arial" panose="020B0604020202020204" pitchFamily="34" charset="0"/>
              <a:buChar char="•"/>
              <a:defRPr/>
            </a:pPr>
            <a:r>
              <a:rPr lang="en-US" dirty="0">
                <a:solidFill>
                  <a:srgbClr val="003399"/>
                </a:solidFill>
                <a:latin typeface="+mj-lt"/>
              </a:rPr>
              <a:t>Important Advisement Notes</a:t>
            </a:r>
          </a:p>
          <a:p>
            <a:pPr>
              <a:defRPr/>
            </a:pPr>
            <a:endParaRPr lang="en-US" dirty="0">
              <a:solidFill>
                <a:srgbClr val="003399"/>
              </a:solidFill>
              <a:latin typeface="+mj-lt"/>
            </a:endParaRPr>
          </a:p>
          <a:p>
            <a:pPr marL="285750" indent="-285750">
              <a:buFont typeface="Arial" panose="020B0604020202020204" pitchFamily="34" charset="0"/>
              <a:buChar char="•"/>
              <a:defRPr/>
            </a:pPr>
            <a:r>
              <a:rPr lang="en-US" dirty="0">
                <a:solidFill>
                  <a:srgbClr val="003399"/>
                </a:solidFill>
                <a:latin typeface="+mj-lt"/>
                <a:hlinkClick r:id="rId3"/>
              </a:rPr>
              <a:t>Flowsheet Directory</a:t>
            </a:r>
            <a:endParaRPr lang="en-US" dirty="0">
              <a:solidFill>
                <a:srgbClr val="003399"/>
              </a:solidFill>
              <a:latin typeface="+mj-lt"/>
            </a:endParaRPr>
          </a:p>
        </p:txBody>
      </p:sp>
      <p:pic>
        <p:nvPicPr>
          <p:cNvPr id="9" name="Picture 8">
            <a:extLst>
              <a:ext uri="{FF2B5EF4-FFF2-40B4-BE49-F238E27FC236}">
                <a16:creationId xmlns:a16="http://schemas.microsoft.com/office/drawing/2014/main" id="{79289700-B6D6-4BE8-B7D1-8B92D7CA0A04}"/>
              </a:ext>
            </a:extLst>
          </p:cNvPr>
          <p:cNvPicPr>
            <a:picLocks noChangeAspect="1"/>
          </p:cNvPicPr>
          <p:nvPr/>
        </p:nvPicPr>
        <p:blipFill>
          <a:blip r:embed="rId4"/>
          <a:stretch>
            <a:fillRect/>
          </a:stretch>
        </p:blipFill>
        <p:spPr>
          <a:xfrm>
            <a:off x="313657" y="4752475"/>
            <a:ext cx="3131158" cy="1968598"/>
          </a:xfrm>
          <a:prstGeom prst="rect">
            <a:avLst/>
          </a:prstGeom>
        </p:spPr>
      </p:pic>
      <p:pic>
        <p:nvPicPr>
          <p:cNvPr id="6" name="Picture 5" descr="A screenshot of a computer program&#10;&#10;Description automatically generated">
            <a:extLst>
              <a:ext uri="{FF2B5EF4-FFF2-40B4-BE49-F238E27FC236}">
                <a16:creationId xmlns:a16="http://schemas.microsoft.com/office/drawing/2014/main" id="{EBBF348D-7943-4226-A3C0-1CF218E7CED5}"/>
              </a:ext>
            </a:extLst>
          </p:cNvPr>
          <p:cNvPicPr>
            <a:picLocks noChangeAspect="1"/>
          </p:cNvPicPr>
          <p:nvPr/>
        </p:nvPicPr>
        <p:blipFill>
          <a:blip r:embed="rId5"/>
          <a:stretch>
            <a:fillRect/>
          </a:stretch>
        </p:blipFill>
        <p:spPr>
          <a:xfrm>
            <a:off x="3516873" y="1830885"/>
            <a:ext cx="5313470" cy="3432199"/>
          </a:xfrm>
          <a:prstGeom prst="rect">
            <a:avLst/>
          </a:prstGeom>
        </p:spPr>
      </p:pic>
      <p:sp>
        <p:nvSpPr>
          <p:cNvPr id="7" name="Arrow: Right 6">
            <a:extLst>
              <a:ext uri="{FF2B5EF4-FFF2-40B4-BE49-F238E27FC236}">
                <a16:creationId xmlns:a16="http://schemas.microsoft.com/office/drawing/2014/main" id="{AFF1FB6F-B32D-2DCE-4D70-E59B8C785875}"/>
              </a:ext>
            </a:extLst>
          </p:cNvPr>
          <p:cNvSpPr/>
          <p:nvPr/>
        </p:nvSpPr>
        <p:spPr>
          <a:xfrm rot="10800000">
            <a:off x="6872196" y="2246485"/>
            <a:ext cx="1108015" cy="14785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11091</TotalTime>
  <Words>1592</Words>
  <Application>Microsoft Office PowerPoint</Application>
  <PresentationFormat>On-screen Show (4:3)</PresentationFormat>
  <Paragraphs>183</Paragraphs>
  <Slides>19</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Comic Sans MS</vt:lpstr>
      <vt:lpstr>Georgia</vt:lpstr>
      <vt:lpstr>LucidaGrande</vt:lpstr>
      <vt:lpstr>Times</vt:lpstr>
      <vt:lpstr>Trebuchet MS</vt:lpstr>
      <vt:lpstr>UB Powerpoint Template</vt:lpstr>
      <vt:lpstr>First Semester course advisement</vt:lpstr>
      <vt:lpstr>PowerPoint Presentation</vt:lpstr>
      <vt:lpstr>How Do I Meet With My Academic Advisor?</vt:lpstr>
      <vt:lpstr>SEAS Student Success Coaching </vt:lpstr>
      <vt:lpstr>UBThrive STEM Success Peer Mentoring</vt:lpstr>
      <vt:lpstr>PowerPoint Presentation</vt:lpstr>
      <vt:lpstr>PowerPoint Presentation</vt:lpstr>
      <vt:lpstr>What if I Want to Change My Major?</vt:lpstr>
      <vt:lpstr>PowerPoint Presentation</vt:lpstr>
      <vt:lpstr>What Classes Should I Take in Spring? Computer Engineering</vt:lpstr>
      <vt:lpstr>What Classes Should I Take in Spring? Computer Science</vt:lpstr>
      <vt:lpstr>PowerPoint Presentation</vt:lpstr>
      <vt:lpstr>PowerPoint Presentation</vt:lpstr>
      <vt:lpstr>PowerPoint Presentation</vt:lpstr>
      <vt:lpstr>UB Curriculum: Pathway Advisement</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Kathryn Doran</cp:lastModifiedBy>
  <cp:revision>272</cp:revision>
  <cp:lastPrinted>2016-07-18T17:32:49Z</cp:lastPrinted>
  <dcterms:created xsi:type="dcterms:W3CDTF">2016-06-28T14:05:07Z</dcterms:created>
  <dcterms:modified xsi:type="dcterms:W3CDTF">2023-09-05T15:17:59Z</dcterms:modified>
  <cp:category/>
</cp:coreProperties>
</file>