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2" r:id="rId7"/>
    <p:sldId id="262" r:id="rId8"/>
    <p:sldId id="263" r:id="rId9"/>
    <p:sldId id="264" r:id="rId10"/>
    <p:sldId id="265" r:id="rId11"/>
    <p:sldId id="266" r:id="rId12"/>
    <p:sldId id="285" r:id="rId13"/>
    <p:sldId id="267" r:id="rId14"/>
    <p:sldId id="286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87" r:id="rId23"/>
    <p:sldId id="275" r:id="rId24"/>
    <p:sldId id="276" r:id="rId25"/>
    <p:sldId id="277" r:id="rId26"/>
    <p:sldId id="278" r:id="rId27"/>
    <p:sldId id="280" r:id="rId28"/>
    <p:sldId id="284" r:id="rId29"/>
    <p:sldId id="281" r:id="rId30"/>
    <p:sldId id="279" r:id="rId31"/>
    <p:sldId id="283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2196"/>
    <a:srgbClr val="F49709"/>
    <a:srgbClr val="D58408"/>
    <a:srgbClr val="1C6CB5"/>
    <a:srgbClr val="D5C139"/>
    <a:srgbClr val="ECD63F"/>
    <a:srgbClr val="CCCC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14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1"/>
            <a:ext cx="7772400" cy="1447800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75000"/>
                  </a:schemeClr>
                </a:solidFill>
                <a:latin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1"/>
          <p:cNvCxnSpPr>
            <a:cxnSpLocks noChangeShapeType="1"/>
          </p:cNvCxnSpPr>
          <p:nvPr userDrawn="1"/>
        </p:nvCxnSpPr>
        <p:spPr bwMode="auto">
          <a:xfrm>
            <a:off x="838200" y="2362200"/>
            <a:ext cx="7620000" cy="1588"/>
          </a:xfrm>
          <a:prstGeom prst="line">
            <a:avLst/>
          </a:prstGeom>
          <a:noFill/>
          <a:ln w="9525">
            <a:solidFill>
              <a:schemeClr val="bg1"/>
            </a:solidFill>
            <a:prstDash val="dot"/>
            <a:round/>
            <a:headEnd/>
            <a:tailEnd/>
          </a:ln>
        </p:spPr>
      </p:cxnSp>
      <p:cxnSp>
        <p:nvCxnSpPr>
          <p:cNvPr id="5" name="Straight Connector 13"/>
          <p:cNvCxnSpPr>
            <a:cxnSpLocks noChangeShapeType="1"/>
          </p:cNvCxnSpPr>
          <p:nvPr userDrawn="1"/>
        </p:nvCxnSpPr>
        <p:spPr bwMode="auto">
          <a:xfrm>
            <a:off x="838200" y="2363788"/>
            <a:ext cx="7620000" cy="1587"/>
          </a:xfrm>
          <a:prstGeom prst="line">
            <a:avLst/>
          </a:prstGeom>
          <a:noFill/>
          <a:ln w="9525">
            <a:solidFill>
              <a:schemeClr val="tx1"/>
            </a:solidFill>
            <a:prstDash val="dot"/>
            <a:round/>
            <a:headEnd/>
            <a:tailEnd/>
          </a:ln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38387"/>
            <a:ext cx="7772400" cy="1852613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676400"/>
            <a:ext cx="7772400" cy="6619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371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514600"/>
            <a:ext cx="7772400" cy="3429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defRPr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defRPr b="0" i="1">
                <a:solidFill>
                  <a:srgbClr val="606060"/>
                </a:solidFill>
                <a:latin typeface="Trebuchet MS"/>
                <a:cs typeface="Trebuchet M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33600"/>
            <a:ext cx="3810000" cy="3505200"/>
          </a:xfrm>
          <a:prstGeom prst="rect">
            <a:avLst/>
          </a:prstGeom>
        </p:spPr>
        <p:txBody>
          <a:bodyPr/>
          <a:lstStyle>
            <a:lvl1pPr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Tx/>
              <a:buFont typeface="Arial"/>
              <a:buChar char="•"/>
              <a:defRPr sz="2400" b="0" i="0">
                <a:solidFill>
                  <a:srgbClr val="80808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000" b="0" i="0">
                <a:solidFill>
                  <a:srgbClr val="80808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1800" b="0" i="0">
                <a:solidFill>
                  <a:srgbClr val="80808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800" b="0" i="1">
                <a:solidFill>
                  <a:srgbClr val="808080"/>
                </a:solidFill>
                <a:latin typeface="Trebuchet MS"/>
                <a:cs typeface="Trebuchet M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006475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80808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7401"/>
            <a:ext cx="4040188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37626"/>
            <a:ext cx="4040188" cy="2971800"/>
          </a:xfrm>
          <a:prstGeom prst="rect">
            <a:avLst/>
          </a:prstGeom>
        </p:spPr>
        <p:txBody>
          <a:bodyPr/>
          <a:lstStyle>
            <a:lvl1pPr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16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057401"/>
            <a:ext cx="4041775" cy="438935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0" i="0">
                <a:solidFill>
                  <a:srgbClr val="1C6CB5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637626"/>
            <a:ext cx="4041775" cy="29718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606060"/>
                </a:solidFill>
              </a:defRPr>
            </a:lvl1pPr>
            <a:lvl2pPr>
              <a:buClr>
                <a:srgbClr val="ECD63F"/>
              </a:buClr>
              <a:buFont typeface="Arial"/>
              <a:buChar char="•"/>
              <a:defRPr sz="2000">
                <a:solidFill>
                  <a:srgbClr val="606060"/>
                </a:solidFill>
              </a:defRPr>
            </a:lvl2pPr>
            <a:lvl3pPr>
              <a:buClr>
                <a:srgbClr val="ECD63F"/>
              </a:buClr>
              <a:buFont typeface="Arial"/>
              <a:buChar char="•"/>
              <a:defRPr sz="1800">
                <a:solidFill>
                  <a:srgbClr val="606060"/>
                </a:solidFill>
              </a:defRPr>
            </a:lvl3pPr>
            <a:lvl4pPr>
              <a:buClr>
                <a:srgbClr val="ECD63F"/>
              </a:buClr>
              <a:buFont typeface="Arial"/>
              <a:buChar char="•"/>
              <a:defRPr sz="1600">
                <a:solidFill>
                  <a:srgbClr val="606060"/>
                </a:solidFill>
              </a:defRPr>
            </a:lvl4pPr>
            <a:lvl5pPr>
              <a:buClr>
                <a:srgbClr val="ECD63F"/>
              </a:buClr>
              <a:buFontTx/>
              <a:buNone/>
              <a:defRPr sz="1600" i="1">
                <a:solidFill>
                  <a:srgbClr val="606060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3008313" cy="1295400"/>
          </a:xfrm>
          <a:prstGeom prst="rect">
            <a:avLst/>
          </a:prstGeom>
          <a:solidFill>
            <a:srgbClr val="F49709"/>
          </a:solidFill>
        </p:spPr>
        <p:txBody>
          <a:bodyPr anchor="b"/>
          <a:lstStyle>
            <a:lvl1pPr algn="l">
              <a:defRPr sz="2000" b="0" i="0">
                <a:latin typeface="Trebuchet MS"/>
                <a:cs typeface="Trebuchet M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43000"/>
            <a:ext cx="5111750" cy="4495800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606060"/>
                </a:solidFill>
                <a:latin typeface="Georgia"/>
                <a:cs typeface="Georgia"/>
              </a:defRPr>
            </a:lvl1pPr>
            <a:lvl2pPr>
              <a:buClrTx/>
              <a:buFont typeface="Arial"/>
              <a:buChar char="•"/>
              <a:defRPr sz="2800" b="0" i="0">
                <a:solidFill>
                  <a:srgbClr val="606060"/>
                </a:solidFill>
                <a:latin typeface="Trebuchet MS"/>
                <a:cs typeface="Trebuchet MS"/>
              </a:defRPr>
            </a:lvl2pPr>
            <a:lvl3pPr>
              <a:buClrTx/>
              <a:buFont typeface="Arial"/>
              <a:buChar char="•"/>
              <a:defRPr sz="2400" b="0" i="0">
                <a:solidFill>
                  <a:srgbClr val="606060"/>
                </a:solidFill>
                <a:latin typeface="Trebuchet MS"/>
                <a:cs typeface="Trebuchet MS"/>
              </a:defRPr>
            </a:lvl3pPr>
            <a:lvl4pPr>
              <a:buClrTx/>
              <a:buFont typeface="Arial"/>
              <a:buChar char="•"/>
              <a:defRPr sz="2000" b="0" i="0">
                <a:solidFill>
                  <a:srgbClr val="606060"/>
                </a:solidFill>
                <a:latin typeface="Trebuchet MS"/>
                <a:cs typeface="Trebuchet MS"/>
              </a:defRPr>
            </a:lvl4pPr>
            <a:lvl5pPr>
              <a:buClr>
                <a:srgbClr val="ECD63F"/>
              </a:buClr>
              <a:buFontTx/>
              <a:buNone/>
              <a:defRPr sz="2000" b="0" i="1">
                <a:solidFill>
                  <a:srgbClr val="606060"/>
                </a:solidFill>
                <a:latin typeface="Trebuchet MS"/>
                <a:cs typeface="Trebuchet M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0800"/>
            <a:ext cx="3008313" cy="304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495800"/>
            <a:ext cx="5334000" cy="566738"/>
          </a:xfrm>
          <a:prstGeom prst="rect">
            <a:avLst/>
          </a:prstGeom>
        </p:spPr>
        <p:txBody>
          <a:bodyPr anchor="b"/>
          <a:lstStyle>
            <a:lvl1pPr algn="ctr">
              <a:defRPr sz="2000" b="0" i="0">
                <a:solidFill>
                  <a:srgbClr val="606060"/>
                </a:solidFill>
                <a:latin typeface="Georgia"/>
                <a:cs typeface="Georgia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295400"/>
            <a:ext cx="5334000" cy="31242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62538"/>
            <a:ext cx="5334000" cy="8048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400" b="0" i="0">
                <a:solidFill>
                  <a:srgbClr val="606060"/>
                </a:solidFill>
                <a:latin typeface="Trebuchet MS"/>
                <a:cs typeface="Trebuchet M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y_seal_alt.jpg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44" r:id="rId3"/>
    <p:sldLayoutId id="2147483839" r:id="rId4"/>
    <p:sldLayoutId id="2147483840" r:id="rId5"/>
    <p:sldLayoutId id="2147483841" r:id="rId6"/>
    <p:sldLayoutId id="2147483842" r:id="rId7"/>
    <p:sldLayoutId id="2147483843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+mj-lt"/>
          <a:ea typeface="ＭＳ Ｐゴシック" pitchFamily="122" charset="-128"/>
          <a:cs typeface="ＭＳ Ｐゴシック" pitchFamily="12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Georgia" pitchFamily="125" charset="0"/>
          <a:ea typeface="ＭＳ Ｐゴシック" pitchFamily="122" charset="-128"/>
          <a:cs typeface="ＭＳ Ｐゴシック" pitchFamily="12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Times" pitchFamily="12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defRPr sz="2400">
          <a:solidFill>
            <a:schemeClr val="bg1"/>
          </a:solidFill>
          <a:latin typeface="+mn-lt"/>
          <a:ea typeface="ＭＳ Ｐゴシック" pitchFamily="122" charset="-128"/>
          <a:cs typeface="ＭＳ Ｐゴシック" pitchFamily="12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6633"/>
        </a:buClr>
        <a:buSzPct val="80000"/>
        <a:buFont typeface="Times" charset="0"/>
        <a:buChar char="•"/>
        <a:defRPr sz="2400">
          <a:solidFill>
            <a:schemeClr val="bg1"/>
          </a:solidFill>
          <a:latin typeface="+mn-lt"/>
          <a:ea typeface="ＭＳ Ｐゴシック" pitchFamily="12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6600"/>
        </a:buClr>
        <a:buSzPct val="95000"/>
        <a:buFont typeface="Times" charset="0"/>
        <a:buChar char="•"/>
        <a:defRPr sz="2000">
          <a:solidFill>
            <a:schemeClr val="bg1"/>
          </a:solidFill>
          <a:latin typeface="+mn-lt"/>
          <a:ea typeface="ＭＳ Ｐゴシック" pitchFamily="12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1"/>
        </a:buClr>
        <a:defRPr sz="2000">
          <a:solidFill>
            <a:schemeClr val="bg1"/>
          </a:solidFill>
          <a:latin typeface="+mn-lt"/>
          <a:ea typeface="ＭＳ Ｐゴシック" pitchFamily="12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371601"/>
            <a:ext cx="8077200" cy="1447800"/>
          </a:xfrm>
        </p:spPr>
        <p:txBody>
          <a:bodyPr/>
          <a:lstStyle/>
          <a:p>
            <a:r>
              <a:rPr kumimoji="1" lang="en-US" altLang="ja-JP" dirty="0" smtClean="0"/>
              <a:t>Fine-grained minimal overhead value-based core power gating on GPGPU</a:t>
            </a:r>
            <a:endParaRPr kumimoji="1" lang="ja-JP" alt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76600"/>
            <a:ext cx="6400800" cy="1752600"/>
          </a:xfrm>
        </p:spPr>
        <p:txBody>
          <a:bodyPr/>
          <a:lstStyle/>
          <a:p>
            <a:r>
              <a:rPr kumimoji="1" lang="en-US" altLang="ja-JP" dirty="0" smtClean="0"/>
              <a:t>Christopher Fritz</a:t>
            </a:r>
          </a:p>
          <a:p>
            <a:r>
              <a:rPr kumimoji="1" lang="en-US" altLang="ja-JP" dirty="0" smtClean="0"/>
              <a:t>CSE691, May 2015</a:t>
            </a:r>
          </a:p>
          <a:p>
            <a:r>
              <a:rPr kumimoji="1" lang="en-US" altLang="ja-JP" dirty="0" err="1" smtClean="0"/>
              <a:t>cvfritz@buffalo.edu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112624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Determine gating condition with (almost) no overhead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Any CLA adder circuit first uses half-adder to compute the propagate and generate bits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d 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We also want to derive             - could use this value directly as the power gate control for a </a:t>
            </a:r>
            <a:r>
              <a:rPr kumimoji="1" lang="en-US" altLang="ja-JP" b="1" dirty="0" smtClean="0"/>
              <a:t>footer switch</a:t>
            </a:r>
            <a:r>
              <a:rPr kumimoji="1" lang="en-US" altLang="ja-JP" dirty="0" smtClean="0"/>
              <a:t> connected to the ground inputs of all of the gates corresponding to bit </a:t>
            </a:r>
            <a:r>
              <a:rPr kumimoji="1" lang="en-US" altLang="ja-JP" i="1" dirty="0" smtClean="0"/>
              <a:t>I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We </a:t>
            </a:r>
            <a:r>
              <a:rPr kumimoji="1" lang="en-US" altLang="ja-JP" i="1" dirty="0" smtClean="0"/>
              <a:t>can </a:t>
            </a:r>
            <a:r>
              <a:rPr kumimoji="1" lang="en-US" altLang="ja-JP" dirty="0" smtClean="0"/>
              <a:t>get this for “free” – using complementary </a:t>
            </a:r>
            <a:r>
              <a:rPr kumimoji="1" lang="en-US" altLang="ja-JP" dirty="0" err="1" smtClean="0"/>
              <a:t>passtransistor</a:t>
            </a:r>
            <a:r>
              <a:rPr kumimoji="1" lang="en-US" altLang="ja-JP" dirty="0" smtClean="0"/>
              <a:t> logic and the fact that any XOR gate must produce the complement of at least one input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7800" y="3352800"/>
            <a:ext cx="2895600" cy="3641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3400" y="3810000"/>
            <a:ext cx="108585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366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Power gating condition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90" y="1600200"/>
            <a:ext cx="5488910" cy="4876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990600" y="1828800"/>
            <a:ext cx="4419600" cy="3124200"/>
          </a:xfrm>
          <a:prstGeom prst="rect">
            <a:avLst/>
          </a:prstGeom>
          <a:solidFill>
            <a:schemeClr val="accent1">
              <a:alpha val="28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990600" y="4953000"/>
            <a:ext cx="4419600" cy="1447800"/>
          </a:xfrm>
          <a:prstGeom prst="rect">
            <a:avLst/>
          </a:prstGeom>
          <a:solidFill>
            <a:srgbClr val="FF66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52800" y="1828800"/>
            <a:ext cx="1608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Standard half-adder</a:t>
            </a:r>
            <a:endParaRPr kumimoji="1" lang="ja-JP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990600" y="6093023"/>
            <a:ext cx="16734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400" dirty="0" smtClean="0"/>
              <a:t>Additional OR stage</a:t>
            </a:r>
            <a:endParaRPr kumimoji="1" lang="ja-JP" altLang="en-US" sz="1400" dirty="0"/>
          </a:p>
        </p:txBody>
      </p:sp>
      <p:sp>
        <p:nvSpPr>
          <p:cNvPr id="9" name="Cloud Callout 8"/>
          <p:cNvSpPr/>
          <p:nvPr/>
        </p:nvSpPr>
        <p:spPr bwMode="auto">
          <a:xfrm>
            <a:off x="5943600" y="1524000"/>
            <a:ext cx="2819400" cy="2362200"/>
          </a:xfrm>
          <a:prstGeom prst="cloudCallout">
            <a:avLst>
              <a:gd name="adj1" fmla="val -82981"/>
              <a:gd name="adj2" fmla="val 25806"/>
            </a:avLst>
          </a:prstGeom>
          <a:solidFill>
            <a:srgbClr val="1E464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500" dirty="0" smtClean="0">
                <a:solidFill>
                  <a:srgbClr val="FFFFFF"/>
                </a:solidFill>
                <a:latin typeface="Times" pitchFamily="122" charset="0"/>
              </a:rPr>
              <a:t>CPL adds nearly 0 dynamic or leakage power. Output is connected directly to footer switch gate::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" pitchFamily="122" charset="0"/>
              </a:rPr>
              <a:t>Minimal</a:t>
            </a:r>
            <a:r>
              <a:rPr kumimoji="0" lang="en-US" altLang="ja-JP" sz="1500" b="0" i="0" u="none" strike="noStrike" cap="none" normalizeH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" pitchFamily="122" charset="0"/>
              </a:rPr>
              <a:t> overhead!</a:t>
            </a:r>
            <a:endParaRPr kumimoji="0" lang="ja-JP" altLang="en-US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" pitchFamily="122" charset="0"/>
            </a:endParaRPr>
          </a:p>
        </p:txBody>
      </p:sp>
      <p:sp>
        <p:nvSpPr>
          <p:cNvPr id="10" name="Cloud Callout 9"/>
          <p:cNvSpPr/>
          <p:nvPr/>
        </p:nvSpPr>
        <p:spPr bwMode="auto">
          <a:xfrm>
            <a:off x="5867400" y="4485640"/>
            <a:ext cx="2819400" cy="2362200"/>
          </a:xfrm>
          <a:prstGeom prst="cloudCallout">
            <a:avLst>
              <a:gd name="adj1" fmla="val -76855"/>
              <a:gd name="adj2" fmla="val -861"/>
            </a:avLst>
          </a:prstGeom>
          <a:solidFill>
            <a:srgbClr val="1E464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500" dirty="0" smtClean="0">
                <a:solidFill>
                  <a:srgbClr val="FFFFFF"/>
                </a:solidFill>
                <a:latin typeface="Times" pitchFamily="122" charset="0"/>
              </a:rPr>
              <a:t>Simple idea, but this circuit consumes the same power with or without this part! (proved in Cadence)</a:t>
            </a:r>
            <a:endParaRPr kumimoji="0" lang="ja-JP" altLang="en-US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88628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No power overhead</a:t>
            </a:r>
            <a:endParaRPr kumimoji="1" lang="ja-JP" alt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676400"/>
            <a:ext cx="3962400" cy="365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676400"/>
            <a:ext cx="39624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381000" y="5486400"/>
            <a:ext cx="8305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kumimoji="1" lang="en-US" altLang="ja-JP" sz="1800" dirty="0" smtClean="0"/>
              <a:t>Half adder module consumes 3.655pJ with or without additional stage</a:t>
            </a:r>
          </a:p>
          <a:p>
            <a:pPr marL="285750" indent="-285750">
              <a:buFont typeface="Arial"/>
              <a:buChar char="•"/>
            </a:pPr>
            <a:r>
              <a:rPr kumimoji="1" lang="en-US" altLang="ja-JP" sz="1800" dirty="0" smtClean="0"/>
              <a:t>Not novel of course, but particularly well suited trick to derive power gating logic with no overhead/need for break even point.</a:t>
            </a:r>
            <a:endParaRPr kumimoji="1" lang="ja-JP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4589019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Power gating of adder slices</a:t>
            </a:r>
            <a:endParaRPr kumimoji="1" lang="ja-JP" alt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438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Slices of adder can be shut off in real-time based if both input operands in corresponding slice are zero. 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This means on the order of 15 gates per bit</a:t>
            </a:r>
            <a:r>
              <a:rPr kumimoji="1" lang="en-US" altLang="ja-JP" dirty="0" smtClean="0"/>
              <a:t>!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But due to in-rush current concerns we will only apply to upper 16 MSB. 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LSBs far less likely to be zero for extended periods </a:t>
            </a:r>
            <a:endParaRPr kumimoji="1" lang="ja-JP" alt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71600" y="1524000"/>
            <a:ext cx="6400800" cy="2362200"/>
            <a:chOff x="457200" y="2286000"/>
            <a:chExt cx="5257800" cy="18288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57200" y="2286000"/>
              <a:ext cx="5257800" cy="182245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 bwMode="auto">
            <a:xfrm>
              <a:off x="1295400" y="2286000"/>
              <a:ext cx="152400" cy="1828800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2667000" y="2286000"/>
              <a:ext cx="152400" cy="1828800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4495800" y="2286000"/>
              <a:ext cx="152400" cy="1828800"/>
            </a:xfrm>
            <a:prstGeom prst="rect">
              <a:avLst/>
            </a:prstGeom>
            <a:solidFill>
              <a:schemeClr val="accent1">
                <a:alpha val="28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" pitchFamily="12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5373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60" y="6858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Modified adder topology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60" y="5257800"/>
            <a:ext cx="9144000" cy="1409503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3930153" cy="4419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" name="Straight Arrow Connector 6"/>
          <p:cNvCxnSpPr>
            <a:stCxn id="5" idx="1"/>
          </p:cNvCxnSpPr>
          <p:nvPr/>
        </p:nvCxnSpPr>
        <p:spPr bwMode="auto">
          <a:xfrm flipH="1">
            <a:off x="762000" y="2819400"/>
            <a:ext cx="4419600" cy="2819400"/>
          </a:xfrm>
          <a:prstGeom prst="straightConnector1">
            <a:avLst/>
          </a:prstGeom>
          <a:ln>
            <a:headEnd type="none" w="med" len="med"/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76200" y="1600200"/>
            <a:ext cx="4953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kumimoji="1" lang="en-US" altLang="ja-JP" dirty="0" smtClean="0"/>
              <a:t>Footer switch control signals come from the OR stages added to the P/G computing half-adder modules</a:t>
            </a:r>
          </a:p>
          <a:p>
            <a:pPr marL="342900" indent="-342900">
              <a:buFont typeface="Arial"/>
              <a:buChar char="•"/>
            </a:pPr>
            <a:r>
              <a:rPr kumimoji="1" lang="en-US" altLang="ja-JP" dirty="0" smtClean="0"/>
              <a:t>Pure gain in leakage power savings when inputs are zero, minimal penalty for wakeup</a:t>
            </a:r>
          </a:p>
        </p:txBody>
      </p:sp>
    </p:spTree>
    <p:extLst>
      <p:ext uri="{BB962C8B-B14F-4D97-AF65-F5344CB8AC3E}">
        <p14:creationId xmlns:p14="http://schemas.microsoft.com/office/powerpoint/2010/main" val="13563184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In-rush current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3429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sz="2000" dirty="0" smtClean="0"/>
              <a:t>One large concern with power gating is </a:t>
            </a:r>
            <a:r>
              <a:rPr kumimoji="1" lang="en-US" altLang="ja-JP" sz="2000" b="1" dirty="0" smtClean="0"/>
              <a:t>in-rush current</a:t>
            </a:r>
            <a:r>
              <a:rPr kumimoji="1" lang="en-US" altLang="ja-JP" sz="2000" baseline="30000" dirty="0" smtClean="0"/>
              <a:t>7,8</a:t>
            </a:r>
            <a:endParaRPr kumimoji="1" lang="en-US" altLang="ja-JP" sz="2000" dirty="0" smtClean="0"/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When a power-gated </a:t>
            </a:r>
            <a:r>
              <a:rPr kumimoji="1" lang="en-US" altLang="ja-JP" sz="2000" dirty="0" err="1" smtClean="0"/>
              <a:t>subcircuit</a:t>
            </a:r>
            <a:r>
              <a:rPr kumimoji="1" lang="en-US" altLang="ja-JP" sz="2000" dirty="0" smtClean="0"/>
              <a:t> is to be re-enabled, a momentary rush of current flows causing two problems</a:t>
            </a:r>
          </a:p>
          <a:p>
            <a:pPr lvl="2">
              <a:buFont typeface="Arial"/>
              <a:buChar char="•"/>
            </a:pPr>
            <a:r>
              <a:rPr kumimoji="1" lang="en-US" altLang="ja-JP" sz="1800" dirty="0" smtClean="0"/>
              <a:t>1 – nonzero delay before circuit can be used, as capacitances charging</a:t>
            </a:r>
          </a:p>
          <a:p>
            <a:pPr lvl="2">
              <a:buFont typeface="Arial"/>
              <a:buChar char="•"/>
            </a:pPr>
            <a:r>
              <a:rPr kumimoji="1" lang="en-US" altLang="ja-JP" sz="1800" dirty="0" smtClean="0"/>
              <a:t>2 – ringing of supply rails interfering with other modules</a:t>
            </a:r>
            <a:r>
              <a:rPr kumimoji="1" lang="en-US" altLang="ja-JP" sz="1800" baseline="30000" dirty="0" smtClean="0"/>
              <a:t>8</a:t>
            </a:r>
            <a:endParaRPr kumimoji="1" lang="en-US" altLang="ja-JP" sz="1800" dirty="0" smtClean="0"/>
          </a:p>
          <a:p>
            <a:pPr>
              <a:buFont typeface="Arial"/>
              <a:buChar char="•"/>
            </a:pPr>
            <a:r>
              <a:rPr kumimoji="1" lang="en-US" altLang="ja-JP" sz="2000" dirty="0" smtClean="0"/>
              <a:t>1) If we only apply the power gating method to the upper 16 bits, the propagation delay through the critical path in the lower half of the circuit is </a:t>
            </a:r>
            <a:r>
              <a:rPr kumimoji="1" lang="en-US" altLang="ja-JP" sz="2000" b="1" dirty="0" smtClean="0"/>
              <a:t>longer </a:t>
            </a:r>
            <a:r>
              <a:rPr kumimoji="1" lang="en-US" altLang="ja-JP" sz="2000" dirty="0" smtClean="0"/>
              <a:t>than the recharging delay!</a:t>
            </a:r>
          </a:p>
          <a:p>
            <a:pPr>
              <a:buFont typeface="Arial"/>
              <a:buChar char="•"/>
            </a:pPr>
            <a:r>
              <a:rPr kumimoji="1" lang="en-US" altLang="ja-JP" sz="2000" dirty="0" smtClean="0"/>
              <a:t>2) Only problem when many modules become </a:t>
            </a:r>
            <a:r>
              <a:rPr kumimoji="1" lang="en-US" altLang="ja-JP" sz="2000" dirty="0" err="1" smtClean="0"/>
              <a:t>ungated</a:t>
            </a:r>
            <a:r>
              <a:rPr kumimoji="1" lang="en-US" altLang="ja-JP" sz="2000" dirty="0" smtClean="0"/>
              <a:t> together</a:t>
            </a:r>
            <a:r>
              <a:rPr kumimoji="1" lang="en-US" altLang="ja-JP" sz="2000" baseline="30000" dirty="0" smtClean="0"/>
              <a:t>7</a:t>
            </a:r>
            <a:r>
              <a:rPr kumimoji="1" lang="en-US" altLang="ja-JP" sz="2000" dirty="0" smtClean="0"/>
              <a:t>. Unlikely in this application (ringing never observed in simulation)</a:t>
            </a:r>
            <a:endParaRPr kumimoji="1" lang="ja-JP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947681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In-rush Current Control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7467600" cy="44059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97372" y="6172200"/>
            <a:ext cx="7660828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S. </a:t>
            </a:r>
            <a:r>
              <a:rPr kumimoji="1" lang="en-US" altLang="ja-JP" sz="1600" dirty="0" err="1" smtClean="0"/>
              <a:t>Kosonocky</a:t>
            </a:r>
            <a:r>
              <a:rPr kumimoji="1" lang="en-US" altLang="ja-JP" sz="1600" dirty="0" smtClean="0"/>
              <a:t> (AMD) and many others</a:t>
            </a:r>
            <a:r>
              <a:rPr kumimoji="1" lang="en-US" altLang="ja-JP" sz="1600" baseline="30000" dirty="0" smtClean="0"/>
              <a:t>8,9</a:t>
            </a:r>
            <a:r>
              <a:rPr kumimoji="1" lang="en-US" altLang="ja-JP" sz="1600" dirty="0" smtClean="0"/>
              <a:t> have demonstrated methods of controlling the in-rush current by staggering the wake-up sequence for different power gated modules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6713421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Leakage Power Savings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Simulations run with 32 bit </a:t>
            </a:r>
            <a:r>
              <a:rPr kumimoji="1" lang="en-US" altLang="ja-JP" dirty="0" err="1" smtClean="0"/>
              <a:t>Kogge</a:t>
            </a:r>
            <a:r>
              <a:rPr kumimoji="1" lang="en-US" altLang="ja-JP" dirty="0" smtClean="0"/>
              <a:t> Stone adder. Power gating performed on upper N MSBs, 1 &lt; N &lt; 17. 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Leakage power savings grows almost linearly as we allow power gating on more bits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NOTE: This is assuming all of the input pairs are ZERO for the inputs with power gates applied. 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We will derive the actual fair reduction based on how likely it is for these input pairs to be zero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10381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Leakage power savings – 8 MSB</a:t>
            </a:r>
            <a:endParaRPr kumimoji="1" lang="ja-JP" alt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33600"/>
            <a:ext cx="396240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800"/>
            <a:ext cx="4208780" cy="32359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loud Callout 5"/>
          <p:cNvSpPr/>
          <p:nvPr/>
        </p:nvSpPr>
        <p:spPr bwMode="auto">
          <a:xfrm>
            <a:off x="2133600" y="5562600"/>
            <a:ext cx="4267200" cy="1285240"/>
          </a:xfrm>
          <a:prstGeom prst="cloudCallout">
            <a:avLst>
              <a:gd name="adj1" fmla="val -40662"/>
              <a:gd name="adj2" fmla="val -63081"/>
            </a:avLst>
          </a:prstGeom>
          <a:solidFill>
            <a:srgbClr val="1E464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500" dirty="0" smtClean="0">
                <a:solidFill>
                  <a:srgbClr val="FFFFFF"/>
                </a:solidFill>
                <a:latin typeface="Times" pitchFamily="122" charset="0"/>
              </a:rPr>
              <a:t>With 8 MSBs having all zero inputs, leakage power savings are approximately 25%</a:t>
            </a:r>
            <a:endParaRPr kumimoji="0" lang="ja-JP" altLang="en-US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07667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Leakage power savings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752600"/>
            <a:ext cx="5791200" cy="465128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 bwMode="auto">
          <a:xfrm>
            <a:off x="6400800" y="2133600"/>
            <a:ext cx="2438400" cy="3048000"/>
          </a:xfrm>
          <a:prstGeom prst="cloudCallout">
            <a:avLst>
              <a:gd name="adj1" fmla="val -63808"/>
              <a:gd name="adj2" fmla="val -24499"/>
            </a:avLst>
          </a:prstGeom>
          <a:solidFill>
            <a:schemeClr val="accent1">
              <a:lumMod val="2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ja-JP" sz="1500" dirty="0" smtClean="0">
                <a:solidFill>
                  <a:srgbClr val="FFFFFF"/>
                </a:solidFill>
                <a:latin typeface="Times" pitchFamily="122" charset="0"/>
              </a:rPr>
              <a:t>Since more logic is concentrated under higher bits, it makes sense that we save &gt; 50% of leakage power when 16 bits are power gated</a:t>
            </a:r>
            <a:endParaRPr kumimoji="0" lang="ja-JP" altLang="en-US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624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Agenda</a:t>
            </a:r>
            <a:endParaRPr kumimoji="1" lang="ja-JP" alt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Background – fine-grained power gating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Background – GPGPU 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Prior Art</a:t>
            </a:r>
          </a:p>
          <a:p>
            <a:pPr>
              <a:buFont typeface="Arial"/>
              <a:buChar char="•"/>
            </a:pPr>
            <a:r>
              <a:rPr kumimoji="1" lang="en-US" altLang="ja-JP" dirty="0"/>
              <a:t>Our fine-grained value-based power gating </a:t>
            </a:r>
            <a:r>
              <a:rPr kumimoji="1" lang="en-US" altLang="ja-JP" dirty="0" smtClean="0"/>
              <a:t>method</a:t>
            </a:r>
          </a:p>
          <a:p>
            <a:pPr>
              <a:buFont typeface="Arial"/>
              <a:buChar char="•"/>
            </a:pPr>
            <a:r>
              <a:rPr kumimoji="1" lang="en-US" altLang="ja-JP" dirty="0" err="1" smtClean="0"/>
              <a:t>Ispass</a:t>
            </a:r>
            <a:r>
              <a:rPr kumimoji="1" lang="en-US" altLang="ja-JP" dirty="0" smtClean="0"/>
              <a:t> Benchmarks, GPGPU-</a:t>
            </a:r>
            <a:r>
              <a:rPr kumimoji="1" lang="en-US" altLang="ja-JP" dirty="0" err="1" smtClean="0"/>
              <a:t>Sim</a:t>
            </a:r>
            <a:r>
              <a:rPr kumimoji="1" lang="en-US" altLang="ja-JP" dirty="0" smtClean="0"/>
              <a:t>, and </a:t>
            </a:r>
            <a:r>
              <a:rPr kumimoji="1" lang="en-US" altLang="ja-JP" dirty="0" err="1" smtClean="0"/>
              <a:t>GPUWattch</a:t>
            </a:r>
            <a:r>
              <a:rPr kumimoji="1" lang="en-US" altLang="ja-JP" dirty="0" smtClean="0"/>
              <a:t> 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Cadence leakage reduction results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Implementation in </a:t>
            </a:r>
            <a:r>
              <a:rPr kumimoji="1" lang="en-US" altLang="ja-JP" dirty="0" err="1" smtClean="0"/>
              <a:t>GPUWattch</a:t>
            </a:r>
            <a:r>
              <a:rPr kumimoji="1" lang="en-US" altLang="ja-JP" dirty="0" smtClean="0"/>
              <a:t> model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GPGPU savings results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Conclusion and references</a:t>
            </a:r>
          </a:p>
          <a:p>
            <a:pPr>
              <a:buFont typeface="Arial"/>
              <a:buChar char="•"/>
            </a:pPr>
            <a:endParaRPr kumimoji="1" lang="en-US" altLang="ja-JP" dirty="0" smtClean="0"/>
          </a:p>
          <a:p>
            <a:pPr>
              <a:buFont typeface="Arial"/>
              <a:buChar char="•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7544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Savings on GPGPU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524000"/>
            <a:ext cx="7772400" cy="3429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sz="2000" dirty="0" smtClean="0"/>
              <a:t>First, define the savings as a function of number of bits that can be power gated as L</a:t>
            </a:r>
            <a:r>
              <a:rPr kumimoji="1" lang="en-US" altLang="ja-JP" sz="2000" baseline="-25000" dirty="0" smtClean="0"/>
              <a:t>i</a:t>
            </a:r>
            <a:endParaRPr kumimoji="1" lang="en-US" altLang="ja-JP" sz="2000" dirty="0" smtClean="0"/>
          </a:p>
          <a:p>
            <a:pPr>
              <a:buFont typeface="Arial"/>
              <a:buChar char="•"/>
            </a:pPr>
            <a:r>
              <a:rPr kumimoji="1" lang="en-US" altLang="ja-JP" sz="2000" dirty="0" smtClean="0"/>
              <a:t>Next, we need to know realistically how often we can fully represent the operands and results with fewer than or equal to </a:t>
            </a:r>
            <a:r>
              <a:rPr kumimoji="1" lang="en-US" altLang="ja-JP" sz="2000" i="1" dirty="0" err="1" smtClean="0"/>
              <a:t>i</a:t>
            </a:r>
            <a:r>
              <a:rPr kumimoji="1" lang="en-US" altLang="ja-JP" sz="2000" i="1" dirty="0" smtClean="0"/>
              <a:t> </a:t>
            </a:r>
            <a:r>
              <a:rPr kumimoji="1" lang="en-US" altLang="ja-JP" sz="2000" dirty="0" smtClean="0"/>
              <a:t>bits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We can get a clue from Schulte’s work</a:t>
            </a:r>
            <a:r>
              <a:rPr kumimoji="1" lang="en-US" altLang="ja-JP" sz="2000" baseline="30000" dirty="0" smtClean="0"/>
              <a:t>6</a:t>
            </a:r>
            <a:r>
              <a:rPr kumimoji="1" lang="en-US" altLang="ja-JP" sz="2000" dirty="0" smtClean="0"/>
              <a:t> – on average over the benchmarks, 64% of the time, 16 bits is enough to represent the inputs/outputs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Let’s assume that the probability (call it </a:t>
            </a:r>
            <a:r>
              <a:rPr kumimoji="1" lang="en-US" altLang="ja-JP" sz="2000" dirty="0" err="1" smtClean="0"/>
              <a:t>z</a:t>
            </a:r>
            <a:r>
              <a:rPr kumimoji="1" lang="en-US" altLang="ja-JP" sz="2000" baseline="-25000" dirty="0" err="1" smtClean="0"/>
              <a:t>i</a:t>
            </a:r>
            <a:r>
              <a:rPr kumimoji="1" lang="en-US" altLang="ja-JP" sz="2000" dirty="0" smtClean="0"/>
              <a:t>) we can use </a:t>
            </a:r>
            <a:r>
              <a:rPr kumimoji="1" lang="en-US" altLang="ja-JP" sz="2000" i="1" dirty="0" err="1" smtClean="0"/>
              <a:t>i</a:t>
            </a:r>
            <a:r>
              <a:rPr kumimoji="1" lang="en-US" altLang="ja-JP" sz="2000" i="1" dirty="0" smtClean="0"/>
              <a:t> </a:t>
            </a:r>
            <a:r>
              <a:rPr kumimoji="1" lang="en-US" altLang="ja-JP" sz="2000" dirty="0" smtClean="0"/>
              <a:t>bits, 16 &lt; </a:t>
            </a:r>
            <a:r>
              <a:rPr kumimoji="1" lang="en-US" altLang="ja-JP" sz="2000" dirty="0" err="1" smtClean="0"/>
              <a:t>i</a:t>
            </a:r>
            <a:r>
              <a:rPr kumimoji="1" lang="en-US" altLang="ja-JP" sz="2000" dirty="0" smtClean="0"/>
              <a:t> &lt; 32, grows linearly to 100%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156605"/>
            <a:ext cx="3124200" cy="17013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5181600"/>
            <a:ext cx="609600" cy="1546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8400" y="4724400"/>
            <a:ext cx="2209800" cy="45535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800" y="5334000"/>
            <a:ext cx="4660900" cy="111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4709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GPGPU-Sim</a:t>
            </a:r>
            <a:r>
              <a:rPr kumimoji="1" lang="en-US" altLang="ja-JP" baseline="30000" dirty="0" smtClean="0"/>
              <a:t>10</a:t>
            </a:r>
            <a:r>
              <a:rPr kumimoji="1" lang="en-US" altLang="ja-JP" dirty="0" smtClean="0"/>
              <a:t> and GPUWattch</a:t>
            </a:r>
            <a:r>
              <a:rPr kumimoji="1" lang="en-US" altLang="ja-JP" baseline="30000" dirty="0" smtClean="0"/>
              <a:t>11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447800"/>
            <a:ext cx="4724400" cy="990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Very commonly used and powerful GPU simulator for GP applications, and corresponding power simulator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Verified independently with real hardware testing</a:t>
            </a:r>
            <a:r>
              <a:rPr kumimoji="1" lang="en-US" altLang="ja-JP" baseline="30000" dirty="0" smtClean="0"/>
              <a:t>11</a:t>
            </a:r>
            <a:r>
              <a:rPr kumimoji="1" lang="en-US" altLang="ja-JP" dirty="0" smtClean="0"/>
              <a:t> 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Each cycle: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GPGPU-</a:t>
            </a:r>
            <a:r>
              <a:rPr kumimoji="1" lang="en-US" altLang="ja-JP" dirty="0" err="1" smtClean="0"/>
              <a:t>Sim</a:t>
            </a:r>
            <a:r>
              <a:rPr kumimoji="1" lang="en-US" altLang="ja-JP" dirty="0" smtClean="0"/>
              <a:t> determines which units are accessed and how many times</a:t>
            </a:r>
          </a:p>
          <a:p>
            <a:pPr lvl="1">
              <a:buFont typeface="Arial"/>
              <a:buChar char="•"/>
            </a:pPr>
            <a:r>
              <a:rPr kumimoji="1" lang="en-US" altLang="ja-JP" dirty="0" err="1" smtClean="0"/>
              <a:t>GPUWattch</a:t>
            </a:r>
            <a:r>
              <a:rPr kumimoji="1" lang="en-US" altLang="ja-JP" dirty="0" smtClean="0"/>
              <a:t> provides per-access energy for each unit</a:t>
            </a:r>
            <a:r>
              <a:rPr kumimoji="1" lang="en-US" altLang="ja-JP" baseline="30000" dirty="0" smtClean="0"/>
              <a:t>12</a:t>
            </a:r>
            <a:r>
              <a:rPr kumimoji="1" lang="en-US" altLang="ja-JP" dirty="0" smtClean="0"/>
              <a:t> </a:t>
            </a:r>
            <a:endParaRPr kumimoji="1" lang="ja-JP" alt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71" b="9214"/>
          <a:stretch/>
        </p:blipFill>
        <p:spPr bwMode="auto">
          <a:xfrm>
            <a:off x="4648200" y="1600200"/>
            <a:ext cx="4495800" cy="3048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6477000" y="3962400"/>
            <a:ext cx="1066800" cy="609600"/>
          </a:xfrm>
          <a:prstGeom prst="rect">
            <a:avLst/>
          </a:prstGeom>
          <a:solidFill>
            <a:srgbClr val="FF6600">
              <a:alpha val="20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12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4572000"/>
            <a:ext cx="20865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>
                <a:solidFill>
                  <a:schemeClr val="accent3">
                    <a:lumMod val="65000"/>
                  </a:schemeClr>
                </a:solidFill>
              </a:rPr>
              <a:t>Small model modification here</a:t>
            </a:r>
            <a:endParaRPr kumimoji="1" lang="ja-JP" altLang="en-US" sz="1200" dirty="0">
              <a:solidFill>
                <a:schemeClr val="accent3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10726" y="5105400"/>
            <a:ext cx="4507272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5706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GPGPU-</a:t>
            </a:r>
            <a:r>
              <a:rPr kumimoji="1" lang="en-US" altLang="ja-JP" dirty="0" err="1" smtClean="0"/>
              <a:t>Sim</a:t>
            </a:r>
            <a:r>
              <a:rPr kumimoji="1" lang="en-US" altLang="ja-JP" dirty="0"/>
              <a:t> </a:t>
            </a:r>
            <a:r>
              <a:rPr kumimoji="1" lang="en-US" altLang="ja-JP" dirty="0" smtClean="0"/>
              <a:t>+ </a:t>
            </a:r>
            <a:r>
              <a:rPr kumimoji="1" lang="en-US" altLang="ja-JP" dirty="0" err="1" smtClean="0"/>
              <a:t>GPUWattch</a:t>
            </a:r>
            <a:r>
              <a:rPr kumimoji="1" lang="en-US" altLang="ja-JP" dirty="0" smtClean="0"/>
              <a:t> Software </a:t>
            </a:r>
            <a:endParaRPr kumimoji="1" lang="ja-JP" alt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305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036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Modification of </a:t>
            </a:r>
            <a:r>
              <a:rPr kumimoji="1" lang="en-US" altLang="ja-JP" dirty="0" err="1" smtClean="0"/>
              <a:t>GPUWattch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6019800" cy="3429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Prior art: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Schulte modified </a:t>
            </a:r>
            <a:r>
              <a:rPr kumimoji="1" lang="en-US" altLang="ja-JP" dirty="0" err="1" smtClean="0"/>
              <a:t>GPUWattch</a:t>
            </a:r>
            <a:r>
              <a:rPr kumimoji="1" lang="en-US" altLang="ja-JP" dirty="0" smtClean="0"/>
              <a:t> for multiple </a:t>
            </a:r>
            <a:r>
              <a:rPr kumimoji="1" lang="en-US" altLang="ja-JP" dirty="0" err="1" smtClean="0"/>
              <a:t>datapath</a:t>
            </a:r>
            <a:r>
              <a:rPr kumimoji="1" lang="en-US" altLang="ja-JP" dirty="0" smtClean="0"/>
              <a:t> simulations</a:t>
            </a:r>
            <a:r>
              <a:rPr kumimoji="1" lang="en-US" altLang="ja-JP" baseline="30000" dirty="0" smtClean="0"/>
              <a:t>6</a:t>
            </a:r>
            <a:endParaRPr kumimoji="1" lang="en-US" altLang="ja-JP" dirty="0" smtClean="0"/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Y. Wang (Univ. of South Florida, 2014 dissertation)</a:t>
            </a:r>
            <a:r>
              <a:rPr kumimoji="1" lang="en-US" altLang="ja-JP" baseline="30000" dirty="0" smtClean="0"/>
              <a:t>13</a:t>
            </a:r>
            <a:r>
              <a:rPr kumimoji="1" lang="en-US" altLang="ja-JP" dirty="0" smtClean="0"/>
              <a:t> used a very similar idea to ours but for cache leakage power reduction, also by modifying </a:t>
            </a:r>
            <a:r>
              <a:rPr kumimoji="1" lang="en-US" altLang="ja-JP" dirty="0" err="1" smtClean="0"/>
              <a:t>GPUWattch</a:t>
            </a:r>
            <a:endParaRPr kumimoji="1" lang="en-US" altLang="ja-JP" dirty="0" smtClean="0"/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Simulations run on GeForce GTX 480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Nominal leakage power modeled as 41W</a:t>
            </a:r>
            <a:r>
              <a:rPr kumimoji="1" lang="en-US" altLang="ja-JP" baseline="30000" dirty="0" smtClean="0"/>
              <a:t>11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0694" y="1981200"/>
            <a:ext cx="3759506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8424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Modification of </a:t>
            </a:r>
            <a:r>
              <a:rPr kumimoji="1" lang="en-US" altLang="ja-JP" dirty="0" err="1" smtClean="0"/>
              <a:t>GPUWattch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429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Simulations show core power consumption as ~57% of total leakage power (the rest is cache, control logic, etc.)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55% of that is consumed by arithmetic components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As a result, we model that we can save ~18% of the total leakage power, using that on average 56% of the ALU leakage power will be saved.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NOTE: We are assuming we achieve approximately the same savings using FPU, MUL units as adder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Seems fair, but needs simulating!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641566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GPGPU Results</a:t>
            </a:r>
            <a:endParaRPr kumimoji="1" lang="ja-JP" alt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1181100"/>
            <a:ext cx="6997700" cy="5676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362200" y="1981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Our method</a:t>
            </a:r>
            <a:endParaRPr kumimoji="1" lang="ja-JP" alt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3886200" y="1981200"/>
            <a:ext cx="1219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600" dirty="0" smtClean="0"/>
              <a:t>Base usage</a:t>
            </a:r>
            <a:endParaRPr kumimoji="1" lang="ja-JP" altLang="en-US" sz="1600" dirty="0"/>
          </a:p>
        </p:txBody>
      </p:sp>
      <p:cxnSp>
        <p:nvCxnSpPr>
          <p:cNvPr id="14" name="Straight Arrow Connector 13"/>
          <p:cNvCxnSpPr>
            <a:stCxn id="12" idx="2"/>
          </p:cNvCxnSpPr>
          <p:nvPr/>
        </p:nvCxnSpPr>
        <p:spPr bwMode="auto">
          <a:xfrm>
            <a:off x="2971800" y="2319754"/>
            <a:ext cx="304800" cy="80444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flipH="1">
            <a:off x="3733800" y="2286000"/>
            <a:ext cx="228600" cy="533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952818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Comments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62200"/>
            <a:ext cx="7772400" cy="3429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Can gain higher savings by investigating use on FPU as well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Can use alongside Yang’s method for Cache power reduction for combined savings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Can use internal to Schulte’s separated </a:t>
            </a:r>
            <a:r>
              <a:rPr kumimoji="1" lang="en-US" altLang="ja-JP" dirty="0" err="1" smtClean="0"/>
              <a:t>datapaths</a:t>
            </a:r>
            <a:r>
              <a:rPr kumimoji="1" lang="en-US" altLang="ja-JP" dirty="0" smtClean="0"/>
              <a:t> for static </a:t>
            </a:r>
            <a:r>
              <a:rPr kumimoji="1" lang="en-US" altLang="ja-JP" i="1" dirty="0" smtClean="0"/>
              <a:t>and</a:t>
            </a:r>
            <a:r>
              <a:rPr kumimoji="1" lang="en-US" altLang="ja-JP" dirty="0" smtClean="0"/>
              <a:t> dynamic power savings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Essentially “free” power saving (other than the few CPL, footer transistors) – no delay penalty </a:t>
            </a:r>
          </a:p>
          <a:p>
            <a:pPr>
              <a:buFont typeface="Arial"/>
              <a:buChar char="•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96588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761185"/>
              </p:ext>
            </p:extLst>
          </p:nvPr>
        </p:nvGraphicFramePr>
        <p:xfrm>
          <a:off x="381000" y="762000"/>
          <a:ext cx="8382000" cy="5913119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514600"/>
                <a:gridCol w="1905000"/>
                <a:gridCol w="1295400"/>
                <a:gridCol w="1143000"/>
                <a:gridCol w="1524000"/>
              </a:tblGrid>
              <a:tr h="807720">
                <a:tc>
                  <a:txBody>
                    <a:bodyPr/>
                    <a:lstStyle/>
                    <a:p>
                      <a:r>
                        <a:rPr lang="en-US" dirty="0" smtClean="0"/>
                        <a:t>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Authors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Platform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Type of power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Advertised savings</a:t>
                      </a:r>
                      <a:endParaRPr lang="en-US" dirty="0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dirty="0" smtClean="0"/>
                        <a:t>Clock gating portions of ALU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Brooks, </a:t>
                      </a:r>
                      <a:r>
                        <a:rPr lang="en-US" dirty="0" err="1" smtClean="0"/>
                        <a:t>Martonosi</a:t>
                      </a:r>
                      <a:r>
                        <a:rPr lang="en-US" dirty="0" smtClean="0"/>
                        <a:t> (2000)</a:t>
                      </a:r>
                      <a:r>
                        <a:rPr lang="en-US" baseline="30000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45-60%</a:t>
                      </a:r>
                      <a:endParaRPr lang="en-US" dirty="0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dirty="0" smtClean="0"/>
                        <a:t>Multiple </a:t>
                      </a:r>
                      <a:r>
                        <a:rPr lang="en-US" dirty="0" err="1" smtClean="0"/>
                        <a:t>datapaths</a:t>
                      </a:r>
                      <a:r>
                        <a:rPr lang="en-US" dirty="0" smtClean="0"/>
                        <a:t> based on zero inputs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Schulte,</a:t>
                      </a:r>
                      <a:r>
                        <a:rPr lang="en-US" baseline="0" dirty="0" smtClean="0"/>
                        <a:t> Kim, </a:t>
                      </a:r>
                      <a:r>
                        <a:rPr lang="en-US" baseline="0" dirty="0" err="1" smtClean="0"/>
                        <a:t>Gilani</a:t>
                      </a:r>
                      <a:r>
                        <a:rPr lang="en-US" baseline="0" dirty="0" smtClean="0"/>
                        <a:t> (2013)</a:t>
                      </a:r>
                      <a:r>
                        <a:rPr lang="en-US" baseline="30000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GPGPU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Dynamic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25%</a:t>
                      </a:r>
                      <a:endParaRPr lang="en-US" dirty="0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dirty="0" smtClean="0"/>
                        <a:t>Coarse-grained</a:t>
                      </a:r>
                      <a:r>
                        <a:rPr lang="en-US" baseline="0" dirty="0" smtClean="0"/>
                        <a:t> tournament prediction core power gating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Arora,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Jayasena</a:t>
                      </a:r>
                      <a:r>
                        <a:rPr lang="en-US" baseline="0" dirty="0" smtClean="0"/>
                        <a:t>, Schulte, AMD (2015)</a:t>
                      </a:r>
                      <a:r>
                        <a:rPr lang="en-US" baseline="30000" dirty="0" smtClean="0"/>
                        <a:t>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r>
                        <a:rPr lang="en-US" dirty="0" smtClean="0"/>
                        <a:t>Coarse-grained</a:t>
                      </a:r>
                      <a:r>
                        <a:rPr lang="en-US" baseline="0" dirty="0" smtClean="0"/>
                        <a:t> power gating on INT/FP units with gating aware scheduling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Abdel-</a:t>
                      </a:r>
                      <a:r>
                        <a:rPr lang="en-US" dirty="0" err="1" smtClean="0"/>
                        <a:t>Majeed</a:t>
                      </a:r>
                      <a:r>
                        <a:rPr lang="en-US" dirty="0" smtClean="0"/>
                        <a:t>, Wong, </a:t>
                      </a:r>
                      <a:r>
                        <a:rPr lang="en-US" dirty="0" err="1" smtClean="0"/>
                        <a:t>Annavaram</a:t>
                      </a:r>
                      <a:r>
                        <a:rPr lang="en-US" dirty="0" smtClean="0"/>
                        <a:t> (2013)</a:t>
                      </a:r>
                      <a:r>
                        <a:rPr lang="en-US" baseline="30000" dirty="0" smtClean="0"/>
                        <a:t>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GPGPU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31%*</a:t>
                      </a:r>
                      <a:endParaRPr lang="en-US" dirty="0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ＭＳ 明朝"/>
                          <a:cs typeface="Arial"/>
                        </a:rPr>
                        <a:t>Value based individual cache array shutdown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 smtClean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ＭＳ 明朝"/>
                          <a:cs typeface="Arial"/>
                        </a:rPr>
                        <a:t>Wang 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ＭＳ 明朝"/>
                          <a:cs typeface="Arial"/>
                        </a:rPr>
                        <a:t>(2014)</a:t>
                      </a:r>
                      <a:r>
                        <a:rPr lang="en-US" sz="1800" kern="1200" baseline="300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ＭＳ 明朝"/>
                          <a:cs typeface="Arial"/>
                        </a:rPr>
                        <a:t>13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Georgia"/>
                          <a:ea typeface="ＭＳ 明朝"/>
                          <a:cs typeface="Arial"/>
                        </a:rPr>
                        <a:t>GPGPU Cache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>
                          <a:solidFill>
                            <a:srgbClr val="000000"/>
                          </a:solidFill>
                          <a:effectLst/>
                          <a:latin typeface="Georgia"/>
                          <a:ea typeface="ＭＳ 明朝"/>
                          <a:cs typeface="Arial"/>
                        </a:rPr>
                        <a:t>Static</a:t>
                      </a:r>
                      <a:endParaRPr lang="en-US" sz="18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effectLst/>
                          <a:latin typeface="Georgia"/>
                          <a:ea typeface="ＭＳ 明朝"/>
                          <a:cs typeface="Arial"/>
                        </a:rPr>
                        <a:t>51%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72440">
                <a:tc>
                  <a:txBody>
                    <a:bodyPr/>
                    <a:lstStyle/>
                    <a:p>
                      <a:r>
                        <a:rPr lang="en-US" dirty="0" smtClean="0"/>
                        <a:t>Our</a:t>
                      </a:r>
                      <a:r>
                        <a:rPr lang="en-US" baseline="0" dirty="0" smtClean="0"/>
                        <a:t> Method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GPGPU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Static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44%</a:t>
                      </a:r>
                      <a:r>
                        <a:rPr lang="en-US" baseline="0" dirty="0" smtClean="0"/>
                        <a:t>**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57200" y="6518702"/>
            <a:ext cx="79248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*Integer unit static power savings, average</a:t>
            </a:r>
          </a:p>
          <a:p>
            <a:r>
              <a:rPr lang="en-US" sz="1050" dirty="0" smtClean="0"/>
              <a:t>**Integer unit static power savings, average, assumptions as on slide 17 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17982373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Compounding methods</a:t>
            </a:r>
            <a:endParaRPr kumimoji="1" lang="ja-JP" alt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76400"/>
            <a:ext cx="5867400" cy="47244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0" y="1600200"/>
            <a:ext cx="3200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/>
              <a:buChar char="•"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Since our method operates at a very low level, it can be compounded and used with other methods</a:t>
            </a:r>
          </a:p>
          <a:p>
            <a:endParaRPr kumimoji="1" lang="en-US" altLang="ja-JP" dirty="0" smtClean="0"/>
          </a:p>
          <a:p>
            <a:pPr>
              <a:buFont typeface="Arial"/>
              <a:buChar char="•"/>
            </a:pPr>
            <a:r>
              <a:rPr kumimoji="1" lang="en-US" altLang="ja-JP" dirty="0"/>
              <a:t> </a:t>
            </a:r>
            <a:r>
              <a:rPr kumimoji="1" lang="en-US" altLang="ja-JP" dirty="0" smtClean="0"/>
              <a:t>For example, using Schulte’s multiple data path for dynamic power reduction and Wang’s cache power reduction technique: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0985268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14400"/>
            <a:ext cx="7772400" cy="1143000"/>
          </a:xfrm>
        </p:spPr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828800"/>
            <a:ext cx="7772400" cy="3429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Our method </a:t>
            </a:r>
            <a:r>
              <a:rPr lang="en-US" dirty="0"/>
              <a:t>introduces power gating with virtually no overhead by using data to deactivate slices of arithmetic circuit  </a:t>
            </a: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We have a technically sound method for </a:t>
            </a:r>
            <a:r>
              <a:rPr lang="en-US" dirty="0" err="1" smtClean="0"/>
              <a:t>realtime</a:t>
            </a:r>
            <a:r>
              <a:rPr lang="en-US" dirty="0" smtClean="0"/>
              <a:t> fine grained power gating of arithmetic circuits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Especially good potential on GPGPU where many ALUs in use at once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Need more simulation to prove out 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Use on whole ALU, FPU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Effect of in-rush current on frequently-switching data</a:t>
            </a:r>
          </a:p>
          <a:p>
            <a:pPr lvl="2">
              <a:buFont typeface="Arial" panose="020B0604020202020204" pitchFamily="34" charset="0"/>
              <a:buChar char="•"/>
            </a:pPr>
            <a:r>
              <a:rPr lang="en-US" dirty="0" smtClean="0"/>
              <a:t>Actual values for </a:t>
            </a:r>
            <a:r>
              <a:rPr lang="en-US" dirty="0" err="1" smtClean="0"/>
              <a:t>z</a:t>
            </a:r>
            <a:r>
              <a:rPr lang="en-US" baseline="-25000" dirty="0" err="1" smtClean="0"/>
              <a:t>i</a:t>
            </a:r>
            <a:r>
              <a:rPr lang="en-US" dirty="0" smtClean="0"/>
              <a:t> from slide 17</a:t>
            </a:r>
          </a:p>
        </p:txBody>
      </p:sp>
    </p:spTree>
    <p:extLst>
      <p:ext uri="{BB962C8B-B14F-4D97-AF65-F5344CB8AC3E}">
        <p14:creationId xmlns:p14="http://schemas.microsoft.com/office/powerpoint/2010/main" val="2226156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Fine-grained Power Gating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76400"/>
            <a:ext cx="4953000" cy="47244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Disable individual components (gates, </a:t>
            </a:r>
            <a:r>
              <a:rPr kumimoji="1" lang="en-US" altLang="ja-JP" dirty="0" err="1" smtClean="0"/>
              <a:t>etc</a:t>
            </a:r>
            <a:r>
              <a:rPr kumimoji="1" lang="en-US" altLang="ja-JP" dirty="0" smtClean="0"/>
              <a:t>) within a module when not needed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Contrast to </a:t>
            </a:r>
            <a:r>
              <a:rPr kumimoji="1" lang="en-US" altLang="ja-JP" b="1" dirty="0" smtClean="0"/>
              <a:t>coarse grained</a:t>
            </a:r>
            <a:r>
              <a:rPr kumimoji="1" lang="en-US" altLang="ja-JP" dirty="0" smtClean="0"/>
              <a:t> – disable an entire module, core, etc.</a:t>
            </a:r>
            <a:r>
              <a:rPr kumimoji="1" lang="en-US" altLang="ja-JP" baseline="30000" dirty="0" smtClean="0"/>
              <a:t>1,2</a:t>
            </a:r>
            <a:endParaRPr kumimoji="1" lang="en-US" altLang="ja-JP" dirty="0" smtClean="0"/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Use </a:t>
            </a:r>
            <a:r>
              <a:rPr kumimoji="1" lang="en-US" altLang="ja-JP" b="1" dirty="0" smtClean="0"/>
              <a:t>virtual VDD</a:t>
            </a:r>
            <a:r>
              <a:rPr kumimoji="1" lang="en-US" altLang="ja-JP" dirty="0" smtClean="0"/>
              <a:t> or </a:t>
            </a:r>
            <a:r>
              <a:rPr kumimoji="1" lang="en-US" altLang="ja-JP" b="1" dirty="0" smtClean="0"/>
              <a:t>virtual ground</a:t>
            </a:r>
            <a:r>
              <a:rPr kumimoji="1" lang="en-US" altLang="ja-JP" dirty="0" smtClean="0"/>
              <a:t> to control power supply to module through </a:t>
            </a:r>
            <a:r>
              <a:rPr kumimoji="1" lang="en-US" altLang="ja-JP" b="1" dirty="0" smtClean="0"/>
              <a:t>sleep transistor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Typically either </a:t>
            </a:r>
            <a:r>
              <a:rPr kumimoji="1" lang="en-US" altLang="ja-JP" b="1" dirty="0" smtClean="0"/>
              <a:t>header switches</a:t>
            </a:r>
            <a:r>
              <a:rPr kumimoji="1" lang="en-US" altLang="ja-JP" dirty="0" smtClean="0"/>
              <a:t> or </a:t>
            </a:r>
            <a:r>
              <a:rPr kumimoji="1" lang="en-US" altLang="ja-JP" b="1" dirty="0" smtClean="0"/>
              <a:t>footer switches </a:t>
            </a:r>
            <a:r>
              <a:rPr kumimoji="1" lang="en-US" altLang="ja-JP" dirty="0" smtClean="0"/>
              <a:t>used (not both)</a:t>
            </a:r>
            <a:r>
              <a:rPr kumimoji="1" lang="en-US" altLang="ja-JP" baseline="30000" dirty="0" smtClean="0"/>
              <a:t>2</a:t>
            </a:r>
            <a:endParaRPr kumimoji="1" lang="en-US" altLang="ja-JP" dirty="0" smtClean="0"/>
          </a:p>
          <a:p>
            <a:pPr>
              <a:buFont typeface="Arial"/>
              <a:buChar char="•"/>
            </a:pPr>
            <a:endParaRPr kumimoji="1" lang="ja-JP" alt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6419" y="2057400"/>
            <a:ext cx="4177581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79430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7772400" cy="1143000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4290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1100" dirty="0" smtClean="0"/>
              <a:t>Henry, M. Emerging Power-Gating Techniques for Low Power Digital Circuits. Doctoral dissertation 2011. Virginia Polytechnic Institute, Blacksburg VA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smtClean="0"/>
              <a:t>Hu, Z. </a:t>
            </a:r>
            <a:r>
              <a:rPr lang="en-US" sz="1100" dirty="0" err="1" smtClean="0"/>
              <a:t>Buyuktosunoglu</a:t>
            </a:r>
            <a:r>
              <a:rPr lang="en-US" sz="1100" dirty="0" smtClean="0"/>
              <a:t>, A. Srinivasan, V. IBM Watson Research Center. </a:t>
            </a:r>
            <a:r>
              <a:rPr lang="en-US" sz="1100" dirty="0" err="1" smtClean="0"/>
              <a:t>Microarchitectural</a:t>
            </a:r>
            <a:r>
              <a:rPr lang="en-US" sz="1100" dirty="0" smtClean="0"/>
              <a:t> Techniques for Power Gating of Execution Units, 2004 ACM ISLPED.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smtClean="0"/>
              <a:t>Owens, J. </a:t>
            </a:r>
            <a:r>
              <a:rPr lang="en-US" sz="1100" dirty="0" err="1" smtClean="0"/>
              <a:t>Luebke</a:t>
            </a:r>
            <a:r>
              <a:rPr lang="en-US" sz="1100" dirty="0" smtClean="0"/>
              <a:t>, D. </a:t>
            </a:r>
            <a:r>
              <a:rPr lang="en-US" sz="1100" dirty="0" err="1" smtClean="0"/>
              <a:t>Govindaraju</a:t>
            </a:r>
            <a:r>
              <a:rPr lang="en-US" sz="1100" dirty="0" smtClean="0"/>
              <a:t>, N. Harris, M. A Survey of General Purpose Computation on </a:t>
            </a:r>
            <a:r>
              <a:rPr lang="en-US" sz="1100" dirty="0"/>
              <a:t>Graphics Hardware. </a:t>
            </a:r>
            <a:r>
              <a:rPr lang="en-US" sz="1100" dirty="0" err="1"/>
              <a:t>Eurographics</a:t>
            </a:r>
            <a:r>
              <a:rPr lang="en-US" sz="1100" dirty="0"/>
              <a:t> 2005, State of the Art Reports, August </a:t>
            </a:r>
            <a:r>
              <a:rPr lang="en-US" sz="1100" dirty="0" smtClean="0"/>
              <a:t>2005</a:t>
            </a:r>
            <a:r>
              <a:rPr lang="en-US" sz="1100" dirty="0"/>
              <a:t>, pp. 21-51</a:t>
            </a:r>
            <a:r>
              <a:rPr lang="en-US" sz="11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smtClean="0"/>
              <a:t>NVIDIA’s Next Generation CUDA Compute Architecture: Fermi. White Paper, 2009 NVIDIA Corporation.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smtClean="0"/>
              <a:t>Brooks, D. </a:t>
            </a:r>
            <a:r>
              <a:rPr lang="en-US" sz="1100" dirty="0" err="1" smtClean="0"/>
              <a:t>Martonosi</a:t>
            </a:r>
            <a:r>
              <a:rPr lang="en-US" sz="1100" dirty="0" smtClean="0"/>
              <a:t>, M. Value-Based Clock Gating and Operation Packing: Dynamic </a:t>
            </a:r>
            <a:r>
              <a:rPr lang="en-US" sz="1100" dirty="0" err="1" smtClean="0"/>
              <a:t>Strartegies</a:t>
            </a:r>
            <a:r>
              <a:rPr lang="en-US" sz="1100" dirty="0" smtClean="0"/>
              <a:t> for Improving Processor Power </a:t>
            </a:r>
            <a:r>
              <a:rPr lang="en-US" sz="1100" dirty="0"/>
              <a:t>and Performance. ACM Transactions on Computer Systems, Vol. 18, No. 2, </a:t>
            </a:r>
            <a:r>
              <a:rPr lang="en-US" sz="1100" dirty="0" smtClean="0"/>
              <a:t>2000</a:t>
            </a:r>
            <a:r>
              <a:rPr lang="en-US" sz="1100" dirty="0"/>
              <a:t>, Pages 89–126</a:t>
            </a:r>
            <a:r>
              <a:rPr lang="en-US" sz="11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smtClean="0"/>
              <a:t>Schulte, M. Kim, N.S. Power-efficient computing for compute-intensive GPGPU applications. </a:t>
            </a:r>
            <a:r>
              <a:rPr lang="en-US" sz="1100" dirty="0"/>
              <a:t>2013 IEEE 19th International Symposium </a:t>
            </a:r>
            <a:r>
              <a:rPr lang="en-US" sz="1100" dirty="0" smtClean="0"/>
              <a:t>on High </a:t>
            </a:r>
            <a:r>
              <a:rPr lang="en-US" sz="1100" dirty="0"/>
              <a:t>Performance Computer Architecture (HPCA2013</a:t>
            </a:r>
            <a:r>
              <a:rPr lang="en-US" sz="11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err="1" smtClean="0"/>
              <a:t>Teng</a:t>
            </a:r>
            <a:r>
              <a:rPr lang="en-US" sz="1100" dirty="0" smtClean="0"/>
              <a:t>, S.K. Power Gate </a:t>
            </a:r>
            <a:r>
              <a:rPr lang="en-US" sz="1100" dirty="0" err="1" smtClean="0"/>
              <a:t>Optimizaqtion</a:t>
            </a:r>
            <a:r>
              <a:rPr lang="en-US" sz="1100" dirty="0" smtClean="0"/>
              <a:t> Method for In-Rush Current and Power Up Time. Intel Corp, 2011.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err="1" smtClean="0"/>
              <a:t>Kosonoky</a:t>
            </a:r>
            <a:r>
              <a:rPr lang="en-US" sz="1100" dirty="0" smtClean="0"/>
              <a:t>, S. Practical Power Gating and Dynamic Voltage/Frequency Scaling. AMD, Inc. 2011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err="1"/>
              <a:t>Suhwan</a:t>
            </a:r>
            <a:r>
              <a:rPr lang="en-US" sz="1100" dirty="0"/>
              <a:t> Kim, Chang Jun Choi, </a:t>
            </a:r>
            <a:r>
              <a:rPr lang="en-US" sz="1100" dirty="0" err="1"/>
              <a:t>Deog-Kyoon</a:t>
            </a:r>
            <a:r>
              <a:rPr lang="en-US" sz="1100" dirty="0"/>
              <a:t> </a:t>
            </a:r>
            <a:r>
              <a:rPr lang="en-US" sz="1100" dirty="0" err="1"/>
              <a:t>Jeong</a:t>
            </a:r>
            <a:r>
              <a:rPr lang="en-US" sz="1100" dirty="0"/>
              <a:t>, Stephen </a:t>
            </a:r>
            <a:r>
              <a:rPr lang="en-US" sz="1100" dirty="0" err="1"/>
              <a:t>Kosonocky</a:t>
            </a:r>
            <a:r>
              <a:rPr lang="en-US" sz="1100" dirty="0"/>
              <a:t>, Sung </a:t>
            </a:r>
            <a:r>
              <a:rPr lang="en-US" sz="1100" dirty="0" err="1"/>
              <a:t>Bae</a:t>
            </a:r>
            <a:r>
              <a:rPr lang="en-US" sz="1100" dirty="0"/>
              <a:t> Park, </a:t>
            </a:r>
            <a:r>
              <a:rPr lang="en-US" sz="1100" dirty="0" smtClean="0"/>
              <a:t>Reducing </a:t>
            </a:r>
            <a:r>
              <a:rPr lang="en-US" sz="1100" dirty="0"/>
              <a:t>Ground-Bounce Noise and Stabilizing the Data-Retention Voltage of Power-Gating </a:t>
            </a:r>
            <a:r>
              <a:rPr lang="en-US" sz="1100" dirty="0" smtClean="0"/>
              <a:t>Structures, </a:t>
            </a:r>
            <a:r>
              <a:rPr lang="en-US" sz="1100" dirty="0"/>
              <a:t>IEEE Transactions on Electron Devices, Vol. 55, NO. 1, January </a:t>
            </a:r>
            <a:r>
              <a:rPr lang="en-US" sz="1100" dirty="0" smtClean="0"/>
              <a:t>2008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err="1" smtClean="0"/>
              <a:t>Bakhoda</a:t>
            </a:r>
            <a:r>
              <a:rPr lang="en-US" sz="1100" dirty="0" smtClean="0"/>
              <a:t>, A. Yuan, G. Fung, W. Wong, T. </a:t>
            </a:r>
            <a:r>
              <a:rPr lang="en-US" sz="1100" dirty="0" err="1" smtClean="0"/>
              <a:t>Aamodt</a:t>
            </a:r>
            <a:r>
              <a:rPr lang="en-US" sz="1100" dirty="0" smtClean="0"/>
              <a:t>, T. Analyzing CUDA Workloads Using a Detailed GPU Simulator</a:t>
            </a:r>
            <a:r>
              <a:rPr lang="en-US" sz="1100" dirty="0"/>
              <a:t>. </a:t>
            </a:r>
            <a:r>
              <a:rPr lang="en-US" sz="1100" dirty="0" smtClean="0"/>
              <a:t>IEEE International Symposium on Performance </a:t>
            </a:r>
            <a:r>
              <a:rPr lang="en-US" sz="1100" dirty="0"/>
              <a:t>Analysis of Systems and Software, 2009. ISPASS 2009</a:t>
            </a:r>
            <a:r>
              <a:rPr lang="en-US" sz="11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err="1" smtClean="0"/>
              <a:t>Leng</a:t>
            </a:r>
            <a:r>
              <a:rPr lang="en-US" sz="1100" dirty="0" smtClean="0"/>
              <a:t>, J. Hetherington, T. </a:t>
            </a:r>
            <a:r>
              <a:rPr lang="en-US" sz="1100" dirty="0" err="1" smtClean="0"/>
              <a:t>ElTanawy</a:t>
            </a:r>
            <a:r>
              <a:rPr lang="en-US" sz="1100" dirty="0" smtClean="0"/>
              <a:t>, A. Kin, N.S. </a:t>
            </a:r>
            <a:r>
              <a:rPr lang="en-US" sz="1100" dirty="0" err="1" smtClean="0"/>
              <a:t>GPUWattch</a:t>
            </a:r>
            <a:r>
              <a:rPr lang="en-US" sz="1100" dirty="0" smtClean="0"/>
              <a:t>: Enabling Energy Optimizations in GPGPUs. International Symposium on Computer Architecture </a:t>
            </a:r>
            <a:r>
              <a:rPr lang="en-US" sz="1100" b="1" dirty="0" smtClean="0"/>
              <a:t>(</a:t>
            </a:r>
            <a:r>
              <a:rPr lang="en-US" sz="1100" dirty="0" smtClean="0"/>
              <a:t>ISCA) 2013.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err="1" smtClean="0"/>
              <a:t>Leng</a:t>
            </a:r>
            <a:r>
              <a:rPr lang="en-US" sz="1100" dirty="0" smtClean="0"/>
              <a:t>, J. Fung, W. </a:t>
            </a:r>
            <a:r>
              <a:rPr lang="en-US" sz="1100" dirty="0"/>
              <a:t>Kim, N.S. </a:t>
            </a:r>
            <a:r>
              <a:rPr lang="en-US" sz="1100" dirty="0" err="1"/>
              <a:t>GPUWattch</a:t>
            </a:r>
            <a:r>
              <a:rPr lang="en-US" sz="1100" dirty="0"/>
              <a:t> + GPGPU-</a:t>
            </a:r>
            <a:r>
              <a:rPr lang="en-US" sz="1100" dirty="0" err="1"/>
              <a:t>Sim</a:t>
            </a:r>
            <a:r>
              <a:rPr lang="en-US" sz="1100" dirty="0"/>
              <a:t>: An Integrated Framework for Performance and Energy Optimizations in </a:t>
            </a:r>
            <a:r>
              <a:rPr lang="en-US" sz="1100" dirty="0" err="1"/>
              <a:t>Manycore</a:t>
            </a:r>
            <a:r>
              <a:rPr lang="en-US" sz="1100" dirty="0"/>
              <a:t> Architectures. GPGPU-</a:t>
            </a:r>
            <a:r>
              <a:rPr lang="en-US" sz="1100" dirty="0" err="1"/>
              <a:t>Sim</a:t>
            </a:r>
            <a:r>
              <a:rPr lang="en-US" sz="1100" dirty="0"/>
              <a:t>/</a:t>
            </a:r>
            <a:r>
              <a:rPr lang="en-US" sz="1100" dirty="0" err="1"/>
              <a:t>GPUWattch</a:t>
            </a:r>
            <a:r>
              <a:rPr lang="en-US" sz="1100" dirty="0"/>
              <a:t> Tutorial (MICRO 2013</a:t>
            </a:r>
            <a:r>
              <a:rPr lang="en-US" sz="1100" dirty="0" smtClean="0"/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smtClean="0"/>
              <a:t>Wang, Y. </a:t>
            </a:r>
            <a:r>
              <a:rPr lang="en-US" sz="1100" dirty="0"/>
              <a:t>Performance and Power Optimization of GPU Architectures for General-purpose </a:t>
            </a:r>
            <a:r>
              <a:rPr lang="en-US" sz="1100" dirty="0" smtClean="0"/>
              <a:t>Computing. Doctoral Dissertation 2014, University of South Florida.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smtClean="0"/>
              <a:t>Abdel-</a:t>
            </a:r>
            <a:r>
              <a:rPr lang="en-US" sz="1100" dirty="0" err="1" smtClean="0"/>
              <a:t>Majeed</a:t>
            </a:r>
            <a:r>
              <a:rPr lang="en-US" sz="1100" dirty="0" smtClean="0"/>
              <a:t>, M. Wong, D. </a:t>
            </a:r>
            <a:r>
              <a:rPr lang="en-US" sz="1100" dirty="0" err="1" smtClean="0"/>
              <a:t>Annavaram</a:t>
            </a:r>
            <a:r>
              <a:rPr lang="en-US" sz="1100" dirty="0" smtClean="0"/>
              <a:t>, M. Warped gates: gating aware scheduling and power gating for GPGPUs. </a:t>
            </a:r>
            <a:r>
              <a:rPr lang="en-US" sz="1100" dirty="0"/>
              <a:t>Proceedings of the 46th Annual IEEE/ACM International Symposium on </a:t>
            </a:r>
            <a:r>
              <a:rPr lang="en-US" sz="1100" dirty="0" smtClean="0"/>
              <a:t>Microarchitecture, 2013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 smtClean="0"/>
              <a:t>M. Arora, N. </a:t>
            </a:r>
            <a:r>
              <a:rPr lang="en-US" sz="1100" dirty="0" err="1" smtClean="0"/>
              <a:t>Jayasena</a:t>
            </a:r>
            <a:r>
              <a:rPr lang="en-US" sz="1100" dirty="0" smtClean="0"/>
              <a:t>, M. Schulte, “Prediction for </a:t>
            </a:r>
            <a:r>
              <a:rPr lang="en-US" sz="1100" dirty="0"/>
              <a:t>power gating”, US Patent US 20150067357 </a:t>
            </a:r>
            <a:r>
              <a:rPr lang="en-US" sz="1100" dirty="0" smtClean="0"/>
              <a:t>A, 2015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1100" dirty="0"/>
              <a:t>M. Arora, S. </a:t>
            </a:r>
            <a:r>
              <a:rPr lang="en-US" sz="1100" dirty="0" err="1"/>
              <a:t>Manne</a:t>
            </a:r>
            <a:r>
              <a:rPr lang="en-US" sz="1100" dirty="0"/>
              <a:t>, I. Paul, N. </a:t>
            </a:r>
            <a:r>
              <a:rPr lang="en-US" sz="1100" dirty="0" err="1"/>
              <a:t>Jayasena</a:t>
            </a:r>
            <a:r>
              <a:rPr lang="en-US" sz="1100" dirty="0"/>
              <a:t>, D. </a:t>
            </a:r>
            <a:r>
              <a:rPr lang="en-US" sz="1100" dirty="0" err="1"/>
              <a:t>Tullsen</a:t>
            </a:r>
            <a:r>
              <a:rPr lang="en-US" sz="1100" dirty="0"/>
              <a:t>, “Understanding idle behavior and power gating mechanisms in the context of modern benchmarks on CPU-GPU integrated systems”, 2015 IEEE International Symposium on High Performance Computer Architecture </a:t>
            </a:r>
            <a:endParaRPr lang="en-US" sz="1100" dirty="0" smtClean="0"/>
          </a:p>
          <a:p>
            <a:pPr marL="457200" indent="-457200">
              <a:buFont typeface="+mj-lt"/>
              <a:buAutoNum type="arabicPeriod"/>
            </a:pPr>
            <a:endParaRPr lang="en-US" sz="1100" dirty="0" smtClean="0"/>
          </a:p>
          <a:p>
            <a:pPr marL="457200" indent="-457200">
              <a:buFont typeface="+mj-lt"/>
              <a:buAutoNum type="arabicPeriod"/>
            </a:pPr>
            <a:endParaRPr lang="en-US" sz="1100" dirty="0" smtClean="0"/>
          </a:p>
          <a:p>
            <a:pPr marL="457200" indent="-457200">
              <a:buFont typeface="+mj-lt"/>
              <a:buAutoNum type="arabicPeriod"/>
            </a:pPr>
            <a:endParaRPr lang="en-US" sz="1100" dirty="0" smtClean="0"/>
          </a:p>
          <a:p>
            <a:pPr marL="457200" indent="-457200">
              <a:buFont typeface="+mj-lt"/>
              <a:buAutoNum type="arabicPeriod"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7805440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38200"/>
            <a:ext cx="7772400" cy="1143000"/>
          </a:xfrm>
        </p:spPr>
        <p:txBody>
          <a:bodyPr/>
          <a:lstStyle/>
          <a:p>
            <a:r>
              <a:rPr lang="en-US" dirty="0" smtClean="0"/>
              <a:t>Appendix: Future work, Tools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7772400" cy="3429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Major effort in getting GPGPU-</a:t>
            </a:r>
            <a:r>
              <a:rPr lang="en-US" dirty="0" err="1" smtClean="0"/>
              <a:t>Sim</a:t>
            </a:r>
            <a:r>
              <a:rPr lang="en-US" dirty="0" smtClean="0"/>
              <a:t>, </a:t>
            </a:r>
            <a:r>
              <a:rPr lang="en-US" dirty="0" err="1" smtClean="0"/>
              <a:t>GPUWattch</a:t>
            </a:r>
            <a:r>
              <a:rPr lang="en-US" dirty="0" smtClean="0"/>
              <a:t>, CUDA, </a:t>
            </a:r>
            <a:r>
              <a:rPr lang="en-US" dirty="0" err="1" smtClean="0"/>
              <a:t>ispass</a:t>
            </a:r>
            <a:r>
              <a:rPr lang="en-US" dirty="0" smtClean="0"/>
              <a:t> Benchmarks Suite set up.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Also learned the details of the software C++ design for modification.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Would like to make these tools/knowledge available for research use!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Developed some Python scripts to automate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Conversion of behavioral VHDL to structural. Similar to RTL compiler but could be useful in some cases.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Creation of </a:t>
            </a:r>
            <a:r>
              <a:rPr lang="en-US" dirty="0" err="1" smtClean="0"/>
              <a:t>spectre</a:t>
            </a:r>
            <a:r>
              <a:rPr lang="en-US" dirty="0" smtClean="0"/>
              <a:t> stimulus. Could also do with </a:t>
            </a:r>
            <a:r>
              <a:rPr lang="en-US" dirty="0" err="1" smtClean="0"/>
              <a:t>spectre</a:t>
            </a:r>
            <a:r>
              <a:rPr lang="en-US" dirty="0" smtClean="0"/>
              <a:t> stimulus file, but could be useful in some cases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390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GPGPU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772400" cy="3429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sz="2000" dirty="0" smtClean="0"/>
              <a:t>General purpose computing on GPU</a:t>
            </a:r>
            <a:r>
              <a:rPr kumimoji="1" lang="en-US" altLang="ja-JP" sz="2000" baseline="30000" dirty="0" smtClean="0"/>
              <a:t>3</a:t>
            </a:r>
            <a:endParaRPr kumimoji="1" lang="en-US" altLang="ja-JP" sz="2000" dirty="0" smtClean="0"/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Perform computations typically executed on CPU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Uses massive parallelism of GPU cores</a:t>
            </a:r>
          </a:p>
          <a:p>
            <a:pPr>
              <a:buFont typeface="Arial"/>
              <a:buChar char="•"/>
            </a:pPr>
            <a:r>
              <a:rPr kumimoji="1" lang="en-US" altLang="ja-JP" sz="2000" dirty="0" smtClean="0"/>
              <a:t>Definitions</a:t>
            </a:r>
            <a:r>
              <a:rPr kumimoji="1" lang="en-US" altLang="ja-JP" sz="2000" baseline="30000" dirty="0" smtClean="0"/>
              <a:t>4</a:t>
            </a:r>
            <a:r>
              <a:rPr kumimoji="1" lang="en-US" altLang="ja-JP" sz="2000" dirty="0" smtClean="0"/>
              <a:t>:</a:t>
            </a:r>
          </a:p>
          <a:p>
            <a:pPr lvl="1">
              <a:buFont typeface="Arial"/>
              <a:buChar char="•"/>
            </a:pPr>
            <a:r>
              <a:rPr kumimoji="1" lang="en-US" altLang="ja-JP" sz="2000" b="1" dirty="0" smtClean="0"/>
              <a:t>Kernel</a:t>
            </a:r>
            <a:r>
              <a:rPr kumimoji="1" lang="en-US" altLang="ja-JP" sz="2000" dirty="0" smtClean="0"/>
              <a:t>: GPU is programmed in sequence of sequentially executed kernels</a:t>
            </a:r>
          </a:p>
          <a:p>
            <a:pPr lvl="1">
              <a:buFont typeface="Arial"/>
              <a:buChar char="•"/>
            </a:pPr>
            <a:r>
              <a:rPr kumimoji="1" lang="en-US" altLang="ja-JP" sz="2000" b="1" dirty="0" smtClean="0"/>
              <a:t>SM</a:t>
            </a:r>
            <a:r>
              <a:rPr kumimoji="1" lang="en-US" altLang="ja-JP" sz="2000" dirty="0" smtClean="0"/>
              <a:t>: Streaming multiprocessor – executes multiple threads in parallel, contains small cache</a:t>
            </a:r>
            <a:endParaRPr kumimoji="1" lang="en-US" altLang="ja-JP" sz="2000" b="1" dirty="0" smtClean="0"/>
          </a:p>
          <a:p>
            <a:pPr lvl="1">
              <a:buFont typeface="Arial"/>
              <a:buChar char="•"/>
            </a:pPr>
            <a:r>
              <a:rPr kumimoji="1" lang="en-US" altLang="ja-JP" sz="2000" b="1" dirty="0" smtClean="0"/>
              <a:t>Warp</a:t>
            </a:r>
            <a:r>
              <a:rPr kumimoji="1" lang="en-US" altLang="ja-JP" sz="2000" dirty="0" smtClean="0"/>
              <a:t>: collection of (usually 32) threads which all execute on one SM at the same time</a:t>
            </a:r>
          </a:p>
          <a:p>
            <a:pPr lvl="1">
              <a:buFont typeface="Arial"/>
              <a:buChar char="•"/>
            </a:pPr>
            <a:r>
              <a:rPr kumimoji="1" lang="en-US" altLang="ja-JP" sz="2000" b="1" dirty="0" smtClean="0"/>
              <a:t>SIMT</a:t>
            </a:r>
            <a:r>
              <a:rPr kumimoji="1" lang="en-US" altLang="ja-JP" sz="2000" dirty="0" smtClean="0"/>
              <a:t>: Single input, multiple thread programming model – every thread in a warp executes the same instruction at the same time (similar to SIMD)</a:t>
            </a:r>
            <a:endParaRPr kumimoji="1" lang="ja-JP" alt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2878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906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GPGPU Hardware</a:t>
            </a:r>
            <a:endParaRPr kumimoji="1" lang="ja-JP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143000"/>
            <a:ext cx="7620000" cy="5715000"/>
          </a:xfrm>
          <a:prstGeom prst="rect">
            <a:avLst/>
          </a:prstGeom>
        </p:spPr>
      </p:pic>
      <p:sp>
        <p:nvSpPr>
          <p:cNvPr id="5" name="Cloud Callout 4"/>
          <p:cNvSpPr/>
          <p:nvPr/>
        </p:nvSpPr>
        <p:spPr bwMode="auto">
          <a:xfrm>
            <a:off x="6934200" y="1905000"/>
            <a:ext cx="2209800" cy="2590800"/>
          </a:xfrm>
          <a:prstGeom prst="cloudCallout">
            <a:avLst>
              <a:gd name="adj1" fmla="val -82981"/>
              <a:gd name="adj2" fmla="val 25806"/>
            </a:avLst>
          </a:prstGeom>
          <a:solidFill>
            <a:srgbClr val="1E4649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500" b="0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Times" pitchFamily="122" charset="0"/>
              </a:rPr>
              <a:t>Each thread processor on each SM has ALU and FPU = lots of opportunities for power gating!</a:t>
            </a:r>
            <a:endParaRPr kumimoji="0" lang="ja-JP" altLang="en-US" sz="1500" b="0" i="0" u="none" strike="noStrike" cap="none" normalizeH="0" baseline="0" dirty="0">
              <a:ln>
                <a:noFill/>
              </a:ln>
              <a:solidFill>
                <a:srgbClr val="FFFFFF"/>
              </a:solidFill>
              <a:effectLst/>
              <a:latin typeface="Times" pitchFamily="12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55210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85800"/>
          </a:xfrm>
        </p:spPr>
        <p:txBody>
          <a:bodyPr/>
          <a:lstStyle/>
          <a:p>
            <a:r>
              <a:rPr lang="en-US" dirty="0" smtClean="0"/>
              <a:t>Major current research area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219200"/>
            <a:ext cx="7772400" cy="342900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Researchers at AMD research, including M. Arora, M. Schulte, N. </a:t>
            </a:r>
            <a:r>
              <a:rPr lang="en-US" dirty="0" err="1" smtClean="0"/>
              <a:t>Jayasena</a:t>
            </a:r>
            <a:r>
              <a:rPr lang="en-US" dirty="0" smtClean="0"/>
              <a:t>, I. Paul have published numerous </a:t>
            </a:r>
            <a:r>
              <a:rPr lang="en-US" dirty="0" smtClean="0"/>
              <a:t>papers and patents </a:t>
            </a:r>
            <a:r>
              <a:rPr lang="en-US" dirty="0" smtClean="0"/>
              <a:t>in the past 3 years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Most recent work from Feb. </a:t>
            </a:r>
            <a:r>
              <a:rPr lang="en-US" dirty="0" smtClean="0"/>
              <a:t>2015, </a:t>
            </a:r>
            <a:r>
              <a:rPr lang="en-US" dirty="0" err="1" smtClean="0"/>
              <a:t>iEEE</a:t>
            </a:r>
            <a:r>
              <a:rPr lang="en-US" dirty="0" smtClean="0"/>
              <a:t> HPCA  Symposium entitled </a:t>
            </a:r>
            <a:r>
              <a:rPr lang="en-US" dirty="0" smtClean="0"/>
              <a:t>“Understanding </a:t>
            </a:r>
            <a:r>
              <a:rPr lang="en-US" dirty="0"/>
              <a:t>idle behavior and power gating mechanisms in the context of modern benchmarks on CPU-GPU integrated </a:t>
            </a:r>
            <a:r>
              <a:rPr lang="en-US" dirty="0" smtClean="0"/>
              <a:t>systems”</a:t>
            </a:r>
            <a:r>
              <a:rPr lang="en-US" baseline="30000" dirty="0" smtClean="0"/>
              <a:t>16</a:t>
            </a:r>
            <a:endParaRPr lang="en-US" baseline="30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030"/>
          <a:stretch/>
        </p:blipFill>
        <p:spPr>
          <a:xfrm>
            <a:off x="1371600" y="4267200"/>
            <a:ext cx="6969761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5737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Value-based Clock Gating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5334000" cy="3810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Use data inputs to functional units to save power – use different </a:t>
            </a:r>
            <a:r>
              <a:rPr kumimoji="1" lang="en-US" altLang="ja-JP" dirty="0" err="1" smtClean="0"/>
              <a:t>datapaths</a:t>
            </a:r>
            <a:endParaRPr kumimoji="1" lang="en-US" altLang="ja-JP" dirty="0" smtClean="0"/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Brooks and </a:t>
            </a:r>
            <a:r>
              <a:rPr kumimoji="1" lang="en-US" altLang="ja-JP" dirty="0" err="1" smtClean="0"/>
              <a:t>Martonosi</a:t>
            </a:r>
            <a:r>
              <a:rPr kumimoji="1" lang="en-US" altLang="ja-JP" dirty="0" smtClean="0"/>
              <a:t> (Princeton, 2001)</a:t>
            </a:r>
            <a:r>
              <a:rPr kumimoji="1" lang="en-US" altLang="ja-JP" baseline="30000" dirty="0" smtClean="0"/>
              <a:t>5</a:t>
            </a:r>
            <a:r>
              <a:rPr kumimoji="1" lang="en-US" altLang="ja-JP" dirty="0" smtClean="0"/>
              <a:t> mux in zeros to N most significant bits if all N are zero.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Arithmetic circuits will output zeros for those bits anyway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Demonstrated dynamic power reductions of up to </a:t>
            </a:r>
            <a:r>
              <a:rPr kumimoji="1" lang="en-US" altLang="ja-JP" b="1" dirty="0" smtClean="0"/>
              <a:t>70% </a:t>
            </a:r>
            <a:r>
              <a:rPr kumimoji="1" lang="en-US" altLang="ja-JP" dirty="0" smtClean="0"/>
              <a:t>when running SPEC benchmark!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Can we use the same principle in power gating instead?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193" y="1524000"/>
            <a:ext cx="3867807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206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0"/>
            <a:ext cx="7772400" cy="1143000"/>
          </a:xfrm>
        </p:spPr>
        <p:txBody>
          <a:bodyPr/>
          <a:lstStyle/>
          <a:p>
            <a:r>
              <a:rPr kumimoji="1" lang="en-US" altLang="ja-JP" dirty="0" smtClean="0"/>
              <a:t>Value-based Power Saving on GPGPU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7772400" cy="3429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sz="2000" dirty="0" smtClean="0"/>
              <a:t>GPGPU research is of current interest</a:t>
            </a:r>
          </a:p>
          <a:p>
            <a:pPr>
              <a:buFont typeface="Arial"/>
              <a:buChar char="•"/>
            </a:pPr>
            <a:r>
              <a:rPr kumimoji="1" lang="en-US" altLang="ja-JP" sz="2000" dirty="0" err="1" smtClean="0"/>
              <a:t>Shulte</a:t>
            </a:r>
            <a:r>
              <a:rPr kumimoji="1" lang="en-US" altLang="ja-JP" sz="2000" dirty="0" smtClean="0"/>
              <a:t> (AMD) et al. (2013)</a:t>
            </a:r>
            <a:r>
              <a:rPr kumimoji="1" lang="en-US" altLang="ja-JP" sz="2000" baseline="30000" dirty="0" smtClean="0"/>
              <a:t>6</a:t>
            </a:r>
            <a:r>
              <a:rPr kumimoji="1" lang="en-US" altLang="ja-JP" sz="2000" dirty="0" smtClean="0"/>
              <a:t> showed that up to 60% of all instructions in GPU benchmarks have operands/results that can be represented by 16 or fewer bits</a:t>
            </a:r>
          </a:p>
          <a:p>
            <a:pPr>
              <a:buFont typeface="Arial"/>
              <a:buChar char="•"/>
            </a:pPr>
            <a:r>
              <a:rPr kumimoji="1" lang="en-US" altLang="ja-JP" sz="2000" dirty="0" smtClean="0"/>
              <a:t>They then demonstrated using an alternate 16 bit </a:t>
            </a:r>
            <a:r>
              <a:rPr kumimoji="1" lang="en-US" altLang="ja-JP" sz="2000" dirty="0" err="1" smtClean="0"/>
              <a:t>datapath</a:t>
            </a:r>
            <a:r>
              <a:rPr kumimoji="1" lang="en-US" altLang="ja-JP" sz="2000" dirty="0" smtClean="0"/>
              <a:t> when the upper bits are sign extended bits </a:t>
            </a:r>
          </a:p>
          <a:p>
            <a:pPr lvl="1">
              <a:buFont typeface="Arial"/>
              <a:buChar char="•"/>
            </a:pPr>
            <a:r>
              <a:rPr kumimoji="1" lang="en-US" altLang="ja-JP" sz="2000" dirty="0" smtClean="0"/>
              <a:t>Savings in dynamic power of up to </a:t>
            </a:r>
            <a:r>
              <a:rPr kumimoji="1" lang="en-US" altLang="ja-JP" sz="2000" b="1" dirty="0" smtClean="0"/>
              <a:t>41%</a:t>
            </a:r>
          </a:p>
          <a:p>
            <a:pPr>
              <a:buFont typeface="Arial"/>
              <a:buChar char="•"/>
            </a:pPr>
            <a:endParaRPr kumimoji="1" lang="ja-JP" alt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4419600"/>
            <a:ext cx="3970508" cy="2362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648200"/>
            <a:ext cx="3733800" cy="20333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00" y="4419600"/>
            <a:ext cx="838200" cy="212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2267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Our method overview</a:t>
            </a:r>
            <a:endParaRPr kumimoji="1" lang="ja-JP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286000"/>
            <a:ext cx="7772400" cy="34290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kumimoji="1" lang="en-US" altLang="ja-JP" dirty="0" smtClean="0"/>
              <a:t>Single arithmetic circuit – rather (or in addition to) bypassing parts of circuit, shut off the entire portion of the circuit.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Challenge: any extra overhead (even a single gate) will quickly cancel the gains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Example: </a:t>
            </a:r>
            <a:r>
              <a:rPr kumimoji="1" lang="en-US" altLang="ja-JP" dirty="0" err="1" smtClean="0"/>
              <a:t>Kogge</a:t>
            </a:r>
            <a:r>
              <a:rPr kumimoji="1" lang="en-US" altLang="ja-JP" dirty="0" smtClean="0"/>
              <a:t>-Stone adder: if one of the input pairs is zero, the entire section of the circuit corresponding to those inputs can be shut off</a:t>
            </a:r>
          </a:p>
          <a:p>
            <a:pPr>
              <a:buFont typeface="Arial"/>
              <a:buChar char="•"/>
            </a:pPr>
            <a:r>
              <a:rPr kumimoji="1" lang="en-US" altLang="ja-JP" dirty="0" smtClean="0"/>
              <a:t>GPU has hundreds of ALUs</a:t>
            </a:r>
          </a:p>
          <a:p>
            <a:pPr lvl="1">
              <a:buFont typeface="Arial"/>
              <a:buChar char="•"/>
            </a:pPr>
            <a:r>
              <a:rPr kumimoji="1" lang="en-US" altLang="ja-JP" dirty="0" smtClean="0"/>
              <a:t> Significant power saving opportunities.</a:t>
            </a:r>
          </a:p>
          <a:p>
            <a:pPr>
              <a:buFont typeface="Arial"/>
              <a:buChar char="•"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197372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122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1373</TotalTime>
  <Words>2407</Words>
  <Application>Microsoft Macintosh PowerPoint</Application>
  <PresentationFormat>On-screen Show (4:3)</PresentationFormat>
  <Paragraphs>196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Fine-grained minimal overhead value-based core power gating on GPGPU</vt:lpstr>
      <vt:lpstr>Agenda</vt:lpstr>
      <vt:lpstr>Fine-grained Power Gating</vt:lpstr>
      <vt:lpstr>GPGPU</vt:lpstr>
      <vt:lpstr>GPGPU Hardware</vt:lpstr>
      <vt:lpstr>Major current research area</vt:lpstr>
      <vt:lpstr>Value-based Clock Gating</vt:lpstr>
      <vt:lpstr>Value-based Power Saving on GPGPU</vt:lpstr>
      <vt:lpstr>Our method overview</vt:lpstr>
      <vt:lpstr>Determine gating condition with (almost) no overhead</vt:lpstr>
      <vt:lpstr>Power gating condition</vt:lpstr>
      <vt:lpstr>No power overhead</vt:lpstr>
      <vt:lpstr>Power gating of adder slices</vt:lpstr>
      <vt:lpstr>Modified adder topology</vt:lpstr>
      <vt:lpstr>In-rush current</vt:lpstr>
      <vt:lpstr>In-rush Current Control</vt:lpstr>
      <vt:lpstr>Leakage Power Savings</vt:lpstr>
      <vt:lpstr>Leakage power savings – 8 MSB</vt:lpstr>
      <vt:lpstr>Leakage power savings</vt:lpstr>
      <vt:lpstr>Savings on GPGPU</vt:lpstr>
      <vt:lpstr>GPGPU-Sim10 and GPUWattch11</vt:lpstr>
      <vt:lpstr>GPGPU-Sim + GPUWattch Software </vt:lpstr>
      <vt:lpstr>Modification of GPUWattch</vt:lpstr>
      <vt:lpstr>Modification of GPUWattch</vt:lpstr>
      <vt:lpstr>GPGPU Results</vt:lpstr>
      <vt:lpstr>Comments</vt:lpstr>
      <vt:lpstr>PowerPoint Presentation</vt:lpstr>
      <vt:lpstr>Compounding methods</vt:lpstr>
      <vt:lpstr>Conclusion</vt:lpstr>
      <vt:lpstr>References</vt:lpstr>
      <vt:lpstr>Appendix: Future work, Tools</vt:lpstr>
    </vt:vector>
  </TitlesOfParts>
  <Company>SUNY at Buffalo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Creative/News Services</dc:creator>
  <cp:lastModifiedBy>Chris Fritz</cp:lastModifiedBy>
  <cp:revision>85</cp:revision>
  <dcterms:created xsi:type="dcterms:W3CDTF">2011-06-08T13:22:31Z</dcterms:created>
  <dcterms:modified xsi:type="dcterms:W3CDTF">2015-05-06T04:20:35Z</dcterms:modified>
</cp:coreProperties>
</file>