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s/slide23.xml" ContentType="application/vnd.openxmlformats-officedocument.presentationml.slide+xml"/>
  <Override PartName="/ppt/slideLayouts/slideLayout17.xml" ContentType="application/vnd.openxmlformats-officedocument.presentationml.slideLayout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6"/>
  </p:notesMasterIdLst>
  <p:handoutMasterIdLst>
    <p:handoutMasterId r:id="rId27"/>
  </p:handoutMasterIdLst>
  <p:sldIdLst>
    <p:sldId id="322" r:id="rId3"/>
    <p:sldId id="660" r:id="rId4"/>
    <p:sldId id="669" r:id="rId5"/>
    <p:sldId id="670" r:id="rId6"/>
    <p:sldId id="671" r:id="rId7"/>
    <p:sldId id="672" r:id="rId8"/>
    <p:sldId id="673" r:id="rId9"/>
    <p:sldId id="674" r:id="rId10"/>
    <p:sldId id="675" r:id="rId11"/>
    <p:sldId id="658" r:id="rId12"/>
    <p:sldId id="676" r:id="rId13"/>
    <p:sldId id="677" r:id="rId14"/>
    <p:sldId id="678" r:id="rId15"/>
    <p:sldId id="679" r:id="rId16"/>
    <p:sldId id="680" r:id="rId17"/>
    <p:sldId id="681" r:id="rId18"/>
    <p:sldId id="682" r:id="rId19"/>
    <p:sldId id="683" r:id="rId20"/>
    <p:sldId id="684" r:id="rId21"/>
    <p:sldId id="685" r:id="rId22"/>
    <p:sldId id="686" r:id="rId23"/>
    <p:sldId id="687" r:id="rId24"/>
    <p:sldId id="584" r:id="rId2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80102" autoAdjust="0"/>
  </p:normalViewPr>
  <p:slideViewPr>
    <p:cSldViewPr>
      <p:cViewPr varScale="1">
        <p:scale>
          <a:sx n="97" d="100"/>
          <a:sy n="97" d="100"/>
        </p:scale>
        <p:origin x="-9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Concurrency </a:t>
            </a:r>
            <a:r>
              <a:rPr lang="en-US" dirty="0" smtClean="0"/>
              <a:t>Control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1 deadline: 3/23 (Friday)</a:t>
            </a:r>
          </a:p>
          <a:p>
            <a:r>
              <a:rPr lang="en-US" dirty="0" smtClean="0"/>
              <a:t>Online survey for the course will be up online soon. Please participate!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things we wanted to take care of (from the last lecture)</a:t>
            </a:r>
          </a:p>
          <a:p>
            <a:pPr lvl="1"/>
            <a:r>
              <a:rPr lang="en-US" dirty="0" smtClean="0"/>
              <a:t>Performance: interleaving of operations</a:t>
            </a:r>
          </a:p>
          <a:p>
            <a:pPr lvl="1"/>
            <a:r>
              <a:rPr lang="en-US" dirty="0" smtClean="0"/>
              <a:t>Failure: intentional (abort()), unintentional (e.g., process failure)</a:t>
            </a:r>
          </a:p>
          <a:p>
            <a:r>
              <a:rPr lang="en-US" dirty="0" smtClean="0"/>
              <a:t>Interleaving must satisfy serial equivalence</a:t>
            </a:r>
          </a:p>
          <a:p>
            <a:r>
              <a:rPr lang="en-US" dirty="0" smtClean="0"/>
              <a:t>What about failures?</a:t>
            </a:r>
          </a:p>
          <a:p>
            <a:pPr lvl="1"/>
            <a:r>
              <a:rPr lang="en-US" dirty="0" smtClean="0"/>
              <a:t>Should be able to rollback as if no transaction has happened.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Abort()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can go wrong?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414713" y="3159125"/>
            <a:ext cx="23812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04125" y="3159125"/>
            <a:ext cx="22225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414713" y="5713413"/>
            <a:ext cx="23812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4260850" y="5713413"/>
            <a:ext cx="23813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604125" y="5713413"/>
            <a:ext cx="22225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8"/>
          <p:cNvGrpSpPr>
            <a:grpSpLocks/>
          </p:cNvGrpSpPr>
          <p:nvPr/>
        </p:nvGrpSpPr>
        <p:grpSpPr bwMode="auto">
          <a:xfrm>
            <a:off x="609600" y="2030413"/>
            <a:ext cx="7942263" cy="3621087"/>
            <a:chOff x="425" y="1091"/>
            <a:chExt cx="5420" cy="2281"/>
          </a:xfrm>
        </p:grpSpPr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547" y="1113"/>
              <a:ext cx="9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437" y="1113"/>
              <a:ext cx="11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V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1546" y="1113"/>
              <a:ext cx="5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593" y="1113"/>
              <a:ext cx="8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73" y="1302"/>
              <a:ext cx="12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573" y="1521"/>
              <a:ext cx="100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3056" y="1113"/>
              <a:ext cx="9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3947" y="1113"/>
              <a:ext cx="15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W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087" y="1113"/>
              <a:ext cx="5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056" y="1426"/>
              <a:ext cx="160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aBranch.branchTotal()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425" y="1091"/>
              <a:ext cx="246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2908" y="109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2924" y="1091"/>
              <a:ext cx="29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2908" y="1107"/>
              <a:ext cx="1" cy="64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73" y="1879"/>
              <a:ext cx="12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353" y="1832"/>
              <a:ext cx="3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425" y="1763"/>
              <a:ext cx="189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2330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2346" y="1763"/>
              <a:ext cx="5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2908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2924" y="1763"/>
              <a:ext cx="22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5189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5204" y="1763"/>
              <a:ext cx="64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330" y="1778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>
              <a:off x="2908" y="1778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189" y="1778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573" y="2144"/>
              <a:ext cx="1003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i="1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2353" y="1876"/>
              <a:ext cx="347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pitchFamily="-1" charset="0"/>
                </a:rPr>
                <a:t>$300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2330" y="2044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>
              <a:off x="2908" y="2044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5189" y="2044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3056" y="2356"/>
              <a:ext cx="154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a.getBalance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5212" y="2363"/>
              <a:ext cx="3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2330" y="2309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2908" y="2309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5189" y="2309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3056" y="2596"/>
              <a:ext cx="1975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total+b.getBalance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8" name="Rectangle 46"/>
            <p:cNvSpPr>
              <a:spLocks noChangeArrowheads="1"/>
            </p:cNvSpPr>
            <p:nvPr/>
          </p:nvSpPr>
          <p:spPr bwMode="auto">
            <a:xfrm>
              <a:off x="5212" y="2629"/>
              <a:ext cx="347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$400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2330" y="2575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2908" y="2575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5189" y="2575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50"/>
            <p:cNvSpPr>
              <a:spLocks noChangeArrowheads="1"/>
            </p:cNvSpPr>
            <p:nvPr/>
          </p:nvSpPr>
          <p:spPr bwMode="auto">
            <a:xfrm>
              <a:off x="3056" y="2740"/>
              <a:ext cx="196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total+c.getBalance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53" name="Rectangle 51"/>
            <p:cNvSpPr>
              <a:spLocks noChangeArrowheads="1"/>
            </p:cNvSpPr>
            <p:nvPr/>
          </p:nvSpPr>
          <p:spPr bwMode="auto">
            <a:xfrm>
              <a:off x="2330" y="2840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52"/>
            <p:cNvSpPr>
              <a:spLocks noChangeShapeType="1"/>
            </p:cNvSpPr>
            <p:nvPr/>
          </p:nvSpPr>
          <p:spPr bwMode="auto">
            <a:xfrm>
              <a:off x="2908" y="2840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Rectangle 53"/>
            <p:cNvSpPr>
              <a:spLocks noChangeArrowheads="1"/>
            </p:cNvSpPr>
            <p:nvPr/>
          </p:nvSpPr>
          <p:spPr bwMode="auto">
            <a:xfrm>
              <a:off x="5189" y="2840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Rectangle 54"/>
            <p:cNvSpPr>
              <a:spLocks noChangeArrowheads="1"/>
            </p:cNvSpPr>
            <p:nvPr/>
          </p:nvSpPr>
          <p:spPr bwMode="auto">
            <a:xfrm>
              <a:off x="3056" y="3140"/>
              <a:ext cx="13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...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>
              <a:off x="425" y="3371"/>
              <a:ext cx="189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56"/>
            <p:cNvSpPr>
              <a:spLocks noChangeArrowheads="1"/>
            </p:cNvSpPr>
            <p:nvPr/>
          </p:nvSpPr>
          <p:spPr bwMode="auto">
            <a:xfrm>
              <a:off x="2330" y="3106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>
              <a:off x="2330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58"/>
            <p:cNvSpPr>
              <a:spLocks noChangeShapeType="1"/>
            </p:cNvSpPr>
            <p:nvPr/>
          </p:nvSpPr>
          <p:spPr bwMode="auto">
            <a:xfrm>
              <a:off x="2346" y="3371"/>
              <a:ext cx="5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Line 59"/>
            <p:cNvSpPr>
              <a:spLocks noChangeShapeType="1"/>
            </p:cNvSpPr>
            <p:nvPr/>
          </p:nvSpPr>
          <p:spPr bwMode="auto">
            <a:xfrm>
              <a:off x="2908" y="3114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Line 60"/>
            <p:cNvSpPr>
              <a:spLocks noChangeShapeType="1"/>
            </p:cNvSpPr>
            <p:nvPr/>
          </p:nvSpPr>
          <p:spPr bwMode="auto">
            <a:xfrm>
              <a:off x="2908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Line 61"/>
            <p:cNvSpPr>
              <a:spLocks noChangeShapeType="1"/>
            </p:cNvSpPr>
            <p:nvPr/>
          </p:nvSpPr>
          <p:spPr bwMode="auto">
            <a:xfrm>
              <a:off x="2924" y="3371"/>
              <a:ext cx="22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Rectangle 62"/>
            <p:cNvSpPr>
              <a:spLocks noChangeArrowheads="1"/>
            </p:cNvSpPr>
            <p:nvPr/>
          </p:nvSpPr>
          <p:spPr bwMode="auto">
            <a:xfrm>
              <a:off x="5189" y="3106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auto">
            <a:xfrm>
              <a:off x="5189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5204" y="3371"/>
              <a:ext cx="64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67" name="Picture 6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Strict Executions of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Transactions should </a:t>
            </a:r>
            <a:r>
              <a:rPr lang="en-US" i="1" dirty="0" smtClean="0">
                <a:solidFill>
                  <a:srgbClr val="FF0000"/>
                </a:solidFill>
              </a:rPr>
              <a:t>delay both their read and write operations </a:t>
            </a:r>
            <a:r>
              <a:rPr lang="en-US" dirty="0" smtClean="0"/>
              <a:t>on an object</a:t>
            </a:r>
          </a:p>
          <a:p>
            <a:pPr lvl="1"/>
            <a:r>
              <a:rPr lang="en-US" dirty="0" smtClean="0"/>
              <a:t>Until all transactions that previously wrote that object have either committed or aborted</a:t>
            </a:r>
          </a:p>
          <a:p>
            <a:r>
              <a:rPr lang="en-US" dirty="0" smtClean="0"/>
              <a:t>How do we implement serial equivalence &amp; strict executions? Many ways</a:t>
            </a:r>
          </a:p>
          <a:p>
            <a:r>
              <a:rPr lang="en-US" dirty="0" smtClean="0"/>
              <a:t>One example: optimistic concurrency control: optimistically perform a transaction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if it’s OK to commit then commit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if not, abort and retry</a:t>
            </a:r>
            <a:endParaRPr lang="en-US" dirty="0" smtClean="0"/>
          </a:p>
          <a:p>
            <a:pPr lvl="1"/>
            <a:r>
              <a:rPr lang="en-US" dirty="0" smtClean="0"/>
              <a:t>Examples: </a:t>
            </a:r>
            <a:r>
              <a:rPr lang="en-US" dirty="0" err="1" smtClean="0"/>
              <a:t>Dropbox</a:t>
            </a:r>
            <a:r>
              <a:rPr lang="en-US" dirty="0" smtClean="0"/>
              <a:t>, Google Docs, Wikipedia, Dynamo, etc.</a:t>
            </a:r>
          </a:p>
          <a:p>
            <a:r>
              <a:rPr lang="en-US" dirty="0" smtClean="0"/>
              <a:t>We’ll see how to do this with locks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8064500" cy="4927600"/>
          </a:xfrm>
        </p:spPr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 Exclusive Locks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4000" dirty="0" smtClean="0">
                <a:latin typeface="Arial" pitchFamily="-1" charset="0"/>
              </a:rPr>
              <a:t> </a:t>
            </a: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 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		Transaction T2</a:t>
            </a:r>
            <a:r>
              <a:rPr lang="en-US" sz="4000" u="sng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 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			 balance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 = (balance*1.1) 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a.withdraw(balance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* 0.1) 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commit()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				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b.setBalance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 = (balance*1.1) 				        				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c.withdraw(balance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*0.1)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latin typeface="Arial" pitchFamily="-1" charset="0"/>
              </a:rPr>
              <a:t>						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commit()</a:t>
            </a:r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479800" y="26543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B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454400" y="38735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A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819400" y="44323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997200" y="48387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A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7924800" y="52070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C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404100" y="57150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7581900" y="61214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C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350000" y="41656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4572000" y="2286000"/>
            <a:ext cx="0" cy="431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4622800" y="3022600"/>
            <a:ext cx="711200" cy="58477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WAIT on B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533900" y="44323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B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350000" y="35687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3810000" y="4673600"/>
            <a:ext cx="723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phase locking</a:t>
            </a:r>
          </a:p>
          <a:p>
            <a:pPr lvl="1"/>
            <a:r>
              <a:rPr lang="en-US" dirty="0" smtClean="0"/>
              <a:t>To satisfy serial equivalence</a:t>
            </a:r>
          </a:p>
          <a:p>
            <a:pPr lvl="1"/>
            <a:r>
              <a:rPr lang="en-US" dirty="0" smtClean="0"/>
              <a:t>First phase (growing phase): new locks are acquired</a:t>
            </a:r>
          </a:p>
          <a:p>
            <a:pPr lvl="1"/>
            <a:r>
              <a:rPr lang="en-US" dirty="0" smtClean="0"/>
              <a:t>Second phase (shrinking phase): locks are only released</a:t>
            </a:r>
          </a:p>
          <a:p>
            <a:pPr lvl="1"/>
            <a:r>
              <a:rPr lang="en-US" dirty="0" smtClean="0"/>
              <a:t>A transaction is not allowed to acquire any new lock, once it has released any one lock</a:t>
            </a:r>
          </a:p>
          <a:p>
            <a:r>
              <a:rPr lang="en-US" dirty="0" smtClean="0"/>
              <a:t>Strict two phase locking</a:t>
            </a:r>
          </a:p>
          <a:p>
            <a:pPr lvl="1"/>
            <a:r>
              <a:rPr lang="en-US" dirty="0" smtClean="0"/>
              <a:t>To handle abort() (failures)</a:t>
            </a:r>
          </a:p>
          <a:p>
            <a:pPr lvl="1"/>
            <a:r>
              <a:rPr lang="en-US" dirty="0" smtClean="0"/>
              <a:t>Locks are only released at the end of the transaction, either at commit() or abort()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Going Beyond 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Non-exclusive locks: break a lock into a read lock and a write lock</a:t>
            </a:r>
          </a:p>
          <a:p>
            <a:r>
              <a:rPr lang="en-US" dirty="0" smtClean="0"/>
              <a:t>Allows more concurrency</a:t>
            </a:r>
          </a:p>
          <a:p>
            <a:pPr lvl="1"/>
            <a:r>
              <a:rPr lang="en-US" dirty="0" smtClean="0"/>
              <a:t>Read locks can be shared (no harm to share)</a:t>
            </a:r>
          </a:p>
          <a:p>
            <a:pPr lvl="1"/>
            <a:r>
              <a:rPr lang="en-US" dirty="0" smtClean="0"/>
              <a:t>Write locks should be exclusive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Font typeface="Symbol" pitchFamily="-1" charset="2"/>
              <a:buNone/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u="sng" dirty="0" smtClean="0">
                <a:latin typeface="Arial" pitchFamily="-1" charset="0"/>
              </a:rPr>
              <a:t>non-exclusive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u="sng" dirty="0" smtClean="0">
                <a:latin typeface="Arial" pitchFamily="-1" charset="0"/>
              </a:rPr>
              <a:t>lock compatibility</a:t>
            </a:r>
          </a:p>
          <a:p>
            <a:pPr>
              <a:lnSpc>
                <a:spcPct val="10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    Lock already		Lock requested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      set		read		write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none	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latin typeface="Arial" pitchFamily="-1" charset="0"/>
              </a:rPr>
              <a:t>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read	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latin typeface="Arial" pitchFamily="-1" charset="0"/>
              </a:rPr>
              <a:t>	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write		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  <a:r>
              <a:rPr lang="en-US" dirty="0" smtClean="0">
                <a:solidFill>
                  <a:schemeClr val="accent2"/>
                </a:solidFill>
                <a:latin typeface="Arial" pitchFamily="-1" charset="0"/>
              </a:rPr>
              <a:t>	</a:t>
            </a:r>
            <a:r>
              <a:rPr lang="en-US" dirty="0" smtClean="0">
                <a:latin typeface="Arial" pitchFamily="-1" charset="0"/>
              </a:rPr>
              <a:t>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</a:p>
          <a:p>
            <a:pPr>
              <a:lnSpc>
                <a:spcPct val="80000"/>
              </a:lnSpc>
              <a:buClr>
                <a:schemeClr val="hlink"/>
              </a:buClr>
              <a:buFont typeface="Symbol" pitchFamily="-1" charset="2"/>
              <a:buChar char="§"/>
            </a:pPr>
            <a:endParaRPr lang="en-US" dirty="0" smtClean="0">
              <a:latin typeface="Arial" pitchFamily="-1" charset="0"/>
            </a:endParaRPr>
          </a:p>
          <a:p>
            <a:pPr>
              <a:lnSpc>
                <a:spcPct val="80000"/>
              </a:lnSpc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read lock is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promoted</a:t>
            </a:r>
            <a:r>
              <a:rPr lang="en-US" dirty="0" smtClean="0">
                <a:latin typeface="Arial" pitchFamily="-1" charset="0"/>
              </a:rPr>
              <a:t> to a write lock when the transaction needs write access to the same object.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read lock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shared</a:t>
            </a:r>
            <a:r>
              <a:rPr lang="en-US" dirty="0" smtClean="0">
                <a:latin typeface="Arial" pitchFamily="-1" charset="0"/>
              </a:rPr>
              <a:t> with other transactions’ read </a:t>
            </a:r>
            <a:r>
              <a:rPr lang="en-US" dirty="0" err="1" smtClean="0">
                <a:latin typeface="Arial" pitchFamily="-1" charset="0"/>
              </a:rPr>
              <a:t>lock(s</a:t>
            </a:r>
            <a:r>
              <a:rPr lang="en-US" dirty="0" smtClean="0">
                <a:latin typeface="Arial" pitchFamily="-1" charset="0"/>
              </a:rPr>
              <a:t>) cannot be promoted.  Transaction waits for other read locks to be released.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Cannot demote a write lock to read lock during transaction – violates the 2P principle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977900" y="2413000"/>
            <a:ext cx="63373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952500" y="3733800"/>
            <a:ext cx="645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H="1">
            <a:off x="5384800" y="2235200"/>
            <a:ext cx="0" cy="14986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H="1">
            <a:off x="3556000" y="1905000"/>
            <a:ext cx="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Non-Exclusive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sz="2800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800" dirty="0" smtClean="0">
                <a:latin typeface="Arial" pitchFamily="-1" charset="0"/>
              </a:rPr>
              <a:t> </a:t>
            </a:r>
            <a:r>
              <a:rPr lang="en-US" sz="2800" u="sng" dirty="0" smtClean="0">
                <a:solidFill>
                  <a:srgbClr val="0000FF"/>
                </a:solidFill>
                <a:latin typeface="Arial" pitchFamily="-1" charset="0"/>
              </a:rPr>
              <a:t>Transaction T1     </a:t>
            </a:r>
            <a:r>
              <a:rPr lang="en-US" sz="2800" u="sng" dirty="0" smtClean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OpenTransaction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       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OpenTransaction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		        balance =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		     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b.setBalance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 =balance*1.1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Commit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3768725" y="3074988"/>
            <a:ext cx="9017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6465888" y="56896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3" name="Line 6"/>
          <p:cNvSpPr>
            <a:spLocks noChangeShapeType="1"/>
          </p:cNvSpPr>
          <p:nvPr/>
        </p:nvSpPr>
        <p:spPr bwMode="auto">
          <a:xfrm>
            <a:off x="4711700" y="1879600"/>
            <a:ext cx="0" cy="431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7988300" y="3251200"/>
            <a:ext cx="698500" cy="83099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5292724" y="4327525"/>
            <a:ext cx="3394076" cy="33855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Cannot Promote lock on B, Wait</a:t>
            </a: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5303838" y="5114925"/>
            <a:ext cx="2959100" cy="2968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Promote lock on B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2PL: a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800" dirty="0" smtClean="0">
                <a:latin typeface="Arial" pitchFamily="-1" charset="0"/>
              </a:rPr>
              <a:t> What happens in the example below?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800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sz="2800" u="sng" dirty="0" smtClean="0">
                <a:solidFill>
                  <a:srgbClr val="0000FF"/>
                </a:solidFill>
                <a:latin typeface="Arial" pitchFamily="-1" charset="0"/>
              </a:rPr>
              <a:t>Transaction T1     </a:t>
            </a:r>
            <a:r>
              <a:rPr lang="en-US" sz="2800" u="sng" dirty="0" smtClean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OpenTransaction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       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OpenTransaction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		        balance =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		     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b.setBalance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 =balance*1.1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=balance*1.1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768725" y="3074988"/>
            <a:ext cx="9017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465888" y="56896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4711700" y="1879600"/>
            <a:ext cx="0" cy="431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988300" y="3251200"/>
            <a:ext cx="698500" cy="83099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292724" y="4327525"/>
            <a:ext cx="3394076" cy="33855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Cannot Promote lock on B, Wait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295400" y="5292725"/>
            <a:ext cx="3357562" cy="346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Cannot Promote lock on B, Wait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365375" y="5681663"/>
            <a:ext cx="444500" cy="4206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Transactions?</a:t>
            </a:r>
          </a:p>
          <a:p>
            <a:pPr lvl="1"/>
            <a:r>
              <a:rPr lang="en-US" dirty="0" smtClean="0"/>
              <a:t>Abstraction for </a:t>
            </a:r>
            <a:r>
              <a:rPr lang="en-US" dirty="0" smtClean="0">
                <a:solidFill>
                  <a:srgbClr val="FF0000"/>
                </a:solidFill>
              </a:rPr>
              <a:t>grouping multiple operations into one</a:t>
            </a:r>
          </a:p>
          <a:p>
            <a:r>
              <a:rPr lang="en-US" dirty="0" smtClean="0"/>
              <a:t>Transaction primitives?</a:t>
            </a:r>
          </a:p>
          <a:p>
            <a:pPr lvl="1"/>
            <a:r>
              <a:rPr lang="en-US" dirty="0" smtClean="0"/>
              <a:t>begin(), commit(), abort()</a:t>
            </a:r>
          </a:p>
          <a:p>
            <a:r>
              <a:rPr lang="en-US" dirty="0" smtClean="0"/>
              <a:t>ACID?</a:t>
            </a:r>
          </a:p>
          <a:p>
            <a:pPr lvl="1"/>
            <a:r>
              <a:rPr lang="en-US" dirty="0" smtClean="0"/>
              <a:t>Atomicity, Consistency, Isolation, Durability</a:t>
            </a:r>
          </a:p>
          <a:p>
            <a:r>
              <a:rPr lang="en-US" dirty="0" smtClean="0"/>
              <a:t>Serial equivalence?</a:t>
            </a:r>
          </a:p>
          <a:p>
            <a:pPr lvl="1"/>
            <a:r>
              <a:rPr lang="en-US" dirty="0" smtClean="0"/>
              <a:t>“…as if these transactions had been performed sequentially (in some order)”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Necessary conditions</a:t>
            </a:r>
          </a:p>
          <a:p>
            <a:pPr lvl="1"/>
            <a:r>
              <a:rPr lang="en-US" dirty="0" smtClean="0"/>
              <a:t>Non-sharable resources (locked objects)</a:t>
            </a:r>
          </a:p>
          <a:p>
            <a:pPr lvl="1"/>
            <a:r>
              <a:rPr lang="en-US" dirty="0" smtClean="0"/>
              <a:t>No lock preemption</a:t>
            </a:r>
          </a:p>
          <a:p>
            <a:pPr lvl="1"/>
            <a:r>
              <a:rPr lang="en-US" dirty="0" smtClean="0"/>
              <a:t>Hold &amp; wait or circular wait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759200" y="3063875"/>
            <a:ext cx="4597400" cy="20320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76300" y="3063875"/>
            <a:ext cx="2768600" cy="20320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016000" y="3673475"/>
            <a:ext cx="3556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</a:t>
            </a: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968500" y="4156075"/>
            <a:ext cx="317500" cy="381000"/>
            <a:chOff x="1000" y="2232"/>
            <a:chExt cx="200" cy="240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1981200" y="3203575"/>
            <a:ext cx="317500" cy="381000"/>
            <a:chOff x="1000" y="2232"/>
            <a:chExt cx="200" cy="240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2997200" y="3698875"/>
            <a:ext cx="4191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U</a:t>
            </a:r>
          </a:p>
        </p:txBody>
      </p:sp>
      <p:cxnSp>
        <p:nvCxnSpPr>
          <p:cNvPr id="15" name="AutoShape 14"/>
          <p:cNvCxnSpPr>
            <a:cxnSpLocks noChangeShapeType="1"/>
            <a:stCxn id="7" idx="2"/>
          </p:cNvCxnSpPr>
          <p:nvPr/>
        </p:nvCxnSpPr>
        <p:spPr bwMode="auto">
          <a:xfrm rot="16200000" flipH="1">
            <a:off x="1461294" y="3839369"/>
            <a:ext cx="239712" cy="7747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6" name="AutoShape 15"/>
          <p:cNvCxnSpPr>
            <a:cxnSpLocks noChangeShapeType="1"/>
            <a:endCxn id="7" idx="0"/>
          </p:cNvCxnSpPr>
          <p:nvPr/>
        </p:nvCxnSpPr>
        <p:spPr bwMode="auto">
          <a:xfrm rot="16200000" flipH="1" flipV="1">
            <a:off x="1447006" y="3139282"/>
            <a:ext cx="280987" cy="787400"/>
          </a:xfrm>
          <a:prstGeom prst="curvedConnector3">
            <a:avLst>
              <a:gd name="adj1" fmla="val -4523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7" name="AutoShape 16"/>
          <p:cNvCxnSpPr>
            <a:cxnSpLocks noChangeShapeType="1"/>
            <a:stCxn id="14" idx="0"/>
          </p:cNvCxnSpPr>
          <p:nvPr/>
        </p:nvCxnSpPr>
        <p:spPr bwMode="auto">
          <a:xfrm rot="5400000" flipH="1">
            <a:off x="2613819" y="3105944"/>
            <a:ext cx="277812" cy="908050"/>
          </a:xfrm>
          <a:prstGeom prst="curvedConnector3">
            <a:avLst>
              <a:gd name="adj1" fmla="val 88569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8" name="AutoShape 17"/>
          <p:cNvCxnSpPr>
            <a:cxnSpLocks noChangeShapeType="1"/>
            <a:endCxn id="14" idx="2"/>
          </p:cNvCxnSpPr>
          <p:nvPr/>
        </p:nvCxnSpPr>
        <p:spPr bwMode="auto">
          <a:xfrm rot="5400000" flipH="1" flipV="1">
            <a:off x="2625725" y="3792538"/>
            <a:ext cx="241300" cy="920750"/>
          </a:xfrm>
          <a:prstGeom prst="curvedConnector3">
            <a:avLst>
              <a:gd name="adj1" fmla="val 5264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286000" y="31908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1003300" y="31527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2400300" y="43338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1003300" y="42830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1943100" y="35591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A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1930400" y="39020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3860800" y="3686175"/>
            <a:ext cx="3556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</a:t>
            </a:r>
          </a:p>
        </p:txBody>
      </p: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4813300" y="4168775"/>
            <a:ext cx="317500" cy="381000"/>
            <a:chOff x="1000" y="2232"/>
            <a:chExt cx="200" cy="240"/>
          </a:xfrm>
        </p:grpSpPr>
        <p:sp>
          <p:nvSpPr>
            <p:cNvPr id="27" name="Oval 26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4826000" y="3216275"/>
            <a:ext cx="317500" cy="381000"/>
            <a:chOff x="1000" y="2232"/>
            <a:chExt cx="200" cy="240"/>
          </a:xfrm>
        </p:grpSpPr>
        <p:sp>
          <p:nvSpPr>
            <p:cNvPr id="30" name="Oval 29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5778500" y="4156075"/>
            <a:ext cx="4191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U</a:t>
            </a:r>
          </a:p>
        </p:txBody>
      </p:sp>
      <p:cxnSp>
        <p:nvCxnSpPr>
          <p:cNvPr id="33" name="AutoShape 32"/>
          <p:cNvCxnSpPr>
            <a:cxnSpLocks noChangeShapeType="1"/>
            <a:stCxn id="25" idx="2"/>
          </p:cNvCxnSpPr>
          <p:nvPr/>
        </p:nvCxnSpPr>
        <p:spPr bwMode="auto">
          <a:xfrm rot="16200000" flipH="1">
            <a:off x="4306094" y="3852069"/>
            <a:ext cx="239712" cy="7747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4" name="AutoShape 33"/>
          <p:cNvCxnSpPr>
            <a:cxnSpLocks noChangeShapeType="1"/>
            <a:endCxn id="25" idx="0"/>
          </p:cNvCxnSpPr>
          <p:nvPr/>
        </p:nvCxnSpPr>
        <p:spPr bwMode="auto">
          <a:xfrm rot="16200000" flipH="1" flipV="1">
            <a:off x="4291806" y="3151982"/>
            <a:ext cx="280987" cy="787400"/>
          </a:xfrm>
          <a:prstGeom prst="curvedConnector3">
            <a:avLst>
              <a:gd name="adj1" fmla="val 18644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5016500" y="31527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3848100" y="31654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5016500" y="43846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3848100" y="42957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4787900" y="35718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A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4775200" y="39147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</a:t>
            </a:r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7810500" y="3622675"/>
            <a:ext cx="4191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V</a:t>
            </a:r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5791200" y="3165475"/>
            <a:ext cx="4064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W</a:t>
            </a: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6731000" y="4092575"/>
            <a:ext cx="520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...</a:t>
            </a:r>
            <a:endParaRPr lang="en-US" sz="2400"/>
          </a:p>
        </p:txBody>
      </p:sp>
      <p:sp>
        <p:nvSpPr>
          <p:cNvPr id="44" name="Line 43"/>
          <p:cNvSpPr>
            <a:spLocks noChangeShapeType="1"/>
          </p:cNvSpPr>
          <p:nvPr/>
        </p:nvSpPr>
        <p:spPr bwMode="auto">
          <a:xfrm>
            <a:off x="5118100" y="4371975"/>
            <a:ext cx="660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Line 44"/>
          <p:cNvSpPr>
            <a:spLocks noChangeShapeType="1"/>
          </p:cNvSpPr>
          <p:nvPr/>
        </p:nvSpPr>
        <p:spPr bwMode="auto">
          <a:xfrm flipH="1">
            <a:off x="5130800" y="3419475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6819900" y="3165475"/>
            <a:ext cx="520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...</a:t>
            </a:r>
            <a:endParaRPr lang="en-US" sz="2400"/>
          </a:p>
        </p:txBody>
      </p:sp>
      <p:cxnSp>
        <p:nvCxnSpPr>
          <p:cNvPr id="47" name="AutoShape 46"/>
          <p:cNvCxnSpPr>
            <a:cxnSpLocks noChangeShapeType="1"/>
            <a:stCxn id="43" idx="3"/>
            <a:endCxn id="41" idx="2"/>
          </p:cNvCxnSpPr>
          <p:nvPr/>
        </p:nvCxnSpPr>
        <p:spPr bwMode="auto">
          <a:xfrm flipV="1">
            <a:off x="7251700" y="4056063"/>
            <a:ext cx="768350" cy="247650"/>
          </a:xfrm>
          <a:prstGeom prst="curvedConnector2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</p:cxnSp>
      <p:sp>
        <p:nvSpPr>
          <p:cNvPr id="48" name="Line 47"/>
          <p:cNvSpPr>
            <a:spLocks noChangeShapeType="1"/>
          </p:cNvSpPr>
          <p:nvPr/>
        </p:nvSpPr>
        <p:spPr bwMode="auto">
          <a:xfrm>
            <a:off x="6197600" y="4384675"/>
            <a:ext cx="4953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9" name="AutoShape 48"/>
          <p:cNvCxnSpPr>
            <a:cxnSpLocks noChangeShapeType="1"/>
            <a:stCxn id="41" idx="0"/>
            <a:endCxn id="46" idx="3"/>
          </p:cNvCxnSpPr>
          <p:nvPr/>
        </p:nvCxnSpPr>
        <p:spPr bwMode="auto">
          <a:xfrm rot="5400000" flipH="1">
            <a:off x="7557294" y="3159919"/>
            <a:ext cx="246062" cy="679450"/>
          </a:xfrm>
          <a:prstGeom prst="curvedConnector2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</p:cxnSp>
      <p:sp>
        <p:nvSpPr>
          <p:cNvPr id="50" name="Line 49"/>
          <p:cNvSpPr>
            <a:spLocks noChangeShapeType="1"/>
          </p:cNvSpPr>
          <p:nvPr/>
        </p:nvSpPr>
        <p:spPr bwMode="auto">
          <a:xfrm flipH="1">
            <a:off x="6210300" y="3355975"/>
            <a:ext cx="5080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6172200" y="43592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7429500" y="31654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6248400" y="30892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54" name="Text Box 53"/>
          <p:cNvSpPr txBox="1">
            <a:spLocks noChangeArrowheads="1"/>
          </p:cNvSpPr>
          <p:nvPr/>
        </p:nvSpPr>
        <p:spPr bwMode="auto">
          <a:xfrm>
            <a:off x="7302500" y="43084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55" name="Text Box 54"/>
          <p:cNvSpPr txBox="1">
            <a:spLocks noChangeArrowheads="1"/>
          </p:cNvSpPr>
          <p:nvPr/>
        </p:nvSpPr>
        <p:spPr bwMode="auto">
          <a:xfrm>
            <a:off x="1384300" y="4752975"/>
            <a:ext cx="17272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Hold &amp; Wait</a:t>
            </a:r>
            <a:endParaRPr lang="en-US" sz="1800"/>
          </a:p>
        </p:txBody>
      </p:sp>
      <p:sp>
        <p:nvSpPr>
          <p:cNvPr id="56" name="Text Box 55"/>
          <p:cNvSpPr txBox="1">
            <a:spLocks noChangeArrowheads="1"/>
          </p:cNvSpPr>
          <p:nvPr/>
        </p:nvSpPr>
        <p:spPr bwMode="auto">
          <a:xfrm>
            <a:off x="4991100" y="4765675"/>
            <a:ext cx="17272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Circular Wait</a:t>
            </a:r>
            <a:endParaRPr lang="en-US" sz="18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Deadlocks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Acquiring all locks at once</a:t>
            </a:r>
          </a:p>
          <a:p>
            <a:r>
              <a:rPr lang="en-US" dirty="0" smtClean="0"/>
              <a:t>Acquiring locks in a predefined order</a:t>
            </a:r>
          </a:p>
          <a:p>
            <a:r>
              <a:rPr lang="en-US" dirty="0" smtClean="0"/>
              <a:t>Not always practical:</a:t>
            </a:r>
          </a:p>
          <a:p>
            <a:pPr lvl="1"/>
            <a:r>
              <a:rPr lang="en-US" dirty="0" smtClean="0"/>
              <a:t>Transactions might not know which locks they will need in the future</a:t>
            </a:r>
          </a:p>
          <a:p>
            <a:r>
              <a:rPr lang="en-US" dirty="0" smtClean="0"/>
              <a:t>One strategy: timeout</a:t>
            </a:r>
          </a:p>
          <a:p>
            <a:pPr lvl="1"/>
            <a:r>
              <a:rPr lang="en-US" dirty="0" smtClean="0"/>
              <a:t>If we design each transaction to be short and fast, then we can abort() after some period of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Transactions need to provide ACID</a:t>
            </a:r>
          </a:p>
          <a:p>
            <a:r>
              <a:rPr lang="en-US" dirty="0" smtClean="0"/>
              <a:t>Serial equivalence defines correctness of executing concurrent transactions</a:t>
            </a:r>
          </a:p>
          <a:p>
            <a:r>
              <a:rPr lang="en-US" dirty="0" smtClean="0"/>
              <a:t>It is handled by ordering conflicting operations</a:t>
            </a:r>
          </a:p>
          <a:p>
            <a:r>
              <a:rPr lang="en-US" dirty="0" smtClean="0"/>
              <a:t>Handling abort() (failures) correctly requires strict executions</a:t>
            </a:r>
          </a:p>
          <a:p>
            <a:r>
              <a:rPr lang="en-US" dirty="0" smtClean="0"/>
              <a:t>This can be implemented by strict 2PL.</a:t>
            </a:r>
          </a:p>
          <a:p>
            <a:r>
              <a:rPr lang="en-US" dirty="0" smtClean="0"/>
              <a:t>For increased concurrency, we can use non-exclusive locks.</a:t>
            </a:r>
          </a:p>
          <a:p>
            <a:r>
              <a:rPr lang="en-US" dirty="0" smtClean="0"/>
              <a:t>Next: </a:t>
            </a:r>
            <a:r>
              <a:rPr lang="en-US" smtClean="0"/>
              <a:t>distributed transactions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Control: Providing “Correct” Interleaving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How do we provide serial equivalence?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Hint: think about reads &amp; writes and how to order them in concurrent transactions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sz="24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b="1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b="1" dirty="0" smtClean="0"/>
              <a:t>   </a:t>
            </a:r>
            <a:r>
              <a:rPr lang="en-US" b="1" u="sng" dirty="0" smtClean="0">
                <a:solidFill>
                  <a:srgbClr val="0000FF"/>
                </a:solidFill>
              </a:rPr>
              <a:t>Transaction T1  </a:t>
            </a:r>
            <a:r>
              <a:rPr lang="en-US" b="1" u="sng" dirty="0" smtClean="0">
                <a:solidFill>
                  <a:schemeClr val="hlink"/>
                </a:solidFill>
              </a:rPr>
              <a:t>	             Transaction T2 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balance = </a:t>
            </a:r>
            <a:r>
              <a:rPr lang="en-US" sz="1600" b="1" dirty="0" err="1" smtClean="0">
                <a:solidFill>
                  <a:srgbClr val="0000FF"/>
                </a:solidFill>
              </a:rPr>
              <a:t>b.getBalance</a:t>
            </a:r>
            <a:r>
              <a:rPr lang="en-US" sz="1600" b="1" dirty="0" smtClean="0">
                <a:solidFill>
                  <a:srgbClr val="0000FF"/>
                </a:solidFill>
              </a:rPr>
              <a:t>()</a:t>
            </a:r>
            <a:r>
              <a:rPr lang="en-US" sz="2000" b="1" dirty="0" smtClean="0">
                <a:solidFill>
                  <a:srgbClr val="0000FF"/>
                </a:solidFill>
              </a:rPr>
              <a:t>	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b.setBalance</a:t>
            </a:r>
            <a:r>
              <a:rPr lang="en-US" sz="1600" b="1" dirty="0" smtClean="0">
                <a:solidFill>
                  <a:srgbClr val="0000FF"/>
                </a:solidFill>
              </a:rPr>
              <a:t> = (balance*1.1)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       	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                                                           balance = </a:t>
            </a:r>
            <a:r>
              <a:rPr lang="en-US" sz="1600" b="1" dirty="0" err="1" smtClean="0">
                <a:solidFill>
                  <a:schemeClr val="hlink"/>
                </a:solidFill>
              </a:rPr>
              <a:t>b.getBalance</a:t>
            </a:r>
            <a:r>
              <a:rPr lang="en-US" sz="1600" b="1" dirty="0" smtClean="0">
                <a:solidFill>
                  <a:schemeClr val="hlink"/>
                </a:solidFill>
              </a:rPr>
              <a:t>()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bg2"/>
                </a:solidFill>
              </a:rPr>
              <a:t>				       	   </a:t>
            </a:r>
            <a:r>
              <a:rPr lang="en-US" sz="1600" b="1" dirty="0" err="1" smtClean="0">
                <a:solidFill>
                  <a:schemeClr val="hlink"/>
                </a:solidFill>
              </a:rPr>
              <a:t>b.setBalance(balance</a:t>
            </a:r>
            <a:r>
              <a:rPr lang="en-US" sz="1600" b="1" dirty="0" smtClean="0">
                <a:solidFill>
                  <a:schemeClr val="hlink"/>
                </a:solidFill>
              </a:rPr>
              <a:t>*1.1)</a:t>
            </a:r>
            <a:endParaRPr lang="en-US" sz="1600" b="1" dirty="0" smtClean="0">
              <a:solidFill>
                <a:schemeClr val="bg2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a.withdraw(balance</a:t>
            </a:r>
            <a:r>
              <a:rPr lang="en-US" sz="1600" b="1" dirty="0" smtClean="0">
                <a:solidFill>
                  <a:srgbClr val="0000FF"/>
                </a:solidFill>
              </a:rPr>
              <a:t>* 0.1)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	        	   </a:t>
            </a:r>
            <a:r>
              <a:rPr lang="en-US" sz="1600" b="1" dirty="0" err="1" smtClean="0">
                <a:solidFill>
                  <a:schemeClr val="hlink"/>
                </a:solidFill>
              </a:rPr>
              <a:t>c.withdraw(balance</a:t>
            </a:r>
            <a:r>
              <a:rPr lang="en-US" sz="1600" b="1" dirty="0" smtClean="0">
                <a:solidFill>
                  <a:schemeClr val="hlink"/>
                </a:solidFill>
              </a:rPr>
              <a:t>*0.1)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229100" y="3530600"/>
            <a:ext cx="12700" cy="285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2692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2705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747000" y="5791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278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378700" y="5803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797300" y="53467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50673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242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50800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736600" y="64008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84600" y="4368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hlink"/>
                </a:solidFill>
              </a:rPr>
              <a:t>b</a:t>
            </a:r>
            <a:r>
              <a:rPr lang="en-US" sz="1800" dirty="0">
                <a:solidFill>
                  <a:schemeClr val="hlink"/>
                </a:solidFill>
              </a:rPr>
              <a:t>: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127500" y="4356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4152900" y="53340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80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003925" y="3838574"/>
            <a:ext cx="2530475" cy="630942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b="1" dirty="0">
                <a:solidFill>
                  <a:srgbClr val="0000FF"/>
                </a:solidFill>
              </a:rPr>
              <a:t>== T1 (complete) followed</a:t>
            </a:r>
          </a:p>
          <a:p>
            <a:r>
              <a:rPr lang="en-US" b="1" dirty="0">
                <a:solidFill>
                  <a:srgbClr val="0000FF"/>
                </a:solidFill>
              </a:rPr>
              <a:t>	by T2 (complete)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219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Conflicting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Insight for serial equivalence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Outcomes of write operations in one transaction to all shared objects should be </a:t>
            </a:r>
            <a:r>
              <a:rPr lang="en-US" i="1" dirty="0" smtClean="0">
                <a:solidFill>
                  <a:srgbClr val="0000FF"/>
                </a:solidFill>
                <a:latin typeface="Arial" pitchFamily="-1" charset="0"/>
              </a:rPr>
              <a:t>either consistently visible to the other transaction</a:t>
            </a:r>
            <a:r>
              <a:rPr lang="en-US" dirty="0" smtClean="0">
                <a:latin typeface="Arial" pitchFamily="-1" charset="0"/>
              </a:rPr>
              <a:t> </a:t>
            </a:r>
            <a:r>
              <a:rPr lang="en-US" i="1" dirty="0" smtClean="0">
                <a:solidFill>
                  <a:srgbClr val="0000FF"/>
                </a:solidFill>
                <a:latin typeface="Arial" pitchFamily="-1" charset="0"/>
              </a:rPr>
              <a:t>or the other way round</a:t>
            </a:r>
            <a:r>
              <a:rPr lang="en-US" dirty="0" smtClean="0">
                <a:latin typeface="Arial" pitchFamily="-1" charset="0"/>
              </a:rPr>
              <a:t>.</a:t>
            </a:r>
            <a:endParaRPr lang="en-US" dirty="0" smtClean="0">
              <a:solidFill>
                <a:schemeClr val="hlink"/>
              </a:solidFill>
              <a:latin typeface="Arial" pitchFamily="-1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>
                <a:latin typeface="Arial" pitchFamily="-1" charset="0"/>
              </a:rPr>
              <a:t>The effect of an operation refers to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1800" dirty="0" smtClean="0">
                <a:latin typeface="Arial" pitchFamily="-1" charset="0"/>
              </a:rPr>
              <a:t>The value of an object set by a write operation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1800" dirty="0" smtClean="0">
                <a:latin typeface="Arial" pitchFamily="-1" charset="0"/>
              </a:rPr>
              <a:t>The result returned by a read operation.</a:t>
            </a:r>
            <a:endParaRPr lang="en-US" sz="1800" dirty="0" smtClean="0">
              <a:solidFill>
                <a:schemeClr val="hlink"/>
              </a:solidFill>
              <a:latin typeface="Arial" pitchFamily="-1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>
                <a:latin typeface="Arial" pitchFamily="-1" charset="0"/>
              </a:rPr>
              <a:t>Two </a:t>
            </a:r>
            <a:r>
              <a:rPr lang="en-US" sz="2000" u="sng" dirty="0" smtClean="0">
                <a:latin typeface="Arial" pitchFamily="-1" charset="0"/>
              </a:rPr>
              <a:t>operations</a:t>
            </a:r>
            <a:r>
              <a:rPr lang="en-US" sz="2000" dirty="0" smtClean="0">
                <a:latin typeface="Arial" pitchFamily="-1" charset="0"/>
              </a:rPr>
              <a:t> are said to be </a:t>
            </a:r>
            <a:r>
              <a:rPr lang="en-US" sz="2000" u="sng" dirty="0" smtClean="0">
                <a:latin typeface="Arial" pitchFamily="-1" charset="0"/>
              </a:rPr>
              <a:t>in conflict</a:t>
            </a:r>
            <a:r>
              <a:rPr lang="en-US" sz="2000" dirty="0" smtClean="0">
                <a:latin typeface="Arial" pitchFamily="-1" charset="0"/>
              </a:rPr>
              <a:t>, if their </a:t>
            </a:r>
            <a:r>
              <a:rPr lang="en-US" sz="2000" i="1" dirty="0" smtClean="0">
                <a:solidFill>
                  <a:srgbClr val="0000FF"/>
                </a:solidFill>
                <a:latin typeface="Arial" pitchFamily="-1" charset="0"/>
              </a:rPr>
              <a:t>combined effect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sz="2000" dirty="0" smtClean="0">
                <a:latin typeface="Arial" pitchFamily="-1" charset="0"/>
              </a:rPr>
              <a:t>depends on the 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order</a:t>
            </a:r>
            <a:r>
              <a:rPr lang="en-US" sz="2000" dirty="0" smtClean="0">
                <a:latin typeface="Arial" pitchFamily="-1" charset="0"/>
              </a:rPr>
              <a:t> they are executed, e.g., read-write, write-read, write-write (all on same variables). NOT read-read, not on different variables.</a:t>
            </a: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i="1" dirty="0" smtClean="0">
                <a:latin typeface="Arial" pitchFamily="-1" charset="0"/>
              </a:rPr>
              <a:t>Two </a:t>
            </a:r>
            <a:r>
              <a:rPr lang="en-US" sz="2000" i="1" u="sng" dirty="0" smtClean="0">
                <a:latin typeface="Arial" pitchFamily="-1" charset="0"/>
              </a:rPr>
              <a:t>transactions</a:t>
            </a:r>
            <a:r>
              <a:rPr lang="en-US" sz="2000" i="1" dirty="0" smtClean="0">
                <a:latin typeface="Arial" pitchFamily="-1" charset="0"/>
              </a:rPr>
              <a:t> are </a:t>
            </a:r>
            <a:r>
              <a:rPr lang="en-US" sz="2000" i="1" dirty="0" smtClean="0">
                <a:solidFill>
                  <a:srgbClr val="0000FF"/>
                </a:solidFill>
                <a:latin typeface="Arial" pitchFamily="-1" charset="0"/>
              </a:rPr>
              <a:t>serially equivalent </a:t>
            </a:r>
            <a:r>
              <a:rPr lang="en-US" sz="2000" i="1" dirty="0" smtClean="0">
                <a:latin typeface="Arial" pitchFamily="-1" charset="0"/>
              </a:rPr>
              <a:t>if and only if </a:t>
            </a:r>
            <a:r>
              <a:rPr lang="en-US" sz="2000" i="1" dirty="0" smtClean="0">
                <a:solidFill>
                  <a:srgbClr val="FF0000"/>
                </a:solidFill>
                <a:latin typeface="Arial" pitchFamily="-1" charset="0"/>
              </a:rPr>
              <a:t>all pairs of conflicting operations</a:t>
            </a:r>
            <a:r>
              <a:rPr lang="en-US" sz="2000" i="1" dirty="0" smtClean="0">
                <a:latin typeface="Arial" pitchFamily="-1" charset="0"/>
              </a:rPr>
              <a:t> (pair containing one operation from each transaction) </a:t>
            </a:r>
            <a:r>
              <a:rPr lang="en-US" sz="2000" i="1" dirty="0" smtClean="0">
                <a:solidFill>
                  <a:srgbClr val="FF0000"/>
                </a:solidFill>
                <a:latin typeface="Arial" pitchFamily="-1" charset="0"/>
              </a:rPr>
              <a:t>are executed in the same order </a:t>
            </a:r>
            <a:r>
              <a:rPr lang="en-US" sz="2000" i="1" dirty="0" smtClean="0">
                <a:latin typeface="Arial" pitchFamily="-1" charset="0"/>
              </a:rPr>
              <a:t>(transaction order) for </a:t>
            </a:r>
            <a:r>
              <a:rPr lang="en-US" sz="2000" i="1" dirty="0" smtClean="0">
                <a:solidFill>
                  <a:srgbClr val="FF0000"/>
                </a:solidFill>
                <a:latin typeface="Arial" pitchFamily="-1" charset="0"/>
              </a:rPr>
              <a:t>all objects (data) they both access</a:t>
            </a:r>
            <a:r>
              <a:rPr lang="en-US" sz="2000" i="1" dirty="0" smtClean="0">
                <a:latin typeface="Arial" pitchFamily="-1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317500" y="1720850"/>
            <a:ext cx="8547100" cy="3524250"/>
            <a:chOff x="341" y="1117"/>
            <a:chExt cx="5545" cy="2044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57" y="1174"/>
              <a:ext cx="150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Operations of different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679" y="1343"/>
              <a:ext cx="81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transactions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937" y="1174"/>
              <a:ext cx="530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Conflict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931" y="1174"/>
              <a:ext cx="485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Reason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84" y="1639"/>
              <a:ext cx="3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1296" y="1639"/>
              <a:ext cx="301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941" y="1639"/>
              <a:ext cx="2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601" y="1639"/>
              <a:ext cx="2014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pair of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4610" y="1639"/>
              <a:ext cx="3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4902" y="1639"/>
              <a:ext cx="72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2601" y="1854"/>
              <a:ext cx="3087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does not depend on the order in which they are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2601" y="2068"/>
              <a:ext cx="585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executed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484" y="2283"/>
              <a:ext cx="30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296" y="2283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1941" y="2283"/>
              <a:ext cx="257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601" y="2283"/>
              <a:ext cx="1539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4150" y="2283"/>
              <a:ext cx="301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4441" y="2283"/>
              <a:ext cx="435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and a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4887" y="2283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224" y="2283"/>
              <a:ext cx="66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601" y="2498"/>
              <a:ext cx="257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depends on the order of their execution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5116" y="2498"/>
              <a:ext cx="8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484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1296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941" y="2712"/>
              <a:ext cx="256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601" y="2712"/>
              <a:ext cx="2014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pair of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4610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948" y="2712"/>
              <a:ext cx="726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601" y="2927"/>
              <a:ext cx="257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depends on the order of their execution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5116" y="2927"/>
              <a:ext cx="8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>
              <a:off x="341" y="1117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>
              <a:off x="341" y="1568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341" y="3161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Conflicting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1800" dirty="0" smtClean="0">
                <a:latin typeface="Arial" pitchFamily="-1" charset="0"/>
              </a:rPr>
              <a:t> </a:t>
            </a:r>
            <a:r>
              <a:rPr lang="en-US" sz="2000" dirty="0" smtClean="0">
                <a:latin typeface="Arial" pitchFamily="-1" charset="0"/>
              </a:rPr>
              <a:t>An interleaving of the operations of 2 or more transactions is said to be 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serially equivalent </a:t>
            </a:r>
            <a:r>
              <a:rPr lang="en-US" sz="2000" dirty="0" smtClean="0">
                <a:latin typeface="Arial" pitchFamily="-1" charset="0"/>
              </a:rPr>
              <a:t>if the combined effect is the same as if these transactions had been performed sequentially (in some order).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dirty="0" smtClean="0">
                <a:latin typeface="Arial" pitchFamily="-1" charset="0"/>
              </a:rPr>
              <a:t>   </a:t>
            </a: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            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 = (balance*1.1)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			       	   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                                                           balance =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bg2"/>
                </a:solidFill>
                <a:latin typeface="Arial" pitchFamily="-1" charset="0"/>
              </a:rPr>
              <a:t>				       	  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b.setBalance(balance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*1.1)</a:t>
            </a:r>
            <a:endParaRPr lang="en-US" sz="1600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a.withdraw(balance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* 0.1)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				        	  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c.withdraw(balance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*0.1)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latin typeface="Arial" pitchFamily="-1" charset="0"/>
              </a:rPr>
              <a:t>	 </a:t>
            </a:r>
          </a:p>
          <a:p>
            <a:pPr marL="63500" indent="-63500">
              <a:lnSpc>
                <a:spcPct val="11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1600" dirty="0" smtClean="0">
              <a:solidFill>
                <a:schemeClr val="hlink"/>
              </a:solidFill>
              <a:latin typeface="Arial" pitchFamily="-1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229100" y="3187700"/>
            <a:ext cx="12700" cy="285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23495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23368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23368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23622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23495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23495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747000" y="54483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278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378700" y="54610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797300" y="51308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47244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242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47371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736600" y="60579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84600" y="40259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hlink"/>
                </a:solidFill>
              </a:rPr>
              <a:t>b</a:t>
            </a:r>
            <a:r>
              <a:rPr lang="en-US" sz="1800" dirty="0">
                <a:solidFill>
                  <a:schemeClr val="hlink"/>
                </a:solidFill>
              </a:rPr>
              <a:t>: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127500" y="40132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220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4152900" y="51181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80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003925" y="3788658"/>
            <a:ext cx="2534556" cy="630942"/>
          </a:xfrm>
          <a:prstGeom prst="rect">
            <a:avLst/>
          </a:prstGeom>
          <a:solidFill>
            <a:srgbClr val="99CCFF"/>
          </a:solidFill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/>
              <a:t>== T1 (complete) followed</a:t>
            </a:r>
          </a:p>
          <a:p>
            <a:r>
              <a:rPr lang="en-US" sz="1400" b="1" dirty="0"/>
              <a:t>	by T2 (complete)</a:t>
            </a:r>
          </a:p>
        </p:txBody>
      </p:sp>
      <p:sp>
        <p:nvSpPr>
          <p:cNvPr id="22" name="Line 33"/>
          <p:cNvSpPr>
            <a:spLocks noChangeShapeType="1"/>
          </p:cNvSpPr>
          <p:nvPr/>
        </p:nvSpPr>
        <p:spPr bwMode="auto">
          <a:xfrm>
            <a:off x="3279775" y="4137025"/>
            <a:ext cx="914400" cy="69691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34"/>
          <p:cNvSpPr>
            <a:spLocks noChangeShapeType="1"/>
          </p:cNvSpPr>
          <p:nvPr/>
        </p:nvSpPr>
        <p:spPr bwMode="auto">
          <a:xfrm>
            <a:off x="3271838" y="3636963"/>
            <a:ext cx="914400" cy="1176337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5"/>
          <p:cNvSpPr>
            <a:spLocks noChangeShapeType="1"/>
          </p:cNvSpPr>
          <p:nvPr/>
        </p:nvSpPr>
        <p:spPr bwMode="auto">
          <a:xfrm>
            <a:off x="3308350" y="4064000"/>
            <a:ext cx="900113" cy="46513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2608263" y="6086475"/>
            <a:ext cx="2579687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Pairs of Conflicting Operations</a:t>
            </a:r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 flipH="1">
            <a:off x="3279775" y="4572000"/>
            <a:ext cx="436563" cy="15382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895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dirty="0" smtClean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x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= 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a.write(20)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       				       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y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b.write(30)</a:t>
            </a: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       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b.write(x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z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			        </a:t>
            </a:r>
          </a:p>
          <a:p>
            <a:pPr marL="63500" indent="-63500"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x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= 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a.write(20)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       				       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z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b.write(x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)</a:t>
            </a: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       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y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			b.write(30)	</a:t>
            </a:r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21"/>
          <p:cNvSpPr>
            <a:spLocks noChangeShapeType="1"/>
          </p:cNvSpPr>
          <p:nvPr/>
        </p:nvSpPr>
        <p:spPr bwMode="auto">
          <a:xfrm>
            <a:off x="736600" y="3632200"/>
            <a:ext cx="6096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22"/>
          <p:cNvSpPr>
            <a:spLocks noChangeShapeType="1"/>
          </p:cNvSpPr>
          <p:nvPr/>
        </p:nvSpPr>
        <p:spPr bwMode="auto">
          <a:xfrm>
            <a:off x="3746500" y="1219200"/>
            <a:ext cx="0" cy="4800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749300" y="3860800"/>
            <a:ext cx="6096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29"/>
          <p:cNvSpPr>
            <a:spLocks noChangeArrowheads="1"/>
          </p:cNvSpPr>
          <p:nvPr/>
        </p:nvSpPr>
        <p:spPr bwMode="auto">
          <a:xfrm>
            <a:off x="5016500" y="3314700"/>
            <a:ext cx="139700" cy="127000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35"/>
          <p:cNvSpPr txBox="1">
            <a:spLocks noChangeArrowheads="1"/>
          </p:cNvSpPr>
          <p:nvPr/>
        </p:nvSpPr>
        <p:spPr bwMode="auto">
          <a:xfrm>
            <a:off x="6870700" y="4203700"/>
            <a:ext cx="1498600" cy="163121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Serially </a:t>
            </a:r>
            <a:r>
              <a:rPr lang="en-US" sz="2000" dirty="0">
                <a:solidFill>
                  <a:schemeClr val="tx1"/>
                </a:solidFill>
              </a:rPr>
              <a:t>equivalent interleaving of </a:t>
            </a:r>
            <a:r>
              <a:rPr lang="en-US" sz="2000" dirty="0" smtClean="0">
                <a:solidFill>
                  <a:schemeClr val="tx1"/>
                </a:solidFill>
              </a:rPr>
              <a:t>operations</a:t>
            </a:r>
          </a:p>
        </p:txBody>
      </p:sp>
      <p:grpSp>
        <p:nvGrpSpPr>
          <p:cNvPr id="10" name="Group 41"/>
          <p:cNvGrpSpPr>
            <a:grpSpLocks/>
          </p:cNvGrpSpPr>
          <p:nvPr/>
        </p:nvGrpSpPr>
        <p:grpSpPr bwMode="auto">
          <a:xfrm>
            <a:off x="2844800" y="1598612"/>
            <a:ext cx="5562600" cy="1739901"/>
            <a:chOff x="1792" y="848"/>
            <a:chExt cx="3504" cy="1096"/>
          </a:xfrm>
        </p:grpSpPr>
        <p:sp>
          <p:nvSpPr>
            <p:cNvPr id="11" name="Text Box 34"/>
            <p:cNvSpPr txBox="1">
              <a:spLocks noChangeArrowheads="1"/>
            </p:cNvSpPr>
            <p:nvPr/>
          </p:nvSpPr>
          <p:spPr bwMode="auto">
            <a:xfrm>
              <a:off x="2312" y="1248"/>
              <a:ext cx="808" cy="33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Conflicting Ops.</a:t>
              </a:r>
            </a:p>
          </p:txBody>
        </p:sp>
        <p:grpSp>
          <p:nvGrpSpPr>
            <p:cNvPr id="12" name="Group 40"/>
            <p:cNvGrpSpPr>
              <a:grpSpLocks/>
            </p:cNvGrpSpPr>
            <p:nvPr/>
          </p:nvGrpSpPr>
          <p:grpSpPr bwMode="auto">
            <a:xfrm>
              <a:off x="1792" y="848"/>
              <a:ext cx="3504" cy="1096"/>
              <a:chOff x="1792" y="848"/>
              <a:chExt cx="3504" cy="1096"/>
            </a:xfrm>
          </p:grpSpPr>
          <p:sp>
            <p:nvSpPr>
              <p:cNvPr id="13" name="Text Box 24"/>
              <p:cNvSpPr txBox="1">
                <a:spLocks noChangeArrowheads="1"/>
              </p:cNvSpPr>
              <p:nvPr/>
            </p:nvSpPr>
            <p:spPr bwMode="auto">
              <a:xfrm>
                <a:off x="4352" y="848"/>
                <a:ext cx="944" cy="109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i="1">
                    <a:solidFill>
                      <a:schemeClr val="tx1"/>
                    </a:solidFill>
                  </a:rPr>
                  <a:t>Non-</a:t>
                </a:r>
                <a:r>
                  <a:rPr lang="en-US" sz="2000">
                    <a:solidFill>
                      <a:schemeClr val="tx1"/>
                    </a:solidFill>
                  </a:rPr>
                  <a:t>serially equivalent interleaving of operations</a:t>
                </a:r>
              </a:p>
            </p:txBody>
          </p:sp>
          <p:grpSp>
            <p:nvGrpSpPr>
              <p:cNvPr id="14" name="Group 39"/>
              <p:cNvGrpSpPr>
                <a:grpSpLocks/>
              </p:cNvGrpSpPr>
              <p:nvPr/>
            </p:nvGrpSpPr>
            <p:grpSpPr bwMode="auto">
              <a:xfrm>
                <a:off x="1792" y="1153"/>
                <a:ext cx="1448" cy="787"/>
                <a:chOff x="1792" y="1153"/>
                <a:chExt cx="1448" cy="787"/>
              </a:xfrm>
            </p:grpSpPr>
            <p:sp>
              <p:nvSpPr>
                <p:cNvPr id="15" name="Oval 28"/>
                <p:cNvSpPr>
                  <a:spLocks noChangeArrowheads="1"/>
                </p:cNvSpPr>
                <p:nvPr/>
              </p:nvSpPr>
              <p:spPr bwMode="auto">
                <a:xfrm>
                  <a:off x="1832" y="1153"/>
                  <a:ext cx="88" cy="8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rgbClr val="FF0000"/>
                  </a:solidFill>
                  <a:round/>
                  <a:headEnd type="none" w="sm" len="sm"/>
                  <a:tailEnd type="none" w="med" len="lg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16" name="AutoShape 30"/>
                <p:cNvCxnSpPr>
                  <a:cxnSpLocks noChangeShapeType="1"/>
                  <a:stCxn id="15" idx="5"/>
                  <a:endCxn id="8" idx="1"/>
                </p:cNvCxnSpPr>
                <p:nvPr/>
              </p:nvCxnSpPr>
              <p:spPr bwMode="auto">
                <a:xfrm rot="16200000" flipH="1">
                  <a:off x="2180" y="948"/>
                  <a:ext cx="719" cy="1266"/>
                </a:xfrm>
                <a:prstGeom prst="straightConnector1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 type="triangle" w="med" len="med"/>
                  <a:tailEnd type="triangle" w="med" len="med"/>
                </a:ln>
              </p:spPr>
            </p:cxnSp>
            <p:sp>
              <p:nvSpPr>
                <p:cNvPr id="17" name="Oval 31"/>
                <p:cNvSpPr>
                  <a:spLocks noChangeArrowheads="1"/>
                </p:cNvSpPr>
                <p:nvPr/>
              </p:nvSpPr>
              <p:spPr bwMode="auto">
                <a:xfrm>
                  <a:off x="3152" y="1496"/>
                  <a:ext cx="88" cy="8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rgbClr val="FF0000"/>
                  </a:solidFill>
                  <a:round/>
                  <a:headEnd type="none" w="sm" len="sm"/>
                  <a:tailEnd type="none" w="med" len="lg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" name="Oval 32"/>
                <p:cNvSpPr>
                  <a:spLocks noChangeArrowheads="1"/>
                </p:cNvSpPr>
                <p:nvPr/>
              </p:nvSpPr>
              <p:spPr bwMode="auto">
                <a:xfrm>
                  <a:off x="1792" y="1736"/>
                  <a:ext cx="88" cy="8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rgbClr val="FF0000"/>
                  </a:solidFill>
                  <a:round/>
                  <a:headEnd type="none" w="sm" len="sm"/>
                  <a:tailEnd type="none" w="med" len="lg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19" name="AutoShape 33"/>
                <p:cNvCxnSpPr>
                  <a:cxnSpLocks noChangeShapeType="1"/>
                  <a:endCxn id="18" idx="6"/>
                </p:cNvCxnSpPr>
                <p:nvPr/>
              </p:nvCxnSpPr>
              <p:spPr bwMode="auto">
                <a:xfrm flipH="1">
                  <a:off x="1880" y="1432"/>
                  <a:ext cx="1352" cy="344"/>
                </a:xfrm>
                <a:prstGeom prst="straightConnector1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 type="triangle" w="med" len="med"/>
                  <a:tailEnd type="triangle" w="med" len="med"/>
                </a:ln>
              </p:spPr>
            </p:cxnSp>
            <p:sp>
              <p:nvSpPr>
                <p:cNvPr id="20" name="Oval 36"/>
                <p:cNvSpPr>
                  <a:spLocks noChangeArrowheads="1"/>
                </p:cNvSpPr>
                <p:nvPr/>
              </p:nvSpPr>
              <p:spPr bwMode="auto">
                <a:xfrm>
                  <a:off x="3152" y="1312"/>
                  <a:ext cx="88" cy="8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rgbClr val="FF0000"/>
                  </a:solidFill>
                  <a:round/>
                  <a:headEnd type="none" w="sm" len="sm"/>
                  <a:tailEnd type="none" w="med" len="lg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Line 37"/>
                <p:cNvSpPr>
                  <a:spLocks noChangeShapeType="1"/>
                </p:cNvSpPr>
                <p:nvPr/>
              </p:nvSpPr>
              <p:spPr bwMode="auto">
                <a:xfrm>
                  <a:off x="3200" y="1384"/>
                  <a:ext cx="0" cy="11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med" len="lg"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2" name="Line 38"/>
          <p:cNvSpPr>
            <a:spLocks noChangeShapeType="1"/>
          </p:cNvSpPr>
          <p:nvPr/>
        </p:nvSpPr>
        <p:spPr bwMode="auto">
          <a:xfrm flipV="1">
            <a:off x="5016500" y="2489200"/>
            <a:ext cx="38100" cy="25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Inconsistent Retrievals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from the last lecture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431800" y="2079625"/>
            <a:ext cx="8342313" cy="3773488"/>
            <a:chOff x="295" y="1158"/>
            <a:chExt cx="5476" cy="2257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39" y="1181"/>
              <a:ext cx="902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273" y="1181"/>
              <a:ext cx="112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V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383" y="1181"/>
              <a:ext cx="55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430" y="1181"/>
              <a:ext cx="8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44" y="1405"/>
              <a:ext cx="111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444" y="1626"/>
              <a:ext cx="96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954" y="1181"/>
              <a:ext cx="90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3853" y="1181"/>
              <a:ext cx="14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W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3995" y="1177"/>
              <a:ext cx="56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2954" y="1497"/>
              <a:ext cx="154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aBranch.branchTotal()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295" y="1158"/>
              <a:ext cx="2493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2804" y="1158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2820" y="1158"/>
              <a:ext cx="295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>
              <a:off x="2804" y="1174"/>
              <a:ext cx="1" cy="647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44" y="1954"/>
              <a:ext cx="116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243" y="1971"/>
              <a:ext cx="33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295" y="1836"/>
              <a:ext cx="191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2220" y="1836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2236" y="1836"/>
              <a:ext cx="552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2804" y="1836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>
              <a:off x="2820" y="1836"/>
              <a:ext cx="2273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5109" y="1836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5124" y="1836"/>
              <a:ext cx="6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220" y="1852"/>
              <a:ext cx="16" cy="26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2804" y="1852"/>
              <a:ext cx="1" cy="253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954" y="2222"/>
              <a:ext cx="1483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total = a.getBalance()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5132" y="2231"/>
              <a:ext cx="33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2804" y="2120"/>
              <a:ext cx="1" cy="253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954" y="2491"/>
              <a:ext cx="1900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total = total+b.getBalance()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5132" y="2499"/>
              <a:ext cx="33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$300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>
              <a:off x="2804" y="2389"/>
              <a:ext cx="1" cy="252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2954" y="2759"/>
              <a:ext cx="189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total = total+c.getBalance()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2804" y="2657"/>
              <a:ext cx="1" cy="252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444" y="3027"/>
              <a:ext cx="96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2243" y="3044"/>
              <a:ext cx="33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$300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1" name="Line 39"/>
            <p:cNvSpPr>
              <a:spLocks noChangeShapeType="1"/>
            </p:cNvSpPr>
            <p:nvPr/>
          </p:nvSpPr>
          <p:spPr bwMode="auto">
            <a:xfrm>
              <a:off x="2804" y="2925"/>
              <a:ext cx="1" cy="253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Line 40"/>
            <p:cNvSpPr>
              <a:spLocks noChangeShapeType="1"/>
            </p:cNvSpPr>
            <p:nvPr/>
          </p:nvSpPr>
          <p:spPr bwMode="auto">
            <a:xfrm>
              <a:off x="295" y="3414"/>
              <a:ext cx="191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2220" y="3193"/>
              <a:ext cx="16" cy="22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42"/>
            <p:cNvSpPr>
              <a:spLocks noChangeShapeType="1"/>
            </p:cNvSpPr>
            <p:nvPr/>
          </p:nvSpPr>
          <p:spPr bwMode="auto">
            <a:xfrm>
              <a:off x="2220" y="3414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2236" y="3414"/>
              <a:ext cx="552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44"/>
            <p:cNvSpPr>
              <a:spLocks noChangeShapeType="1"/>
            </p:cNvSpPr>
            <p:nvPr/>
          </p:nvSpPr>
          <p:spPr bwMode="auto">
            <a:xfrm>
              <a:off x="2804" y="3193"/>
              <a:ext cx="1" cy="20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45"/>
            <p:cNvSpPr>
              <a:spLocks noChangeShapeType="1"/>
            </p:cNvSpPr>
            <p:nvPr/>
          </p:nvSpPr>
          <p:spPr bwMode="auto">
            <a:xfrm>
              <a:off x="2804" y="3414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46"/>
            <p:cNvSpPr>
              <a:spLocks noChangeShapeType="1"/>
            </p:cNvSpPr>
            <p:nvPr/>
          </p:nvSpPr>
          <p:spPr bwMode="auto">
            <a:xfrm>
              <a:off x="2820" y="3414"/>
              <a:ext cx="2273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5109" y="3193"/>
              <a:ext cx="15" cy="22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5109" y="3414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>
              <a:off x="5124" y="3414"/>
              <a:ext cx="6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2" name="Group 50"/>
            <p:cNvGrpSpPr>
              <a:grpSpLocks/>
            </p:cNvGrpSpPr>
            <p:nvPr/>
          </p:nvGrpSpPr>
          <p:grpSpPr bwMode="auto">
            <a:xfrm>
              <a:off x="3005" y="3066"/>
              <a:ext cx="47" cy="151"/>
              <a:chOff x="517" y="1652"/>
              <a:chExt cx="47" cy="151"/>
            </a:xfrm>
          </p:grpSpPr>
          <p:sp>
            <p:nvSpPr>
              <p:cNvPr id="53" name="Oval 51"/>
              <p:cNvSpPr>
                <a:spLocks noChangeArrowheads="1"/>
              </p:cNvSpPr>
              <p:nvPr/>
            </p:nvSpPr>
            <p:spPr bwMode="auto">
              <a:xfrm>
                <a:off x="517" y="1652"/>
                <a:ext cx="47" cy="4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Oval 52"/>
              <p:cNvSpPr>
                <a:spLocks noChangeArrowheads="1"/>
              </p:cNvSpPr>
              <p:nvPr/>
            </p:nvSpPr>
            <p:spPr bwMode="auto">
              <a:xfrm>
                <a:off x="517" y="1756"/>
                <a:ext cx="47" cy="4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55" name="Text Box 53"/>
          <p:cNvSpPr txBox="1">
            <a:spLocks noChangeArrowheads="1"/>
          </p:cNvSpPr>
          <p:nvPr/>
        </p:nvSpPr>
        <p:spPr bwMode="auto">
          <a:xfrm>
            <a:off x="1266825" y="6011863"/>
            <a:ext cx="4830763" cy="3127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/>
              <a:t>Both withdraw and deposit contain a write operation</a:t>
            </a:r>
          </a:p>
        </p:txBody>
      </p:sp>
      <p:sp>
        <p:nvSpPr>
          <p:cNvPr id="56" name="Line 54"/>
          <p:cNvSpPr>
            <a:spLocks noChangeShapeType="1"/>
          </p:cNvSpPr>
          <p:nvPr/>
        </p:nvSpPr>
        <p:spPr bwMode="auto">
          <a:xfrm>
            <a:off x="2476500" y="3771900"/>
            <a:ext cx="1816100" cy="406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55"/>
          <p:cNvSpPr>
            <a:spLocks noChangeShapeType="1"/>
          </p:cNvSpPr>
          <p:nvPr/>
        </p:nvSpPr>
        <p:spPr bwMode="auto">
          <a:xfrm flipH="1">
            <a:off x="2247900" y="4525963"/>
            <a:ext cx="2151063" cy="8334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Serially-Equivalent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414713" y="2822575"/>
            <a:ext cx="23812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04125" y="2822575"/>
            <a:ext cx="22225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414713" y="5376863"/>
            <a:ext cx="23812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4260850" y="5376863"/>
            <a:ext cx="23813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604125" y="5376863"/>
            <a:ext cx="22225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8"/>
          <p:cNvGrpSpPr>
            <a:grpSpLocks/>
          </p:cNvGrpSpPr>
          <p:nvPr/>
        </p:nvGrpSpPr>
        <p:grpSpPr bwMode="auto">
          <a:xfrm>
            <a:off x="609600" y="1693863"/>
            <a:ext cx="7942263" cy="3621087"/>
            <a:chOff x="425" y="1091"/>
            <a:chExt cx="5420" cy="2281"/>
          </a:xfrm>
        </p:grpSpPr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547" y="1113"/>
              <a:ext cx="9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437" y="1113"/>
              <a:ext cx="11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V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1546" y="1113"/>
              <a:ext cx="5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593" y="1113"/>
              <a:ext cx="8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73" y="1302"/>
              <a:ext cx="12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573" y="1521"/>
              <a:ext cx="100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3056" y="1113"/>
              <a:ext cx="9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3947" y="1113"/>
              <a:ext cx="15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W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087" y="1113"/>
              <a:ext cx="5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056" y="1426"/>
              <a:ext cx="160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aBranch.branchTotal()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425" y="1091"/>
              <a:ext cx="246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2908" y="109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2924" y="1091"/>
              <a:ext cx="29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2908" y="1107"/>
              <a:ext cx="1" cy="64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73" y="1879"/>
              <a:ext cx="12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353" y="1832"/>
              <a:ext cx="3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425" y="1763"/>
              <a:ext cx="189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2330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2346" y="1763"/>
              <a:ext cx="5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2908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2924" y="1763"/>
              <a:ext cx="22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5189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5204" y="1763"/>
              <a:ext cx="64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330" y="1778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>
              <a:off x="2908" y="1778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189" y="1778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573" y="2144"/>
              <a:ext cx="1003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i="1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2353" y="1848"/>
              <a:ext cx="347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pitchFamily="-1" charset="0"/>
                </a:rPr>
                <a:t>$300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2330" y="2044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>
              <a:off x="2908" y="2044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5189" y="2044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3056" y="2410"/>
              <a:ext cx="154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total = a.getBalance()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5212" y="2363"/>
              <a:ext cx="3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2330" y="2309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2908" y="2309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5189" y="2309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3056" y="2616"/>
              <a:ext cx="1975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total+b.getBalance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8" name="Rectangle 46"/>
            <p:cNvSpPr>
              <a:spLocks noChangeArrowheads="1"/>
            </p:cNvSpPr>
            <p:nvPr/>
          </p:nvSpPr>
          <p:spPr bwMode="auto">
            <a:xfrm>
              <a:off x="5212" y="2629"/>
              <a:ext cx="347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$400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2330" y="2575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2908" y="2575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5189" y="2575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50"/>
            <p:cNvSpPr>
              <a:spLocks noChangeArrowheads="1"/>
            </p:cNvSpPr>
            <p:nvPr/>
          </p:nvSpPr>
          <p:spPr bwMode="auto">
            <a:xfrm>
              <a:off x="3056" y="2760"/>
              <a:ext cx="196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total+c.getBalance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53" name="Rectangle 51"/>
            <p:cNvSpPr>
              <a:spLocks noChangeArrowheads="1"/>
            </p:cNvSpPr>
            <p:nvPr/>
          </p:nvSpPr>
          <p:spPr bwMode="auto">
            <a:xfrm>
              <a:off x="2330" y="2840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52"/>
            <p:cNvSpPr>
              <a:spLocks noChangeShapeType="1"/>
            </p:cNvSpPr>
            <p:nvPr/>
          </p:nvSpPr>
          <p:spPr bwMode="auto">
            <a:xfrm>
              <a:off x="2908" y="2840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Rectangle 53"/>
            <p:cNvSpPr>
              <a:spLocks noChangeArrowheads="1"/>
            </p:cNvSpPr>
            <p:nvPr/>
          </p:nvSpPr>
          <p:spPr bwMode="auto">
            <a:xfrm>
              <a:off x="5189" y="2840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Rectangle 54"/>
            <p:cNvSpPr>
              <a:spLocks noChangeArrowheads="1"/>
            </p:cNvSpPr>
            <p:nvPr/>
          </p:nvSpPr>
          <p:spPr bwMode="auto">
            <a:xfrm>
              <a:off x="3056" y="3140"/>
              <a:ext cx="13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...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>
              <a:off x="425" y="3371"/>
              <a:ext cx="189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56"/>
            <p:cNvSpPr>
              <a:spLocks noChangeArrowheads="1"/>
            </p:cNvSpPr>
            <p:nvPr/>
          </p:nvSpPr>
          <p:spPr bwMode="auto">
            <a:xfrm>
              <a:off x="2330" y="3106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>
              <a:off x="2330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58"/>
            <p:cNvSpPr>
              <a:spLocks noChangeShapeType="1"/>
            </p:cNvSpPr>
            <p:nvPr/>
          </p:nvSpPr>
          <p:spPr bwMode="auto">
            <a:xfrm>
              <a:off x="2346" y="3371"/>
              <a:ext cx="5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Line 59"/>
            <p:cNvSpPr>
              <a:spLocks noChangeShapeType="1"/>
            </p:cNvSpPr>
            <p:nvPr/>
          </p:nvSpPr>
          <p:spPr bwMode="auto">
            <a:xfrm>
              <a:off x="2908" y="3106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Line 60"/>
            <p:cNvSpPr>
              <a:spLocks noChangeShapeType="1"/>
            </p:cNvSpPr>
            <p:nvPr/>
          </p:nvSpPr>
          <p:spPr bwMode="auto">
            <a:xfrm>
              <a:off x="2908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Line 61"/>
            <p:cNvSpPr>
              <a:spLocks noChangeShapeType="1"/>
            </p:cNvSpPr>
            <p:nvPr/>
          </p:nvSpPr>
          <p:spPr bwMode="auto">
            <a:xfrm>
              <a:off x="2924" y="3371"/>
              <a:ext cx="22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Rectangle 62"/>
            <p:cNvSpPr>
              <a:spLocks noChangeArrowheads="1"/>
            </p:cNvSpPr>
            <p:nvPr/>
          </p:nvSpPr>
          <p:spPr bwMode="auto">
            <a:xfrm>
              <a:off x="5189" y="3106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auto">
            <a:xfrm>
              <a:off x="5189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5204" y="3371"/>
              <a:ext cx="64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25110</TotalTime>
  <Pages>12</Pages>
  <Words>1854</Words>
  <Application>Microsoft Macintosh PowerPoint</Application>
  <PresentationFormat>Letter Paper (8.5x11 in)</PresentationFormat>
  <Paragraphs>374</Paragraphs>
  <Slides>23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CS252-template</vt:lpstr>
      <vt:lpstr>Office Theme</vt:lpstr>
      <vt:lpstr>CSE 486/586 Distributed Systems Concurrency Control --- 1</vt:lpstr>
      <vt:lpstr>Recap: Transactions</vt:lpstr>
      <vt:lpstr>Concurrency Control: Providing “Correct” Interleaving</vt:lpstr>
      <vt:lpstr>Conflicting Operations</vt:lpstr>
      <vt:lpstr>Conflict Rules</vt:lpstr>
      <vt:lpstr>Example of Conflicting Operations</vt:lpstr>
      <vt:lpstr>Another Example</vt:lpstr>
      <vt:lpstr>Inconsistent Retrievals Problem</vt:lpstr>
      <vt:lpstr>Serially-Equivalent Ordering</vt:lpstr>
      <vt:lpstr>CSE 486/586 Administrivia</vt:lpstr>
      <vt:lpstr>Implementing Transactions</vt:lpstr>
      <vt:lpstr>Handling Abort()</vt:lpstr>
      <vt:lpstr>Strict Executions of Transactions</vt:lpstr>
      <vt:lpstr>Using Exclusive Locks</vt:lpstr>
      <vt:lpstr>Using Exclusive Locks</vt:lpstr>
      <vt:lpstr>Going Beyond Exclusive Locks</vt:lpstr>
      <vt:lpstr>Non-Exclusive Locks</vt:lpstr>
      <vt:lpstr>Example: Non-Exclusive Locks</vt:lpstr>
      <vt:lpstr>2PL: a Problem</vt:lpstr>
      <vt:lpstr>Deadlock Conditions</vt:lpstr>
      <vt:lpstr>Preventing Deadlocks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Steven Ko</cp:lastModifiedBy>
  <cp:revision>1032</cp:revision>
  <cp:lastPrinted>2012-03-07T18:13:20Z</cp:lastPrinted>
  <dcterms:created xsi:type="dcterms:W3CDTF">2012-03-09T16:28:07Z</dcterms:created>
  <dcterms:modified xsi:type="dcterms:W3CDTF">2012-03-09T16:30:07Z</dcterms:modified>
  <cp:category/>
</cp:coreProperties>
</file>