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15.xml" ContentType="application/vnd.openxmlformats-officedocument.presentationml.slideLayout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67" r:id="rId4"/>
    <p:sldId id="849" r:id="rId5"/>
    <p:sldId id="870" r:id="rId6"/>
    <p:sldId id="850" r:id="rId7"/>
    <p:sldId id="851" r:id="rId8"/>
    <p:sldId id="852" r:id="rId9"/>
    <p:sldId id="853" r:id="rId10"/>
    <p:sldId id="854" r:id="rId11"/>
    <p:sldId id="871" r:id="rId12"/>
    <p:sldId id="869" r:id="rId13"/>
    <p:sldId id="855" r:id="rId14"/>
    <p:sldId id="856" r:id="rId15"/>
    <p:sldId id="872" r:id="rId16"/>
    <p:sldId id="857" r:id="rId17"/>
    <p:sldId id="858" r:id="rId18"/>
    <p:sldId id="859" r:id="rId19"/>
    <p:sldId id="860" r:id="rId20"/>
    <p:sldId id="861" r:id="rId21"/>
    <p:sldId id="862" r:id="rId22"/>
    <p:sldId id="863" r:id="rId23"/>
    <p:sldId id="873" r:id="rId24"/>
    <p:sldId id="864" r:id="rId25"/>
    <p:sldId id="865" r:id="rId26"/>
    <p:sldId id="866" r:id="rId27"/>
    <p:sldId id="867" r:id="rId28"/>
    <p:sldId id="704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Consensus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Guaranteeing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want to say that a protocol guarantees </a:t>
            </a:r>
            <a:r>
              <a:rPr lang="en-US" dirty="0" smtClean="0"/>
              <a:t>consensus (with one faulty process &amp; </a:t>
            </a:r>
            <a:r>
              <a:rPr lang="en-US" dirty="0" smtClean="0"/>
              <a:t>arbitrary delays</a:t>
            </a:r>
            <a:r>
              <a:rPr lang="en-US" dirty="0" smtClean="0"/>
              <a:t>), </a:t>
            </a:r>
            <a:r>
              <a:rPr lang="en-US" dirty="0" smtClean="0"/>
              <a:t>we should be able to say the following:</a:t>
            </a:r>
          </a:p>
          <a:p>
            <a:r>
              <a:rPr lang="en-US" dirty="0" smtClean="0"/>
              <a:t>Consider all possible input sets</a:t>
            </a:r>
          </a:p>
          <a:p>
            <a:r>
              <a:rPr lang="en-US" dirty="0" smtClean="0"/>
              <a:t>For each input set (i.e., for each initial configuration), the protocol should produce either 0 or 1 even with one failure for all possible execution paths (runs).</a:t>
            </a:r>
          </a:p>
          <a:p>
            <a:r>
              <a:rPr lang="en-US" dirty="0" smtClean="0"/>
              <a:t>What we’ll show: we can’t do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Amazon EC2</a:t>
            </a:r>
          </a:p>
          <a:p>
            <a:pPr lvl="1"/>
            <a:r>
              <a:rPr lang="en-US" dirty="0" smtClean="0"/>
              <a:t>The credit coupon will be distributed.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Please watch the usage</a:t>
            </a:r>
            <a:r>
              <a:rPr lang="en-US" dirty="0" smtClean="0"/>
              <a:t> (you’ll get charged if your usage goes over the credit). Stop your instance every time you’re done.</a:t>
            </a:r>
          </a:p>
          <a:p>
            <a:pPr lvl="1"/>
            <a:r>
              <a:rPr lang="en-US" dirty="0" smtClean="0"/>
              <a:t>Don’t use this for your development and simple debugging.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Please change the default password</a:t>
            </a:r>
            <a:endParaRPr lang="en-US" dirty="0" smtClean="0"/>
          </a:p>
          <a:p>
            <a:r>
              <a:rPr lang="en-US" dirty="0" smtClean="0"/>
              <a:t>Project 1</a:t>
            </a:r>
          </a:p>
          <a:p>
            <a:pPr lvl="1"/>
            <a:r>
              <a:rPr lang="en-US" dirty="0" smtClean="0"/>
              <a:t>Will be </a:t>
            </a:r>
            <a:r>
              <a:rPr lang="en-US" dirty="0" smtClean="0"/>
              <a:t>released tonight.</a:t>
            </a:r>
          </a:p>
          <a:p>
            <a:pPr lvl="1"/>
            <a:r>
              <a:rPr lang="en-US" dirty="0" smtClean="0"/>
              <a:t>Totally </a:t>
            </a:r>
            <a:r>
              <a:rPr lang="en-US" i="1" dirty="0" smtClean="0"/>
              <a:t>and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en-US" dirty="0" smtClean="0"/>
              <a:t>ausally ordered group messenger with a persistent hash table</a:t>
            </a:r>
          </a:p>
          <a:p>
            <a:pPr lvl="1"/>
            <a:r>
              <a:rPr lang="en-US" dirty="0" smtClean="0"/>
              <a:t>You need to develop an algorithm that provides both and implement it.</a:t>
            </a:r>
            <a:endParaRPr lang="en-US" dirty="0" smtClean="0"/>
          </a:p>
          <a:p>
            <a:pPr lvl="1"/>
            <a:r>
              <a:rPr lang="en-US" dirty="0" smtClean="0"/>
              <a:t>Deadline: 3/9/12 (Friday) 2:59pm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Show</a:t>
            </a:r>
            <a:endParaRPr lang="en-US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Assume: a </a:t>
            </a:r>
            <a:r>
              <a:rPr lang="en-US" dirty="0" smtClean="0"/>
              <a:t>consensus</a:t>
            </a:r>
            <a:r>
              <a:rPr lang="en-US" dirty="0" smtClean="0"/>
              <a:t> protocol that </a:t>
            </a:r>
            <a:r>
              <a:rPr lang="en-US" dirty="0" smtClean="0"/>
              <a:t>guarantees consensus with one faulty process &amp; arbitrary delays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 smtClean="0"/>
              <a:t>exists an initial configuration that is bivalent</a:t>
            </a:r>
          </a:p>
          <a:p>
            <a:r>
              <a:rPr lang="en-US" dirty="0" smtClean="0"/>
              <a:t>Starting from a bivalent </a:t>
            </a:r>
            <a:r>
              <a:rPr lang="en-US" dirty="0" err="1" smtClean="0"/>
              <a:t>config</a:t>
            </a:r>
            <a:r>
              <a:rPr lang="en-US" dirty="0" smtClean="0"/>
              <a:t>., there is always another bivalent </a:t>
            </a:r>
            <a:r>
              <a:rPr lang="en-US" dirty="0" err="1" smtClean="0"/>
              <a:t>config</a:t>
            </a:r>
            <a:r>
              <a:rPr lang="en-US" dirty="0" smtClean="0"/>
              <a:t>. that is </a:t>
            </a:r>
            <a:r>
              <a:rPr lang="en-US" dirty="0" smtClean="0"/>
              <a:t>reachable</a:t>
            </a:r>
          </a:p>
          <a:p>
            <a:r>
              <a:rPr lang="en-US" dirty="0" smtClean="0"/>
              <a:t>Combined, what does it say?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124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2</a:t>
            </a:r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Some initial configuration is bivalent</a:t>
            </a:r>
            <a:endParaRPr lang="en-US"/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212725" y="1752600"/>
            <a:ext cx="8931275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Suppose all initial configurations were either 0-valent or 1-valent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.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Intuition: we can always find </a:t>
            </a:r>
            <a:r>
              <a:rPr lang="en-US" sz="2400" dirty="0" smtClean="0">
                <a:solidFill>
                  <a:srgbClr val="FF0000"/>
                </a:solidFill>
                <a:latin typeface="Times New Roman" charset="0"/>
              </a:rPr>
              <a:t>two initial </a:t>
            </a:r>
            <a:r>
              <a:rPr lang="en-US" sz="2400" dirty="0" err="1" smtClean="0">
                <a:solidFill>
                  <a:srgbClr val="FF0000"/>
                </a:solidFill>
                <a:latin typeface="Times New Roman" charset="0"/>
              </a:rPr>
              <a:t>configs</a:t>
            </a:r>
            <a:r>
              <a:rPr lang="en-US" sz="2400" dirty="0" smtClean="0">
                <a:solidFill>
                  <a:srgbClr val="FF0000"/>
                </a:solidFill>
                <a:latin typeface="Times New Roman" charset="0"/>
              </a:rPr>
              <a:t> that become identical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with one faulty process</a:t>
            </a:r>
            <a:endParaRPr lang="en-US" sz="24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Place all configurations side-by-side, where adjacent configurations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	differ in initial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xp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value for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exactly one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process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.</a:t>
            </a:r>
          </a:p>
          <a:p>
            <a:pPr eaLnBrk="1" hangingPunct="1"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For example, if there are two processes:</a:t>
            </a:r>
            <a:endParaRPr lang="en-US" sz="2400" dirty="0" smtClean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40300" name="Text Box 12"/>
          <p:cNvSpPr txBox="1">
            <a:spLocks noChangeArrowheads="1"/>
          </p:cNvSpPr>
          <p:nvPr/>
        </p:nvSpPr>
        <p:spPr bwMode="auto">
          <a:xfrm>
            <a:off x="288925" y="5756275"/>
            <a:ext cx="8575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There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has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to be </a:t>
            </a:r>
            <a:r>
              <a:rPr lang="en-US" sz="2400" dirty="0">
                <a:latin typeface="Times New Roman" charset="0"/>
              </a:rPr>
              <a:t>some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adjacent pair of 1-valent and 0-valent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configs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5" name="Oval 14"/>
          <p:cNvSpPr/>
          <p:nvPr/>
        </p:nvSpPr>
        <p:spPr bwMode="auto">
          <a:xfrm>
            <a:off x="7391400" y="3733800"/>
            <a:ext cx="838200" cy="8382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[0,0]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6553200" y="4343400"/>
            <a:ext cx="838200" cy="8382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[0,1]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8229600" y="4343400"/>
            <a:ext cx="838200" cy="8382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[1,0]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7391400" y="5029200"/>
            <a:ext cx="838200" cy="8382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[1,1]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>
            <a:stCxn id="15" idx="2"/>
            <a:endCxn id="16" idx="7"/>
          </p:cNvCxnSpPr>
          <p:nvPr/>
        </p:nvCxnSpPr>
        <p:spPr bwMode="auto">
          <a:xfrm rot="10800000" flipV="1">
            <a:off x="7268648" y="4152900"/>
            <a:ext cx="122752" cy="313252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5" idx="6"/>
            <a:endCxn id="17" idx="1"/>
          </p:cNvCxnSpPr>
          <p:nvPr/>
        </p:nvCxnSpPr>
        <p:spPr bwMode="auto">
          <a:xfrm>
            <a:off x="8229600" y="4152900"/>
            <a:ext cx="122752" cy="313252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6" idx="5"/>
            <a:endCxn id="18" idx="2"/>
          </p:cNvCxnSpPr>
          <p:nvPr/>
        </p:nvCxnSpPr>
        <p:spPr bwMode="auto">
          <a:xfrm rot="16200000" flipH="1">
            <a:off x="7135298" y="5192198"/>
            <a:ext cx="389452" cy="122752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7" idx="3"/>
            <a:endCxn id="18" idx="6"/>
          </p:cNvCxnSpPr>
          <p:nvPr/>
        </p:nvCxnSpPr>
        <p:spPr bwMode="auto">
          <a:xfrm rot="5400000">
            <a:off x="8096250" y="5192198"/>
            <a:ext cx="389452" cy="122752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Lemma 2</a:t>
            </a:r>
            <a:endParaRPr lang="en-US" dirty="0"/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Some initial configuration is bivalent</a:t>
            </a:r>
            <a:endParaRPr lang="en-US"/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212725" y="2327275"/>
            <a:ext cx="85502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Suppose all initial configurations were either 0-valent or 1-valent.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Place all configurations side-by-side, where adjacent configurations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	differ in initial xp value for </a:t>
            </a:r>
            <a:r>
              <a:rPr lang="en-US" sz="2400" i="1">
                <a:solidFill>
                  <a:schemeClr val="tx1"/>
                </a:solidFill>
                <a:latin typeface="Times New Roman" charset="0"/>
              </a:rPr>
              <a:t>exactly one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 process.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Creates a lattice of states</a:t>
            </a:r>
          </a:p>
          <a:p>
            <a:pPr eaLnBrk="1" hangingPunct="1">
              <a:lnSpc>
                <a:spcPct val="100000"/>
              </a:lnSpc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40293" name="Oval 5"/>
          <p:cNvSpPr>
            <a:spLocks noChangeArrowheads="1"/>
          </p:cNvSpPr>
          <p:nvPr/>
        </p:nvSpPr>
        <p:spPr bwMode="auto">
          <a:xfrm>
            <a:off x="2270125" y="4876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4" name="Oval 6"/>
          <p:cNvSpPr>
            <a:spLocks noChangeArrowheads="1"/>
          </p:cNvSpPr>
          <p:nvPr/>
        </p:nvSpPr>
        <p:spPr bwMode="auto">
          <a:xfrm>
            <a:off x="3108325" y="4876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5" name="Oval 7"/>
          <p:cNvSpPr>
            <a:spLocks noChangeArrowheads="1"/>
          </p:cNvSpPr>
          <p:nvPr/>
        </p:nvSpPr>
        <p:spPr bwMode="auto">
          <a:xfrm>
            <a:off x="4022725" y="4876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6" name="Oval 8"/>
          <p:cNvSpPr>
            <a:spLocks noChangeArrowheads="1"/>
          </p:cNvSpPr>
          <p:nvPr/>
        </p:nvSpPr>
        <p:spPr bwMode="auto">
          <a:xfrm>
            <a:off x="4784725" y="4876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7" name="Oval 9"/>
          <p:cNvSpPr>
            <a:spLocks noChangeArrowheads="1"/>
          </p:cNvSpPr>
          <p:nvPr/>
        </p:nvSpPr>
        <p:spPr bwMode="auto">
          <a:xfrm>
            <a:off x="5546725" y="4876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8" name="Oval 10"/>
          <p:cNvSpPr>
            <a:spLocks noChangeArrowheads="1"/>
          </p:cNvSpPr>
          <p:nvPr/>
        </p:nvSpPr>
        <p:spPr bwMode="auto">
          <a:xfrm>
            <a:off x="6384925" y="4876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9" name="Text Box 11"/>
          <p:cNvSpPr txBox="1">
            <a:spLocks noChangeArrowheads="1"/>
          </p:cNvSpPr>
          <p:nvPr/>
        </p:nvSpPr>
        <p:spPr bwMode="auto">
          <a:xfrm>
            <a:off x="2254250" y="4384675"/>
            <a:ext cx="460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  1         1          0        1        0         1</a:t>
            </a:r>
          </a:p>
        </p:txBody>
      </p:sp>
      <p:sp>
        <p:nvSpPr>
          <p:cNvPr id="140300" name="Text Box 12"/>
          <p:cNvSpPr txBox="1">
            <a:spLocks noChangeArrowheads="1"/>
          </p:cNvSpPr>
          <p:nvPr/>
        </p:nvSpPr>
        <p:spPr bwMode="auto">
          <a:xfrm>
            <a:off x="288925" y="5756275"/>
            <a:ext cx="8575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There </a:t>
            </a:r>
            <a:r>
              <a:rPr lang="en-US" sz="2400" i="1">
                <a:solidFill>
                  <a:schemeClr val="tx1"/>
                </a:solidFill>
                <a:latin typeface="Times New Roman" charset="0"/>
              </a:rPr>
              <a:t>has 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to be </a:t>
            </a:r>
            <a:r>
              <a:rPr lang="en-US" sz="2400">
                <a:latin typeface="Times New Roman" charset="0"/>
              </a:rPr>
              <a:t>some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 adjacent pair of 1-valent and 0-valent configs.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40301" name="Oval 13"/>
          <p:cNvSpPr>
            <a:spLocks noChangeArrowheads="1"/>
          </p:cNvSpPr>
          <p:nvPr/>
        </p:nvSpPr>
        <p:spPr bwMode="auto">
          <a:xfrm>
            <a:off x="3794125" y="4267200"/>
            <a:ext cx="1752600" cy="14478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53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2</a:t>
            </a:r>
            <a:endParaRPr lang="en-US"/>
          </a:p>
        </p:txBody>
      </p:sp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4625609"/>
          </a:xfrm>
        </p:spPr>
        <p:txBody>
          <a:bodyPr/>
          <a:lstStyle/>
          <a:p>
            <a:r>
              <a:rPr lang="en-US" dirty="0" smtClean="0"/>
              <a:t>Some initial configuration is bivalent</a:t>
            </a:r>
            <a:endParaRPr lang="en-US" dirty="0"/>
          </a:p>
        </p:txBody>
      </p:sp>
      <p:sp>
        <p:nvSpPr>
          <p:cNvPr id="142340" name="Oval 4"/>
          <p:cNvSpPr>
            <a:spLocks noChangeArrowheads="1"/>
          </p:cNvSpPr>
          <p:nvPr/>
        </p:nvSpPr>
        <p:spPr bwMode="auto">
          <a:xfrm>
            <a:off x="609600" y="4800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Oval 5"/>
          <p:cNvSpPr>
            <a:spLocks noChangeArrowheads="1"/>
          </p:cNvSpPr>
          <p:nvPr/>
        </p:nvSpPr>
        <p:spPr bwMode="auto">
          <a:xfrm>
            <a:off x="1447800" y="4800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Oval 6"/>
          <p:cNvSpPr>
            <a:spLocks noChangeArrowheads="1"/>
          </p:cNvSpPr>
          <p:nvPr/>
        </p:nvSpPr>
        <p:spPr bwMode="auto">
          <a:xfrm>
            <a:off x="2362200" y="4800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Oval 7"/>
          <p:cNvSpPr>
            <a:spLocks noChangeArrowheads="1"/>
          </p:cNvSpPr>
          <p:nvPr/>
        </p:nvSpPr>
        <p:spPr bwMode="auto">
          <a:xfrm>
            <a:off x="3124200" y="4800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Oval 8"/>
          <p:cNvSpPr>
            <a:spLocks noChangeArrowheads="1"/>
          </p:cNvSpPr>
          <p:nvPr/>
        </p:nvSpPr>
        <p:spPr bwMode="auto">
          <a:xfrm>
            <a:off x="3886200" y="4800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Oval 9"/>
          <p:cNvSpPr>
            <a:spLocks noChangeArrowheads="1"/>
          </p:cNvSpPr>
          <p:nvPr/>
        </p:nvSpPr>
        <p:spPr bwMode="auto">
          <a:xfrm>
            <a:off x="4724400" y="4800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Text Box 10"/>
          <p:cNvSpPr txBox="1">
            <a:spLocks noChangeArrowheads="1"/>
          </p:cNvSpPr>
          <p:nvPr/>
        </p:nvSpPr>
        <p:spPr bwMode="auto">
          <a:xfrm>
            <a:off x="593725" y="4308475"/>
            <a:ext cx="460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  1         1          0        1        0         1</a:t>
            </a:r>
          </a:p>
        </p:txBody>
      </p:sp>
      <p:sp>
        <p:nvSpPr>
          <p:cNvPr id="142347" name="Text Box 11"/>
          <p:cNvSpPr txBox="1">
            <a:spLocks noChangeArrowheads="1"/>
          </p:cNvSpPr>
          <p:nvPr/>
        </p:nvSpPr>
        <p:spPr bwMode="auto">
          <a:xfrm>
            <a:off x="304800" y="1447800"/>
            <a:ext cx="8558213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There has to be </a:t>
            </a:r>
            <a:r>
              <a:rPr lang="en-US" sz="2400" dirty="0">
                <a:latin typeface="Times New Roman" charset="0"/>
              </a:rPr>
              <a:t>some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adjacent pair of 1-valent and 0-valent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configs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Let the process p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be the one with a different state across these two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configs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Now consider the world where process p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has crashed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42348" name="Oval 12"/>
          <p:cNvSpPr>
            <a:spLocks noChangeArrowheads="1"/>
          </p:cNvSpPr>
          <p:nvPr/>
        </p:nvSpPr>
        <p:spPr bwMode="auto">
          <a:xfrm>
            <a:off x="2133600" y="4191000"/>
            <a:ext cx="1752600" cy="14478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9" name="Freeform 13"/>
          <p:cNvSpPr>
            <a:spLocks/>
          </p:cNvSpPr>
          <p:nvPr/>
        </p:nvSpPr>
        <p:spPr bwMode="auto">
          <a:xfrm>
            <a:off x="2362200" y="5181600"/>
            <a:ext cx="228600" cy="1066800"/>
          </a:xfrm>
          <a:custGeom>
            <a:avLst/>
            <a:gdLst>
              <a:gd name="T0" fmla="*/ 144 w 144"/>
              <a:gd name="T1" fmla="*/ 0 h 672"/>
              <a:gd name="T2" fmla="*/ 0 w 144"/>
              <a:gd name="T3" fmla="*/ 192 h 672"/>
              <a:gd name="T4" fmla="*/ 144 w 144"/>
              <a:gd name="T5" fmla="*/ 384 h 672"/>
              <a:gd name="T6" fmla="*/ 0 w 144"/>
              <a:gd name="T7" fmla="*/ 528 h 672"/>
              <a:gd name="T8" fmla="*/ 144 w 144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50" name="Freeform 14"/>
          <p:cNvSpPr>
            <a:spLocks/>
          </p:cNvSpPr>
          <p:nvPr/>
        </p:nvSpPr>
        <p:spPr bwMode="auto">
          <a:xfrm>
            <a:off x="3200400" y="5181600"/>
            <a:ext cx="228600" cy="1066800"/>
          </a:xfrm>
          <a:custGeom>
            <a:avLst/>
            <a:gdLst>
              <a:gd name="T0" fmla="*/ 144 w 144"/>
              <a:gd name="T1" fmla="*/ 0 h 672"/>
              <a:gd name="T2" fmla="*/ 0 w 144"/>
              <a:gd name="T3" fmla="*/ 192 h 672"/>
              <a:gd name="T4" fmla="*/ 144 w 144"/>
              <a:gd name="T5" fmla="*/ 384 h 672"/>
              <a:gd name="T6" fmla="*/ 0 w 144"/>
              <a:gd name="T7" fmla="*/ 528 h 672"/>
              <a:gd name="T8" fmla="*/ 144 w 144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708650" y="2971800"/>
            <a:ext cx="335915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endParaRPr lang="en-US" sz="2400" dirty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Both these initial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configs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are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indistinguishable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But one gives a 0 decision value. The other gives a 1 decision value.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latin typeface="Times New Roman" charset="0"/>
              </a:rPr>
              <a:t>So, both these initial </a:t>
            </a:r>
            <a:r>
              <a:rPr lang="en-US" sz="2400" dirty="0" err="1">
                <a:latin typeface="Times New Roman" charset="0"/>
              </a:rPr>
              <a:t>configs</a:t>
            </a:r>
            <a:r>
              <a:rPr lang="en-US" sz="2400" dirty="0">
                <a:latin typeface="Times New Roman" charset="0"/>
              </a:rPr>
              <a:t>. are bivalent when there is a failure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Show</a:t>
            </a:r>
            <a:endParaRPr lang="en-US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US" dirty="0" smtClean="0"/>
              <a:t>There exists an initial configuration that is bivalent</a:t>
            </a:r>
          </a:p>
          <a:p>
            <a:r>
              <a:rPr lang="en-US" dirty="0" smtClean="0"/>
              <a:t>Starting from a bivalent </a:t>
            </a:r>
            <a:r>
              <a:rPr lang="en-US" dirty="0" err="1" smtClean="0"/>
              <a:t>config</a:t>
            </a:r>
            <a:r>
              <a:rPr lang="en-US" dirty="0" smtClean="0"/>
              <a:t>., there is always another bivalent </a:t>
            </a:r>
            <a:r>
              <a:rPr lang="en-US" dirty="0" err="1" smtClean="0"/>
              <a:t>config</a:t>
            </a:r>
            <a:r>
              <a:rPr lang="en-US" dirty="0" smtClean="0"/>
              <a:t>. that is reachable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3</a:t>
            </a:r>
            <a:endParaRPr lang="en-US"/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Starting from a bivalent config., there is always another bivalent config. that is reachable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Oval 3"/>
          <p:cNvSpPr>
            <a:spLocks noChangeArrowheads="1"/>
          </p:cNvSpPr>
          <p:nvPr/>
        </p:nvSpPr>
        <p:spPr bwMode="auto">
          <a:xfrm>
            <a:off x="2343150" y="2362200"/>
            <a:ext cx="457200" cy="3810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4" name="Freeform 4"/>
          <p:cNvSpPr>
            <a:spLocks/>
          </p:cNvSpPr>
          <p:nvPr/>
        </p:nvSpPr>
        <p:spPr bwMode="auto">
          <a:xfrm rot="2037484">
            <a:off x="1371600" y="2357438"/>
            <a:ext cx="533400" cy="1905000"/>
          </a:xfrm>
          <a:custGeom>
            <a:avLst/>
            <a:gdLst>
              <a:gd name="T0" fmla="*/ 144 w 144"/>
              <a:gd name="T1" fmla="*/ 0 h 672"/>
              <a:gd name="T2" fmla="*/ 0 w 144"/>
              <a:gd name="T3" fmla="*/ 192 h 672"/>
              <a:gd name="T4" fmla="*/ 144 w 144"/>
              <a:gd name="T5" fmla="*/ 384 h 672"/>
              <a:gd name="T6" fmla="*/ 0 w 144"/>
              <a:gd name="T7" fmla="*/ 528 h 672"/>
              <a:gd name="T8" fmla="*/ 144 w 144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85" name="Freeform 5"/>
          <p:cNvSpPr>
            <a:spLocks/>
          </p:cNvSpPr>
          <p:nvPr/>
        </p:nvSpPr>
        <p:spPr bwMode="auto">
          <a:xfrm rot="-1578320">
            <a:off x="2438400" y="2743200"/>
            <a:ext cx="762000" cy="1676400"/>
          </a:xfrm>
          <a:custGeom>
            <a:avLst/>
            <a:gdLst>
              <a:gd name="T0" fmla="*/ 144 w 144"/>
              <a:gd name="T1" fmla="*/ 0 h 672"/>
              <a:gd name="T2" fmla="*/ 0 w 144"/>
              <a:gd name="T3" fmla="*/ 192 h 672"/>
              <a:gd name="T4" fmla="*/ 144 w 144"/>
              <a:gd name="T5" fmla="*/ 384 h 672"/>
              <a:gd name="T6" fmla="*/ 0 w 144"/>
              <a:gd name="T7" fmla="*/ 528 h 672"/>
              <a:gd name="T8" fmla="*/ 144 w 144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86" name="Text Box 6"/>
          <p:cNvSpPr txBox="1">
            <a:spLocks noChangeArrowheads="1"/>
          </p:cNvSpPr>
          <p:nvPr/>
        </p:nvSpPr>
        <p:spPr bwMode="auto">
          <a:xfrm>
            <a:off x="3048000" y="2286000"/>
            <a:ext cx="317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A bivalent initial config.</a:t>
            </a:r>
          </a:p>
        </p:txBody>
      </p:sp>
      <p:sp>
        <p:nvSpPr>
          <p:cNvPr id="148487" name="Text Box 7"/>
          <p:cNvSpPr txBox="1">
            <a:spLocks noChangeArrowheads="1"/>
          </p:cNvSpPr>
          <p:nvPr/>
        </p:nvSpPr>
        <p:spPr bwMode="auto">
          <a:xfrm>
            <a:off x="5334000" y="2667000"/>
            <a:ext cx="36671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let e=(p,m) be an applicable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    event to the initial config.</a:t>
            </a:r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4343400" y="3581400"/>
            <a:ext cx="476524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Let C be the set of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configs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reachable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 </a:t>
            </a:r>
            <a:r>
              <a:rPr lang="en-US" sz="2400" u="sng" dirty="0">
                <a:solidFill>
                  <a:schemeClr val="tx1"/>
                </a:solidFill>
                <a:latin typeface="Times New Roman" charset="0"/>
              </a:rPr>
              <a:t>without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applying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e</a:t>
            </a:r>
            <a:endParaRPr lang="en-US" sz="24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(What are we doing here?)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48489" name="Oval 9"/>
          <p:cNvSpPr>
            <a:spLocks noChangeArrowheads="1"/>
          </p:cNvSpPr>
          <p:nvPr/>
        </p:nvSpPr>
        <p:spPr bwMode="auto">
          <a:xfrm>
            <a:off x="3200400" y="41910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0" name="Oval 10"/>
          <p:cNvSpPr>
            <a:spLocks noChangeArrowheads="1"/>
          </p:cNvSpPr>
          <p:nvPr/>
        </p:nvSpPr>
        <p:spPr bwMode="auto">
          <a:xfrm>
            <a:off x="1066800" y="4267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1" name="Oval 11"/>
          <p:cNvSpPr>
            <a:spLocks noChangeArrowheads="1"/>
          </p:cNvSpPr>
          <p:nvPr/>
        </p:nvSpPr>
        <p:spPr bwMode="auto">
          <a:xfrm>
            <a:off x="1828800" y="38100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2" name="Oval 12"/>
          <p:cNvSpPr>
            <a:spLocks noChangeArrowheads="1"/>
          </p:cNvSpPr>
          <p:nvPr/>
        </p:nvSpPr>
        <p:spPr bwMode="auto">
          <a:xfrm>
            <a:off x="2286000" y="4267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3" name="Oval 13"/>
          <p:cNvSpPr>
            <a:spLocks noChangeArrowheads="1"/>
          </p:cNvSpPr>
          <p:nvPr/>
        </p:nvSpPr>
        <p:spPr bwMode="auto">
          <a:xfrm>
            <a:off x="2438400" y="35814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4" name="AutoShape 14"/>
          <p:cNvSpPr>
            <a:spLocks noChangeArrowheads="1"/>
          </p:cNvSpPr>
          <p:nvPr/>
        </p:nvSpPr>
        <p:spPr bwMode="auto">
          <a:xfrm>
            <a:off x="685800" y="2057400"/>
            <a:ext cx="3657600" cy="27432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6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3</a:t>
            </a:r>
            <a:endParaRPr lang="en-US"/>
          </a:p>
        </p:txBody>
      </p:sp>
      <p:sp>
        <p:nvSpPr>
          <p:cNvPr id="148497" name="Text Box 17"/>
          <p:cNvSpPr txBox="1">
            <a:spLocks noChangeArrowheads="1"/>
          </p:cNvSpPr>
          <p:nvPr/>
        </p:nvSpPr>
        <p:spPr bwMode="auto">
          <a:xfrm>
            <a:off x="609600" y="1219200"/>
            <a:ext cx="404813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bg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48498" name="Line 18"/>
          <p:cNvSpPr>
            <a:spLocks noChangeShapeType="1"/>
          </p:cNvSpPr>
          <p:nvPr/>
        </p:nvSpPr>
        <p:spPr bwMode="auto">
          <a:xfrm>
            <a:off x="990600" y="1524000"/>
            <a:ext cx="152400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648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Oval 3"/>
          <p:cNvSpPr>
            <a:spLocks noChangeArrowheads="1"/>
          </p:cNvSpPr>
          <p:nvPr/>
        </p:nvSpPr>
        <p:spPr bwMode="auto">
          <a:xfrm>
            <a:off x="2343150" y="2362200"/>
            <a:ext cx="457200" cy="381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2" name="Freeform 4"/>
          <p:cNvSpPr>
            <a:spLocks/>
          </p:cNvSpPr>
          <p:nvPr/>
        </p:nvSpPr>
        <p:spPr bwMode="auto">
          <a:xfrm rot="2037484">
            <a:off x="1371600" y="2357438"/>
            <a:ext cx="533400" cy="1905000"/>
          </a:xfrm>
          <a:custGeom>
            <a:avLst/>
            <a:gdLst>
              <a:gd name="T0" fmla="*/ 144 w 144"/>
              <a:gd name="T1" fmla="*/ 0 h 672"/>
              <a:gd name="T2" fmla="*/ 0 w 144"/>
              <a:gd name="T3" fmla="*/ 192 h 672"/>
              <a:gd name="T4" fmla="*/ 144 w 144"/>
              <a:gd name="T5" fmla="*/ 384 h 672"/>
              <a:gd name="T6" fmla="*/ 0 w 144"/>
              <a:gd name="T7" fmla="*/ 528 h 672"/>
              <a:gd name="T8" fmla="*/ 144 w 144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533" name="Freeform 5"/>
          <p:cNvSpPr>
            <a:spLocks/>
          </p:cNvSpPr>
          <p:nvPr/>
        </p:nvSpPr>
        <p:spPr bwMode="auto">
          <a:xfrm rot="-1578320">
            <a:off x="2438400" y="2743200"/>
            <a:ext cx="762000" cy="1676400"/>
          </a:xfrm>
          <a:custGeom>
            <a:avLst/>
            <a:gdLst>
              <a:gd name="T0" fmla="*/ 144 w 144"/>
              <a:gd name="T1" fmla="*/ 0 h 672"/>
              <a:gd name="T2" fmla="*/ 0 w 144"/>
              <a:gd name="T3" fmla="*/ 192 h 672"/>
              <a:gd name="T4" fmla="*/ 144 w 144"/>
              <a:gd name="T5" fmla="*/ 384 h 672"/>
              <a:gd name="T6" fmla="*/ 0 w 144"/>
              <a:gd name="T7" fmla="*/ 528 h 672"/>
              <a:gd name="T8" fmla="*/ 144 w 144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534" name="Text Box 6"/>
          <p:cNvSpPr txBox="1">
            <a:spLocks noChangeArrowheads="1"/>
          </p:cNvSpPr>
          <p:nvPr/>
        </p:nvSpPr>
        <p:spPr bwMode="auto">
          <a:xfrm>
            <a:off x="3048000" y="2286000"/>
            <a:ext cx="317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A bivalent initial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config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</a:t>
            </a:r>
          </a:p>
        </p:txBody>
      </p:sp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5334000" y="2667000"/>
            <a:ext cx="36671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let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p,m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) be an applicable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   event to the initial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config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</a:t>
            </a:r>
          </a:p>
        </p:txBody>
      </p:sp>
      <p:sp>
        <p:nvSpPr>
          <p:cNvPr id="150536" name="Text Box 8"/>
          <p:cNvSpPr txBox="1">
            <a:spLocks noChangeArrowheads="1"/>
          </p:cNvSpPr>
          <p:nvPr/>
        </p:nvSpPr>
        <p:spPr bwMode="auto">
          <a:xfrm>
            <a:off x="4343400" y="3733800"/>
            <a:ext cx="4791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Let C be the set of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configs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reachable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 without applying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0537" name="Oval 9"/>
          <p:cNvSpPr>
            <a:spLocks noChangeArrowheads="1"/>
          </p:cNvSpPr>
          <p:nvPr/>
        </p:nvSpPr>
        <p:spPr bwMode="auto">
          <a:xfrm>
            <a:off x="3200400" y="41910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8" name="Oval 10"/>
          <p:cNvSpPr>
            <a:spLocks noChangeArrowheads="1"/>
          </p:cNvSpPr>
          <p:nvPr/>
        </p:nvSpPr>
        <p:spPr bwMode="auto">
          <a:xfrm>
            <a:off x="1066800" y="4267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9" name="Oval 11"/>
          <p:cNvSpPr>
            <a:spLocks noChangeArrowheads="1"/>
          </p:cNvSpPr>
          <p:nvPr/>
        </p:nvSpPr>
        <p:spPr bwMode="auto">
          <a:xfrm>
            <a:off x="1828800" y="38100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0" name="Oval 12"/>
          <p:cNvSpPr>
            <a:spLocks noChangeArrowheads="1"/>
          </p:cNvSpPr>
          <p:nvPr/>
        </p:nvSpPr>
        <p:spPr bwMode="auto">
          <a:xfrm>
            <a:off x="2286000" y="4267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1" name="Oval 13"/>
          <p:cNvSpPr>
            <a:spLocks noChangeArrowheads="1"/>
          </p:cNvSpPr>
          <p:nvPr/>
        </p:nvSpPr>
        <p:spPr bwMode="auto">
          <a:xfrm>
            <a:off x="2438400" y="35814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2" name="AutoShape 14"/>
          <p:cNvSpPr>
            <a:spLocks noChangeArrowheads="1"/>
          </p:cNvSpPr>
          <p:nvPr/>
        </p:nvSpPr>
        <p:spPr bwMode="auto">
          <a:xfrm>
            <a:off x="685800" y="2057400"/>
            <a:ext cx="3657600" cy="27432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3" name="Oval 15"/>
          <p:cNvSpPr>
            <a:spLocks noChangeArrowheads="1"/>
          </p:cNvSpPr>
          <p:nvPr/>
        </p:nvSpPr>
        <p:spPr bwMode="auto">
          <a:xfrm>
            <a:off x="533400" y="5105400"/>
            <a:ext cx="457200" cy="381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4" name="Oval 16"/>
          <p:cNvSpPr>
            <a:spLocks noChangeArrowheads="1"/>
          </p:cNvSpPr>
          <p:nvPr/>
        </p:nvSpPr>
        <p:spPr bwMode="auto">
          <a:xfrm>
            <a:off x="1219200" y="5105400"/>
            <a:ext cx="457200" cy="381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5" name="Oval 17"/>
          <p:cNvSpPr>
            <a:spLocks noChangeArrowheads="1"/>
          </p:cNvSpPr>
          <p:nvPr/>
        </p:nvSpPr>
        <p:spPr bwMode="auto">
          <a:xfrm>
            <a:off x="1981200" y="5105400"/>
            <a:ext cx="457200" cy="381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6" name="Oval 18"/>
          <p:cNvSpPr>
            <a:spLocks noChangeArrowheads="1"/>
          </p:cNvSpPr>
          <p:nvPr/>
        </p:nvSpPr>
        <p:spPr bwMode="auto">
          <a:xfrm>
            <a:off x="3276600" y="5105400"/>
            <a:ext cx="457200" cy="381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7" name="Oval 19"/>
          <p:cNvSpPr>
            <a:spLocks noChangeArrowheads="1"/>
          </p:cNvSpPr>
          <p:nvPr/>
        </p:nvSpPr>
        <p:spPr bwMode="auto">
          <a:xfrm>
            <a:off x="4114800" y="5105400"/>
            <a:ext cx="457200" cy="381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8" name="Line 20"/>
          <p:cNvSpPr>
            <a:spLocks noChangeShapeType="1"/>
          </p:cNvSpPr>
          <p:nvPr/>
        </p:nvSpPr>
        <p:spPr bwMode="auto">
          <a:xfrm flipH="1">
            <a:off x="838200" y="46482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549" name="Line 21"/>
          <p:cNvSpPr>
            <a:spLocks noChangeShapeType="1"/>
          </p:cNvSpPr>
          <p:nvPr/>
        </p:nvSpPr>
        <p:spPr bwMode="auto">
          <a:xfrm flipH="1">
            <a:off x="1524000" y="41910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550" name="Line 22"/>
          <p:cNvSpPr>
            <a:spLocks noChangeShapeType="1"/>
          </p:cNvSpPr>
          <p:nvPr/>
        </p:nvSpPr>
        <p:spPr bwMode="auto">
          <a:xfrm>
            <a:off x="2743200" y="39624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551" name="Line 23"/>
          <p:cNvSpPr>
            <a:spLocks noChangeShapeType="1"/>
          </p:cNvSpPr>
          <p:nvPr/>
        </p:nvSpPr>
        <p:spPr bwMode="auto">
          <a:xfrm>
            <a:off x="3581400" y="44958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552" name="Line 24"/>
          <p:cNvSpPr>
            <a:spLocks noChangeShapeType="1"/>
          </p:cNvSpPr>
          <p:nvPr/>
        </p:nvSpPr>
        <p:spPr bwMode="auto">
          <a:xfrm flipH="1">
            <a:off x="2286000" y="46482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553" name="Text Box 25"/>
          <p:cNvSpPr txBox="1">
            <a:spLocks noChangeArrowheads="1"/>
          </p:cNvSpPr>
          <p:nvPr/>
        </p:nvSpPr>
        <p:spPr bwMode="auto">
          <a:xfrm>
            <a:off x="974725" y="4613275"/>
            <a:ext cx="3449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 e       e       e           e        e</a:t>
            </a:r>
          </a:p>
        </p:txBody>
      </p:sp>
      <p:sp>
        <p:nvSpPr>
          <p:cNvPr id="150554" name="Text Box 26"/>
          <p:cNvSpPr txBox="1">
            <a:spLocks noChangeArrowheads="1"/>
          </p:cNvSpPr>
          <p:nvPr/>
        </p:nvSpPr>
        <p:spPr bwMode="auto">
          <a:xfrm>
            <a:off x="4564062" y="4908550"/>
            <a:ext cx="45799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Let </a:t>
            </a:r>
            <a:r>
              <a:rPr lang="en-US" sz="2400" b="1" i="1" dirty="0">
                <a:latin typeface="Times New Roman" charset="0"/>
              </a:rPr>
              <a:t>D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be the set of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configs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obtained </a:t>
            </a:r>
            <a:r>
              <a:rPr lang="en-US" sz="2400" u="sng" dirty="0">
                <a:solidFill>
                  <a:schemeClr val="tx1"/>
                </a:solidFill>
                <a:latin typeface="Times New Roman" charset="0"/>
              </a:rPr>
              <a:t>by applying single event </a:t>
            </a:r>
            <a:r>
              <a:rPr lang="en-US" sz="2400" u="sng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to any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config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in </a:t>
            </a:r>
            <a:r>
              <a:rPr lang="en-US" sz="2400" b="1" i="1" dirty="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5055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3</a:t>
            </a:r>
            <a:endParaRPr lang="en-US"/>
          </a:p>
        </p:txBody>
      </p:sp>
      <p:sp>
        <p:nvSpPr>
          <p:cNvPr id="150557" name="Text Box 29"/>
          <p:cNvSpPr txBox="1">
            <a:spLocks noChangeArrowheads="1"/>
          </p:cNvSpPr>
          <p:nvPr/>
        </p:nvSpPr>
        <p:spPr bwMode="auto">
          <a:xfrm>
            <a:off x="609600" y="1219200"/>
            <a:ext cx="404813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bg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50558" name="Line 30"/>
          <p:cNvSpPr>
            <a:spLocks noChangeShapeType="1"/>
          </p:cNvSpPr>
          <p:nvPr/>
        </p:nvSpPr>
        <p:spPr bwMode="auto">
          <a:xfrm>
            <a:off x="990600" y="1524000"/>
            <a:ext cx="152400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</a:t>
            </a:r>
            <a:r>
              <a:rPr lang="en-US" dirty="0" smtClean="0"/>
              <a:t>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On a synchronous system</a:t>
            </a:r>
          </a:p>
          <a:p>
            <a:pPr lvl="1"/>
            <a:r>
              <a:rPr lang="en-US" dirty="0" smtClean="0"/>
              <a:t>There’s an algorithm that works.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On an asynchronous system</a:t>
            </a:r>
          </a:p>
          <a:p>
            <a:pPr lvl="1"/>
            <a:r>
              <a:rPr lang="en-US" dirty="0" smtClean="0"/>
              <a:t>It’s been shown </a:t>
            </a:r>
            <a:r>
              <a:rPr lang="en-US" dirty="0" smtClean="0"/>
              <a:t>(FLP) that it’s impossible to guarantee.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Getting around the result</a:t>
            </a:r>
          </a:p>
          <a:p>
            <a:pPr lvl="1"/>
            <a:r>
              <a:rPr lang="en-US" dirty="0" smtClean="0"/>
              <a:t>Masking faults</a:t>
            </a:r>
          </a:p>
          <a:p>
            <a:pPr lvl="1"/>
            <a:r>
              <a:rPr lang="en-US" dirty="0" smtClean="0"/>
              <a:t>Using failure detectors</a:t>
            </a:r>
          </a:p>
          <a:p>
            <a:pPr lvl="1"/>
            <a:r>
              <a:rPr lang="en-US" dirty="0" smtClean="0"/>
              <a:t>Still not perfect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/>
              <a:t>Intuition: with delay, we can always choose a point to insert an event that will produce an </a:t>
            </a:r>
            <a:r>
              <a:rPr lang="en-US" dirty="0" smtClean="0"/>
              <a:t>indecisive </a:t>
            </a:r>
            <a:r>
              <a:rPr lang="en-US" dirty="0" err="1" smtClean="0"/>
              <a:t>config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</a:p>
        </p:txBody>
      </p:sp>
      <p:sp>
        <p:nvSpPr>
          <p:cNvPr id="152606" name="Text Box 30"/>
          <p:cNvSpPr txBox="1">
            <a:spLocks noChangeArrowheads="1"/>
          </p:cNvSpPr>
          <p:nvPr/>
        </p:nvSpPr>
        <p:spPr bwMode="auto">
          <a:xfrm>
            <a:off x="5927725" y="3775075"/>
            <a:ext cx="216988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[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don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t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apply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 event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p,m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)]</a:t>
            </a:r>
          </a:p>
        </p:txBody>
      </p:sp>
      <p:sp>
        <p:nvSpPr>
          <p:cNvPr id="152608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3</a:t>
            </a:r>
            <a:endParaRPr lang="en-US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2209800" y="2438400"/>
            <a:ext cx="4572000" cy="4191000"/>
            <a:chOff x="1392" y="1152"/>
            <a:chExt cx="2880" cy="2640"/>
          </a:xfrm>
        </p:grpSpPr>
        <p:sp>
          <p:nvSpPr>
            <p:cNvPr id="152581" name="Text Box 5"/>
            <p:cNvSpPr txBox="1">
              <a:spLocks noChangeArrowheads="1"/>
            </p:cNvSpPr>
            <p:nvPr/>
          </p:nvSpPr>
          <p:spPr bwMode="auto">
            <a:xfrm>
              <a:off x="2736" y="3504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2400" b="1" i="1">
                  <a:latin typeface="Times New Roman" charset="0"/>
                </a:rPr>
                <a:t>D</a:t>
              </a:r>
              <a:endParaRPr lang="en-US" sz="2400" b="1" i="1">
                <a:solidFill>
                  <a:schemeClr val="tx1"/>
                </a:solidFill>
                <a:latin typeface="Times New Roman" charset="0"/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392" y="1152"/>
              <a:ext cx="2880" cy="2352"/>
              <a:chOff x="192" y="1584"/>
              <a:chExt cx="2880" cy="2352"/>
            </a:xfrm>
          </p:grpSpPr>
          <p:sp>
            <p:nvSpPr>
              <p:cNvPr id="152583" name="Oval 7"/>
              <p:cNvSpPr>
                <a:spLocks noChangeArrowheads="1"/>
              </p:cNvSpPr>
              <p:nvPr/>
            </p:nvSpPr>
            <p:spPr bwMode="auto">
              <a:xfrm>
                <a:off x="1476" y="1776"/>
                <a:ext cx="288" cy="2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84" name="Freeform 8"/>
              <p:cNvSpPr>
                <a:spLocks/>
              </p:cNvSpPr>
              <p:nvPr/>
            </p:nvSpPr>
            <p:spPr bwMode="auto">
              <a:xfrm rot="2037484">
                <a:off x="864" y="1773"/>
                <a:ext cx="336" cy="1200"/>
              </a:xfrm>
              <a:custGeom>
                <a:avLst/>
                <a:gdLst>
                  <a:gd name="T0" fmla="*/ 144 w 144"/>
                  <a:gd name="T1" fmla="*/ 0 h 672"/>
                  <a:gd name="T2" fmla="*/ 0 w 144"/>
                  <a:gd name="T3" fmla="*/ 192 h 672"/>
                  <a:gd name="T4" fmla="*/ 144 w 144"/>
                  <a:gd name="T5" fmla="*/ 384 h 672"/>
                  <a:gd name="T6" fmla="*/ 0 w 144"/>
                  <a:gd name="T7" fmla="*/ 528 h 672"/>
                  <a:gd name="T8" fmla="*/ 144 w 144"/>
                  <a:gd name="T9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4" h="672">
                    <a:moveTo>
                      <a:pt x="144" y="0"/>
                    </a:moveTo>
                    <a:cubicBezTo>
                      <a:pt x="72" y="64"/>
                      <a:pt x="0" y="128"/>
                      <a:pt x="0" y="192"/>
                    </a:cubicBezTo>
                    <a:cubicBezTo>
                      <a:pt x="0" y="256"/>
                      <a:pt x="144" y="328"/>
                      <a:pt x="144" y="384"/>
                    </a:cubicBezTo>
                    <a:cubicBezTo>
                      <a:pt x="144" y="440"/>
                      <a:pt x="0" y="480"/>
                      <a:pt x="0" y="528"/>
                    </a:cubicBezTo>
                    <a:cubicBezTo>
                      <a:pt x="0" y="576"/>
                      <a:pt x="72" y="624"/>
                      <a:pt x="144" y="672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85" name="Freeform 9"/>
              <p:cNvSpPr>
                <a:spLocks/>
              </p:cNvSpPr>
              <p:nvPr/>
            </p:nvSpPr>
            <p:spPr bwMode="auto">
              <a:xfrm rot="-1578320">
                <a:off x="1536" y="2016"/>
                <a:ext cx="480" cy="1056"/>
              </a:xfrm>
              <a:custGeom>
                <a:avLst/>
                <a:gdLst>
                  <a:gd name="T0" fmla="*/ 144 w 144"/>
                  <a:gd name="T1" fmla="*/ 0 h 672"/>
                  <a:gd name="T2" fmla="*/ 0 w 144"/>
                  <a:gd name="T3" fmla="*/ 192 h 672"/>
                  <a:gd name="T4" fmla="*/ 144 w 144"/>
                  <a:gd name="T5" fmla="*/ 384 h 672"/>
                  <a:gd name="T6" fmla="*/ 0 w 144"/>
                  <a:gd name="T7" fmla="*/ 528 h 672"/>
                  <a:gd name="T8" fmla="*/ 144 w 144"/>
                  <a:gd name="T9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4" h="672">
                    <a:moveTo>
                      <a:pt x="144" y="0"/>
                    </a:moveTo>
                    <a:cubicBezTo>
                      <a:pt x="72" y="64"/>
                      <a:pt x="0" y="128"/>
                      <a:pt x="0" y="192"/>
                    </a:cubicBezTo>
                    <a:cubicBezTo>
                      <a:pt x="0" y="256"/>
                      <a:pt x="144" y="328"/>
                      <a:pt x="144" y="384"/>
                    </a:cubicBezTo>
                    <a:cubicBezTo>
                      <a:pt x="144" y="440"/>
                      <a:pt x="0" y="480"/>
                      <a:pt x="0" y="528"/>
                    </a:cubicBezTo>
                    <a:cubicBezTo>
                      <a:pt x="0" y="576"/>
                      <a:pt x="72" y="624"/>
                      <a:pt x="144" y="672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86" name="Text Box 10"/>
              <p:cNvSpPr txBox="1">
                <a:spLocks noChangeArrowheads="1"/>
              </p:cNvSpPr>
              <p:nvPr/>
            </p:nvSpPr>
            <p:spPr bwMode="auto">
              <a:xfrm>
                <a:off x="2304" y="2448"/>
                <a:ext cx="24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2400" b="1" i="1">
                    <a:solidFill>
                      <a:schemeClr val="accent1"/>
                    </a:solidFill>
                    <a:latin typeface="Times New Roman" charset="0"/>
                  </a:rPr>
                  <a:t>C</a:t>
                </a:r>
                <a:endParaRPr lang="en-US" sz="2400">
                  <a:solidFill>
                    <a:schemeClr val="tx1"/>
                  </a:solidFill>
                  <a:latin typeface="Times New Roman" charset="0"/>
                </a:endParaRPr>
              </a:p>
            </p:txBody>
          </p:sp>
          <p:sp>
            <p:nvSpPr>
              <p:cNvPr id="152587" name="Oval 11"/>
              <p:cNvSpPr>
                <a:spLocks noChangeArrowheads="1"/>
              </p:cNvSpPr>
              <p:nvPr/>
            </p:nvSpPr>
            <p:spPr bwMode="auto">
              <a:xfrm>
                <a:off x="2016" y="2928"/>
                <a:ext cx="288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88" name="Oval 12"/>
              <p:cNvSpPr>
                <a:spLocks noChangeArrowheads="1"/>
              </p:cNvSpPr>
              <p:nvPr/>
            </p:nvSpPr>
            <p:spPr bwMode="auto">
              <a:xfrm>
                <a:off x="672" y="2976"/>
                <a:ext cx="288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89" name="Oval 13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288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90" name="Oval 14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288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91" name="Oval 15"/>
              <p:cNvSpPr>
                <a:spLocks noChangeArrowheads="1"/>
              </p:cNvSpPr>
              <p:nvPr/>
            </p:nvSpPr>
            <p:spPr bwMode="auto">
              <a:xfrm>
                <a:off x="1536" y="2544"/>
                <a:ext cx="288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92" name="AutoShape 16"/>
              <p:cNvSpPr>
                <a:spLocks noChangeArrowheads="1"/>
              </p:cNvSpPr>
              <p:nvPr/>
            </p:nvSpPr>
            <p:spPr bwMode="auto">
              <a:xfrm>
                <a:off x="432" y="1584"/>
                <a:ext cx="2304" cy="1728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93" name="Oval 17"/>
              <p:cNvSpPr>
                <a:spLocks noChangeArrowheads="1"/>
              </p:cNvSpPr>
              <p:nvPr/>
            </p:nvSpPr>
            <p:spPr bwMode="auto">
              <a:xfrm>
                <a:off x="336" y="3504"/>
                <a:ext cx="288" cy="240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94" name="Oval 18"/>
              <p:cNvSpPr>
                <a:spLocks noChangeArrowheads="1"/>
              </p:cNvSpPr>
              <p:nvPr/>
            </p:nvSpPr>
            <p:spPr bwMode="auto">
              <a:xfrm>
                <a:off x="768" y="3504"/>
                <a:ext cx="288" cy="240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95" name="Oval 19"/>
              <p:cNvSpPr>
                <a:spLocks noChangeArrowheads="1"/>
              </p:cNvSpPr>
              <p:nvPr/>
            </p:nvSpPr>
            <p:spPr bwMode="auto">
              <a:xfrm>
                <a:off x="1248" y="3504"/>
                <a:ext cx="288" cy="240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96" name="Oval 20"/>
              <p:cNvSpPr>
                <a:spLocks noChangeArrowheads="1"/>
              </p:cNvSpPr>
              <p:nvPr/>
            </p:nvSpPr>
            <p:spPr bwMode="auto">
              <a:xfrm>
                <a:off x="2064" y="3504"/>
                <a:ext cx="288" cy="240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97" name="Oval 21"/>
              <p:cNvSpPr>
                <a:spLocks noChangeArrowheads="1"/>
              </p:cNvSpPr>
              <p:nvPr/>
            </p:nvSpPr>
            <p:spPr bwMode="auto">
              <a:xfrm>
                <a:off x="2592" y="3504"/>
                <a:ext cx="288" cy="240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598" name="Line 22"/>
              <p:cNvSpPr>
                <a:spLocks noChangeShapeType="1"/>
              </p:cNvSpPr>
              <p:nvPr/>
            </p:nvSpPr>
            <p:spPr bwMode="auto">
              <a:xfrm flipH="1">
                <a:off x="528" y="3216"/>
                <a:ext cx="24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99" name="Line 23"/>
              <p:cNvSpPr>
                <a:spLocks noChangeShapeType="1"/>
              </p:cNvSpPr>
              <p:nvPr/>
            </p:nvSpPr>
            <p:spPr bwMode="auto">
              <a:xfrm flipH="1">
                <a:off x="960" y="2928"/>
                <a:ext cx="288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600" name="Line 24"/>
              <p:cNvSpPr>
                <a:spLocks noChangeShapeType="1"/>
              </p:cNvSpPr>
              <p:nvPr/>
            </p:nvSpPr>
            <p:spPr bwMode="auto">
              <a:xfrm>
                <a:off x="1728" y="2784"/>
                <a:ext cx="384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601" name="Line 25"/>
              <p:cNvSpPr>
                <a:spLocks noChangeShapeType="1"/>
              </p:cNvSpPr>
              <p:nvPr/>
            </p:nvSpPr>
            <p:spPr bwMode="auto">
              <a:xfrm>
                <a:off x="2256" y="3120"/>
                <a:ext cx="384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602" name="Line 26"/>
              <p:cNvSpPr>
                <a:spLocks noChangeShapeType="1"/>
              </p:cNvSpPr>
              <p:nvPr/>
            </p:nvSpPr>
            <p:spPr bwMode="auto">
              <a:xfrm flipH="1">
                <a:off x="1440" y="3216"/>
                <a:ext cx="96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603" name="Text Box 27"/>
              <p:cNvSpPr txBox="1">
                <a:spLocks noChangeArrowheads="1"/>
              </p:cNvSpPr>
              <p:nvPr/>
            </p:nvSpPr>
            <p:spPr bwMode="auto">
              <a:xfrm>
                <a:off x="614" y="3194"/>
                <a:ext cx="217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2400">
                    <a:solidFill>
                      <a:schemeClr val="tx1"/>
                    </a:solidFill>
                    <a:latin typeface="Times New Roman" charset="0"/>
                  </a:rPr>
                  <a:t> e       e       e           e        e</a:t>
                </a:r>
              </a:p>
            </p:txBody>
          </p:sp>
          <p:sp>
            <p:nvSpPr>
              <p:cNvPr id="152604" name="Oval 28"/>
              <p:cNvSpPr>
                <a:spLocks noChangeArrowheads="1"/>
              </p:cNvSpPr>
              <p:nvPr/>
            </p:nvSpPr>
            <p:spPr bwMode="auto">
              <a:xfrm>
                <a:off x="192" y="3360"/>
                <a:ext cx="2880" cy="576"/>
              </a:xfrm>
              <a:prstGeom prst="ellipse">
                <a:avLst/>
              </a:prstGeom>
              <a:noFill/>
              <a:ln w="28575">
                <a:solidFill>
                  <a:schemeClr val="accent2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605" name="Text Box 29"/>
              <p:cNvSpPr txBox="1">
                <a:spLocks noChangeArrowheads="1"/>
              </p:cNvSpPr>
              <p:nvPr/>
            </p:nvSpPr>
            <p:spPr bwMode="auto">
              <a:xfrm>
                <a:off x="576" y="1584"/>
                <a:ext cx="74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2400" b="1" i="1">
                    <a:solidFill>
                      <a:schemeClr val="hlink"/>
                    </a:solidFill>
                    <a:latin typeface="Times New Roman" charset="0"/>
                  </a:rPr>
                  <a:t>bivalent</a:t>
                </a:r>
              </a:p>
            </p:txBody>
          </p:sp>
        </p:grpSp>
        <p:sp>
          <p:nvSpPr>
            <p:cNvPr id="152610" name="Oval 34"/>
            <p:cNvSpPr>
              <a:spLocks noChangeArrowheads="1"/>
            </p:cNvSpPr>
            <p:nvPr/>
          </p:nvSpPr>
          <p:spPr bwMode="auto">
            <a:xfrm>
              <a:off x="2676" y="1344"/>
              <a:ext cx="288" cy="24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2612" name="Text Box 36"/>
          <p:cNvSpPr txBox="1">
            <a:spLocks noChangeArrowheads="1"/>
          </p:cNvSpPr>
          <p:nvPr/>
        </p:nvSpPr>
        <p:spPr bwMode="auto">
          <a:xfrm>
            <a:off x="2514600" y="2017712"/>
            <a:ext cx="404813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bg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52613" name="Line 37"/>
          <p:cNvSpPr>
            <a:spLocks noChangeShapeType="1"/>
          </p:cNvSpPr>
          <p:nvPr/>
        </p:nvSpPr>
        <p:spPr bwMode="auto">
          <a:xfrm>
            <a:off x="2895600" y="2286000"/>
            <a:ext cx="15240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1143000"/>
            <a:ext cx="8229600" cy="4625609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Claim: </a:t>
            </a:r>
            <a:r>
              <a:rPr lang="en-US" sz="2400" dirty="0" smtClean="0">
                <a:solidFill>
                  <a:srgbClr val="FF0000"/>
                </a:solidFill>
              </a:rPr>
              <a:t>Set D contains a bivalent </a:t>
            </a:r>
            <a:r>
              <a:rPr lang="en-US" sz="2400" dirty="0" err="1" smtClean="0">
                <a:solidFill>
                  <a:srgbClr val="FF0000"/>
                </a:solidFill>
              </a:rPr>
              <a:t>config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2400" dirty="0" smtClean="0"/>
              <a:t>Proof:  </a:t>
            </a:r>
            <a:r>
              <a:rPr lang="en-US" sz="2400" dirty="0" smtClean="0"/>
              <a:t>By contradiction. That is, suppose D has only 0- and 1- </a:t>
            </a:r>
            <a:r>
              <a:rPr lang="en-US" sz="2400" dirty="0" err="1" smtClean="0"/>
              <a:t>valent</a:t>
            </a:r>
            <a:r>
              <a:rPr lang="en-US" sz="2400" dirty="0" smtClean="0"/>
              <a:t> states (and no bivalent ones)</a:t>
            </a:r>
          </a:p>
          <a:p>
            <a:r>
              <a:rPr lang="en-US" sz="2400" dirty="0" smtClean="0"/>
              <a:t>There are states D0 and D1 in D, and C0 and C1 in C  such that </a:t>
            </a:r>
          </a:p>
          <a:p>
            <a:pPr lvl="1"/>
            <a:r>
              <a:rPr lang="en-US" sz="2000" dirty="0" smtClean="0"/>
              <a:t>D0 is 0-valent, D1 is 1-valent</a:t>
            </a:r>
          </a:p>
          <a:p>
            <a:pPr lvl="1"/>
            <a:r>
              <a:rPr lang="en-US" sz="2000" dirty="0" smtClean="0"/>
              <a:t>D0=C0 </a:t>
            </a:r>
            <a:r>
              <a:rPr lang="en-US" sz="2000" dirty="0" err="1" smtClean="0"/>
              <a:t>foll</a:t>
            </a:r>
            <a:r>
              <a:rPr lang="en-US" sz="2000" dirty="0" smtClean="0"/>
              <a:t>. by e=(</a:t>
            </a:r>
            <a:r>
              <a:rPr lang="en-US" sz="2000" dirty="0" err="1" smtClean="0"/>
              <a:t>p,m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D1=C1 </a:t>
            </a:r>
            <a:r>
              <a:rPr lang="en-US" sz="2000" dirty="0" err="1" smtClean="0"/>
              <a:t>foll</a:t>
            </a:r>
            <a:r>
              <a:rPr lang="en-US" sz="2000" dirty="0" smtClean="0"/>
              <a:t>. by e=(</a:t>
            </a:r>
            <a:r>
              <a:rPr lang="en-US" sz="2000" dirty="0" err="1" smtClean="0"/>
              <a:t>p,m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>
                <a:sym typeface="Wingdings" charset="0"/>
              </a:rPr>
              <a:t>And C1 = C0 followed by </a:t>
            </a:r>
            <a:br>
              <a:rPr lang="en-US" sz="2000" dirty="0" smtClean="0">
                <a:sym typeface="Wingdings" charset="0"/>
              </a:rPr>
            </a:br>
            <a:r>
              <a:rPr lang="en-US" sz="2000" dirty="0" smtClean="0">
                <a:sym typeface="Wingdings" charset="0"/>
              </a:rPr>
              <a:t>some event e</a:t>
            </a:r>
            <a:r>
              <a:rPr lang="ja-JP" altLang="en-US" sz="2000" dirty="0" smtClean="0">
                <a:sym typeface="Wingdings" charset="0"/>
              </a:rPr>
              <a:t>’</a:t>
            </a:r>
            <a:r>
              <a:rPr lang="en-US" sz="2000" dirty="0" smtClean="0"/>
              <a:t>=(p</a:t>
            </a:r>
            <a:r>
              <a:rPr lang="ja-JP" altLang="en-US" sz="2000" dirty="0" smtClean="0"/>
              <a:t>’</a:t>
            </a:r>
            <a:r>
              <a:rPr lang="en-US" sz="2000" dirty="0" smtClean="0"/>
              <a:t>,m</a:t>
            </a:r>
            <a:r>
              <a:rPr lang="ja-JP" altLang="en-US" sz="2000" dirty="0" smtClean="0"/>
              <a:t>’</a:t>
            </a:r>
            <a:r>
              <a:rPr lang="en-US" sz="2000" dirty="0" smtClean="0"/>
              <a:t>)</a:t>
            </a:r>
          </a:p>
          <a:p>
            <a:r>
              <a:rPr lang="en-US" sz="2400" dirty="0" smtClean="0">
                <a:sym typeface="Wingdings" charset="0"/>
              </a:rPr>
              <a:t>	(why?)</a:t>
            </a:r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733800" y="2981325"/>
            <a:ext cx="5261189" cy="3648075"/>
            <a:chOff x="1392" y="1152"/>
            <a:chExt cx="3986" cy="2689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392" y="1152"/>
              <a:ext cx="3036" cy="2689"/>
              <a:chOff x="576" y="1584"/>
              <a:chExt cx="3036" cy="2689"/>
            </a:xfrm>
          </p:grpSpPr>
          <p:sp>
            <p:nvSpPr>
              <p:cNvPr id="154629" name="Text Box 5"/>
              <p:cNvSpPr txBox="1">
                <a:spLocks noChangeArrowheads="1"/>
              </p:cNvSpPr>
              <p:nvPr/>
            </p:nvSpPr>
            <p:spPr bwMode="auto">
              <a:xfrm>
                <a:off x="1919" y="3936"/>
                <a:ext cx="307" cy="3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2400" b="1" i="1">
                    <a:latin typeface="Times New Roman" charset="0"/>
                  </a:rPr>
                  <a:t>D</a:t>
                </a:r>
                <a:endParaRPr lang="en-US" sz="2400" b="1" i="1">
                  <a:solidFill>
                    <a:schemeClr val="tx1"/>
                  </a:solidFill>
                  <a:latin typeface="Times New Roman" charset="0"/>
                </a:endParaRPr>
              </a:p>
            </p:txBody>
          </p:sp>
          <p:grpSp>
            <p:nvGrpSpPr>
              <p:cNvPr id="8" name="Group 6"/>
              <p:cNvGrpSpPr>
                <a:grpSpLocks/>
              </p:cNvGrpSpPr>
              <p:nvPr/>
            </p:nvGrpSpPr>
            <p:grpSpPr bwMode="auto">
              <a:xfrm>
                <a:off x="576" y="1584"/>
                <a:ext cx="3036" cy="2352"/>
                <a:chOff x="192" y="1584"/>
                <a:chExt cx="3036" cy="2352"/>
              </a:xfrm>
            </p:grpSpPr>
            <p:sp>
              <p:nvSpPr>
                <p:cNvPr id="154631" name="Oval 7"/>
                <p:cNvSpPr>
                  <a:spLocks noChangeArrowheads="1"/>
                </p:cNvSpPr>
                <p:nvPr/>
              </p:nvSpPr>
              <p:spPr bwMode="auto">
                <a:xfrm>
                  <a:off x="1476" y="1776"/>
                  <a:ext cx="288" cy="24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32" name="Freeform 8"/>
                <p:cNvSpPr>
                  <a:spLocks/>
                </p:cNvSpPr>
                <p:nvPr/>
              </p:nvSpPr>
              <p:spPr bwMode="auto">
                <a:xfrm rot="2037484">
                  <a:off x="864" y="1773"/>
                  <a:ext cx="336" cy="1200"/>
                </a:xfrm>
                <a:custGeom>
                  <a:avLst/>
                  <a:gdLst>
                    <a:gd name="T0" fmla="*/ 144 w 144"/>
                    <a:gd name="T1" fmla="*/ 0 h 672"/>
                    <a:gd name="T2" fmla="*/ 0 w 144"/>
                    <a:gd name="T3" fmla="*/ 192 h 672"/>
                    <a:gd name="T4" fmla="*/ 144 w 144"/>
                    <a:gd name="T5" fmla="*/ 384 h 672"/>
                    <a:gd name="T6" fmla="*/ 0 w 144"/>
                    <a:gd name="T7" fmla="*/ 528 h 672"/>
                    <a:gd name="T8" fmla="*/ 144 w 144"/>
                    <a:gd name="T9" fmla="*/ 672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33" name="Freeform 9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144 w 144"/>
                    <a:gd name="T1" fmla="*/ 0 h 672"/>
                    <a:gd name="T2" fmla="*/ 0 w 144"/>
                    <a:gd name="T3" fmla="*/ 192 h 672"/>
                    <a:gd name="T4" fmla="*/ 144 w 144"/>
                    <a:gd name="T5" fmla="*/ 384 h 672"/>
                    <a:gd name="T6" fmla="*/ 0 w 144"/>
                    <a:gd name="T7" fmla="*/ 528 h 672"/>
                    <a:gd name="T8" fmla="*/ 144 w 144"/>
                    <a:gd name="T9" fmla="*/ 672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34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304" y="2448"/>
                  <a:ext cx="293" cy="3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2400" b="1" i="1">
                      <a:solidFill>
                        <a:schemeClr val="accent1"/>
                      </a:solidFill>
                      <a:latin typeface="Times New Roman" charset="0"/>
                    </a:rPr>
                    <a:t>C</a:t>
                  </a:r>
                  <a:endParaRPr lang="en-US" sz="2400">
                    <a:solidFill>
                      <a:schemeClr val="tx1"/>
                    </a:solidFill>
                    <a:latin typeface="Times New Roman" charset="0"/>
                  </a:endParaRPr>
                </a:p>
              </p:txBody>
            </p:sp>
            <p:sp>
              <p:nvSpPr>
                <p:cNvPr id="154635" name="Oval 11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36" name="Oval 12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37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38" name="Oval 14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39" name="Oval 15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40" name="AutoShape 16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41" name="Oval 17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42" name="Oval 18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43" name="Oval 19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44" name="Oval 20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45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46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47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48" name="Line 24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49" name="Line 25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5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51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2614" cy="3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2400">
                      <a:solidFill>
                        <a:schemeClr val="tx1"/>
                      </a:solidFill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54652" name="Oval 28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653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576" y="1584"/>
                  <a:ext cx="894" cy="3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2400" b="1" i="1">
                      <a:solidFill>
                        <a:schemeClr val="hlink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54654" name="Text Box 30"/>
            <p:cNvSpPr txBox="1">
              <a:spLocks noChangeArrowheads="1"/>
            </p:cNvSpPr>
            <p:nvPr/>
          </p:nvSpPr>
          <p:spPr bwMode="auto">
            <a:xfrm>
              <a:off x="3734" y="1995"/>
              <a:ext cx="1644" cy="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2400" dirty="0">
                  <a:solidFill>
                    <a:schemeClr val="tx1"/>
                  </a:solidFill>
                  <a:latin typeface="Times New Roman" charset="0"/>
                </a:rPr>
                <a:t> [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charset="0"/>
                </a:rPr>
                <a:t>don</a:t>
              </a:r>
              <a:r>
                <a:rPr lang="en-US" sz="2400" dirty="0" smtClean="0">
                  <a:solidFill>
                    <a:schemeClr val="tx1"/>
                  </a:solidFill>
                  <a:latin typeface="Arial"/>
                </a:rPr>
                <a:t>’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charset="0"/>
                </a:rPr>
                <a:t>t </a:t>
              </a:r>
              <a:r>
                <a:rPr lang="en-US" sz="2400" dirty="0">
                  <a:solidFill>
                    <a:schemeClr val="tx1"/>
                  </a:solidFill>
                  <a:latin typeface="Times New Roman" charset="0"/>
                </a:rPr>
                <a:t>apply 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2400" dirty="0">
                  <a:solidFill>
                    <a:schemeClr val="tx1"/>
                  </a:solidFill>
                  <a:latin typeface="Times New Roman" charset="0"/>
                </a:rPr>
                <a:t>  event </a:t>
              </a:r>
              <a:r>
                <a:rPr lang="en-US" sz="2400" dirty="0" err="1">
                  <a:solidFill>
                    <a:schemeClr val="tx1"/>
                  </a:solidFill>
                  <a:latin typeface="Times New Roman" charset="0"/>
                </a:rPr>
                <a:t>e</a:t>
              </a:r>
              <a:r>
                <a:rPr lang="en-US" sz="2400" dirty="0">
                  <a:solidFill>
                    <a:schemeClr val="tx1"/>
                  </a:solidFill>
                  <a:latin typeface="Times New Roman" charset="0"/>
                </a:rPr>
                <a:t>=(</a:t>
              </a:r>
              <a:r>
                <a:rPr lang="en-US" sz="2400" dirty="0" err="1">
                  <a:solidFill>
                    <a:schemeClr val="tx1"/>
                  </a:solidFill>
                  <a:latin typeface="Times New Roman" charset="0"/>
                </a:rPr>
                <a:t>p,m</a:t>
              </a:r>
              <a:r>
                <a:rPr lang="en-US" sz="2400" dirty="0">
                  <a:solidFill>
                    <a:schemeClr val="tx1"/>
                  </a:solidFill>
                  <a:latin typeface="Times New Roman" charset="0"/>
                </a:rPr>
                <a:t>)]</a:t>
              </a:r>
            </a:p>
          </p:txBody>
        </p:sp>
      </p:grpSp>
      <p:sp>
        <p:nvSpPr>
          <p:cNvPr id="154655" name="Oval 31"/>
          <p:cNvSpPr>
            <a:spLocks noChangeArrowheads="1"/>
          </p:cNvSpPr>
          <p:nvPr/>
        </p:nvSpPr>
        <p:spPr bwMode="auto">
          <a:xfrm>
            <a:off x="5410200" y="3209925"/>
            <a:ext cx="457200" cy="381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56" name="Text Box 32"/>
          <p:cNvSpPr txBox="1">
            <a:spLocks noChangeArrowheads="1"/>
          </p:cNvSpPr>
          <p:nvPr/>
        </p:nvSpPr>
        <p:spPr bwMode="auto">
          <a:xfrm>
            <a:off x="5943600" y="2590800"/>
            <a:ext cx="404813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bg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54658" name="Line 34"/>
          <p:cNvSpPr>
            <a:spLocks noChangeShapeType="1"/>
          </p:cNvSpPr>
          <p:nvPr/>
        </p:nvSpPr>
        <p:spPr bwMode="auto">
          <a:xfrm flipH="1">
            <a:off x="5562600" y="2819400"/>
            <a:ext cx="3810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1143000"/>
            <a:ext cx="8229600" cy="4625609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There </a:t>
            </a:r>
            <a:r>
              <a:rPr lang="en-US" sz="2400" dirty="0" smtClean="0"/>
              <a:t>are states D0 and D1 in D, and C0 and C1 in C  such that </a:t>
            </a:r>
          </a:p>
          <a:p>
            <a:pPr lvl="1"/>
            <a:r>
              <a:rPr lang="en-US" sz="2000" dirty="0" smtClean="0"/>
              <a:t>D0 is 0-valent, D1 is 1-valent</a:t>
            </a:r>
          </a:p>
          <a:p>
            <a:pPr lvl="1"/>
            <a:r>
              <a:rPr lang="en-US" sz="2000" dirty="0" smtClean="0"/>
              <a:t>D0=C0 </a:t>
            </a:r>
            <a:r>
              <a:rPr lang="en-US" sz="2000" dirty="0" err="1" smtClean="0"/>
              <a:t>foll</a:t>
            </a:r>
            <a:r>
              <a:rPr lang="en-US" sz="2000" dirty="0" smtClean="0"/>
              <a:t>. by e=(</a:t>
            </a:r>
            <a:r>
              <a:rPr lang="en-US" sz="2000" dirty="0" err="1" smtClean="0"/>
              <a:t>p,m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D1=C1 </a:t>
            </a:r>
            <a:r>
              <a:rPr lang="en-US" sz="2000" dirty="0" err="1" smtClean="0"/>
              <a:t>foll</a:t>
            </a:r>
            <a:r>
              <a:rPr lang="en-US" sz="2000" dirty="0" smtClean="0"/>
              <a:t>. by e=(</a:t>
            </a:r>
            <a:r>
              <a:rPr lang="en-US" sz="2000" dirty="0" err="1" smtClean="0"/>
              <a:t>p,m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>
                <a:sym typeface="Wingdings" charset="0"/>
              </a:rPr>
              <a:t>And C1 = C0 followed by </a:t>
            </a:r>
            <a:br>
              <a:rPr lang="en-US" sz="2000" dirty="0" smtClean="0">
                <a:sym typeface="Wingdings" charset="0"/>
              </a:rPr>
            </a:br>
            <a:r>
              <a:rPr lang="en-US" sz="2000" dirty="0" smtClean="0">
                <a:sym typeface="Wingdings" charset="0"/>
              </a:rPr>
              <a:t>some event </a:t>
            </a:r>
            <a:r>
              <a:rPr lang="en-US" sz="2000" dirty="0" err="1" smtClean="0">
                <a:sym typeface="Wingdings" charset="0"/>
              </a:rPr>
              <a:t>e</a:t>
            </a:r>
            <a:r>
              <a:rPr lang="ja-JP" altLang="en-US" sz="2000" dirty="0" smtClean="0">
                <a:sym typeface="Wingdings" charset="0"/>
              </a:rPr>
              <a:t>’</a:t>
            </a:r>
            <a:r>
              <a:rPr lang="en-US" sz="2000" dirty="0" smtClean="0"/>
              <a:t>=</a:t>
            </a:r>
            <a:r>
              <a:rPr lang="en-US" sz="2000" dirty="0" smtClean="0"/>
              <a:t>(p</a:t>
            </a:r>
            <a:r>
              <a:rPr lang="ja-JP" altLang="en-US" sz="2000" dirty="0" smtClean="0"/>
              <a:t>’</a:t>
            </a:r>
            <a:r>
              <a:rPr lang="en-US" sz="2000" dirty="0" smtClean="0"/>
              <a:t>,m</a:t>
            </a:r>
            <a:r>
              <a:rPr lang="ja-JP" altLang="en-US" sz="2000" dirty="0" smtClean="0"/>
              <a:t>’</a:t>
            </a:r>
            <a:r>
              <a:rPr lang="en-US" sz="2000" dirty="0" smtClean="0"/>
              <a:t>)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154651" name="Text Box 27"/>
          <p:cNvSpPr txBox="1">
            <a:spLocks noChangeArrowheads="1"/>
          </p:cNvSpPr>
          <p:nvPr/>
        </p:nvSpPr>
        <p:spPr bwMode="auto">
          <a:xfrm>
            <a:off x="4290805" y="5165558"/>
            <a:ext cx="29624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     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    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  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         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e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5506449" y="6172204"/>
            <a:ext cx="405215" cy="457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1" i="1">
                <a:latin typeface="Times New Roman" charset="0"/>
              </a:rPr>
              <a:t>D</a:t>
            </a:r>
            <a:endParaRPr lang="en-US" sz="2400" b="1" i="1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4631" name="Oval 7"/>
          <p:cNvSpPr>
            <a:spLocks noChangeArrowheads="1"/>
          </p:cNvSpPr>
          <p:nvPr/>
        </p:nvSpPr>
        <p:spPr bwMode="auto">
          <a:xfrm>
            <a:off x="5428573" y="3241805"/>
            <a:ext cx="380136" cy="325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4" name="Text Box 10"/>
          <p:cNvSpPr txBox="1">
            <a:spLocks noChangeArrowheads="1"/>
          </p:cNvSpPr>
          <p:nvPr/>
        </p:nvSpPr>
        <p:spPr bwMode="auto">
          <a:xfrm>
            <a:off x="6521465" y="4153485"/>
            <a:ext cx="386736" cy="457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1" i="1">
                <a:solidFill>
                  <a:schemeClr val="accent1"/>
                </a:solidFill>
                <a:latin typeface="Times New Roman" charset="0"/>
              </a:rPr>
              <a:t>C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4635" name="Oval 11"/>
          <p:cNvSpPr>
            <a:spLocks noChangeArrowheads="1"/>
          </p:cNvSpPr>
          <p:nvPr/>
        </p:nvSpPr>
        <p:spPr bwMode="auto">
          <a:xfrm>
            <a:off x="6141329" y="4804684"/>
            <a:ext cx="380136" cy="325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6" name="Oval 12"/>
          <p:cNvSpPr>
            <a:spLocks noChangeArrowheads="1"/>
          </p:cNvSpPr>
          <p:nvPr/>
        </p:nvSpPr>
        <p:spPr bwMode="auto">
          <a:xfrm>
            <a:off x="5029200" y="3886200"/>
            <a:ext cx="380136" cy="325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7" name="Oval 13"/>
          <p:cNvSpPr>
            <a:spLocks noChangeArrowheads="1"/>
          </p:cNvSpPr>
          <p:nvPr/>
        </p:nvSpPr>
        <p:spPr bwMode="auto">
          <a:xfrm>
            <a:off x="5410200" y="3733800"/>
            <a:ext cx="380136" cy="325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9" name="Oval 15"/>
          <p:cNvSpPr>
            <a:spLocks noChangeArrowheads="1"/>
          </p:cNvSpPr>
          <p:nvPr/>
        </p:nvSpPr>
        <p:spPr bwMode="auto">
          <a:xfrm>
            <a:off x="5791200" y="4038600"/>
            <a:ext cx="380136" cy="325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0" name="AutoShape 16"/>
          <p:cNvSpPr>
            <a:spLocks noChangeArrowheads="1"/>
          </p:cNvSpPr>
          <p:nvPr/>
        </p:nvSpPr>
        <p:spPr bwMode="auto">
          <a:xfrm>
            <a:off x="4050580" y="2981325"/>
            <a:ext cx="3041089" cy="2344319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1" name="Oval 17"/>
          <p:cNvSpPr>
            <a:spLocks noChangeArrowheads="1"/>
          </p:cNvSpPr>
          <p:nvPr/>
        </p:nvSpPr>
        <p:spPr bwMode="auto">
          <a:xfrm>
            <a:off x="3923868" y="5586124"/>
            <a:ext cx="380136" cy="325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2" name="Oval 18"/>
          <p:cNvSpPr>
            <a:spLocks noChangeArrowheads="1"/>
          </p:cNvSpPr>
          <p:nvPr/>
        </p:nvSpPr>
        <p:spPr bwMode="auto">
          <a:xfrm>
            <a:off x="4494072" y="5586124"/>
            <a:ext cx="380136" cy="325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3" name="Oval 19"/>
          <p:cNvSpPr>
            <a:spLocks noChangeArrowheads="1"/>
          </p:cNvSpPr>
          <p:nvPr/>
        </p:nvSpPr>
        <p:spPr bwMode="auto">
          <a:xfrm>
            <a:off x="5127632" y="5586124"/>
            <a:ext cx="380136" cy="325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4" name="Oval 20"/>
          <p:cNvSpPr>
            <a:spLocks noChangeArrowheads="1"/>
          </p:cNvSpPr>
          <p:nvPr/>
        </p:nvSpPr>
        <p:spPr bwMode="auto">
          <a:xfrm>
            <a:off x="6204685" y="5586124"/>
            <a:ext cx="380136" cy="325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5" name="Oval 21"/>
          <p:cNvSpPr>
            <a:spLocks noChangeArrowheads="1"/>
          </p:cNvSpPr>
          <p:nvPr/>
        </p:nvSpPr>
        <p:spPr bwMode="auto">
          <a:xfrm>
            <a:off x="6901601" y="5586124"/>
            <a:ext cx="380136" cy="325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6" name="Line 22"/>
          <p:cNvSpPr>
            <a:spLocks noChangeShapeType="1"/>
          </p:cNvSpPr>
          <p:nvPr/>
        </p:nvSpPr>
        <p:spPr bwMode="auto">
          <a:xfrm flipH="1">
            <a:off x="4648200" y="4114800"/>
            <a:ext cx="381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647" name="Line 23"/>
          <p:cNvSpPr>
            <a:spLocks noChangeShapeType="1"/>
          </p:cNvSpPr>
          <p:nvPr/>
        </p:nvSpPr>
        <p:spPr bwMode="auto">
          <a:xfrm flipH="1">
            <a:off x="5334000" y="4038600"/>
            <a:ext cx="228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648" name="Line 24"/>
          <p:cNvSpPr>
            <a:spLocks noChangeShapeType="1"/>
          </p:cNvSpPr>
          <p:nvPr/>
        </p:nvSpPr>
        <p:spPr bwMode="auto">
          <a:xfrm>
            <a:off x="5943599" y="4343400"/>
            <a:ext cx="324441" cy="12427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649" name="Line 25"/>
          <p:cNvSpPr>
            <a:spLocks noChangeShapeType="1"/>
          </p:cNvSpPr>
          <p:nvPr/>
        </p:nvSpPr>
        <p:spPr bwMode="auto">
          <a:xfrm>
            <a:off x="6458109" y="5065164"/>
            <a:ext cx="506848" cy="5209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652" name="Oval 28"/>
          <p:cNvSpPr>
            <a:spLocks noChangeArrowheads="1"/>
          </p:cNvSpPr>
          <p:nvPr/>
        </p:nvSpPr>
        <p:spPr bwMode="auto">
          <a:xfrm>
            <a:off x="3733800" y="5390764"/>
            <a:ext cx="3801361" cy="78144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53" name="Text Box 29"/>
          <p:cNvSpPr txBox="1">
            <a:spLocks noChangeArrowheads="1"/>
          </p:cNvSpPr>
          <p:nvPr/>
        </p:nvSpPr>
        <p:spPr bwMode="auto">
          <a:xfrm>
            <a:off x="4240648" y="2981325"/>
            <a:ext cx="1180006" cy="457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1" i="1">
                <a:solidFill>
                  <a:schemeClr val="hlink"/>
                </a:solidFill>
                <a:latin typeface="Times New Roman" charset="0"/>
              </a:rPr>
              <a:t>bivalent</a:t>
            </a:r>
          </a:p>
        </p:txBody>
      </p:sp>
      <p:sp>
        <p:nvSpPr>
          <p:cNvPr id="154654" name="Text Box 30"/>
          <p:cNvSpPr txBox="1">
            <a:spLocks noChangeArrowheads="1"/>
          </p:cNvSpPr>
          <p:nvPr/>
        </p:nvSpPr>
        <p:spPr bwMode="auto">
          <a:xfrm>
            <a:off x="6825046" y="4124994"/>
            <a:ext cx="2169943" cy="101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[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don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t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apply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 event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p,m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)]</a:t>
            </a:r>
          </a:p>
        </p:txBody>
      </p:sp>
      <p:sp>
        <p:nvSpPr>
          <p:cNvPr id="154655" name="Oval 31"/>
          <p:cNvSpPr>
            <a:spLocks noChangeArrowheads="1"/>
          </p:cNvSpPr>
          <p:nvPr/>
        </p:nvSpPr>
        <p:spPr bwMode="auto">
          <a:xfrm>
            <a:off x="5410200" y="3209925"/>
            <a:ext cx="457200" cy="381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56" name="Text Box 32"/>
          <p:cNvSpPr txBox="1">
            <a:spLocks noChangeArrowheads="1"/>
          </p:cNvSpPr>
          <p:nvPr/>
        </p:nvSpPr>
        <p:spPr bwMode="auto">
          <a:xfrm>
            <a:off x="5943600" y="2590800"/>
            <a:ext cx="404813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bg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54658" name="Line 34"/>
          <p:cNvSpPr>
            <a:spLocks noChangeShapeType="1"/>
          </p:cNvSpPr>
          <p:nvPr/>
        </p:nvSpPr>
        <p:spPr bwMode="auto">
          <a:xfrm flipH="1">
            <a:off x="5562600" y="2819400"/>
            <a:ext cx="3810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22</a:t>
            </a:fld>
            <a:endParaRPr lang="en-US"/>
          </a:p>
        </p:txBody>
      </p:sp>
      <p:cxnSp>
        <p:nvCxnSpPr>
          <p:cNvPr id="37" name="Curved Connector 36"/>
          <p:cNvCxnSpPr>
            <a:stCxn id="154655" idx="2"/>
            <a:endCxn id="154641" idx="2"/>
          </p:cNvCxnSpPr>
          <p:nvPr/>
        </p:nvCxnSpPr>
        <p:spPr bwMode="auto">
          <a:xfrm rot="10800000" flipV="1">
            <a:off x="3923868" y="3400424"/>
            <a:ext cx="1486332" cy="2348499"/>
          </a:xfrm>
          <a:prstGeom prst="curvedConnector3">
            <a:avLst>
              <a:gd name="adj1" fmla="val 115380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 Box 27"/>
          <p:cNvSpPr txBox="1">
            <a:spLocks noChangeArrowheads="1"/>
          </p:cNvSpPr>
          <p:nvPr/>
        </p:nvSpPr>
        <p:spPr bwMode="auto">
          <a:xfrm>
            <a:off x="3411784" y="3810000"/>
            <a:ext cx="3982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e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cxnSp>
        <p:nvCxnSpPr>
          <p:cNvPr id="40" name="Straight Connector 39"/>
          <p:cNvCxnSpPr>
            <a:stCxn id="154655" idx="3"/>
            <a:endCxn id="154636" idx="0"/>
          </p:cNvCxnSpPr>
          <p:nvPr/>
        </p:nvCxnSpPr>
        <p:spPr bwMode="auto">
          <a:xfrm rot="5400000">
            <a:off x="5172677" y="3581721"/>
            <a:ext cx="351071" cy="257887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54655" idx="4"/>
            <a:endCxn id="154637" idx="0"/>
          </p:cNvCxnSpPr>
          <p:nvPr/>
        </p:nvCxnSpPr>
        <p:spPr bwMode="auto">
          <a:xfrm rot="5400000">
            <a:off x="5548097" y="3643096"/>
            <a:ext cx="142875" cy="38532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54655" idx="5"/>
            <a:endCxn id="154639" idx="0"/>
          </p:cNvCxnSpPr>
          <p:nvPr/>
        </p:nvCxnSpPr>
        <p:spPr bwMode="auto">
          <a:xfrm rot="16200000" flipH="1">
            <a:off x="5639121" y="3696452"/>
            <a:ext cx="503471" cy="180823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Oval 20"/>
          <p:cNvSpPr>
            <a:spLocks noChangeArrowheads="1"/>
          </p:cNvSpPr>
          <p:nvPr/>
        </p:nvSpPr>
        <p:spPr bwMode="auto">
          <a:xfrm>
            <a:off x="5638800" y="5562600"/>
            <a:ext cx="380136" cy="325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11"/>
          <p:cNvSpPr>
            <a:spLocks noChangeArrowheads="1"/>
          </p:cNvSpPr>
          <p:nvPr/>
        </p:nvSpPr>
        <p:spPr bwMode="auto">
          <a:xfrm>
            <a:off x="5562600" y="4648200"/>
            <a:ext cx="380136" cy="325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Oval 11"/>
          <p:cNvSpPr>
            <a:spLocks noChangeArrowheads="1"/>
          </p:cNvSpPr>
          <p:nvPr/>
        </p:nvSpPr>
        <p:spPr bwMode="auto">
          <a:xfrm>
            <a:off x="4953000" y="4724400"/>
            <a:ext cx="380136" cy="325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228600" y="457200"/>
            <a:ext cx="4495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400" b="1">
                <a:latin typeface="Times New Roman" charset="0"/>
              </a:rPr>
              <a:t>Proof.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 (contd.)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Case I: 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 is not p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Case II: 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 same as p</a:t>
            </a:r>
            <a:endParaRPr lang="en-US" sz="200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133600" y="3336925"/>
            <a:ext cx="4900969" cy="3255962"/>
            <a:chOff x="1392" y="1152"/>
            <a:chExt cx="4202" cy="2736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392" y="1152"/>
              <a:ext cx="3380" cy="2736"/>
              <a:chOff x="576" y="1584"/>
              <a:chExt cx="3380" cy="2736"/>
            </a:xfrm>
          </p:grpSpPr>
          <p:sp>
            <p:nvSpPr>
              <p:cNvPr id="156677" name="Text Box 5"/>
              <p:cNvSpPr txBox="1">
                <a:spLocks noChangeArrowheads="1"/>
              </p:cNvSpPr>
              <p:nvPr/>
            </p:nvSpPr>
            <p:spPr bwMode="auto">
              <a:xfrm>
                <a:off x="1919" y="3936"/>
                <a:ext cx="347" cy="3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2400" b="1" i="1">
                    <a:latin typeface="Times New Roman" charset="0"/>
                  </a:rPr>
                  <a:t>D</a:t>
                </a:r>
                <a:endParaRPr lang="en-US" sz="2400" b="1" i="1">
                  <a:solidFill>
                    <a:schemeClr val="tx1"/>
                  </a:solidFill>
                  <a:latin typeface="Times New Roman" charset="0"/>
                </a:endParaRPr>
              </a:p>
            </p:txBody>
          </p:sp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576" y="1584"/>
                <a:ext cx="3380" cy="2352"/>
                <a:chOff x="192" y="1584"/>
                <a:chExt cx="3380" cy="2352"/>
              </a:xfrm>
            </p:grpSpPr>
            <p:sp>
              <p:nvSpPr>
                <p:cNvPr id="156679" name="Oval 7"/>
                <p:cNvSpPr>
                  <a:spLocks noChangeArrowheads="1"/>
                </p:cNvSpPr>
                <p:nvPr/>
              </p:nvSpPr>
              <p:spPr bwMode="auto">
                <a:xfrm>
                  <a:off x="1476" y="1776"/>
                  <a:ext cx="288" cy="24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80" name="Freeform 8"/>
                <p:cNvSpPr>
                  <a:spLocks/>
                </p:cNvSpPr>
                <p:nvPr/>
              </p:nvSpPr>
              <p:spPr bwMode="auto">
                <a:xfrm rot="2037484">
                  <a:off x="864" y="1773"/>
                  <a:ext cx="336" cy="1200"/>
                </a:xfrm>
                <a:custGeom>
                  <a:avLst/>
                  <a:gdLst>
                    <a:gd name="T0" fmla="*/ 144 w 144"/>
                    <a:gd name="T1" fmla="*/ 0 h 672"/>
                    <a:gd name="T2" fmla="*/ 0 w 144"/>
                    <a:gd name="T3" fmla="*/ 192 h 672"/>
                    <a:gd name="T4" fmla="*/ 144 w 144"/>
                    <a:gd name="T5" fmla="*/ 384 h 672"/>
                    <a:gd name="T6" fmla="*/ 0 w 144"/>
                    <a:gd name="T7" fmla="*/ 528 h 672"/>
                    <a:gd name="T8" fmla="*/ 144 w 144"/>
                    <a:gd name="T9" fmla="*/ 672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681" name="Freeform 9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144 w 144"/>
                    <a:gd name="T1" fmla="*/ 0 h 672"/>
                    <a:gd name="T2" fmla="*/ 0 w 144"/>
                    <a:gd name="T3" fmla="*/ 192 h 672"/>
                    <a:gd name="T4" fmla="*/ 144 w 144"/>
                    <a:gd name="T5" fmla="*/ 384 h 672"/>
                    <a:gd name="T6" fmla="*/ 0 w 144"/>
                    <a:gd name="T7" fmla="*/ 528 h 672"/>
                    <a:gd name="T8" fmla="*/ 144 w 144"/>
                    <a:gd name="T9" fmla="*/ 672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682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304" y="2448"/>
                  <a:ext cx="333" cy="3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2400" b="1" i="1">
                      <a:solidFill>
                        <a:schemeClr val="accent1"/>
                      </a:solidFill>
                      <a:latin typeface="Times New Roman" charset="0"/>
                    </a:rPr>
                    <a:t>C</a:t>
                  </a:r>
                  <a:endParaRPr lang="en-US" sz="2400">
                    <a:solidFill>
                      <a:schemeClr val="tx1"/>
                    </a:solidFill>
                    <a:latin typeface="Times New Roman" charset="0"/>
                  </a:endParaRPr>
                </a:p>
              </p:txBody>
            </p:sp>
            <p:sp>
              <p:nvSpPr>
                <p:cNvPr id="156683" name="Oval 11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84" name="Oval 12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85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86" name="Oval 14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87" name="Oval 15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88" name="AutoShape 16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89" name="Oval 17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90" name="Oval 18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91" name="Oval 19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92" name="Oval 20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93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94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69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696" name="Line 24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697" name="Line 25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698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699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2958" cy="3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2400">
                      <a:solidFill>
                        <a:schemeClr val="tx1"/>
                      </a:solidFill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56700" name="Oval 28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701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576" y="1584"/>
                  <a:ext cx="1012" cy="3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2400" b="1" i="1">
                      <a:solidFill>
                        <a:schemeClr val="hlink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56702" name="Text Box 30"/>
            <p:cNvSpPr txBox="1">
              <a:spLocks noChangeArrowheads="1"/>
            </p:cNvSpPr>
            <p:nvPr/>
          </p:nvSpPr>
          <p:spPr bwMode="auto">
            <a:xfrm>
              <a:off x="3734" y="1995"/>
              <a:ext cx="1860" cy="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2400" dirty="0">
                  <a:solidFill>
                    <a:schemeClr val="tx1"/>
                  </a:solidFill>
                  <a:latin typeface="Times New Roman" charset="0"/>
                </a:rPr>
                <a:t> [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charset="0"/>
                </a:rPr>
                <a:t>don</a:t>
              </a:r>
              <a:r>
                <a:rPr lang="en-US" sz="2400" dirty="0" smtClean="0">
                  <a:solidFill>
                    <a:schemeClr val="tx1"/>
                  </a:solidFill>
                  <a:latin typeface="Arial"/>
                </a:rPr>
                <a:t>’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charset="0"/>
                </a:rPr>
                <a:t>t </a:t>
              </a:r>
              <a:r>
                <a:rPr lang="en-US" sz="2400" dirty="0">
                  <a:solidFill>
                    <a:schemeClr val="tx1"/>
                  </a:solidFill>
                  <a:latin typeface="Times New Roman" charset="0"/>
                </a:rPr>
                <a:t>apply 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2400" dirty="0">
                  <a:solidFill>
                    <a:schemeClr val="tx1"/>
                  </a:solidFill>
                  <a:latin typeface="Times New Roman" charset="0"/>
                </a:rPr>
                <a:t>  event </a:t>
              </a:r>
              <a:r>
                <a:rPr lang="en-US" sz="2400" dirty="0" err="1">
                  <a:solidFill>
                    <a:schemeClr val="tx1"/>
                  </a:solidFill>
                  <a:latin typeface="Times New Roman" charset="0"/>
                </a:rPr>
                <a:t>e</a:t>
              </a:r>
              <a:r>
                <a:rPr lang="en-US" sz="2400" dirty="0">
                  <a:solidFill>
                    <a:schemeClr val="tx1"/>
                  </a:solidFill>
                  <a:latin typeface="Times New Roman" charset="0"/>
                </a:rPr>
                <a:t>=(</a:t>
              </a:r>
              <a:r>
                <a:rPr lang="en-US" sz="2400" dirty="0" err="1">
                  <a:solidFill>
                    <a:schemeClr val="tx1"/>
                  </a:solidFill>
                  <a:latin typeface="Times New Roman" charset="0"/>
                </a:rPr>
                <a:t>p,m</a:t>
              </a:r>
              <a:r>
                <a:rPr lang="en-US" sz="2400" dirty="0">
                  <a:solidFill>
                    <a:schemeClr val="tx1"/>
                  </a:solidFill>
                  <a:latin typeface="Times New Roman" charset="0"/>
                </a:rPr>
                <a:t>)]</a:t>
              </a:r>
            </a:p>
          </p:txBody>
        </p:sp>
      </p:grpSp>
      <p:sp>
        <p:nvSpPr>
          <p:cNvPr id="156703" name="Oval 31"/>
          <p:cNvSpPr>
            <a:spLocks noChangeArrowheads="1"/>
          </p:cNvSpPr>
          <p:nvPr/>
        </p:nvSpPr>
        <p:spPr bwMode="auto">
          <a:xfrm>
            <a:off x="6248400" y="3810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C0</a:t>
            </a:r>
          </a:p>
        </p:txBody>
      </p:sp>
      <p:sp>
        <p:nvSpPr>
          <p:cNvPr id="156704" name="Oval 32"/>
          <p:cNvSpPr>
            <a:spLocks noChangeArrowheads="1"/>
          </p:cNvSpPr>
          <p:nvPr/>
        </p:nvSpPr>
        <p:spPr bwMode="auto">
          <a:xfrm>
            <a:off x="6248400" y="2133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D1</a:t>
            </a:r>
          </a:p>
        </p:txBody>
      </p:sp>
      <p:sp>
        <p:nvSpPr>
          <p:cNvPr id="156705" name="Oval 33"/>
          <p:cNvSpPr>
            <a:spLocks noChangeArrowheads="1"/>
          </p:cNvSpPr>
          <p:nvPr/>
        </p:nvSpPr>
        <p:spPr bwMode="auto">
          <a:xfrm>
            <a:off x="4876800" y="12954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D0</a:t>
            </a:r>
          </a:p>
        </p:txBody>
      </p:sp>
      <p:sp>
        <p:nvSpPr>
          <p:cNvPr id="156706" name="Oval 34"/>
          <p:cNvSpPr>
            <a:spLocks noChangeArrowheads="1"/>
          </p:cNvSpPr>
          <p:nvPr/>
        </p:nvSpPr>
        <p:spPr bwMode="auto">
          <a:xfrm>
            <a:off x="7620000" y="12954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C1</a:t>
            </a:r>
          </a:p>
        </p:txBody>
      </p:sp>
      <p:sp>
        <p:nvSpPr>
          <p:cNvPr id="156707" name="Line 35"/>
          <p:cNvSpPr>
            <a:spLocks noChangeShapeType="1"/>
          </p:cNvSpPr>
          <p:nvPr/>
        </p:nvSpPr>
        <p:spPr bwMode="auto">
          <a:xfrm flipH="1">
            <a:off x="5334000" y="685800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708" name="Line 36"/>
          <p:cNvSpPr>
            <a:spLocks noChangeShapeType="1"/>
          </p:cNvSpPr>
          <p:nvPr/>
        </p:nvSpPr>
        <p:spPr bwMode="auto">
          <a:xfrm flipH="1">
            <a:off x="6705600" y="1600200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709" name="Line 37"/>
          <p:cNvSpPr>
            <a:spLocks noChangeShapeType="1"/>
          </p:cNvSpPr>
          <p:nvPr/>
        </p:nvSpPr>
        <p:spPr bwMode="auto">
          <a:xfrm>
            <a:off x="6629400" y="76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710" name="Line 38"/>
          <p:cNvSpPr>
            <a:spLocks noChangeShapeType="1"/>
          </p:cNvSpPr>
          <p:nvPr/>
        </p:nvSpPr>
        <p:spPr bwMode="auto">
          <a:xfrm>
            <a:off x="5257800" y="1600200"/>
            <a:ext cx="9906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711" name="Text Box 39"/>
          <p:cNvSpPr txBox="1">
            <a:spLocks noChangeArrowheads="1"/>
          </p:cNvSpPr>
          <p:nvPr/>
        </p:nvSpPr>
        <p:spPr bwMode="auto">
          <a:xfrm>
            <a:off x="5470525" y="5746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</a:t>
            </a:r>
          </a:p>
        </p:txBody>
      </p:sp>
      <p:sp>
        <p:nvSpPr>
          <p:cNvPr id="156712" name="Text Box 40"/>
          <p:cNvSpPr txBox="1">
            <a:spLocks noChangeArrowheads="1"/>
          </p:cNvSpPr>
          <p:nvPr/>
        </p:nvSpPr>
        <p:spPr bwMode="auto">
          <a:xfrm>
            <a:off x="7070725" y="19462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</a:t>
            </a:r>
          </a:p>
        </p:txBody>
      </p:sp>
      <p:sp>
        <p:nvSpPr>
          <p:cNvPr id="156713" name="Text Box 41"/>
          <p:cNvSpPr txBox="1">
            <a:spLocks noChangeArrowheads="1"/>
          </p:cNvSpPr>
          <p:nvPr/>
        </p:nvSpPr>
        <p:spPr bwMode="auto">
          <a:xfrm>
            <a:off x="5241925" y="2022475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1">
                <a:solidFill>
                  <a:srgbClr val="FF0000"/>
                </a:solidFill>
                <a:latin typeface="Times New Roman" charset="0"/>
              </a:rPr>
              <a:t>e</a:t>
            </a:r>
            <a:r>
              <a:rPr lang="ja-JP" altLang="en-US" sz="2400" b="1">
                <a:solidFill>
                  <a:srgbClr val="FF0000"/>
                </a:solidFill>
                <a:latin typeface="Arial"/>
              </a:rPr>
              <a:t>’</a:t>
            </a:r>
            <a:endParaRPr lang="en-US" sz="2400" b="1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156714" name="Text Box 42"/>
          <p:cNvSpPr txBox="1">
            <a:spLocks noChangeArrowheads="1"/>
          </p:cNvSpPr>
          <p:nvPr/>
        </p:nvSpPr>
        <p:spPr bwMode="auto">
          <a:xfrm>
            <a:off x="7070725" y="498475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6715" name="Line 43"/>
          <p:cNvSpPr>
            <a:spLocks noChangeShapeType="1"/>
          </p:cNvSpPr>
          <p:nvPr/>
        </p:nvSpPr>
        <p:spPr bwMode="auto">
          <a:xfrm>
            <a:off x="3124200" y="1447800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716" name="Text Box 44"/>
          <p:cNvSpPr txBox="1">
            <a:spLocks noChangeArrowheads="1"/>
          </p:cNvSpPr>
          <p:nvPr/>
        </p:nvSpPr>
        <p:spPr bwMode="auto">
          <a:xfrm>
            <a:off x="5791200" y="2590800"/>
            <a:ext cx="3119438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Why? (Lemma 1)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But D0 is then bivalent!</a:t>
            </a:r>
          </a:p>
        </p:txBody>
      </p:sp>
      <p:sp>
        <p:nvSpPr>
          <p:cNvPr id="156717" name="Oval 45"/>
          <p:cNvSpPr>
            <a:spLocks noChangeArrowheads="1"/>
          </p:cNvSpPr>
          <p:nvPr/>
        </p:nvSpPr>
        <p:spPr bwMode="auto">
          <a:xfrm>
            <a:off x="3629025" y="3544887"/>
            <a:ext cx="36195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8" name="Text Box 46"/>
          <p:cNvSpPr txBox="1">
            <a:spLocks noChangeArrowheads="1"/>
          </p:cNvSpPr>
          <p:nvPr/>
        </p:nvSpPr>
        <p:spPr bwMode="auto">
          <a:xfrm>
            <a:off x="4114800" y="2971800"/>
            <a:ext cx="4048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bg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56719" name="Line 47"/>
          <p:cNvSpPr>
            <a:spLocks noChangeShapeType="1"/>
          </p:cNvSpPr>
          <p:nvPr/>
        </p:nvSpPr>
        <p:spPr bwMode="auto">
          <a:xfrm flipH="1">
            <a:off x="3733800" y="3200400"/>
            <a:ext cx="3810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304800" y="152400"/>
            <a:ext cx="4495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400" b="1" dirty="0">
                <a:latin typeface="Times New Roman" charset="0"/>
              </a:rPr>
              <a:t>Proof.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(contd.)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400" dirty="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Case I: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is not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Case II: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same as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endParaRPr lang="en-US" sz="2000" dirty="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6200" y="3297238"/>
            <a:ext cx="4879975" cy="3255962"/>
            <a:chOff x="1392" y="1152"/>
            <a:chExt cx="4184" cy="2736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392" y="1152"/>
              <a:ext cx="3380" cy="2736"/>
              <a:chOff x="576" y="1584"/>
              <a:chExt cx="3380" cy="2736"/>
            </a:xfrm>
          </p:grpSpPr>
          <p:sp>
            <p:nvSpPr>
              <p:cNvPr id="158725" name="Text Box 5"/>
              <p:cNvSpPr txBox="1">
                <a:spLocks noChangeArrowheads="1"/>
              </p:cNvSpPr>
              <p:nvPr/>
            </p:nvSpPr>
            <p:spPr bwMode="auto">
              <a:xfrm>
                <a:off x="1919" y="3936"/>
                <a:ext cx="347" cy="3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2400" b="1" i="1">
                    <a:latin typeface="Times New Roman" charset="0"/>
                  </a:rPr>
                  <a:t>D</a:t>
                </a:r>
                <a:endParaRPr lang="en-US" sz="2400" b="1" i="1">
                  <a:solidFill>
                    <a:schemeClr val="tx1"/>
                  </a:solidFill>
                  <a:latin typeface="Times New Roman" charset="0"/>
                </a:endParaRPr>
              </a:p>
            </p:txBody>
          </p:sp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576" y="1584"/>
                <a:ext cx="3380" cy="2352"/>
                <a:chOff x="192" y="1584"/>
                <a:chExt cx="3380" cy="2352"/>
              </a:xfrm>
            </p:grpSpPr>
            <p:sp>
              <p:nvSpPr>
                <p:cNvPr id="158727" name="Oval 7"/>
                <p:cNvSpPr>
                  <a:spLocks noChangeArrowheads="1"/>
                </p:cNvSpPr>
                <p:nvPr/>
              </p:nvSpPr>
              <p:spPr bwMode="auto">
                <a:xfrm>
                  <a:off x="1476" y="1776"/>
                  <a:ext cx="288" cy="24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28" name="Freeform 8"/>
                <p:cNvSpPr>
                  <a:spLocks/>
                </p:cNvSpPr>
                <p:nvPr/>
              </p:nvSpPr>
              <p:spPr bwMode="auto">
                <a:xfrm rot="2037484">
                  <a:off x="864" y="1773"/>
                  <a:ext cx="336" cy="1200"/>
                </a:xfrm>
                <a:custGeom>
                  <a:avLst/>
                  <a:gdLst>
                    <a:gd name="T0" fmla="*/ 144 w 144"/>
                    <a:gd name="T1" fmla="*/ 0 h 672"/>
                    <a:gd name="T2" fmla="*/ 0 w 144"/>
                    <a:gd name="T3" fmla="*/ 192 h 672"/>
                    <a:gd name="T4" fmla="*/ 144 w 144"/>
                    <a:gd name="T5" fmla="*/ 384 h 672"/>
                    <a:gd name="T6" fmla="*/ 0 w 144"/>
                    <a:gd name="T7" fmla="*/ 528 h 672"/>
                    <a:gd name="T8" fmla="*/ 144 w 144"/>
                    <a:gd name="T9" fmla="*/ 672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729" name="Freeform 9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144 w 144"/>
                    <a:gd name="T1" fmla="*/ 0 h 672"/>
                    <a:gd name="T2" fmla="*/ 0 w 144"/>
                    <a:gd name="T3" fmla="*/ 192 h 672"/>
                    <a:gd name="T4" fmla="*/ 144 w 144"/>
                    <a:gd name="T5" fmla="*/ 384 h 672"/>
                    <a:gd name="T6" fmla="*/ 0 w 144"/>
                    <a:gd name="T7" fmla="*/ 528 h 672"/>
                    <a:gd name="T8" fmla="*/ 144 w 144"/>
                    <a:gd name="T9" fmla="*/ 672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730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304" y="2448"/>
                  <a:ext cx="333" cy="3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2400" b="1" i="1">
                      <a:solidFill>
                        <a:schemeClr val="accent1"/>
                      </a:solidFill>
                      <a:latin typeface="Times New Roman" charset="0"/>
                    </a:rPr>
                    <a:t>C</a:t>
                  </a:r>
                  <a:endParaRPr lang="en-US" sz="2400">
                    <a:solidFill>
                      <a:schemeClr val="tx1"/>
                    </a:solidFill>
                    <a:latin typeface="Times New Roman" charset="0"/>
                  </a:endParaRPr>
                </a:p>
              </p:txBody>
            </p:sp>
            <p:sp>
              <p:nvSpPr>
                <p:cNvPr id="158731" name="Oval 11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32" name="Oval 12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33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34" name="Oval 14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35" name="Oval 15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36" name="AutoShape 16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37" name="Oval 17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38" name="Oval 18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39" name="Oval 19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40" name="Oval 20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41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42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743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744" name="Line 24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745" name="Line 25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746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74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2958" cy="3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2400">
                      <a:solidFill>
                        <a:schemeClr val="tx1"/>
                      </a:solidFill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58748" name="Oval 28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49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576" y="1584"/>
                  <a:ext cx="1012" cy="3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2400" b="1" i="1">
                      <a:solidFill>
                        <a:schemeClr val="hlink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58750" name="Text Box 30"/>
            <p:cNvSpPr txBox="1">
              <a:spLocks noChangeArrowheads="1"/>
            </p:cNvSpPr>
            <p:nvPr/>
          </p:nvSpPr>
          <p:spPr bwMode="auto">
            <a:xfrm>
              <a:off x="3734" y="1995"/>
              <a:ext cx="1842" cy="6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2400">
                  <a:solidFill>
                    <a:schemeClr val="tx1"/>
                  </a:solidFill>
                  <a:latin typeface="Times New Roman" charset="0"/>
                </a:rPr>
                <a:t> [don</a:t>
              </a:r>
              <a:r>
                <a:rPr lang="ja-JP" altLang="en-US" sz="2400">
                  <a:solidFill>
                    <a:schemeClr val="tx1"/>
                  </a:solidFill>
                  <a:latin typeface="Arial"/>
                </a:rPr>
                <a:t>’</a:t>
              </a:r>
              <a:r>
                <a:rPr lang="en-US" sz="2400">
                  <a:solidFill>
                    <a:schemeClr val="tx1"/>
                  </a:solidFill>
                  <a:latin typeface="Times New Roman" charset="0"/>
                </a:rPr>
                <a:t>t apply 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2400">
                  <a:solidFill>
                    <a:schemeClr val="tx1"/>
                  </a:solidFill>
                  <a:latin typeface="Times New Roman" charset="0"/>
                </a:rPr>
                <a:t>  event e=(p,m)]</a:t>
              </a:r>
            </a:p>
          </p:txBody>
        </p:sp>
      </p:grpSp>
      <p:sp>
        <p:nvSpPr>
          <p:cNvPr id="158751" name="Line 31"/>
          <p:cNvSpPr>
            <a:spLocks noChangeShapeType="1"/>
          </p:cNvSpPr>
          <p:nvPr/>
        </p:nvSpPr>
        <p:spPr bwMode="auto">
          <a:xfrm>
            <a:off x="3505200" y="1981200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52" name="Oval 32"/>
          <p:cNvSpPr>
            <a:spLocks noChangeArrowheads="1"/>
          </p:cNvSpPr>
          <p:nvPr/>
        </p:nvSpPr>
        <p:spPr bwMode="auto">
          <a:xfrm>
            <a:off x="5486400" y="76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C0</a:t>
            </a:r>
          </a:p>
        </p:txBody>
      </p:sp>
      <p:sp>
        <p:nvSpPr>
          <p:cNvPr id="158753" name="Oval 33"/>
          <p:cNvSpPr>
            <a:spLocks noChangeArrowheads="1"/>
          </p:cNvSpPr>
          <p:nvPr/>
        </p:nvSpPr>
        <p:spPr bwMode="auto">
          <a:xfrm>
            <a:off x="8153400" y="1828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D1</a:t>
            </a:r>
          </a:p>
        </p:txBody>
      </p:sp>
      <p:sp>
        <p:nvSpPr>
          <p:cNvPr id="158754" name="Oval 34"/>
          <p:cNvSpPr>
            <a:spLocks noChangeArrowheads="1"/>
          </p:cNvSpPr>
          <p:nvPr/>
        </p:nvSpPr>
        <p:spPr bwMode="auto">
          <a:xfrm>
            <a:off x="4800600" y="1219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D0</a:t>
            </a:r>
          </a:p>
        </p:txBody>
      </p:sp>
      <p:sp>
        <p:nvSpPr>
          <p:cNvPr id="158755" name="Oval 35"/>
          <p:cNvSpPr>
            <a:spLocks noChangeArrowheads="1"/>
          </p:cNvSpPr>
          <p:nvPr/>
        </p:nvSpPr>
        <p:spPr bwMode="auto">
          <a:xfrm>
            <a:off x="6858000" y="9144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C1</a:t>
            </a:r>
          </a:p>
        </p:txBody>
      </p:sp>
      <p:sp>
        <p:nvSpPr>
          <p:cNvPr id="158756" name="Line 36"/>
          <p:cNvSpPr>
            <a:spLocks noChangeShapeType="1"/>
          </p:cNvSpPr>
          <p:nvPr/>
        </p:nvSpPr>
        <p:spPr bwMode="auto">
          <a:xfrm flipH="1">
            <a:off x="5181600" y="457200"/>
            <a:ext cx="45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57" name="Line 37"/>
          <p:cNvSpPr>
            <a:spLocks noChangeShapeType="1"/>
          </p:cNvSpPr>
          <p:nvPr/>
        </p:nvSpPr>
        <p:spPr bwMode="auto">
          <a:xfrm>
            <a:off x="5943600" y="381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58" name="Line 38"/>
          <p:cNvSpPr>
            <a:spLocks noChangeShapeType="1"/>
          </p:cNvSpPr>
          <p:nvPr/>
        </p:nvSpPr>
        <p:spPr bwMode="auto">
          <a:xfrm>
            <a:off x="6019800" y="28956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>
            <a:off x="5181600" y="3810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</a:t>
            </a:r>
          </a:p>
        </p:txBody>
      </p:sp>
      <p:sp>
        <p:nvSpPr>
          <p:cNvPr id="158760" name="Text Box 40"/>
          <p:cNvSpPr txBox="1">
            <a:spLocks noChangeArrowheads="1"/>
          </p:cNvSpPr>
          <p:nvPr/>
        </p:nvSpPr>
        <p:spPr bwMode="auto">
          <a:xfrm>
            <a:off x="6477000" y="2286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8761" name="Oval 41"/>
          <p:cNvSpPr>
            <a:spLocks noChangeArrowheads="1"/>
          </p:cNvSpPr>
          <p:nvPr/>
        </p:nvSpPr>
        <p:spPr bwMode="auto">
          <a:xfrm>
            <a:off x="5562600" y="2590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A</a:t>
            </a:r>
          </a:p>
        </p:txBody>
      </p:sp>
      <p:sp>
        <p:nvSpPr>
          <p:cNvPr id="158762" name="Oval 42"/>
          <p:cNvSpPr>
            <a:spLocks noChangeArrowheads="1"/>
          </p:cNvSpPr>
          <p:nvPr/>
        </p:nvSpPr>
        <p:spPr bwMode="auto">
          <a:xfrm>
            <a:off x="4876800" y="3733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E0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8763" name="Line 43"/>
          <p:cNvSpPr>
            <a:spLocks noChangeShapeType="1"/>
          </p:cNvSpPr>
          <p:nvPr/>
        </p:nvSpPr>
        <p:spPr bwMode="auto">
          <a:xfrm flipH="1">
            <a:off x="5181600" y="2971800"/>
            <a:ext cx="45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64" name="Text Box 44"/>
          <p:cNvSpPr txBox="1">
            <a:spLocks noChangeArrowheads="1"/>
          </p:cNvSpPr>
          <p:nvPr/>
        </p:nvSpPr>
        <p:spPr bwMode="auto">
          <a:xfrm>
            <a:off x="5181600" y="28956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</a:t>
            </a:r>
          </a:p>
        </p:txBody>
      </p:sp>
      <p:sp>
        <p:nvSpPr>
          <p:cNvPr id="158765" name="Line 45"/>
          <p:cNvSpPr>
            <a:spLocks noChangeShapeType="1"/>
          </p:cNvSpPr>
          <p:nvPr/>
        </p:nvSpPr>
        <p:spPr bwMode="auto">
          <a:xfrm>
            <a:off x="5715000" y="4572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66" name="Line 46"/>
          <p:cNvSpPr>
            <a:spLocks noChangeShapeType="1"/>
          </p:cNvSpPr>
          <p:nvPr/>
        </p:nvSpPr>
        <p:spPr bwMode="auto">
          <a:xfrm>
            <a:off x="5029200" y="16002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67" name="Text Box 47"/>
          <p:cNvSpPr txBox="1">
            <a:spLocks noChangeArrowheads="1"/>
          </p:cNvSpPr>
          <p:nvPr/>
        </p:nvSpPr>
        <p:spPr bwMode="auto">
          <a:xfrm>
            <a:off x="4191000" y="2362200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sch. s</a:t>
            </a:r>
          </a:p>
        </p:txBody>
      </p:sp>
      <p:sp>
        <p:nvSpPr>
          <p:cNvPr id="158768" name="Text Box 48"/>
          <p:cNvSpPr txBox="1">
            <a:spLocks noChangeArrowheads="1"/>
          </p:cNvSpPr>
          <p:nvPr/>
        </p:nvSpPr>
        <p:spPr bwMode="auto">
          <a:xfrm>
            <a:off x="5715000" y="1371600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sch. s</a:t>
            </a:r>
          </a:p>
        </p:txBody>
      </p:sp>
      <p:sp>
        <p:nvSpPr>
          <p:cNvPr id="158769" name="Line 49"/>
          <p:cNvSpPr>
            <a:spLocks noChangeShapeType="1"/>
          </p:cNvSpPr>
          <p:nvPr/>
        </p:nvSpPr>
        <p:spPr bwMode="auto">
          <a:xfrm>
            <a:off x="7315200" y="1219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70" name="Line 50"/>
          <p:cNvSpPr>
            <a:spLocks noChangeShapeType="1"/>
          </p:cNvSpPr>
          <p:nvPr/>
        </p:nvSpPr>
        <p:spPr bwMode="auto">
          <a:xfrm flipH="1">
            <a:off x="7467600" y="2209800"/>
            <a:ext cx="8382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71" name="Oval 51"/>
          <p:cNvSpPr>
            <a:spLocks noChangeArrowheads="1"/>
          </p:cNvSpPr>
          <p:nvPr/>
        </p:nvSpPr>
        <p:spPr bwMode="auto">
          <a:xfrm>
            <a:off x="7086600" y="3505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E1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8772" name="Text Box 52"/>
          <p:cNvSpPr txBox="1">
            <a:spLocks noChangeArrowheads="1"/>
          </p:cNvSpPr>
          <p:nvPr/>
        </p:nvSpPr>
        <p:spPr bwMode="auto">
          <a:xfrm>
            <a:off x="7062788" y="2438400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sch. s</a:t>
            </a:r>
          </a:p>
        </p:txBody>
      </p:sp>
      <p:sp>
        <p:nvSpPr>
          <p:cNvPr id="158773" name="Text Box 53"/>
          <p:cNvSpPr txBox="1">
            <a:spLocks noChangeArrowheads="1"/>
          </p:cNvSpPr>
          <p:nvPr/>
        </p:nvSpPr>
        <p:spPr bwMode="auto">
          <a:xfrm>
            <a:off x="5943600" y="3276600"/>
            <a:ext cx="835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(e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,e)</a:t>
            </a:r>
          </a:p>
        </p:txBody>
      </p:sp>
      <p:sp>
        <p:nvSpPr>
          <p:cNvPr id="158774" name="Text Box 54"/>
          <p:cNvSpPr txBox="1">
            <a:spLocks noChangeArrowheads="1"/>
          </p:cNvSpPr>
          <p:nvPr/>
        </p:nvSpPr>
        <p:spPr bwMode="auto">
          <a:xfrm>
            <a:off x="7681913" y="990600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</a:t>
            </a:r>
          </a:p>
        </p:txBody>
      </p:sp>
      <p:sp>
        <p:nvSpPr>
          <p:cNvPr id="158775" name="Text Box 55"/>
          <p:cNvSpPr txBox="1">
            <a:spLocks noChangeArrowheads="1"/>
          </p:cNvSpPr>
          <p:nvPr/>
        </p:nvSpPr>
        <p:spPr bwMode="auto">
          <a:xfrm>
            <a:off x="5830888" y="4191000"/>
            <a:ext cx="331311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sch.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s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that leads to A in C (deciding run, i.e., A is not bivalent)</a:t>
            </a:r>
            <a:endParaRPr lang="en-US" sz="24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where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takes no steps</a:t>
            </a:r>
          </a:p>
        </p:txBody>
      </p:sp>
      <p:sp>
        <p:nvSpPr>
          <p:cNvPr id="158776" name="Freeform 56"/>
          <p:cNvSpPr>
            <a:spLocks/>
          </p:cNvSpPr>
          <p:nvPr/>
        </p:nvSpPr>
        <p:spPr bwMode="auto">
          <a:xfrm>
            <a:off x="6019800" y="1828800"/>
            <a:ext cx="914400" cy="2590800"/>
          </a:xfrm>
          <a:custGeom>
            <a:avLst/>
            <a:gdLst>
              <a:gd name="T0" fmla="*/ 0 w 624"/>
              <a:gd name="T1" fmla="*/ 0 h 1680"/>
              <a:gd name="T2" fmla="*/ 528 w 624"/>
              <a:gd name="T3" fmla="*/ 816 h 1680"/>
              <a:gd name="T4" fmla="*/ 576 w 624"/>
              <a:gd name="T5" fmla="*/ 1536 h 1680"/>
              <a:gd name="T6" fmla="*/ 432 w 624"/>
              <a:gd name="T7" fmla="*/ 1680 h 1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1680">
                <a:moveTo>
                  <a:pt x="0" y="0"/>
                </a:moveTo>
                <a:cubicBezTo>
                  <a:pt x="216" y="280"/>
                  <a:pt x="432" y="560"/>
                  <a:pt x="528" y="816"/>
                </a:cubicBezTo>
                <a:cubicBezTo>
                  <a:pt x="624" y="1072"/>
                  <a:pt x="592" y="1392"/>
                  <a:pt x="576" y="1536"/>
                </a:cubicBezTo>
                <a:cubicBezTo>
                  <a:pt x="560" y="1680"/>
                  <a:pt x="496" y="1680"/>
                  <a:pt x="432" y="168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77" name="Text Box 57"/>
          <p:cNvSpPr txBox="1">
            <a:spLocks noChangeArrowheads="1"/>
          </p:cNvSpPr>
          <p:nvPr/>
        </p:nvSpPr>
        <p:spPr bwMode="auto">
          <a:xfrm>
            <a:off x="2895600" y="6019800"/>
            <a:ext cx="29670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But A is then bivalent!</a:t>
            </a:r>
          </a:p>
        </p:txBody>
      </p:sp>
      <p:sp>
        <p:nvSpPr>
          <p:cNvPr id="158778" name="Oval 58"/>
          <p:cNvSpPr>
            <a:spLocks noChangeArrowheads="1"/>
          </p:cNvSpPr>
          <p:nvPr/>
        </p:nvSpPr>
        <p:spPr bwMode="auto">
          <a:xfrm>
            <a:off x="1562100" y="3514725"/>
            <a:ext cx="36195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1905000" y="1981200"/>
            <a:ext cx="52578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400" b="1" dirty="0">
                <a:latin typeface="Times New Roman" charset="0"/>
              </a:rPr>
              <a:t>Starting from a bivalent </a:t>
            </a:r>
            <a:r>
              <a:rPr lang="en-US" sz="2400" b="1" dirty="0" err="1">
                <a:latin typeface="Times New Roman" charset="0"/>
              </a:rPr>
              <a:t>config</a:t>
            </a:r>
            <a:r>
              <a:rPr lang="en-US" sz="2400" b="1" dirty="0">
                <a:latin typeface="Times New Roman" charset="0"/>
              </a:rPr>
              <a:t>., there is always another bivalent </a:t>
            </a:r>
            <a:r>
              <a:rPr lang="en-US" sz="2400" b="1" dirty="0" err="1">
                <a:latin typeface="Times New Roman" charset="0"/>
              </a:rPr>
              <a:t>config</a:t>
            </a:r>
            <a:r>
              <a:rPr lang="en-US" sz="2400" b="1" dirty="0">
                <a:latin typeface="Times New Roman" charset="0"/>
              </a:rPr>
              <a:t>. that is reachable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Putting it all Together</a:t>
            </a:r>
            <a:endParaRPr lang="en-US"/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Lemma 2: There exists an initial configuration that is bivalent</a:t>
            </a:r>
          </a:p>
          <a:p>
            <a:r>
              <a:rPr lang="en-US" dirty="0" smtClean="0"/>
              <a:t>Lemma 3: Starting from a bivalent </a:t>
            </a:r>
            <a:r>
              <a:rPr lang="en-US" dirty="0" err="1" smtClean="0"/>
              <a:t>config</a:t>
            </a:r>
            <a:r>
              <a:rPr lang="en-US" dirty="0" smtClean="0"/>
              <a:t>., there is always another bivalent </a:t>
            </a:r>
            <a:r>
              <a:rPr lang="en-US" dirty="0" err="1" smtClean="0"/>
              <a:t>config</a:t>
            </a:r>
            <a:r>
              <a:rPr lang="en-US" dirty="0" smtClean="0"/>
              <a:t>. that is reachable</a:t>
            </a:r>
          </a:p>
          <a:p>
            <a:endParaRPr lang="en-US" dirty="0" smtClean="0"/>
          </a:p>
          <a:p>
            <a:r>
              <a:rPr lang="en-US" dirty="0" smtClean="0"/>
              <a:t>Theorem (Impossibility of Consensus): There is always a run of events in an asynchronous distributed system (given any algorithm) such that the group of processes never reaches consensus (i.e., always stays bivalent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Consensus</a:t>
            </a:r>
          </a:p>
          <a:p>
            <a:pPr lvl="1"/>
            <a:r>
              <a:rPr lang="en-US" dirty="0" smtClean="0"/>
              <a:t>Reaching an agreement</a:t>
            </a:r>
          </a:p>
          <a:p>
            <a:pPr lvl="1"/>
            <a:r>
              <a:rPr lang="en-US" dirty="0" smtClean="0"/>
              <a:t>Possible in synchronous systems</a:t>
            </a:r>
          </a:p>
          <a:p>
            <a:pPr lvl="1"/>
            <a:r>
              <a:rPr lang="en-US" dirty="0" smtClean="0"/>
              <a:t>Asynchronous systems cannot guarantee.</a:t>
            </a:r>
          </a:p>
          <a:p>
            <a:r>
              <a:rPr lang="en-US" dirty="0" smtClean="0"/>
              <a:t>Next:</a:t>
            </a:r>
            <a:r>
              <a:rPr lang="en-US" dirty="0" smtClean="0"/>
              <a:t> mutual exclusion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</a:t>
            </a: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Each process p has a state</a:t>
            </a:r>
          </a:p>
          <a:p>
            <a:pPr lvl="1"/>
            <a:r>
              <a:rPr lang="en-US" smtClean="0"/>
              <a:t>program counter, registers, stack, local variables </a:t>
            </a:r>
          </a:p>
          <a:p>
            <a:pPr lvl="1"/>
            <a:r>
              <a:rPr lang="en-US" smtClean="0"/>
              <a:t>input register xp : initially either 0 or 1</a:t>
            </a:r>
          </a:p>
          <a:p>
            <a:pPr lvl="1"/>
            <a:r>
              <a:rPr lang="en-US" smtClean="0"/>
              <a:t>output register yp : initially b (b=undecided)</a:t>
            </a:r>
          </a:p>
          <a:p>
            <a:r>
              <a:rPr lang="en-US" smtClean="0"/>
              <a:t>Consensus Problem: design a protocol so that either</a:t>
            </a:r>
          </a:p>
          <a:p>
            <a:pPr lvl="1"/>
            <a:r>
              <a:rPr lang="en-US" smtClean="0"/>
              <a:t>all non-faulty processes set their output variables to 0 </a:t>
            </a:r>
          </a:p>
          <a:p>
            <a:pPr lvl="1"/>
            <a:r>
              <a:rPr lang="en-US" smtClean="0"/>
              <a:t>Or non-faulty all processes set their output variables to 1</a:t>
            </a:r>
          </a:p>
          <a:p>
            <a:pPr lvl="1"/>
            <a:r>
              <a:rPr lang="en-US" smtClean="0"/>
              <a:t>(No trivial solutions allowed)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Impossibility: 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State machine</a:t>
            </a:r>
          </a:p>
          <a:p>
            <a:pPr lvl="1"/>
            <a:r>
              <a:rPr lang="en-US" dirty="0" smtClean="0"/>
              <a:t>Forget real time, everything is in steps &amp; state transitions.</a:t>
            </a:r>
          </a:p>
          <a:p>
            <a:pPr lvl="1"/>
            <a:r>
              <a:rPr lang="en-US" dirty="0" smtClean="0"/>
              <a:t>Equally applicable to a single process as well as distributed processes</a:t>
            </a:r>
          </a:p>
          <a:p>
            <a:r>
              <a:rPr lang="en-US" dirty="0" smtClean="0"/>
              <a:t>A state (S1) is </a:t>
            </a:r>
            <a:r>
              <a:rPr lang="en-US" dirty="0" smtClean="0">
                <a:solidFill>
                  <a:srgbClr val="0000FF"/>
                </a:solidFill>
              </a:rPr>
              <a:t>reachable</a:t>
            </a:r>
            <a:r>
              <a:rPr lang="en-US" dirty="0" smtClean="0"/>
              <a:t> from another state (S0) if there is a sequence of events from S0 to S1.</a:t>
            </a:r>
          </a:p>
          <a:p>
            <a:r>
              <a:rPr lang="en-US" dirty="0" smtClean="0"/>
              <a:t>There’s an initial state with an initial set of input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19150" y="1870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6762750" y="18700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2206625" y="3886200"/>
            <a:ext cx="41910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Global Message Buffer</a:t>
            </a:r>
          </a:p>
        </p:txBody>
      </p:sp>
      <p:sp>
        <p:nvSpPr>
          <p:cNvPr id="125957" name="Line 5"/>
          <p:cNvSpPr>
            <a:spLocks noChangeShapeType="1"/>
          </p:cNvSpPr>
          <p:nvPr/>
        </p:nvSpPr>
        <p:spPr bwMode="auto">
          <a:xfrm>
            <a:off x="1139825" y="25146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 flipV="1">
            <a:off x="5483225" y="24384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733550" y="2555875"/>
            <a:ext cx="1512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send(p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,m)</a:t>
            </a:r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6092825" y="2895600"/>
            <a:ext cx="297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receive(p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	may return null</a:t>
            </a: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3032125" y="4765675"/>
            <a:ext cx="1520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ja-JP" altLang="en-US" sz="2400">
                <a:solidFill>
                  <a:schemeClr val="tx1"/>
                </a:solidFill>
                <a:latin typeface="Arial"/>
              </a:rPr>
              <a:t>“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Network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”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Different Definition of </a:t>
            </a:r>
            <a:r>
              <a:rPr lang="ja-JP" altLang="en-US" smtClean="0"/>
              <a:t>“</a:t>
            </a:r>
            <a:r>
              <a:rPr lang="en-US" smtClean="0"/>
              <a:t>State</a:t>
            </a:r>
            <a:r>
              <a:rPr lang="ja-JP" altLang="en-US" smtClean="0"/>
              <a:t>”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State of a process</a:t>
            </a:r>
          </a:p>
          <a:p>
            <a:r>
              <a:rPr lang="en-US" smtClean="0"/>
              <a:t>Configuration: = Global state. Collection of states, one per process; and state of the global buffer</a:t>
            </a:r>
          </a:p>
          <a:p>
            <a:r>
              <a:rPr lang="en-US" smtClean="0"/>
              <a:t>Each Event consists atomically of three sub-steps:</a:t>
            </a:r>
          </a:p>
          <a:p>
            <a:pPr lvl="1"/>
            <a:r>
              <a:rPr lang="en-US" smtClean="0"/>
              <a:t>receipt of a message by a process (say p), and</a:t>
            </a:r>
          </a:p>
          <a:p>
            <a:pPr lvl="1"/>
            <a:r>
              <a:rPr lang="en-US" smtClean="0"/>
              <a:t>processing of message, and</a:t>
            </a:r>
          </a:p>
          <a:p>
            <a:pPr lvl="1"/>
            <a:r>
              <a:rPr lang="en-US" smtClean="0"/>
              <a:t>sending out of all necessary messages by p (into the global message buffer)</a:t>
            </a:r>
          </a:p>
          <a:p>
            <a:r>
              <a:rPr lang="en-US" smtClean="0"/>
              <a:t>Note: this event is different from the Lamport events</a:t>
            </a:r>
          </a:p>
          <a:p>
            <a:r>
              <a:rPr lang="en-US" smtClean="0"/>
              <a:t>Schedule: sequence of events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Oval 2"/>
          <p:cNvSpPr>
            <a:spLocks noChangeArrowheads="1"/>
          </p:cNvSpPr>
          <p:nvPr/>
        </p:nvSpPr>
        <p:spPr bwMode="auto">
          <a:xfrm>
            <a:off x="1828800" y="121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51" name="Oval 3"/>
          <p:cNvSpPr>
            <a:spLocks noChangeArrowheads="1"/>
          </p:cNvSpPr>
          <p:nvPr/>
        </p:nvSpPr>
        <p:spPr bwMode="auto">
          <a:xfrm>
            <a:off x="1905000" y="3124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1981200" y="502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2286000" y="21336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2438400" y="4038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2498725" y="2327275"/>
            <a:ext cx="224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Event 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=(p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2438400" y="4267200"/>
            <a:ext cx="255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Event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m</a:t>
            </a:r>
            <a:r>
              <a:rPr lang="ja-JP" altLang="en-US" sz="2400" dirty="0" smtClean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)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2727325" y="1260475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Configuration C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5318125" y="3089275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s=(e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9" name="Oval 11"/>
          <p:cNvSpPr>
            <a:spLocks noChangeArrowheads="1"/>
          </p:cNvSpPr>
          <p:nvPr/>
        </p:nvSpPr>
        <p:spPr bwMode="auto">
          <a:xfrm>
            <a:off x="7315200" y="182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60" name="Oval 12"/>
          <p:cNvSpPr>
            <a:spLocks noChangeArrowheads="1"/>
          </p:cNvSpPr>
          <p:nvPr/>
        </p:nvSpPr>
        <p:spPr bwMode="auto">
          <a:xfrm>
            <a:off x="7315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7772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2" name="Freeform 14"/>
          <p:cNvSpPr>
            <a:spLocks/>
          </p:cNvSpPr>
          <p:nvPr/>
        </p:nvSpPr>
        <p:spPr bwMode="auto">
          <a:xfrm>
            <a:off x="4038600" y="381000"/>
            <a:ext cx="2362200" cy="5867400"/>
          </a:xfrm>
          <a:custGeom>
            <a:avLst/>
            <a:gdLst>
              <a:gd name="T0" fmla="*/ 1488 w 1488"/>
              <a:gd name="T1" fmla="*/ 0 h 3696"/>
              <a:gd name="T2" fmla="*/ 672 w 1488"/>
              <a:gd name="T3" fmla="*/ 1248 h 3696"/>
              <a:gd name="T4" fmla="*/ 816 w 1488"/>
              <a:gd name="T5" fmla="*/ 1968 h 3696"/>
              <a:gd name="T6" fmla="*/ 864 w 1488"/>
              <a:gd name="T7" fmla="*/ 2496 h 3696"/>
              <a:gd name="T8" fmla="*/ 0 w 1488"/>
              <a:gd name="T9" fmla="*/ 3696 h 3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8" h="3696">
                <a:moveTo>
                  <a:pt x="1488" y="0"/>
                </a:moveTo>
                <a:cubicBezTo>
                  <a:pt x="1136" y="460"/>
                  <a:pt x="784" y="920"/>
                  <a:pt x="672" y="1248"/>
                </a:cubicBezTo>
                <a:cubicBezTo>
                  <a:pt x="560" y="1576"/>
                  <a:pt x="784" y="1760"/>
                  <a:pt x="816" y="1968"/>
                </a:cubicBezTo>
                <a:cubicBezTo>
                  <a:pt x="848" y="2176"/>
                  <a:pt x="1000" y="2208"/>
                  <a:pt x="864" y="2496"/>
                </a:cubicBezTo>
                <a:cubicBezTo>
                  <a:pt x="728" y="2784"/>
                  <a:pt x="144" y="3496"/>
                  <a:pt x="0" y="36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>
            <a:off x="3810000" y="6019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3733800" y="6172200"/>
            <a:ext cx="1501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Equivalent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1</a:t>
            </a:r>
            <a:endParaRPr lang="en-US"/>
          </a:p>
        </p:txBody>
      </p:sp>
      <p:sp>
        <p:nvSpPr>
          <p:cNvPr id="132099" name="Oval 3"/>
          <p:cNvSpPr>
            <a:spLocks noChangeArrowheads="1"/>
          </p:cNvSpPr>
          <p:nvPr/>
        </p:nvSpPr>
        <p:spPr bwMode="auto">
          <a:xfrm>
            <a:off x="4114800" y="2209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2971800" y="3810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4114800" y="5486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2" name="Line 6"/>
          <p:cNvSpPr>
            <a:spLocks noChangeShapeType="1"/>
          </p:cNvSpPr>
          <p:nvPr/>
        </p:nvSpPr>
        <p:spPr bwMode="auto">
          <a:xfrm flipH="1">
            <a:off x="3657600" y="30480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3" name="Line 7"/>
          <p:cNvSpPr>
            <a:spLocks noChangeShapeType="1"/>
          </p:cNvSpPr>
          <p:nvPr/>
        </p:nvSpPr>
        <p:spPr bwMode="auto">
          <a:xfrm>
            <a:off x="3657600" y="4648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1965325" y="30130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s1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3276600" y="52578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s2</a:t>
            </a:r>
          </a:p>
        </p:txBody>
      </p:sp>
      <p:sp>
        <p:nvSpPr>
          <p:cNvPr id="132106" name="Oval 10"/>
          <p:cNvSpPr>
            <a:spLocks noChangeArrowheads="1"/>
          </p:cNvSpPr>
          <p:nvPr/>
        </p:nvSpPr>
        <p:spPr bwMode="auto">
          <a:xfrm>
            <a:off x="6934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4953000" y="28956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 flipH="1">
            <a:off x="5029200" y="4648200"/>
            <a:ext cx="22860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9" name="Text Box 13"/>
          <p:cNvSpPr txBox="1">
            <a:spLocks noChangeArrowheads="1"/>
          </p:cNvSpPr>
          <p:nvPr/>
        </p:nvSpPr>
        <p:spPr bwMode="auto">
          <a:xfrm>
            <a:off x="5927725" y="28606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s2</a:t>
            </a:r>
          </a:p>
        </p:txBody>
      </p:sp>
      <p:sp>
        <p:nvSpPr>
          <p:cNvPr id="132110" name="Text Box 14"/>
          <p:cNvSpPr txBox="1">
            <a:spLocks noChangeArrowheads="1"/>
          </p:cNvSpPr>
          <p:nvPr/>
        </p:nvSpPr>
        <p:spPr bwMode="auto">
          <a:xfrm>
            <a:off x="5927725" y="53752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s1</a:t>
            </a:r>
          </a:p>
        </p:txBody>
      </p:sp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228600" y="3429000"/>
            <a:ext cx="2690813" cy="22923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s1 and s2 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can each be applied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to C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involve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u="sng" dirty="0">
                <a:solidFill>
                  <a:schemeClr val="tx1"/>
                </a:solidFill>
                <a:latin typeface="Times New Roman" charset="0"/>
              </a:rPr>
              <a:t>disjoint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sets of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receiving processes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2743200" y="1524000"/>
            <a:ext cx="3810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</a:pPr>
            <a:r>
              <a:rPr lang="en-US" sz="2400" b="1">
                <a:latin typeface="Times New Roman" charset="0"/>
              </a:rPr>
              <a:t>Schedules are commutative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 Valencies </a:t>
            </a: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err="1" smtClean="0"/>
              <a:t>config</a:t>
            </a:r>
            <a:r>
              <a:rPr lang="en-US" dirty="0" smtClean="0"/>
              <a:t>. C have a set of decision values V reachable from it</a:t>
            </a:r>
          </a:p>
          <a:p>
            <a:pPr lvl="1"/>
            <a:r>
              <a:rPr lang="en-US" dirty="0" smtClean="0"/>
              <a:t>If |V| = 2, </a:t>
            </a:r>
            <a:r>
              <a:rPr lang="en-US" dirty="0" err="1" smtClean="0"/>
              <a:t>config</a:t>
            </a:r>
            <a:r>
              <a:rPr lang="en-US" dirty="0" smtClean="0"/>
              <a:t>. C is bivalent</a:t>
            </a:r>
          </a:p>
          <a:p>
            <a:pPr lvl="1"/>
            <a:r>
              <a:rPr lang="en-US" dirty="0" smtClean="0"/>
              <a:t>If |V| = 1, </a:t>
            </a:r>
            <a:r>
              <a:rPr lang="en-US" dirty="0" err="1" smtClean="0"/>
              <a:t>config</a:t>
            </a:r>
            <a:r>
              <a:rPr lang="en-US" dirty="0" smtClean="0"/>
              <a:t>. C is said to be 0-valent or 1-valent, as is the </a:t>
            </a:r>
            <a:r>
              <a:rPr lang="en-US" dirty="0" smtClean="0"/>
              <a:t>case</a:t>
            </a:r>
          </a:p>
          <a:p>
            <a:r>
              <a:rPr lang="en-US" dirty="0" smtClean="0"/>
              <a:t>Bivalent means that </a:t>
            </a:r>
            <a:r>
              <a:rPr lang="en-US" dirty="0" smtClean="0">
                <a:solidFill>
                  <a:srgbClr val="FF0000"/>
                </a:solidFill>
              </a:rPr>
              <a:t>the outcome is unpredictable </a:t>
            </a:r>
            <a:r>
              <a:rPr lang="en-US" dirty="0" smtClean="0"/>
              <a:t>(but still doesn’t mean that consensus is not guaranteed).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22305</TotalTime>
  <Pages>12</Pages>
  <Words>1726</Words>
  <Application>Microsoft Macintosh PowerPoint</Application>
  <PresentationFormat>Letter Paper (8.5x11 in)</PresentationFormat>
  <Paragraphs>282</Paragraphs>
  <Slides>28</Slides>
  <Notes>23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CS252-template</vt:lpstr>
      <vt:lpstr>Office Theme</vt:lpstr>
      <vt:lpstr>CSE 486/586 Distributed Systems Consensus --- 2</vt:lpstr>
      <vt:lpstr>Recap: Consensus</vt:lpstr>
      <vt:lpstr>Recall</vt:lpstr>
      <vt:lpstr>Proof of Impossibility: Reminder</vt:lpstr>
      <vt:lpstr>Slide 5</vt:lpstr>
      <vt:lpstr>Different Definition of “State” </vt:lpstr>
      <vt:lpstr>Slide 7</vt:lpstr>
      <vt:lpstr>Lemma 1</vt:lpstr>
      <vt:lpstr>State Valencies </vt:lpstr>
      <vt:lpstr>Guaranteeing Consensus</vt:lpstr>
      <vt:lpstr>CSE 486/586 Administrivia</vt:lpstr>
      <vt:lpstr>What We’ll Show</vt:lpstr>
      <vt:lpstr>Lemma 2</vt:lpstr>
      <vt:lpstr>Lemma 2</vt:lpstr>
      <vt:lpstr>Lemma 2</vt:lpstr>
      <vt:lpstr>What We’ll Show</vt:lpstr>
      <vt:lpstr>Lemma 3</vt:lpstr>
      <vt:lpstr>Lemma 3</vt:lpstr>
      <vt:lpstr>Lemma 3</vt:lpstr>
      <vt:lpstr>Lemma 3</vt:lpstr>
      <vt:lpstr>Slide 21</vt:lpstr>
      <vt:lpstr>Slide 22</vt:lpstr>
      <vt:lpstr>Slide 23</vt:lpstr>
      <vt:lpstr>Slide 24</vt:lpstr>
      <vt:lpstr>Lemma 3</vt:lpstr>
      <vt:lpstr>Putting it all Together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858</cp:revision>
  <cp:lastPrinted>2012-02-20T17:53:41Z</cp:lastPrinted>
  <dcterms:created xsi:type="dcterms:W3CDTF">2012-02-20T15:15:55Z</dcterms:created>
  <dcterms:modified xsi:type="dcterms:W3CDTF">2012-02-20T20:02:08Z</dcterms:modified>
  <cp:category/>
</cp:coreProperties>
</file>