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Default Extension="wmf" ContentType="image/x-wmf"/>
  <Override PartName="/ppt/embeddings/oleObject4.bin" ContentType="application/vnd.openxmlformats-officedocument.oleObject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1"/>
  </p:notesMasterIdLst>
  <p:handoutMasterIdLst>
    <p:handoutMasterId r:id="rId42"/>
  </p:handoutMasterIdLst>
  <p:sldIdLst>
    <p:sldId id="322" r:id="rId3"/>
    <p:sldId id="707" r:id="rId4"/>
    <p:sldId id="762" r:id="rId5"/>
    <p:sldId id="763" r:id="rId6"/>
    <p:sldId id="791" r:id="rId7"/>
    <p:sldId id="766" r:id="rId8"/>
    <p:sldId id="767" r:id="rId9"/>
    <p:sldId id="769" r:id="rId10"/>
    <p:sldId id="770" r:id="rId11"/>
    <p:sldId id="771" r:id="rId12"/>
    <p:sldId id="772" r:id="rId13"/>
    <p:sldId id="773" r:id="rId14"/>
    <p:sldId id="751" r:id="rId15"/>
    <p:sldId id="774" r:id="rId16"/>
    <p:sldId id="775" r:id="rId17"/>
    <p:sldId id="776" r:id="rId18"/>
    <p:sldId id="777" r:id="rId19"/>
    <p:sldId id="778" r:id="rId20"/>
    <p:sldId id="779" r:id="rId21"/>
    <p:sldId id="780" r:id="rId22"/>
    <p:sldId id="781" r:id="rId23"/>
    <p:sldId id="782" r:id="rId24"/>
    <p:sldId id="784" r:id="rId25"/>
    <p:sldId id="785" r:id="rId26"/>
    <p:sldId id="786" r:id="rId27"/>
    <p:sldId id="787" r:id="rId28"/>
    <p:sldId id="788" r:id="rId29"/>
    <p:sldId id="789" r:id="rId30"/>
    <p:sldId id="792" r:id="rId31"/>
    <p:sldId id="795" r:id="rId32"/>
    <p:sldId id="796" r:id="rId33"/>
    <p:sldId id="797" r:id="rId34"/>
    <p:sldId id="798" r:id="rId35"/>
    <p:sldId id="799" r:id="rId36"/>
    <p:sldId id="800" r:id="rId37"/>
    <p:sldId id="801" r:id="rId38"/>
    <p:sldId id="704" r:id="rId39"/>
    <p:sldId id="584" r:id="rId4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1.xml"/><Relationship Id="rId4" Type="http://schemas.openxmlformats.org/officeDocument/2006/relationships/slide" Target="slides/slide32.xml"/><Relationship Id="rId5" Type="http://schemas.openxmlformats.org/officeDocument/2006/relationships/slide" Target="slides/slide33.xml"/><Relationship Id="rId6" Type="http://schemas.openxmlformats.org/officeDocument/2006/relationships/slide" Target="slides/slide34.xml"/><Relationship Id="rId7" Type="http://schemas.openxmlformats.org/officeDocument/2006/relationships/slide" Target="slides/slide35.xml"/><Relationship Id="rId8" Type="http://schemas.openxmlformats.org/officeDocument/2006/relationships/slide" Target="slides/slide36.xml"/><Relationship Id="rId1" Type="http://schemas.openxmlformats.org/officeDocument/2006/relationships/slide" Target="slides/slide1.xml"/><Relationship Id="rId2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29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Domain Name System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1 will not be out this week, but still…</a:t>
            </a:r>
          </a:p>
          <a:p>
            <a:pPr lvl="1"/>
            <a:r>
              <a:rPr lang="en-US" dirty="0" smtClean="0"/>
              <a:t>Please form a project group of 5 people by next Wednesday.</a:t>
            </a:r>
          </a:p>
          <a:p>
            <a:pPr lvl="1"/>
            <a:r>
              <a:rPr lang="en-US" dirty="0" smtClean="0"/>
              <a:t>If you don’t have a group of 5 people, post a public </a:t>
            </a:r>
            <a:r>
              <a:rPr lang="en-US" dirty="0" err="1" smtClean="0"/>
              <a:t>msg</a:t>
            </a:r>
            <a:r>
              <a:rPr lang="en-US" dirty="0" smtClean="0"/>
              <a:t> on Piazza right away, so that others can see and reply back to you.</a:t>
            </a:r>
          </a:p>
          <a:p>
            <a:pPr lvl="1"/>
            <a:r>
              <a:rPr lang="en-US" dirty="0" smtClean="0"/>
              <a:t>By Wednesday, if you still cannot, then post a private </a:t>
            </a:r>
            <a:r>
              <a:rPr lang="en-US" dirty="0" err="1" smtClean="0"/>
              <a:t>msg</a:t>
            </a:r>
            <a:r>
              <a:rPr lang="en-US" dirty="0" smtClean="0"/>
              <a:t> on Piazza; the teaching staff will be match-makers.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p:oleObj spid="_x0000_s68610" name="Clip" r:id="rId4" imgW="1305000" imgH="1085760" progId="">
              <p:embed/>
            </p:oleObj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p:oleObj spid="_x0000_s68611" name="Clip" r:id="rId5" imgW="1305000" imgH="1085760" progId="">
              <p:embed/>
            </p:oleObj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19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p:oleObj spid="_x0000_s70658" name="Clip" r:id="rId4" imgW="1305000" imgH="1085760" progId="">
              <p:embed/>
            </p:oleObj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p:oleObj spid="_x0000_s70659" name="Clip" r:id="rId5" imgW="1305000" imgH="1085760" progId="">
              <p:embed/>
            </p:oleObj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Interleaving of events to get a single sequence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Run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linearization</a:t>
            </a:r>
            <a:r>
              <a:rPr lang="en-US" dirty="0" smtClean="0"/>
              <a:t> (consistent run)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the snapshot algorithm is meaningful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23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25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26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27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28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29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019300" y="157956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90600" y="140176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90600" y="217646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006600" y="237966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209800" y="15160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794000" y="23288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2082800" y="311626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041400" y="293846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149600" y="30527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660900" y="23415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993900" y="1185862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603500" y="2392362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0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521200" y="1998662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2882900" y="3154362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0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2844800" y="1566862"/>
            <a:ext cx="749300" cy="800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3200400" y="2366962"/>
            <a:ext cx="1524000" cy="7747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232400" y="30400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3594100" y="23669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17900" y="150336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263900" y="1198562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3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2679700" y="1973262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670300" y="2735262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b</a:t>
            </a:r>
          </a:p>
        </p:txBody>
      </p: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1092200" y="1185862"/>
            <a:ext cx="6870700" cy="2819400"/>
            <a:chOff x="688" y="608"/>
            <a:chExt cx="4328" cy="1776"/>
          </a:xfrm>
        </p:grpSpPr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408" y="1168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grpSp>
          <p:nvGrpSpPr>
            <p:cNvPr id="29" name="Group 28"/>
            <p:cNvGrpSpPr>
              <a:grpSpLocks/>
            </p:cNvGrpSpPr>
            <p:nvPr/>
          </p:nvGrpSpPr>
          <p:grpSpPr bwMode="auto">
            <a:xfrm>
              <a:off x="688" y="608"/>
              <a:ext cx="4328" cy="1776"/>
              <a:chOff x="688" y="608"/>
              <a:chExt cx="4328" cy="1776"/>
            </a:xfrm>
          </p:grpSpPr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1784" y="816"/>
                <a:ext cx="80" cy="7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1840" y="816"/>
                <a:ext cx="80" cy="7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31"/>
              <p:cNvSpPr txBox="1">
                <a:spLocks noChangeArrowheads="1"/>
              </p:cNvSpPr>
              <p:nvPr/>
            </p:nvSpPr>
            <p:spPr bwMode="auto">
              <a:xfrm>
                <a:off x="1616" y="608"/>
                <a:ext cx="400" cy="21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e</a:t>
                </a:r>
                <a:r>
                  <a:rPr lang="en-US" sz="1800" baseline="-25000"/>
                  <a:t>1</a:t>
                </a:r>
                <a:r>
                  <a:rPr lang="en-US" sz="1800" baseline="30000"/>
                  <a:t>1,2</a:t>
                </a:r>
              </a:p>
            </p:txBody>
          </p:sp>
          <p:sp>
            <p:nvSpPr>
              <p:cNvPr id="33" name="Line 32"/>
              <p:cNvSpPr>
                <a:spLocks noChangeShapeType="1"/>
              </p:cNvSpPr>
              <p:nvPr/>
            </p:nvSpPr>
            <p:spPr bwMode="auto">
              <a:xfrm>
                <a:off x="1832" y="864"/>
                <a:ext cx="360" cy="51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Line 33"/>
              <p:cNvSpPr>
                <a:spLocks noChangeShapeType="1"/>
              </p:cNvSpPr>
              <p:nvPr/>
            </p:nvSpPr>
            <p:spPr bwMode="auto">
              <a:xfrm>
                <a:off x="1920" y="864"/>
                <a:ext cx="1248" cy="95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Text Box 34"/>
              <p:cNvSpPr txBox="1">
                <a:spLocks noChangeArrowheads="1"/>
              </p:cNvSpPr>
              <p:nvPr/>
            </p:nvSpPr>
            <p:spPr bwMode="auto">
              <a:xfrm>
                <a:off x="1792" y="968"/>
                <a:ext cx="232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M</a:t>
                </a:r>
              </a:p>
            </p:txBody>
          </p:sp>
          <p:sp>
            <p:nvSpPr>
              <p:cNvPr id="36" name="Text Box 35"/>
              <p:cNvSpPr txBox="1">
                <a:spLocks noChangeArrowheads="1"/>
              </p:cNvSpPr>
              <p:nvPr/>
            </p:nvSpPr>
            <p:spPr bwMode="auto">
              <a:xfrm>
                <a:off x="688" y="2048"/>
                <a:ext cx="4328" cy="33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chemeClr val="tx1"/>
                    </a:solidFill>
                  </a:rPr>
                  <a:t>1- P1 initiates snapshot: records its state (S1); sends Markers to P2 &amp; P3; turns on recording for channels C21 and C31</a:t>
                </a:r>
              </a:p>
            </p:txBody>
          </p:sp>
        </p:grp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1117600" y="1566862"/>
            <a:ext cx="6997700" cy="2984500"/>
            <a:chOff x="704" y="848"/>
            <a:chExt cx="4408" cy="1880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2136" y="1352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1976" y="1408"/>
              <a:ext cx="47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2</a:t>
              </a:r>
              <a:r>
                <a:rPr lang="en-US" sz="1800" baseline="30000"/>
                <a:t>1,2,3</a:t>
              </a:r>
            </a:p>
          </p:txBody>
        </p:sp>
        <p:sp>
          <p:nvSpPr>
            <p:cNvPr id="40" name="Oval 39"/>
            <p:cNvSpPr>
              <a:spLocks noChangeArrowheads="1"/>
            </p:cNvSpPr>
            <p:nvPr/>
          </p:nvSpPr>
          <p:spPr bwMode="auto">
            <a:xfrm>
              <a:off x="2208" y="1344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 flipV="1">
              <a:off x="2248" y="848"/>
              <a:ext cx="232" cy="48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2320" y="1400"/>
              <a:ext cx="1384" cy="40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2312" y="992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44" name="Text Box 43"/>
            <p:cNvSpPr txBox="1">
              <a:spLocks noChangeArrowheads="1"/>
            </p:cNvSpPr>
            <p:nvPr/>
          </p:nvSpPr>
          <p:spPr bwMode="auto">
            <a:xfrm>
              <a:off x="3000" y="1512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45" name="Text Box 44"/>
            <p:cNvSpPr txBox="1">
              <a:spLocks noChangeArrowheads="1"/>
            </p:cNvSpPr>
            <p:nvPr/>
          </p:nvSpPr>
          <p:spPr bwMode="auto">
            <a:xfrm>
              <a:off x="704" y="2392"/>
              <a:ext cx="44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</a:rPr>
                <a:t>2- P2 receives Marker over C12, records its state (S2), sets state(C12) = {} sends Marker to P1 &amp; P3; turns on recording for channel C32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1117600" y="1185862"/>
            <a:ext cx="6997700" cy="3690938"/>
            <a:chOff x="704" y="608"/>
            <a:chExt cx="4408" cy="2325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2424" y="808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2384" y="608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1</a:t>
              </a:r>
              <a:r>
                <a:rPr lang="en-US" sz="1800" baseline="30000"/>
                <a:t>4</a:t>
              </a: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704" y="2736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3- P1 receives Marker over C21, sets state(C21) = {a}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1130300" y="1592262"/>
            <a:ext cx="6997700" cy="3822700"/>
            <a:chOff x="712" y="864"/>
            <a:chExt cx="4408" cy="2408"/>
          </a:xfrm>
        </p:grpSpPr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3136" y="1776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51"/>
            <p:cNvSpPr>
              <a:spLocks noChangeArrowheads="1"/>
            </p:cNvSpPr>
            <p:nvPr/>
          </p:nvSpPr>
          <p:spPr bwMode="auto">
            <a:xfrm>
              <a:off x="3216" y="1776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Text Box 52"/>
            <p:cNvSpPr txBox="1">
              <a:spLocks noChangeArrowheads="1"/>
            </p:cNvSpPr>
            <p:nvPr/>
          </p:nvSpPr>
          <p:spPr bwMode="auto">
            <a:xfrm>
              <a:off x="2976" y="1880"/>
              <a:ext cx="504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3</a:t>
              </a:r>
              <a:r>
                <a:rPr lang="en-US" sz="1800" baseline="30000"/>
                <a:t>2,3,4</a:t>
              </a:r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 flipV="1">
              <a:off x="3264" y="1352"/>
              <a:ext cx="136" cy="43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54"/>
            <p:cNvSpPr>
              <a:spLocks noChangeShapeType="1"/>
            </p:cNvSpPr>
            <p:nvPr/>
          </p:nvSpPr>
          <p:spPr bwMode="auto">
            <a:xfrm flipV="1">
              <a:off x="3344" y="864"/>
              <a:ext cx="584" cy="96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Text Box 55"/>
            <p:cNvSpPr txBox="1">
              <a:spLocks noChangeArrowheads="1"/>
            </p:cNvSpPr>
            <p:nvPr/>
          </p:nvSpPr>
          <p:spPr bwMode="auto">
            <a:xfrm>
              <a:off x="3656" y="1120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57" name="Text Box 56"/>
            <p:cNvSpPr txBox="1">
              <a:spLocks noChangeArrowheads="1"/>
            </p:cNvSpPr>
            <p:nvPr/>
          </p:nvSpPr>
          <p:spPr bwMode="auto">
            <a:xfrm>
              <a:off x="3224" y="1488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712" y="2936"/>
              <a:ext cx="44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4- P3 receives Marker over C13, records its state (S3), sets state(C13) = {} sends Marker to P1 &amp; P2; turns on recording for channel C23</a:t>
              </a:r>
            </a:p>
          </p:txBody>
        </p:sp>
      </p:grpSp>
      <p:grpSp>
        <p:nvGrpSpPr>
          <p:cNvPr id="59" name="Group 58"/>
          <p:cNvGrpSpPr>
            <a:grpSpLocks/>
          </p:cNvGrpSpPr>
          <p:nvPr/>
        </p:nvGrpSpPr>
        <p:grpSpPr bwMode="auto">
          <a:xfrm>
            <a:off x="1130300" y="1998662"/>
            <a:ext cx="6997700" cy="3690938"/>
            <a:chOff x="712" y="1120"/>
            <a:chExt cx="4408" cy="2325"/>
          </a:xfrm>
        </p:grpSpPr>
        <p:sp>
          <p:nvSpPr>
            <p:cNvPr id="60" name="Oval 59"/>
            <p:cNvSpPr>
              <a:spLocks noChangeArrowheads="1"/>
            </p:cNvSpPr>
            <p:nvPr/>
          </p:nvSpPr>
          <p:spPr bwMode="auto">
            <a:xfrm>
              <a:off x="3352" y="1320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Text Box 60"/>
            <p:cNvSpPr txBox="1">
              <a:spLocks noChangeArrowheads="1"/>
            </p:cNvSpPr>
            <p:nvPr/>
          </p:nvSpPr>
          <p:spPr bwMode="auto">
            <a:xfrm>
              <a:off x="3160" y="1120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2</a:t>
              </a:r>
              <a:r>
                <a:rPr lang="en-US" sz="1800" baseline="30000"/>
                <a:t>4</a:t>
              </a:r>
            </a:p>
          </p:txBody>
        </p:sp>
        <p:sp>
          <p:nvSpPr>
            <p:cNvPr id="62" name="Text Box 61"/>
            <p:cNvSpPr txBox="1">
              <a:spLocks noChangeArrowheads="1"/>
            </p:cNvSpPr>
            <p:nvPr/>
          </p:nvSpPr>
          <p:spPr bwMode="auto">
            <a:xfrm>
              <a:off x="712" y="32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5- P2 receives Marker over C32, sets state(C32) = {b}</a:t>
              </a:r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1130300" y="3078162"/>
            <a:ext cx="6997700" cy="2928938"/>
            <a:chOff x="712" y="1800"/>
            <a:chExt cx="4408" cy="1845"/>
          </a:xfrm>
        </p:grpSpPr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3688" y="1800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3616" y="1864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3</a:t>
              </a:r>
              <a:r>
                <a:rPr lang="en-US" sz="1800" baseline="30000"/>
                <a:t>1</a:t>
              </a:r>
            </a:p>
          </p:txBody>
        </p:sp>
        <p:sp>
          <p:nvSpPr>
            <p:cNvPr id="66" name="Text Box 65"/>
            <p:cNvSpPr txBox="1">
              <a:spLocks noChangeArrowheads="1"/>
            </p:cNvSpPr>
            <p:nvPr/>
          </p:nvSpPr>
          <p:spPr bwMode="auto">
            <a:xfrm>
              <a:off x="712" y="34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6- P3 receives Marker over C23, sets state(C23) = {}</a:t>
              </a:r>
            </a:p>
          </p:txBody>
        </p:sp>
      </p:grp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1155700" y="1198562"/>
            <a:ext cx="6997700" cy="5126038"/>
            <a:chOff x="728" y="616"/>
            <a:chExt cx="4408" cy="3229"/>
          </a:xfrm>
        </p:grpSpPr>
        <p:sp>
          <p:nvSpPr>
            <p:cNvPr id="68" name="Oval 67"/>
            <p:cNvSpPr>
              <a:spLocks noChangeArrowheads="1"/>
            </p:cNvSpPr>
            <p:nvPr/>
          </p:nvSpPr>
          <p:spPr bwMode="auto">
            <a:xfrm>
              <a:off x="3920" y="824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3816" y="616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1</a:t>
              </a:r>
              <a:r>
                <a:rPr lang="en-US" sz="1800" baseline="30000"/>
                <a:t>3</a:t>
              </a:r>
            </a:p>
          </p:txBody>
        </p:sp>
        <p:sp>
          <p:nvSpPr>
            <p:cNvPr id="70" name="Text Box 69"/>
            <p:cNvSpPr txBox="1">
              <a:spLocks noChangeArrowheads="1"/>
            </p:cNvSpPr>
            <p:nvPr/>
          </p:nvSpPr>
          <p:spPr bwMode="auto">
            <a:xfrm>
              <a:off x="728" y="36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7- P1 receives Marker over C31, sets state(C31) = {}</a:t>
              </a:r>
            </a:p>
          </p:txBody>
        </p:sp>
      </p:grpSp>
      <p:sp>
        <p:nvSpPr>
          <p:cNvPr id="71" name="Freeform 70"/>
          <p:cNvSpPr/>
          <p:nvPr/>
        </p:nvSpPr>
        <p:spPr bwMode="auto">
          <a:xfrm>
            <a:off x="2754313" y="1154112"/>
            <a:ext cx="2735262" cy="2432050"/>
          </a:xfrm>
          <a:custGeom>
            <a:avLst/>
            <a:gdLst>
              <a:gd name="connsiteX0" fmla="*/ 0 w 2736251"/>
              <a:gd name="connsiteY0" fmla="*/ 0 h 2432621"/>
              <a:gd name="connsiteX1" fmla="*/ 198907 w 2736251"/>
              <a:gd name="connsiteY1" fmla="*/ 428386 h 2432621"/>
              <a:gd name="connsiteX2" fmla="*/ 780328 w 2736251"/>
              <a:gd name="connsiteY2" fmla="*/ 1254559 h 2432621"/>
              <a:gd name="connsiteX3" fmla="*/ 2417489 w 2736251"/>
              <a:gd name="connsiteY3" fmla="*/ 1943037 h 2432621"/>
              <a:gd name="connsiteX4" fmla="*/ 2692899 w 2736251"/>
              <a:gd name="connsiteY4" fmla="*/ 2432621 h 243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6251" h="2432621">
                <a:moveTo>
                  <a:pt x="0" y="0"/>
                </a:moveTo>
                <a:cubicBezTo>
                  <a:pt x="34426" y="109646"/>
                  <a:pt x="68852" y="219293"/>
                  <a:pt x="198907" y="428386"/>
                </a:cubicBezTo>
                <a:cubicBezTo>
                  <a:pt x="328962" y="637479"/>
                  <a:pt x="410564" y="1002117"/>
                  <a:pt x="780328" y="1254559"/>
                </a:cubicBezTo>
                <a:cubicBezTo>
                  <a:pt x="1150092" y="1507001"/>
                  <a:pt x="2098727" y="1746693"/>
                  <a:pt x="2417489" y="1943037"/>
                </a:cubicBezTo>
                <a:cubicBezTo>
                  <a:pt x="2736251" y="2139381"/>
                  <a:pt x="2692899" y="2432621"/>
                  <a:pt x="2692899" y="2432621"/>
                </a:cubicBezTo>
              </a:path>
            </a:pathLst>
          </a:cu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</a:t>
            </a:r>
            <a:r>
              <a:rPr lang="en-US" smtClean="0">
                <a:latin typeface="Arial" pitchFamily="-1" charset="0"/>
              </a:rPr>
              <a:t>example</a:t>
            </a:r>
            <a:r>
              <a:rPr lang="en-US" smtClean="0">
                <a:latin typeface="Arial" pitchFamily="-1" charset="0"/>
              </a:rPr>
              <a:t> client</a:t>
            </a:r>
            <a:r>
              <a:rPr lang="en-US" dirty="0" smtClean="0">
                <a:latin typeface="Arial" pitchFamily="-1" charset="0"/>
              </a:rPr>
              <a:t>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DNS servers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Next: Distributed Hash Table</a:t>
            </a:r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</a:t>
            </a:r>
            <a:r>
              <a:rPr lang="en-US" dirty="0" smtClean="0"/>
              <a:t> client</a:t>
            </a:r>
            <a:r>
              <a:rPr lang="en-US" dirty="0" smtClean="0"/>
              <a:t>-server: DNS (today)</a:t>
            </a:r>
          </a:p>
          <a:p>
            <a:r>
              <a:rPr lang="en-US" dirty="0" smtClean="0"/>
              <a:t>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6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7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8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17974</TotalTime>
  <Pages>12</Pages>
  <Words>3196</Words>
  <Application>Microsoft Macintosh PowerPoint</Application>
  <PresentationFormat>Letter Paper (8.5x11 in)</PresentationFormat>
  <Paragraphs>665</Paragraphs>
  <Slides>38</Slides>
  <Notes>28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CS252-template</vt:lpstr>
      <vt:lpstr>Office Theme</vt:lpstr>
      <vt:lpstr>Clip</vt:lpstr>
      <vt:lpstr>CSE 486/586 Distributed Systems Domain Name System</vt:lpstr>
      <vt:lpstr>Last Time</vt:lpstr>
      <vt:lpstr>Recap</vt:lpstr>
      <vt:lpstr>This Week’s Question</vt:lpstr>
      <vt:lpstr>Separating Names and IP Addresses</vt:lpstr>
      <vt:lpstr>Two Kinds of Identifiers</vt:lpstr>
      <vt:lpstr>Hierarchical Assignment Processes</vt:lpstr>
      <vt:lpstr>Domain Name System (DNS)</vt:lpstr>
      <vt:lpstr>Overview: Domain Name System</vt:lpstr>
      <vt:lpstr>Strawman Solution #1: Local File</vt:lpstr>
      <vt:lpstr>Strawman Solution #2: Central Server</vt:lpstr>
      <vt:lpstr>Domain Name System (DNS)</vt:lpstr>
      <vt:lpstr>CSE 486/586 Administrivia</vt:lpstr>
      <vt:lpstr>DNS Root Servers</vt:lpstr>
      <vt:lpstr>TLD and Authoritative DNS Servers</vt:lpstr>
      <vt:lpstr>Distributed Hierarchical Database</vt:lpstr>
      <vt:lpstr>Using DNS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Slide 25</vt:lpstr>
      <vt:lpstr>Slide 26</vt:lpstr>
      <vt:lpstr>Slide 27</vt:lpstr>
      <vt:lpstr>Slide 28</vt:lpstr>
      <vt:lpstr>Content Distribution Networks (CDNs)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642</cp:revision>
  <cp:lastPrinted>2012-02-03T18:24:58Z</cp:lastPrinted>
  <dcterms:created xsi:type="dcterms:W3CDTF">2012-02-08T15:18:05Z</dcterms:created>
  <dcterms:modified xsi:type="dcterms:W3CDTF">2012-02-08T15:18:31Z</dcterms:modified>
  <cp:category/>
</cp:coreProperties>
</file>