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vml" ContentType="application/vnd.openxmlformats-officedocument.vmlDrawi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34"/>
  </p:notesMasterIdLst>
  <p:handoutMasterIdLst>
    <p:handoutMasterId r:id="rId35"/>
  </p:handoutMasterIdLst>
  <p:sldIdLst>
    <p:sldId id="322" r:id="rId3"/>
    <p:sldId id="797" r:id="rId4"/>
    <p:sldId id="812" r:id="rId5"/>
    <p:sldId id="815" r:id="rId6"/>
    <p:sldId id="816" r:id="rId7"/>
    <p:sldId id="817" r:id="rId8"/>
    <p:sldId id="813" r:id="rId9"/>
    <p:sldId id="814" r:id="rId10"/>
    <p:sldId id="819" r:id="rId11"/>
    <p:sldId id="818" r:id="rId12"/>
    <p:sldId id="796" r:id="rId13"/>
    <p:sldId id="821" r:id="rId14"/>
    <p:sldId id="822" r:id="rId15"/>
    <p:sldId id="820" r:id="rId16"/>
    <p:sldId id="823" r:id="rId17"/>
    <p:sldId id="824" r:id="rId18"/>
    <p:sldId id="825" r:id="rId19"/>
    <p:sldId id="826" r:id="rId20"/>
    <p:sldId id="827" r:id="rId21"/>
    <p:sldId id="828" r:id="rId22"/>
    <p:sldId id="829" r:id="rId23"/>
    <p:sldId id="830" r:id="rId24"/>
    <p:sldId id="831" r:id="rId25"/>
    <p:sldId id="832" r:id="rId26"/>
    <p:sldId id="833" r:id="rId27"/>
    <p:sldId id="834" r:id="rId28"/>
    <p:sldId id="835" r:id="rId29"/>
    <p:sldId id="836" r:id="rId30"/>
    <p:sldId id="837" r:id="rId31"/>
    <p:sldId id="777" r:id="rId32"/>
    <p:sldId id="584" r:id="rId33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90" d="100"/>
          <a:sy n="90" d="100"/>
        </p:scale>
        <p:origin x="-1008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slide" Target="slides/slide31.xml"/><Relationship Id="rId34" Type="http://schemas.openxmlformats.org/officeDocument/2006/relationships/notesMaster" Target="notesMasters/notesMaster1.xml"/><Relationship Id="rId35" Type="http://schemas.openxmlformats.org/officeDocument/2006/relationships/handoutMaster" Target="handoutMasters/handoutMaster1.xml"/><Relationship Id="rId36" Type="http://schemas.openxmlformats.org/officeDocument/2006/relationships/printerSettings" Target="printerSettings/printerSettings1.bin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presProps" Target="presProps.xml"/><Relationship Id="rId38" Type="http://schemas.openxmlformats.org/officeDocument/2006/relationships/viewProps" Target="viewProps.xml"/><Relationship Id="rId39" Type="http://schemas.openxmlformats.org/officeDocument/2006/relationships/theme" Target="theme/theme1.xml"/><Relationship Id="rId40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2012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2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Gossiping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B</a:t>
            </a:r>
            <a:r>
              <a:rPr lang="en-US" dirty="0" smtClean="0"/>
              <a:t>asically </a:t>
            </a:r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vailable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</a:t>
            </a:r>
            <a:r>
              <a:rPr lang="en-US" dirty="0" smtClean="0"/>
              <a:t>oft-state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E</a:t>
            </a:r>
            <a:r>
              <a:rPr lang="en-US" dirty="0" smtClean="0"/>
              <a:t>ventually consistent</a:t>
            </a:r>
          </a:p>
          <a:p>
            <a:r>
              <a:rPr lang="en-US" dirty="0" smtClean="0"/>
              <a:t>Counterpart </a:t>
            </a:r>
            <a:r>
              <a:rPr lang="en-US" dirty="0" smtClean="0"/>
              <a:t>to </a:t>
            </a:r>
            <a:r>
              <a:rPr lang="en-US" dirty="0" smtClean="0"/>
              <a:t>ACID</a:t>
            </a:r>
          </a:p>
          <a:p>
            <a:r>
              <a:rPr lang="en-US" dirty="0" smtClean="0"/>
              <a:t>Proposed by Brewer et al.</a:t>
            </a:r>
            <a:endParaRPr lang="en-US" dirty="0" smtClean="0"/>
          </a:p>
          <a:p>
            <a:r>
              <a:rPr lang="en-US" dirty="0" smtClean="0"/>
              <a:t>Aims high-availability and high-performance rather than consistency and isolation</a:t>
            </a:r>
          </a:p>
          <a:p>
            <a:r>
              <a:rPr lang="en-US" dirty="0" smtClean="0"/>
              <a:t>“best-effort” to consistency</a:t>
            </a:r>
          </a:p>
          <a:p>
            <a:r>
              <a:rPr lang="en-US" dirty="0" smtClean="0"/>
              <a:t>Harder for programmers</a:t>
            </a:r>
          </a:p>
          <a:p>
            <a:pPr lvl="1"/>
            <a:r>
              <a:rPr lang="en-US" dirty="0" smtClean="0"/>
              <a:t>When accessing data, it’s possible that the data is inconsistent!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92830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Project 2 </a:t>
            </a:r>
            <a:r>
              <a:rPr lang="en-US" dirty="0" smtClean="0"/>
              <a:t>has been</a:t>
            </a:r>
            <a:r>
              <a:rPr lang="en-US" dirty="0" smtClean="0"/>
              <a:t> </a:t>
            </a:r>
            <a:r>
              <a:rPr lang="en-US" dirty="0" smtClean="0"/>
              <a:t>released </a:t>
            </a:r>
            <a:r>
              <a:rPr lang="en-US" dirty="0" smtClean="0"/>
              <a:t>on the course website.</a:t>
            </a:r>
            <a:endParaRPr lang="en-US" dirty="0" smtClean="0"/>
          </a:p>
          <a:p>
            <a:pPr lvl="1"/>
            <a:r>
              <a:rPr lang="en-US" dirty="0" smtClean="0"/>
              <a:t>Simple DHT based on </a:t>
            </a:r>
            <a:r>
              <a:rPr lang="en-US" dirty="0" smtClean="0"/>
              <a:t>Chord</a:t>
            </a:r>
          </a:p>
          <a:p>
            <a:pPr lvl="1"/>
            <a:r>
              <a:rPr lang="en-US" dirty="0" smtClean="0"/>
              <a:t>Please, please start right away!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Deadline: 4/13 (Friday) @ 2:59PM</a:t>
            </a:r>
          </a:p>
          <a:p>
            <a:r>
              <a:rPr lang="en-US" dirty="0" smtClean="0"/>
              <a:t>Great feedback so far online. Please participate!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Recall: Passive 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5306709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>
              <a:solidFill>
                <a:srgbClr val="6BB76D"/>
              </a:solidFill>
            </a:endParaRPr>
          </a:p>
          <a:p>
            <a:endParaRPr lang="en-US" dirty="0" smtClean="0">
              <a:solidFill>
                <a:srgbClr val="0000FF"/>
              </a:solidFill>
            </a:endParaRPr>
          </a:p>
          <a:p>
            <a:r>
              <a:rPr lang="en-US" dirty="0" smtClean="0">
                <a:solidFill>
                  <a:srgbClr val="0000FF"/>
                </a:solidFill>
              </a:rPr>
              <a:t>Request Communication</a:t>
            </a:r>
            <a:r>
              <a:rPr lang="en-US" dirty="0" smtClean="0"/>
              <a:t>: the request is issued to the primary RM and carries a unique request id.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Coordination</a:t>
            </a:r>
            <a:r>
              <a:rPr lang="en-US" dirty="0" smtClean="0"/>
              <a:t>: Primary takes requests atomically, in order, checks id (resends response if not new id.)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Execution</a:t>
            </a:r>
            <a:r>
              <a:rPr lang="en-US" dirty="0" smtClean="0"/>
              <a:t>: Primary executes &amp; stores the response  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Agreement</a:t>
            </a:r>
            <a:r>
              <a:rPr lang="en-US" dirty="0" smtClean="0"/>
              <a:t>: If update, primary sends updated state/result, </a:t>
            </a:r>
            <a:r>
              <a:rPr lang="en-US" dirty="0" err="1" smtClean="0"/>
              <a:t>req</a:t>
            </a:r>
            <a:r>
              <a:rPr lang="en-US" dirty="0" smtClean="0"/>
              <a:t>-id and response to all backup </a:t>
            </a:r>
            <a:r>
              <a:rPr lang="en-US" dirty="0" err="1" smtClean="0"/>
              <a:t>RMs</a:t>
            </a:r>
            <a:r>
              <a:rPr lang="en-US" dirty="0" smtClean="0"/>
              <a:t> (1-phase commit enough).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Response</a:t>
            </a:r>
            <a:r>
              <a:rPr lang="en-US" dirty="0" smtClean="0"/>
              <a:t>: primary sends result to the front end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5765800" y="1143000"/>
            <a:ext cx="2451100" cy="2082800"/>
          </a:xfrm>
          <a:prstGeom prst="rect">
            <a:avLst/>
          </a:prstGeom>
          <a:solidFill>
            <a:schemeClr val="folHlink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079500" y="1206500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1371600" y="1358900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1384300" y="1409700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378200" y="1397000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chemeClr val="tx1"/>
                </a:solidFill>
              </a:rPr>
              <a:t>Front End</a:t>
            </a:r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5994400" y="16129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7302500" y="21463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7289800" y="12446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5956300" y="17145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7251700" y="14097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7277100" y="22733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1079500" y="2463800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1371600" y="2616200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1384300" y="2667000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3378200" y="2641600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Front End</a:t>
            </a:r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>
            <a:off x="2247900" y="1574800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Line 20"/>
          <p:cNvSpPr>
            <a:spLocks noChangeShapeType="1"/>
          </p:cNvSpPr>
          <p:nvPr/>
        </p:nvSpPr>
        <p:spPr bwMode="auto">
          <a:xfrm>
            <a:off x="2273300" y="2819400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Line 21"/>
          <p:cNvSpPr>
            <a:spLocks noChangeShapeType="1"/>
          </p:cNvSpPr>
          <p:nvPr/>
        </p:nvSpPr>
        <p:spPr bwMode="auto">
          <a:xfrm>
            <a:off x="4584700" y="1587500"/>
            <a:ext cx="1397000" cy="279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22"/>
          <p:cNvSpPr>
            <a:spLocks noChangeShapeType="1"/>
          </p:cNvSpPr>
          <p:nvPr/>
        </p:nvSpPr>
        <p:spPr bwMode="auto">
          <a:xfrm flipV="1">
            <a:off x="4572000" y="2070100"/>
            <a:ext cx="1549400" cy="723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Oval 23"/>
          <p:cNvSpPr>
            <a:spLocks noChangeArrowheads="1"/>
          </p:cNvSpPr>
          <p:nvPr/>
        </p:nvSpPr>
        <p:spPr bwMode="auto">
          <a:xfrm>
            <a:off x="6375400" y="24638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Text Box 24"/>
          <p:cNvSpPr txBox="1">
            <a:spLocks noChangeArrowheads="1"/>
          </p:cNvSpPr>
          <p:nvPr/>
        </p:nvSpPr>
        <p:spPr bwMode="auto">
          <a:xfrm>
            <a:off x="6337300" y="26289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26" name="Line 25"/>
          <p:cNvSpPr>
            <a:spLocks noChangeShapeType="1"/>
          </p:cNvSpPr>
          <p:nvPr/>
        </p:nvSpPr>
        <p:spPr bwMode="auto">
          <a:xfrm flipV="1">
            <a:off x="6565900" y="1524000"/>
            <a:ext cx="736600" cy="317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Line 26"/>
          <p:cNvSpPr>
            <a:spLocks noChangeShapeType="1"/>
          </p:cNvSpPr>
          <p:nvPr/>
        </p:nvSpPr>
        <p:spPr bwMode="auto">
          <a:xfrm>
            <a:off x="6540500" y="2032000"/>
            <a:ext cx="787400" cy="330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>
            <a:off x="6375400" y="2197100"/>
            <a:ext cx="177800" cy="317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5854700" y="1358900"/>
            <a:ext cx="850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primary</a:t>
            </a:r>
          </a:p>
        </p:txBody>
      </p:sp>
      <p:sp>
        <p:nvSpPr>
          <p:cNvPr id="30" name="Text Box 29"/>
          <p:cNvSpPr txBox="1">
            <a:spLocks noChangeArrowheads="1"/>
          </p:cNvSpPr>
          <p:nvPr/>
        </p:nvSpPr>
        <p:spPr bwMode="auto">
          <a:xfrm>
            <a:off x="7188200" y="1790700"/>
            <a:ext cx="850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Backup</a:t>
            </a:r>
          </a:p>
        </p:txBody>
      </p:sp>
      <p:sp>
        <p:nvSpPr>
          <p:cNvPr id="31" name="Text Box 30"/>
          <p:cNvSpPr txBox="1">
            <a:spLocks noChangeArrowheads="1"/>
          </p:cNvSpPr>
          <p:nvPr/>
        </p:nvSpPr>
        <p:spPr bwMode="auto">
          <a:xfrm>
            <a:off x="7188200" y="2667000"/>
            <a:ext cx="850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Backup</a:t>
            </a:r>
          </a:p>
        </p:txBody>
      </p:sp>
      <p:sp>
        <p:nvSpPr>
          <p:cNvPr id="32" name="Text Box 31"/>
          <p:cNvSpPr txBox="1">
            <a:spLocks noChangeArrowheads="1"/>
          </p:cNvSpPr>
          <p:nvPr/>
        </p:nvSpPr>
        <p:spPr bwMode="auto">
          <a:xfrm>
            <a:off x="6223000" y="2946400"/>
            <a:ext cx="850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Backup</a:t>
            </a:r>
          </a:p>
        </p:txBody>
      </p:sp>
      <p:sp>
        <p:nvSpPr>
          <p:cNvPr id="33" name="Text Box 32"/>
          <p:cNvSpPr txBox="1">
            <a:spLocks noChangeArrowheads="1"/>
          </p:cNvSpPr>
          <p:nvPr/>
        </p:nvSpPr>
        <p:spPr bwMode="auto">
          <a:xfrm>
            <a:off x="2374900" y="1968500"/>
            <a:ext cx="13208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chemeClr val="tx1"/>
                </a:solidFill>
              </a:rPr>
              <a:t>….</a:t>
            </a:r>
          </a:p>
        </p:txBody>
      </p:sp>
      <p:sp>
        <p:nvSpPr>
          <p:cNvPr id="34" name="Oval 33"/>
          <p:cNvSpPr>
            <a:spLocks noChangeArrowheads="1"/>
          </p:cNvSpPr>
          <p:nvPr/>
        </p:nvSpPr>
        <p:spPr bwMode="auto">
          <a:xfrm>
            <a:off x="5943600" y="1143000"/>
            <a:ext cx="1752600" cy="2133600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dash"/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4460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Recall: Active 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 bwMode="auto">
          <a:xfrm>
            <a:off x="457200" y="3200399"/>
            <a:ext cx="8229600" cy="3200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  <a:normAutofit fontScale="85000" lnSpcReduction="10000"/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Request Communication</a:t>
            </a: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: The request contains a unique identifier and is multicast to all by a reliable totally-ordered multicast.</a:t>
            </a:r>
          </a:p>
          <a:p>
            <a:pPr marL="285750" marR="0" lvl="0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Coordination</a:t>
            </a: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: Group communication ensures that requests are delivered to each RM in the same order (but may be at different physical times!).</a:t>
            </a:r>
          </a:p>
          <a:p>
            <a:pPr marL="285750" marR="0" lvl="0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Execution</a:t>
            </a: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: Each replica executes the request.  (Correct replicas return same result since they are running the same program, i.e., they are replicated protocols or replicated state machines)</a:t>
            </a:r>
          </a:p>
          <a:p>
            <a:pPr marL="285750" marR="0" lvl="0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Agreement</a:t>
            </a: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: No agreement phase is needed, because of multicast delivery semantics of requests</a:t>
            </a:r>
          </a:p>
          <a:p>
            <a:pPr marL="285750" marR="0" lvl="0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Response</a:t>
            </a: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: Each replica sends response directly to FE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5765800" y="1066800"/>
            <a:ext cx="2451100" cy="2082800"/>
          </a:xfrm>
          <a:prstGeom prst="rect">
            <a:avLst/>
          </a:prstGeom>
          <a:solidFill>
            <a:schemeClr val="folHlink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079500" y="1130300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1371600" y="1282700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384300" y="1333500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3378200" y="1320800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Front End</a:t>
            </a:r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7112000" y="18542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Oval 10"/>
          <p:cNvSpPr>
            <a:spLocks noChangeArrowheads="1"/>
          </p:cNvSpPr>
          <p:nvPr/>
        </p:nvSpPr>
        <p:spPr bwMode="auto">
          <a:xfrm>
            <a:off x="6350000" y="11811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6311900" y="13462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7086600" y="19812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1079500" y="2387600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6" name="Oval 14"/>
          <p:cNvSpPr>
            <a:spLocks noChangeArrowheads="1"/>
          </p:cNvSpPr>
          <p:nvPr/>
        </p:nvSpPr>
        <p:spPr bwMode="auto">
          <a:xfrm>
            <a:off x="1371600" y="2540000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1384300" y="2590800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3378200" y="2565400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Front End</a:t>
            </a:r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>
            <a:off x="2247900" y="1498600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>
            <a:off x="2273300" y="2743200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Oval 19"/>
          <p:cNvSpPr>
            <a:spLocks noChangeArrowheads="1"/>
          </p:cNvSpPr>
          <p:nvPr/>
        </p:nvSpPr>
        <p:spPr bwMode="auto">
          <a:xfrm>
            <a:off x="6375400" y="24892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6337300" y="26543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2374900" y="1892300"/>
            <a:ext cx="13208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rgbClr val="000000"/>
                </a:solidFill>
              </a:rPr>
              <a:t>….</a:t>
            </a:r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4584700" y="1498600"/>
            <a:ext cx="647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23"/>
          <p:cNvSpPr>
            <a:spLocks noChangeShapeType="1"/>
          </p:cNvSpPr>
          <p:nvPr/>
        </p:nvSpPr>
        <p:spPr bwMode="auto">
          <a:xfrm flipV="1">
            <a:off x="5232400" y="1295400"/>
            <a:ext cx="118110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>
            <a:off x="5245100" y="1524000"/>
            <a:ext cx="1879600" cy="571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Line 25"/>
          <p:cNvSpPr>
            <a:spLocks noChangeShapeType="1"/>
          </p:cNvSpPr>
          <p:nvPr/>
        </p:nvSpPr>
        <p:spPr bwMode="auto">
          <a:xfrm>
            <a:off x="5257800" y="1549400"/>
            <a:ext cx="1181100" cy="1066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Line 26"/>
          <p:cNvSpPr>
            <a:spLocks noChangeShapeType="1"/>
          </p:cNvSpPr>
          <p:nvPr/>
        </p:nvSpPr>
        <p:spPr bwMode="auto">
          <a:xfrm>
            <a:off x="4584700" y="2730500"/>
            <a:ext cx="647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Line 27"/>
          <p:cNvSpPr>
            <a:spLocks noChangeShapeType="1"/>
          </p:cNvSpPr>
          <p:nvPr/>
        </p:nvSpPr>
        <p:spPr bwMode="auto">
          <a:xfrm flipV="1">
            <a:off x="5207000" y="1600200"/>
            <a:ext cx="1193800" cy="11303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Line 28"/>
          <p:cNvSpPr>
            <a:spLocks noChangeShapeType="1"/>
          </p:cNvSpPr>
          <p:nvPr/>
        </p:nvSpPr>
        <p:spPr bwMode="auto">
          <a:xfrm>
            <a:off x="5232400" y="2717800"/>
            <a:ext cx="1206500" cy="203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Line 29"/>
          <p:cNvSpPr>
            <a:spLocks noChangeShapeType="1"/>
          </p:cNvSpPr>
          <p:nvPr/>
        </p:nvSpPr>
        <p:spPr bwMode="auto">
          <a:xfrm flipV="1">
            <a:off x="5245100" y="2146300"/>
            <a:ext cx="1854200" cy="571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Line 30"/>
          <p:cNvSpPr>
            <a:spLocks noChangeShapeType="1"/>
          </p:cNvSpPr>
          <p:nvPr/>
        </p:nvSpPr>
        <p:spPr bwMode="auto">
          <a:xfrm flipH="1" flipV="1">
            <a:off x="5588000" y="1143000"/>
            <a:ext cx="762000" cy="3302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Line 31"/>
          <p:cNvSpPr>
            <a:spLocks noChangeShapeType="1"/>
          </p:cNvSpPr>
          <p:nvPr/>
        </p:nvSpPr>
        <p:spPr bwMode="auto">
          <a:xfrm flipH="1">
            <a:off x="4572000" y="1155700"/>
            <a:ext cx="1041400" cy="2286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Line 32"/>
          <p:cNvSpPr>
            <a:spLocks noChangeShapeType="1"/>
          </p:cNvSpPr>
          <p:nvPr/>
        </p:nvSpPr>
        <p:spPr bwMode="auto">
          <a:xfrm flipH="1" flipV="1">
            <a:off x="4572000" y="1600200"/>
            <a:ext cx="1816100" cy="11557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33"/>
          <p:cNvSpPr>
            <a:spLocks noChangeShapeType="1"/>
          </p:cNvSpPr>
          <p:nvPr/>
        </p:nvSpPr>
        <p:spPr bwMode="auto">
          <a:xfrm flipH="1">
            <a:off x="5384800" y="2984500"/>
            <a:ext cx="1041400" cy="1778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Line 34"/>
          <p:cNvSpPr>
            <a:spLocks noChangeShapeType="1"/>
          </p:cNvSpPr>
          <p:nvPr/>
        </p:nvSpPr>
        <p:spPr bwMode="auto">
          <a:xfrm flipH="1" flipV="1">
            <a:off x="4572000" y="2844800"/>
            <a:ext cx="825500" cy="3048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Line 35"/>
          <p:cNvSpPr>
            <a:spLocks noChangeShapeType="1"/>
          </p:cNvSpPr>
          <p:nvPr/>
        </p:nvSpPr>
        <p:spPr bwMode="auto">
          <a:xfrm flipH="1">
            <a:off x="4572000" y="1727200"/>
            <a:ext cx="1968500" cy="9398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8" name="AutoShape 36"/>
          <p:cNvCxnSpPr>
            <a:cxnSpLocks noChangeShapeType="1"/>
            <a:stCxn id="11" idx="7"/>
            <a:endCxn id="10" idx="0"/>
          </p:cNvCxnSpPr>
          <p:nvPr/>
        </p:nvCxnSpPr>
        <p:spPr bwMode="auto">
          <a:xfrm rot="16200000" flipV="1">
            <a:off x="5478906" y="-183006"/>
            <a:ext cx="617094" cy="3624706"/>
          </a:xfrm>
          <a:prstGeom prst="curvedConnector3">
            <a:avLst>
              <a:gd name="adj1" fmla="val 137045"/>
            </a:avLst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" name="AutoShape 37"/>
          <p:cNvCxnSpPr>
            <a:cxnSpLocks noChangeShapeType="1"/>
            <a:stCxn id="22" idx="2"/>
            <a:endCxn id="18" idx="2"/>
          </p:cNvCxnSpPr>
          <p:nvPr/>
        </p:nvCxnSpPr>
        <p:spPr bwMode="auto">
          <a:xfrm rot="5400000" flipH="1">
            <a:off x="5279439" y="1599615"/>
            <a:ext cx="90071" cy="2698750"/>
          </a:xfrm>
          <a:prstGeom prst="curvedConnector3">
            <a:avLst>
              <a:gd name="adj1" fmla="val -253800"/>
            </a:avLst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0" name="Oval 39"/>
          <p:cNvSpPr>
            <a:spLocks noChangeArrowheads="1"/>
          </p:cNvSpPr>
          <p:nvPr/>
        </p:nvSpPr>
        <p:spPr bwMode="auto">
          <a:xfrm>
            <a:off x="5105400" y="1066800"/>
            <a:ext cx="1752600" cy="2133600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dash"/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9025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Eager vs. Lazy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Eager replication, e.g., B-multicast, R-multicast, etc. (previously in the course)</a:t>
            </a:r>
          </a:p>
          <a:p>
            <a:pPr lvl="1">
              <a:lnSpc>
                <a:spcPct val="80000"/>
              </a:lnSpc>
            </a:pPr>
            <a:r>
              <a:rPr lang="en-US" dirty="0">
                <a:latin typeface="Arial" charset="0"/>
                <a:ea typeface="ＭＳ Ｐゴシック" charset="0"/>
              </a:rPr>
              <a:t>Multicast request to all RMs immediately in active replication</a:t>
            </a:r>
          </a:p>
          <a:p>
            <a:pPr lvl="1">
              <a:lnSpc>
                <a:spcPct val="80000"/>
              </a:lnSpc>
            </a:pPr>
            <a:r>
              <a:rPr lang="en-US" dirty="0">
                <a:latin typeface="Arial" charset="0"/>
                <a:ea typeface="ＭＳ Ｐゴシック" charset="0"/>
              </a:rPr>
              <a:t>Multicast results to all RMs immediately in passive replication</a:t>
            </a:r>
          </a:p>
          <a:p>
            <a:pPr>
              <a:lnSpc>
                <a:spcPct val="80000"/>
              </a:lnSpc>
            </a:pP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Alternative: </a:t>
            </a:r>
            <a:r>
              <a:rPr lang="en-US" dirty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Lazy replication</a:t>
            </a:r>
          </a:p>
          <a:p>
            <a:pPr lvl="1">
              <a:lnSpc>
                <a:spcPct val="80000"/>
              </a:lnSpc>
            </a:pPr>
            <a:r>
              <a:rPr lang="en-US" dirty="0">
                <a:latin typeface="Arial" charset="0"/>
                <a:ea typeface="ＭＳ Ｐゴシック" charset="0"/>
              </a:rPr>
              <a:t>Allow replicas to converge eventually and lazily</a:t>
            </a:r>
          </a:p>
          <a:p>
            <a:pPr lvl="1">
              <a:lnSpc>
                <a:spcPct val="80000"/>
              </a:lnSpc>
            </a:pPr>
            <a:r>
              <a:rPr lang="en-US" dirty="0">
                <a:latin typeface="Arial" charset="0"/>
                <a:ea typeface="ＭＳ Ｐゴシック" charset="0"/>
              </a:rPr>
              <a:t>Propagate updates and queries lazily, e.g., when network bandwidth available</a:t>
            </a:r>
          </a:p>
          <a:p>
            <a:pPr lvl="1">
              <a:lnSpc>
                <a:spcPct val="80000"/>
              </a:lnSpc>
            </a:pPr>
            <a:r>
              <a:rPr lang="en-US" dirty="0">
                <a:latin typeface="Arial" charset="0"/>
                <a:ea typeface="ＭＳ Ｐゴシック" charset="0"/>
              </a:rPr>
              <a:t>FEs need to wait for reply from only one RM</a:t>
            </a:r>
          </a:p>
          <a:p>
            <a:pPr lvl="1">
              <a:lnSpc>
                <a:spcPct val="80000"/>
              </a:lnSpc>
            </a:pPr>
            <a:r>
              <a:rPr lang="en-US" dirty="0">
                <a:latin typeface="Arial" charset="0"/>
                <a:ea typeface="ＭＳ Ｐゴシック" charset="0"/>
              </a:rPr>
              <a:t>Allow other RMs to be disconnected/unavailable</a:t>
            </a:r>
          </a:p>
          <a:p>
            <a:pPr lvl="1">
              <a:lnSpc>
                <a:spcPct val="80000"/>
              </a:lnSpc>
            </a:pPr>
            <a:r>
              <a:rPr lang="en-US" dirty="0">
                <a:latin typeface="Arial" charset="0"/>
                <a:ea typeface="ＭＳ Ｐゴシック" charset="0"/>
              </a:rPr>
              <a:t>May provide weaker consistency than sequential consistency, but </a:t>
            </a:r>
            <a:r>
              <a:rPr lang="en-US" u="sng" dirty="0">
                <a:latin typeface="Arial" charset="0"/>
                <a:ea typeface="ＭＳ Ｐゴシック" charset="0"/>
              </a:rPr>
              <a:t>improves performance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Lazy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replication can be provided by using the </a:t>
            </a: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gossiping</a:t>
            </a:r>
            <a:endParaRPr lang="en-US" dirty="0">
              <a:solidFill>
                <a:schemeClr val="hlink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77917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Revisiting Multicast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2195513" y="3068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1692275" y="29972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4211638" y="494188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2051050" y="5876925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6516688" y="5300663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3779838" y="371633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5724525" y="2349500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7092950" y="2590800"/>
            <a:ext cx="1844375" cy="2677656"/>
          </a:xfrm>
          <a:prstGeom prst="rect">
            <a:avLst/>
          </a:prstGeom>
          <a:noFill/>
          <a:ln w="28575">
            <a:noFill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</a:rPr>
              <a:t>Distributed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</a:rPr>
              <a:t>Group of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</a:rPr>
              <a:t> “Nodes”=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</a:rPr>
              <a:t>Processes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</a:rPr>
              <a:t>at Internet-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</a:rPr>
              <a:t>based hosts</a:t>
            </a:r>
          </a:p>
        </p:txBody>
      </p:sp>
      <p:sp>
        <p:nvSpPr>
          <p:cNvPr id="13" name="AutoShape 11"/>
          <p:cNvSpPr>
            <a:spLocks/>
          </p:cNvSpPr>
          <p:nvPr/>
        </p:nvSpPr>
        <p:spPr bwMode="auto">
          <a:xfrm>
            <a:off x="6762750" y="1773238"/>
            <a:ext cx="360363" cy="4679950"/>
          </a:xfrm>
          <a:prstGeom prst="rightBrace">
            <a:avLst>
              <a:gd name="adj1" fmla="val 108223"/>
              <a:gd name="adj2" fmla="val 50000"/>
            </a:avLst>
          </a:prstGeom>
          <a:noFill/>
          <a:ln w="28575">
            <a:solidFill>
              <a:srgbClr val="000000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457200" y="1447800"/>
            <a:ext cx="4649981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Node with a piece of information 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to be communicated to everyone</a:t>
            </a:r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1524000" y="2362200"/>
            <a:ext cx="2286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9525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Fault-Tolerance and Scalability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2195513" y="3068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1692275" y="29972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4211638" y="494188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2051050" y="5876925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6516688" y="5300663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3779838" y="371633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5724525" y="2349500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323850" y="1844675"/>
            <a:ext cx="2762295" cy="523220"/>
          </a:xfrm>
          <a:prstGeom prst="rect">
            <a:avLst/>
          </a:prstGeom>
          <a:noFill/>
          <a:ln w="28575">
            <a:noFill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800" dirty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Multicast sender</a:t>
            </a:r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 flipV="1">
            <a:off x="755650" y="4868863"/>
            <a:ext cx="863600" cy="1296987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1908175" y="3284538"/>
            <a:ext cx="287338" cy="2592387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1908175" y="3284538"/>
            <a:ext cx="2303463" cy="1728787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>
            <a:off x="1908175" y="3213100"/>
            <a:ext cx="1871663" cy="576263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 flipV="1">
            <a:off x="1908175" y="2492375"/>
            <a:ext cx="3816350" cy="720725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>
            <a:off x="1908175" y="3284538"/>
            <a:ext cx="4608513" cy="2089150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9" name="Oval 17"/>
          <p:cNvSpPr>
            <a:spLocks noChangeArrowheads="1"/>
          </p:cNvSpPr>
          <p:nvPr/>
        </p:nvSpPr>
        <p:spPr bwMode="auto">
          <a:xfrm rot="18238766">
            <a:off x="996951" y="3332162"/>
            <a:ext cx="2881312" cy="627063"/>
          </a:xfrm>
          <a:prstGeom prst="ellipse">
            <a:avLst/>
          </a:prstGeom>
          <a:noFill/>
          <a:ln w="38100">
            <a:solidFill>
              <a:srgbClr val="FF9900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179388" y="6165850"/>
            <a:ext cx="2946400" cy="519113"/>
          </a:xfrm>
          <a:prstGeom prst="rect">
            <a:avLst/>
          </a:prstGeom>
          <a:noFill/>
          <a:ln w="28575">
            <a:noFill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800" dirty="0">
                <a:solidFill>
                  <a:srgbClr val="FF66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Multicast Protocol</a:t>
            </a:r>
          </a:p>
        </p:txBody>
      </p: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6405563" y="2514600"/>
            <a:ext cx="2720975" cy="2679700"/>
          </a:xfrm>
          <a:prstGeom prst="rect">
            <a:avLst/>
          </a:prstGeom>
          <a:noFill/>
          <a:ln w="38100">
            <a:noFill/>
            <a:miter lim="800000"/>
            <a:headEnd/>
            <a:tailEnd type="none" w="lg" len="lg"/>
          </a:ln>
          <a:effectLst/>
        </p:spPr>
        <p:txBody>
          <a:bodyPr wrap="none" lIns="90000" tIns="46800" rIns="90000" bIns="46800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Char char="n"/>
            </a:pPr>
            <a:r>
              <a:rPr lang="en-US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Nodes may crash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Char char="n"/>
            </a:pPr>
            <a:r>
              <a:rPr lang="en-US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Packets may 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US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   be dropped 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Char char="n"/>
            </a:pPr>
            <a:r>
              <a:rPr lang="en-US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Possibly 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</a:pPr>
            <a:r>
              <a:rPr lang="en-US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1000</a:t>
            </a:r>
            <a:r>
              <a:rPr lang="ja-JP" altLang="en-US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’</a:t>
            </a:r>
            <a:r>
              <a:rPr lang="en-US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s of nodes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endParaRPr lang="en-US" sz="2400">
              <a:solidFill>
                <a:schemeClr val="tx1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ahoma" charset="0"/>
            </a:endParaRPr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4211638" y="2420938"/>
            <a:ext cx="504825" cy="762000"/>
          </a:xfrm>
          <a:prstGeom prst="rect">
            <a:avLst/>
          </a:prstGeom>
          <a:noFill/>
          <a:ln w="38100">
            <a:noFill/>
            <a:miter lim="800000"/>
            <a:headEnd/>
            <a:tailEnd type="none" w="lg" len="lg"/>
          </a:ln>
          <a:effectLst/>
        </p:spPr>
        <p:txBody>
          <a:bodyPr wrap="none" lIns="90000" tIns="46800" rIns="90000" bIns="46800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US" sz="4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X</a:t>
            </a:r>
          </a:p>
        </p:txBody>
      </p:sp>
      <p:sp>
        <p:nvSpPr>
          <p:cNvPr id="24" name="Text Box 21"/>
          <p:cNvSpPr txBox="1">
            <a:spLocks noChangeArrowheads="1"/>
          </p:cNvSpPr>
          <p:nvPr/>
        </p:nvSpPr>
        <p:spPr bwMode="auto">
          <a:xfrm>
            <a:off x="3708400" y="3429000"/>
            <a:ext cx="504825" cy="762000"/>
          </a:xfrm>
          <a:prstGeom prst="rect">
            <a:avLst/>
          </a:prstGeom>
          <a:noFill/>
          <a:ln w="38100">
            <a:noFill/>
            <a:miter lim="800000"/>
            <a:headEnd/>
            <a:tailEnd type="none" w="lg" len="lg"/>
          </a:ln>
          <a:effectLst/>
        </p:spPr>
        <p:txBody>
          <a:bodyPr wrap="none" lIns="90000" tIns="46800" rIns="90000" bIns="46800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US" sz="4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6468359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B-Multicast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2195513" y="3068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1692275" y="29972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4211638" y="494188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2051050" y="5876925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6516688" y="5300663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3779838" y="371633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5724525" y="2349500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1908175" y="3284538"/>
            <a:ext cx="287338" cy="2592387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1908175" y="3284538"/>
            <a:ext cx="2303463" cy="1728787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1908175" y="3213100"/>
            <a:ext cx="1871663" cy="576263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 flipV="1">
            <a:off x="1908175" y="2492375"/>
            <a:ext cx="3816350" cy="720725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>
            <a:off x="1908175" y="3284538"/>
            <a:ext cx="4608513" cy="2089150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685800" y="4572000"/>
            <a:ext cx="2427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UDP/TCP packets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6405563" y="2514600"/>
            <a:ext cx="2449512" cy="1771650"/>
          </a:xfrm>
          <a:prstGeom prst="rect">
            <a:avLst/>
          </a:prstGeom>
          <a:noFill/>
          <a:ln w="38100">
            <a:noFill/>
            <a:miter lim="800000"/>
            <a:headEnd/>
            <a:tailEnd type="none" w="lg" len="lg"/>
          </a:ln>
          <a:effectLst/>
        </p:spPr>
        <p:txBody>
          <a:bodyPr wrap="none" lIns="90000" tIns="46800" rIns="90000" bIns="46800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Char char="n"/>
            </a:pPr>
            <a:r>
              <a:rPr lang="en-US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Simplest 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US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 implementation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endParaRPr lang="en-US" sz="2400">
              <a:solidFill>
                <a:schemeClr val="tx1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ahoma" charset="0"/>
            </a:endParaRP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Char char="n"/>
            </a:pPr>
            <a:r>
              <a:rPr lang="en-US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Problems?</a:t>
            </a:r>
          </a:p>
        </p:txBody>
      </p:sp>
    </p:spTree>
    <p:extLst>
      <p:ext uri="{BB962C8B-B14F-4D97-AF65-F5344CB8AC3E}">
        <p14:creationId xmlns:p14="http://schemas.microsoft.com/office/powerpoint/2010/main" val="2987076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R-Multicast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2195513" y="3068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1692275" y="29972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4211638" y="494188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2051050" y="5876925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6516688" y="5300663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3779838" y="371633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5724525" y="2349500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1908175" y="3284538"/>
            <a:ext cx="287338" cy="2592387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1908175" y="3284538"/>
            <a:ext cx="2303463" cy="1728787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1908175" y="3213100"/>
            <a:ext cx="1871663" cy="576263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 flipV="1">
            <a:off x="1908175" y="2492375"/>
            <a:ext cx="3816350" cy="720725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>
            <a:off x="1908175" y="3284538"/>
            <a:ext cx="4608513" cy="2089150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685800" y="4572000"/>
            <a:ext cx="2427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UDP/TCP packets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6405563" y="2514600"/>
            <a:ext cx="2509837" cy="2162773"/>
          </a:xfrm>
          <a:prstGeom prst="rect">
            <a:avLst/>
          </a:prstGeom>
          <a:noFill/>
          <a:ln w="38100">
            <a:noFill/>
            <a:miter lim="800000"/>
            <a:headEnd/>
            <a:tailEnd type="none" w="lg" len="lg"/>
          </a:ln>
          <a:effectLst/>
        </p:spPr>
        <p:txBody>
          <a:bodyPr wrap="square" lIns="90000" tIns="46800" rIns="90000" bIns="46800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Char char="n"/>
            </a:pPr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Stronger guarantees</a:t>
            </a:r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ahoma" charset="0"/>
            </a:endParaRP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ahoma" charset="0"/>
            </a:endParaRP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Char char="n"/>
            </a:pPr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Overhead is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</a:pPr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quadratic in N</a:t>
            </a:r>
          </a:p>
        </p:txBody>
      </p:sp>
    </p:spTree>
    <p:extLst>
      <p:ext uri="{BB962C8B-B14F-4D97-AF65-F5344CB8AC3E}">
        <p14:creationId xmlns:p14="http://schemas.microsoft.com/office/powerpoint/2010/main" val="37003625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Any Other?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E.g., tree-based multicast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2195513" y="3068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1692275" y="29972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4211638" y="494188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2051050" y="5876925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6516688" y="5300663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3779838" y="371633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5724525" y="2349500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1997075" y="3216275"/>
            <a:ext cx="1736725" cy="517525"/>
          </a:xfrm>
          <a:prstGeom prst="line">
            <a:avLst/>
          </a:prstGeom>
          <a:noFill/>
          <a:ln w="57150">
            <a:solidFill>
              <a:srgbClr val="FF9933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685800" y="4572000"/>
            <a:ext cx="2427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UDP/TCP packets</a:t>
            </a:r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1860550" y="3352800"/>
            <a:ext cx="304800" cy="2514600"/>
          </a:xfrm>
          <a:prstGeom prst="line">
            <a:avLst/>
          </a:prstGeom>
          <a:noFill/>
          <a:ln w="57150">
            <a:solidFill>
              <a:srgbClr val="FF9933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4572000" y="5105400"/>
            <a:ext cx="1752600" cy="304800"/>
          </a:xfrm>
          <a:prstGeom prst="line">
            <a:avLst/>
          </a:prstGeom>
          <a:noFill/>
          <a:ln w="57150">
            <a:solidFill>
              <a:srgbClr val="FF9933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 flipV="1">
            <a:off x="4114800" y="2590800"/>
            <a:ext cx="1447800" cy="1219200"/>
          </a:xfrm>
          <a:prstGeom prst="line">
            <a:avLst/>
          </a:prstGeom>
          <a:noFill/>
          <a:ln w="57150">
            <a:solidFill>
              <a:srgbClr val="FF9933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>
            <a:off x="4038600" y="4038600"/>
            <a:ext cx="228600" cy="838200"/>
          </a:xfrm>
          <a:prstGeom prst="line">
            <a:avLst/>
          </a:prstGeom>
          <a:noFill/>
          <a:ln w="57150">
            <a:solidFill>
              <a:srgbClr val="FF9933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5745163" y="2514600"/>
            <a:ext cx="3398837" cy="2647950"/>
          </a:xfrm>
          <a:prstGeom prst="rect">
            <a:avLst/>
          </a:prstGeom>
          <a:noFill/>
          <a:ln w="38100">
            <a:noFill/>
            <a:miter lim="800000"/>
            <a:headEnd/>
            <a:tailEnd type="none" w="lg" len="lg"/>
          </a:ln>
          <a:effectLst/>
        </p:spPr>
        <p:txBody>
          <a:bodyPr wrap="none" lIns="90000" tIns="46800" rIns="90000" bIns="46800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Char char="n"/>
            </a:pPr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e.g., </a:t>
            </a:r>
            <a:r>
              <a:rPr lang="en-US" sz="2400" dirty="0" err="1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IPmulticast</a:t>
            </a:r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, SRM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  RMTP, TRAM,TMTP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Char char="n"/>
            </a:pPr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Tree setup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  and maintenance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ahoma" charset="0"/>
            </a:endParaRP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Char char="n"/>
            </a:pPr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Problems?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424" y="381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85368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/>
      <p:bldP spid="14" grpId="0" animBg="1"/>
      <p:bldP spid="15" grpId="0" animBg="1"/>
      <p:bldP spid="16" grpId="0" animBg="1"/>
      <p:bldP spid="17" grpId="0" animBg="1"/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Available copies replication?</a:t>
            </a:r>
          </a:p>
          <a:p>
            <a:pPr lvl="1"/>
            <a:r>
              <a:rPr lang="en-US" dirty="0" smtClean="0"/>
              <a:t>Read and write </a:t>
            </a:r>
            <a:r>
              <a:rPr lang="en-US" dirty="0"/>
              <a:t>p</a:t>
            </a:r>
            <a:r>
              <a:rPr lang="en-US" dirty="0" smtClean="0"/>
              <a:t>roceed with live replicas</a:t>
            </a:r>
          </a:p>
          <a:p>
            <a:pPr lvl="1"/>
            <a:r>
              <a:rPr lang="en-US" dirty="0" smtClean="0"/>
              <a:t>Cannot achieve one-copy serialization itself</a:t>
            </a:r>
          </a:p>
          <a:p>
            <a:pPr lvl="1"/>
            <a:r>
              <a:rPr lang="en-US" dirty="0" smtClean="0"/>
              <a:t>Local validation can be used</a:t>
            </a:r>
            <a:endParaRPr lang="en-US" dirty="0" smtClean="0"/>
          </a:p>
          <a:p>
            <a:r>
              <a:rPr lang="en-US" dirty="0" smtClean="0"/>
              <a:t>Quorum approach?</a:t>
            </a:r>
          </a:p>
          <a:p>
            <a:pPr lvl="1"/>
            <a:r>
              <a:rPr lang="en-US" dirty="0" smtClean="0"/>
              <a:t>Proposed to deal with network </a:t>
            </a:r>
            <a:r>
              <a:rPr lang="en-US" dirty="0" smtClean="0"/>
              <a:t>partitioning</a:t>
            </a:r>
            <a:endParaRPr lang="en-US" dirty="0" smtClean="0"/>
          </a:p>
          <a:p>
            <a:pPr lvl="1"/>
            <a:r>
              <a:rPr lang="en-US" dirty="0" smtClean="0"/>
              <a:t>Don’t require everyone to participate</a:t>
            </a:r>
          </a:p>
          <a:p>
            <a:pPr lvl="1"/>
            <a:r>
              <a:rPr lang="en-US" dirty="0" smtClean="0"/>
              <a:t>Have a read quorum &amp; a write quorum</a:t>
            </a:r>
          </a:p>
          <a:p>
            <a:r>
              <a:rPr lang="en-US" dirty="0" smtClean="0"/>
              <a:t>Pessimistic quorum vs. optimistic quorum?</a:t>
            </a:r>
          </a:p>
          <a:p>
            <a:pPr lvl="1"/>
            <a:r>
              <a:rPr lang="en-US" dirty="0" smtClean="0"/>
              <a:t>Pessimistic quorum only allows one partition to proceed</a:t>
            </a:r>
          </a:p>
          <a:p>
            <a:pPr lvl="1"/>
            <a:r>
              <a:rPr lang="en-US" dirty="0" smtClean="0"/>
              <a:t>Optimistic quorum allows multiple partitions to proceed</a:t>
            </a:r>
          </a:p>
          <a:p>
            <a:r>
              <a:rPr lang="en-US" dirty="0" smtClean="0"/>
              <a:t>Static quorum?</a:t>
            </a:r>
          </a:p>
          <a:p>
            <a:pPr lvl="1"/>
            <a:r>
              <a:rPr lang="en-US" dirty="0" smtClean="0"/>
              <a:t>Pessimistic quorum</a:t>
            </a:r>
          </a:p>
          <a:p>
            <a:r>
              <a:rPr lang="en-US" dirty="0" smtClean="0"/>
              <a:t>View-based quorum?</a:t>
            </a:r>
          </a:p>
          <a:p>
            <a:pPr lvl="1"/>
            <a:r>
              <a:rPr lang="en-US" dirty="0" smtClean="0"/>
              <a:t>Optimistic quorum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2195513" y="3068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1692275" y="29972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4211638" y="494188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2051050" y="5876925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6516688" y="5300663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3779838" y="371633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5724525" y="2349500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323850" y="1844675"/>
            <a:ext cx="2735263" cy="519113"/>
          </a:xfrm>
          <a:prstGeom prst="rect">
            <a:avLst/>
          </a:prstGeom>
          <a:noFill/>
          <a:ln w="28575">
            <a:noFill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8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Multicast sender</a:t>
            </a:r>
          </a:p>
        </p:txBody>
      </p:sp>
    </p:spTree>
    <p:extLst>
      <p:ext uri="{BB962C8B-B14F-4D97-AF65-F5344CB8AC3E}">
        <p14:creationId xmlns:p14="http://schemas.microsoft.com/office/powerpoint/2010/main" val="40383699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2"/>
          <p:cNvSpPr>
            <a:spLocks noChangeArrowheads="1"/>
          </p:cNvSpPr>
          <p:nvPr/>
        </p:nvSpPr>
        <p:spPr bwMode="auto">
          <a:xfrm>
            <a:off x="2195513" y="3068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3"/>
          <p:cNvSpPr>
            <a:spLocks noChangeArrowheads="1"/>
          </p:cNvSpPr>
          <p:nvPr/>
        </p:nvSpPr>
        <p:spPr bwMode="auto">
          <a:xfrm>
            <a:off x="1692275" y="29972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4"/>
          <p:cNvSpPr>
            <a:spLocks noChangeArrowheads="1"/>
          </p:cNvSpPr>
          <p:nvPr/>
        </p:nvSpPr>
        <p:spPr bwMode="auto">
          <a:xfrm>
            <a:off x="4211638" y="494188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5"/>
          <p:cNvSpPr>
            <a:spLocks noChangeArrowheads="1"/>
          </p:cNvSpPr>
          <p:nvPr/>
        </p:nvSpPr>
        <p:spPr bwMode="auto">
          <a:xfrm>
            <a:off x="2051050" y="5876925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6"/>
          <p:cNvSpPr>
            <a:spLocks noChangeArrowheads="1"/>
          </p:cNvSpPr>
          <p:nvPr/>
        </p:nvSpPr>
        <p:spPr bwMode="auto">
          <a:xfrm>
            <a:off x="6516688" y="5300663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7"/>
          <p:cNvSpPr>
            <a:spLocks noChangeArrowheads="1"/>
          </p:cNvSpPr>
          <p:nvPr/>
        </p:nvSpPr>
        <p:spPr bwMode="auto">
          <a:xfrm>
            <a:off x="3779838" y="371633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8"/>
          <p:cNvSpPr>
            <a:spLocks noChangeArrowheads="1"/>
          </p:cNvSpPr>
          <p:nvPr/>
        </p:nvSpPr>
        <p:spPr bwMode="auto">
          <a:xfrm>
            <a:off x="5724525" y="2349500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Line 9"/>
          <p:cNvSpPr>
            <a:spLocks noChangeShapeType="1"/>
          </p:cNvSpPr>
          <p:nvPr/>
        </p:nvSpPr>
        <p:spPr bwMode="auto">
          <a:xfrm>
            <a:off x="1978025" y="3213100"/>
            <a:ext cx="1873250" cy="57626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>
            <a:off x="1835150" y="3284538"/>
            <a:ext cx="288925" cy="259238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4" name="Group 11"/>
          <p:cNvGrpSpPr>
            <a:grpSpLocks/>
          </p:cNvGrpSpPr>
          <p:nvPr/>
        </p:nvGrpSpPr>
        <p:grpSpPr bwMode="auto">
          <a:xfrm>
            <a:off x="4225925" y="1700213"/>
            <a:ext cx="4918075" cy="576262"/>
            <a:chOff x="3152" y="1071"/>
            <a:chExt cx="3098" cy="363"/>
          </a:xfrm>
        </p:grpSpPr>
        <p:sp>
          <p:nvSpPr>
            <p:cNvPr id="15" name="Text Box 12"/>
            <p:cNvSpPr txBox="1">
              <a:spLocks noChangeArrowheads="1"/>
            </p:cNvSpPr>
            <p:nvPr/>
          </p:nvSpPr>
          <p:spPr bwMode="auto">
            <a:xfrm>
              <a:off x="3787" y="1071"/>
              <a:ext cx="2463" cy="327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lg" len="lg"/>
            </a:ln>
            <a:effectLst/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20000"/>
                </a:spcBef>
                <a:buSzPct val="65000"/>
                <a:buFont typeface="Wingdings" charset="0"/>
                <a:buNone/>
              </a:pPr>
              <a:r>
                <a:rPr lang="en-GB" sz="2800">
                  <a:solidFill>
                    <a:schemeClr val="tx1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  <a:latin typeface="Tahoma" charset="0"/>
                </a:rPr>
                <a:t>Gossip messages (UDP)</a:t>
              </a:r>
            </a:p>
          </p:txBody>
        </p:sp>
        <p:sp>
          <p:nvSpPr>
            <p:cNvPr id="16" name="Line 13"/>
            <p:cNvSpPr>
              <a:spLocks noChangeShapeType="1"/>
            </p:cNvSpPr>
            <p:nvPr/>
          </p:nvSpPr>
          <p:spPr bwMode="auto">
            <a:xfrm>
              <a:off x="3243" y="1252"/>
              <a:ext cx="474" cy="1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Rectangle 14"/>
            <p:cNvSpPr>
              <a:spLocks noChangeArrowheads="1"/>
            </p:cNvSpPr>
            <p:nvPr/>
          </p:nvSpPr>
          <p:spPr bwMode="auto">
            <a:xfrm>
              <a:off x="3152" y="1071"/>
              <a:ext cx="3088" cy="363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103188" y="1066800"/>
            <a:ext cx="4011612" cy="10604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8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Periodically, transmit to 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800" i="1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b </a:t>
            </a:r>
            <a:r>
              <a:rPr lang="en-GB" sz="28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random targets</a:t>
            </a:r>
          </a:p>
        </p:txBody>
      </p:sp>
      <p:sp>
        <p:nvSpPr>
          <p:cNvPr id="19" name="Line 16"/>
          <p:cNvSpPr>
            <a:spLocks noChangeShapeType="1"/>
          </p:cNvSpPr>
          <p:nvPr/>
        </p:nvSpPr>
        <p:spPr bwMode="auto">
          <a:xfrm>
            <a:off x="2771775" y="2349500"/>
            <a:ext cx="71438" cy="935038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Line 17"/>
          <p:cNvSpPr>
            <a:spLocks noChangeShapeType="1"/>
          </p:cNvSpPr>
          <p:nvPr/>
        </p:nvSpPr>
        <p:spPr bwMode="auto">
          <a:xfrm flipH="1">
            <a:off x="2124075" y="2349500"/>
            <a:ext cx="576263" cy="2663825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0842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2"/>
          <p:cNvSpPr>
            <a:spLocks noChangeArrowheads="1"/>
          </p:cNvSpPr>
          <p:nvPr/>
        </p:nvSpPr>
        <p:spPr bwMode="auto">
          <a:xfrm>
            <a:off x="2195513" y="3068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3"/>
          <p:cNvSpPr>
            <a:spLocks noChangeArrowheads="1"/>
          </p:cNvSpPr>
          <p:nvPr/>
        </p:nvSpPr>
        <p:spPr bwMode="auto">
          <a:xfrm>
            <a:off x="1692275" y="29972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4"/>
          <p:cNvSpPr>
            <a:spLocks noChangeArrowheads="1"/>
          </p:cNvSpPr>
          <p:nvPr/>
        </p:nvSpPr>
        <p:spPr bwMode="auto">
          <a:xfrm>
            <a:off x="4211638" y="4941888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5"/>
          <p:cNvSpPr>
            <a:spLocks noChangeArrowheads="1"/>
          </p:cNvSpPr>
          <p:nvPr/>
        </p:nvSpPr>
        <p:spPr bwMode="auto">
          <a:xfrm>
            <a:off x="2051050" y="5876925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6"/>
          <p:cNvSpPr>
            <a:spLocks noChangeArrowheads="1"/>
          </p:cNvSpPr>
          <p:nvPr/>
        </p:nvSpPr>
        <p:spPr bwMode="auto">
          <a:xfrm>
            <a:off x="6516688" y="5300663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7"/>
          <p:cNvSpPr>
            <a:spLocks noChangeArrowheads="1"/>
          </p:cNvSpPr>
          <p:nvPr/>
        </p:nvSpPr>
        <p:spPr bwMode="auto">
          <a:xfrm>
            <a:off x="3779838" y="3716338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8"/>
          <p:cNvSpPr>
            <a:spLocks noChangeArrowheads="1"/>
          </p:cNvSpPr>
          <p:nvPr/>
        </p:nvSpPr>
        <p:spPr bwMode="auto">
          <a:xfrm>
            <a:off x="5724525" y="23495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Line 9"/>
          <p:cNvSpPr>
            <a:spLocks noChangeShapeType="1"/>
          </p:cNvSpPr>
          <p:nvPr/>
        </p:nvSpPr>
        <p:spPr bwMode="auto">
          <a:xfrm flipV="1">
            <a:off x="4067175" y="2565400"/>
            <a:ext cx="1657350" cy="115093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 flipV="1">
            <a:off x="2195513" y="4005263"/>
            <a:ext cx="1584325" cy="18716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Line 11"/>
          <p:cNvSpPr>
            <a:spLocks noChangeShapeType="1"/>
          </p:cNvSpPr>
          <p:nvPr/>
        </p:nvSpPr>
        <p:spPr bwMode="auto">
          <a:xfrm flipH="1" flipV="1">
            <a:off x="1835150" y="3284538"/>
            <a:ext cx="215900" cy="266541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12"/>
          <p:cNvSpPr>
            <a:spLocks noChangeShapeType="1"/>
          </p:cNvSpPr>
          <p:nvPr/>
        </p:nvSpPr>
        <p:spPr bwMode="auto">
          <a:xfrm>
            <a:off x="1908175" y="3213100"/>
            <a:ext cx="1871663" cy="57626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13"/>
          <p:cNvSpPr>
            <a:spLocks noChangeShapeType="1"/>
          </p:cNvSpPr>
          <p:nvPr/>
        </p:nvSpPr>
        <p:spPr bwMode="auto">
          <a:xfrm>
            <a:off x="1908175" y="3213100"/>
            <a:ext cx="2376488" cy="18002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Line 14"/>
          <p:cNvSpPr>
            <a:spLocks noChangeShapeType="1"/>
          </p:cNvSpPr>
          <p:nvPr/>
        </p:nvSpPr>
        <p:spPr bwMode="auto">
          <a:xfrm>
            <a:off x="3995738" y="4005263"/>
            <a:ext cx="360362" cy="9366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136525" y="1143000"/>
            <a:ext cx="3978275" cy="10604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8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Other nodes do same 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8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after receiving multicast</a:t>
            </a:r>
          </a:p>
        </p:txBody>
      </p:sp>
      <p:sp>
        <p:nvSpPr>
          <p:cNvPr id="19" name="Line 16"/>
          <p:cNvSpPr>
            <a:spLocks noChangeShapeType="1"/>
          </p:cNvSpPr>
          <p:nvPr/>
        </p:nvSpPr>
        <p:spPr bwMode="auto">
          <a:xfrm>
            <a:off x="2268538" y="2276475"/>
            <a:ext cx="1541462" cy="1228725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0" name="Group 17"/>
          <p:cNvGrpSpPr>
            <a:grpSpLocks/>
          </p:cNvGrpSpPr>
          <p:nvPr/>
        </p:nvGrpSpPr>
        <p:grpSpPr bwMode="auto">
          <a:xfrm>
            <a:off x="4225925" y="1700213"/>
            <a:ext cx="4918075" cy="576262"/>
            <a:chOff x="3152" y="1071"/>
            <a:chExt cx="3098" cy="363"/>
          </a:xfrm>
        </p:grpSpPr>
        <p:sp>
          <p:nvSpPr>
            <p:cNvPr id="21" name="Text Box 18"/>
            <p:cNvSpPr txBox="1">
              <a:spLocks noChangeArrowheads="1"/>
            </p:cNvSpPr>
            <p:nvPr/>
          </p:nvSpPr>
          <p:spPr bwMode="auto">
            <a:xfrm>
              <a:off x="3787" y="1071"/>
              <a:ext cx="2463" cy="327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lg" len="lg"/>
            </a:ln>
            <a:effectLst/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20000"/>
                </a:spcBef>
                <a:buSzPct val="65000"/>
                <a:buFont typeface="Wingdings" charset="0"/>
                <a:buNone/>
              </a:pPr>
              <a:r>
                <a:rPr lang="en-GB" sz="2800">
                  <a:solidFill>
                    <a:schemeClr val="tx1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  <a:latin typeface="Tahoma" charset="0"/>
                </a:rPr>
                <a:t>Gossip messages (UDP)</a:t>
              </a:r>
            </a:p>
          </p:txBody>
        </p:sp>
        <p:sp>
          <p:nvSpPr>
            <p:cNvPr id="22" name="Line 19"/>
            <p:cNvSpPr>
              <a:spLocks noChangeShapeType="1"/>
            </p:cNvSpPr>
            <p:nvPr/>
          </p:nvSpPr>
          <p:spPr bwMode="auto">
            <a:xfrm>
              <a:off x="3243" y="1252"/>
              <a:ext cx="474" cy="1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Rectangle 20"/>
            <p:cNvSpPr>
              <a:spLocks noChangeArrowheads="1"/>
            </p:cNvSpPr>
            <p:nvPr/>
          </p:nvSpPr>
          <p:spPr bwMode="auto">
            <a:xfrm>
              <a:off x="3152" y="1071"/>
              <a:ext cx="3088" cy="363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807297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2"/>
          <p:cNvSpPr>
            <a:spLocks noChangeArrowheads="1"/>
          </p:cNvSpPr>
          <p:nvPr/>
        </p:nvSpPr>
        <p:spPr bwMode="auto">
          <a:xfrm>
            <a:off x="2195513" y="3068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3"/>
          <p:cNvSpPr>
            <a:spLocks noChangeArrowheads="1"/>
          </p:cNvSpPr>
          <p:nvPr/>
        </p:nvSpPr>
        <p:spPr bwMode="auto">
          <a:xfrm>
            <a:off x="1692275" y="29972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4"/>
          <p:cNvSpPr>
            <a:spLocks noChangeArrowheads="1"/>
          </p:cNvSpPr>
          <p:nvPr/>
        </p:nvSpPr>
        <p:spPr bwMode="auto">
          <a:xfrm>
            <a:off x="4211638" y="4941888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5"/>
          <p:cNvSpPr>
            <a:spLocks noChangeArrowheads="1"/>
          </p:cNvSpPr>
          <p:nvPr/>
        </p:nvSpPr>
        <p:spPr bwMode="auto">
          <a:xfrm>
            <a:off x="2051050" y="5876925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6"/>
          <p:cNvSpPr>
            <a:spLocks noChangeArrowheads="1"/>
          </p:cNvSpPr>
          <p:nvPr/>
        </p:nvSpPr>
        <p:spPr bwMode="auto">
          <a:xfrm>
            <a:off x="6516688" y="5300663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7"/>
          <p:cNvSpPr>
            <a:spLocks noChangeArrowheads="1"/>
          </p:cNvSpPr>
          <p:nvPr/>
        </p:nvSpPr>
        <p:spPr bwMode="auto">
          <a:xfrm>
            <a:off x="3779838" y="3716338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8"/>
          <p:cNvSpPr>
            <a:spLocks noChangeArrowheads="1"/>
          </p:cNvSpPr>
          <p:nvPr/>
        </p:nvSpPr>
        <p:spPr bwMode="auto">
          <a:xfrm>
            <a:off x="5724525" y="23495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Line 9"/>
          <p:cNvSpPr>
            <a:spLocks noChangeShapeType="1"/>
          </p:cNvSpPr>
          <p:nvPr/>
        </p:nvSpPr>
        <p:spPr bwMode="auto">
          <a:xfrm flipV="1">
            <a:off x="2268538" y="5157788"/>
            <a:ext cx="1943100" cy="7921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 flipV="1">
            <a:off x="2195513" y="2636838"/>
            <a:ext cx="3600450" cy="324008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Line 11"/>
          <p:cNvSpPr>
            <a:spLocks noChangeShapeType="1"/>
          </p:cNvSpPr>
          <p:nvPr/>
        </p:nvSpPr>
        <p:spPr bwMode="auto">
          <a:xfrm>
            <a:off x="3924300" y="4005263"/>
            <a:ext cx="360363" cy="10080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12"/>
          <p:cNvSpPr>
            <a:spLocks noChangeShapeType="1"/>
          </p:cNvSpPr>
          <p:nvPr/>
        </p:nvSpPr>
        <p:spPr bwMode="auto">
          <a:xfrm>
            <a:off x="3995738" y="3933825"/>
            <a:ext cx="2520950" cy="143986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13"/>
          <p:cNvSpPr>
            <a:spLocks noChangeShapeType="1"/>
          </p:cNvSpPr>
          <p:nvPr/>
        </p:nvSpPr>
        <p:spPr bwMode="auto">
          <a:xfrm flipH="1">
            <a:off x="1908175" y="2492375"/>
            <a:ext cx="3816350" cy="57626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Line 14"/>
          <p:cNvSpPr>
            <a:spLocks noChangeShapeType="1"/>
          </p:cNvSpPr>
          <p:nvPr/>
        </p:nvSpPr>
        <p:spPr bwMode="auto">
          <a:xfrm>
            <a:off x="1835150" y="3357563"/>
            <a:ext cx="288925" cy="25193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15"/>
          <p:cNvSpPr>
            <a:spLocks noChangeShapeType="1"/>
          </p:cNvSpPr>
          <p:nvPr/>
        </p:nvSpPr>
        <p:spPr bwMode="auto">
          <a:xfrm flipV="1">
            <a:off x="1979613" y="2636838"/>
            <a:ext cx="3600450" cy="5762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Line 16"/>
          <p:cNvSpPr>
            <a:spLocks noChangeShapeType="1"/>
          </p:cNvSpPr>
          <p:nvPr/>
        </p:nvSpPr>
        <p:spPr bwMode="auto">
          <a:xfrm flipH="1">
            <a:off x="3924300" y="2565400"/>
            <a:ext cx="1871663" cy="115093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7260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6400800" y="5241925"/>
            <a:ext cx="1917700" cy="457200"/>
          </a:xfrm>
          <a:prstGeom prst="rect">
            <a:avLst/>
          </a:prstGeom>
          <a:noFill/>
          <a:ln w="28575">
            <a:noFill/>
            <a:prstDash val="sysDot"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     Uninfected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“Gossip” (or “Epidemic”) Multicast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2195513" y="3068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1692275" y="29972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4211638" y="494188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2051050" y="5876925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6516688" y="5300663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3779838" y="3716338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5724525" y="23495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H="1">
            <a:off x="2362200" y="3886200"/>
            <a:ext cx="1524000" cy="1905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3886200" y="3886200"/>
            <a:ext cx="381000" cy="990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3657600" y="3352800"/>
            <a:ext cx="5197475" cy="1054100"/>
          </a:xfrm>
          <a:prstGeom prst="rect">
            <a:avLst/>
          </a:prstGeom>
          <a:noFill/>
          <a:ln w="22225">
            <a:solidFill>
              <a:srgbClr val="FF0000"/>
            </a:solidFill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8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    Protocol </a:t>
            </a:r>
            <a:r>
              <a:rPr lang="en-GB" sz="2800" i="1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rounds</a:t>
            </a:r>
            <a:r>
              <a:rPr lang="en-GB" sz="28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(local clock)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800" i="1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   b </a:t>
            </a:r>
            <a:r>
              <a:rPr lang="en-GB" sz="28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random targets per round</a:t>
            </a:r>
          </a:p>
        </p:txBody>
      </p:sp>
      <p:sp>
        <p:nvSpPr>
          <p:cNvPr id="15" name="Oval 13"/>
          <p:cNvSpPr>
            <a:spLocks noChangeArrowheads="1"/>
          </p:cNvSpPr>
          <p:nvPr/>
        </p:nvSpPr>
        <p:spPr bwMode="auto">
          <a:xfrm>
            <a:off x="8672513" y="2306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5638800" y="2270125"/>
            <a:ext cx="1562100" cy="457200"/>
          </a:xfrm>
          <a:prstGeom prst="rect">
            <a:avLst/>
          </a:prstGeom>
          <a:noFill/>
          <a:ln w="28575">
            <a:noFill/>
            <a:prstDash val="sysDot"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     Infected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838200" y="4648200"/>
            <a:ext cx="3065463" cy="457200"/>
          </a:xfrm>
          <a:prstGeom prst="rect">
            <a:avLst/>
          </a:prstGeom>
          <a:noFill/>
          <a:ln w="28575">
            <a:noFill/>
            <a:prstDash val="sysDot"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Gossip Message (UDP)</a:t>
            </a:r>
          </a:p>
        </p:txBody>
      </p:sp>
    </p:spTree>
    <p:extLst>
      <p:ext uri="{BB962C8B-B14F-4D97-AF65-F5344CB8AC3E}">
        <p14:creationId xmlns:p14="http://schemas.microsoft.com/office/powerpoint/2010/main" val="7688964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Lightweight</a:t>
            </a:r>
          </a:p>
          <a:p>
            <a:r>
              <a:rPr lang="en-US" dirty="0" smtClean="0"/>
              <a:t>Quick spread</a:t>
            </a:r>
          </a:p>
          <a:p>
            <a:r>
              <a:rPr lang="en-US" dirty="0" smtClean="0"/>
              <a:t>Highly fault-tolerant</a:t>
            </a:r>
          </a:p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Analysis from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old mathematical branch of </a:t>
            </a:r>
            <a:r>
              <a:rPr lang="en-US" i="1" dirty="0">
                <a:latin typeface="Arial" charset="0"/>
                <a:ea typeface="ＭＳ Ｐゴシック" charset="0"/>
                <a:cs typeface="ＭＳ Ｐゴシック" charset="0"/>
              </a:rPr>
              <a:t>Epidemiology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 [Bailey 75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]</a:t>
            </a:r>
          </a:p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Parameters </a:t>
            </a:r>
            <a:r>
              <a:rPr lang="en-US" i="1" dirty="0" err="1" smtClean="0">
                <a:latin typeface="Arial" charset="0"/>
                <a:ea typeface="ＭＳ Ｐゴシック" charset="0"/>
                <a:cs typeface="ＭＳ Ｐゴシック" charset="0"/>
              </a:rPr>
              <a:t>c</a:t>
            </a:r>
            <a:r>
              <a:rPr lang="en-US" i="1" dirty="0" err="1">
                <a:latin typeface="Arial" charset="0"/>
                <a:ea typeface="ＭＳ Ｐゴシック" charset="0"/>
                <a:cs typeface="ＭＳ Ｐゴシック" charset="0"/>
              </a:rPr>
              <a:t>,</a:t>
            </a:r>
            <a:r>
              <a:rPr lang="en-US" i="1" dirty="0" err="1" smtClean="0">
                <a:latin typeface="Arial" charset="0"/>
                <a:ea typeface="ＭＳ Ｐゴシック" charset="0"/>
                <a:cs typeface="ＭＳ Ｐゴシック" charset="0"/>
              </a:rPr>
              <a:t>b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:</a:t>
            </a:r>
          </a:p>
          <a:p>
            <a:pPr lvl="1"/>
            <a:r>
              <a:rPr lang="en-US" i="1" dirty="0" smtClean="0">
                <a:latin typeface="Arial" charset="0"/>
                <a:ea typeface="ＭＳ Ｐゴシック" charset="0"/>
                <a:cs typeface="ＭＳ Ｐゴシック" charset="0"/>
              </a:rPr>
              <a:t>c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 for determining rounds: (</a:t>
            </a:r>
            <a:r>
              <a:rPr lang="en-US" i="1" dirty="0">
                <a:latin typeface="Arial" charset="0"/>
                <a:ea typeface="ＭＳ Ｐゴシック" charset="0"/>
                <a:cs typeface="ＭＳ Ｐゴシック" charset="0"/>
              </a:rPr>
              <a:t>c*log(n</a:t>
            </a:r>
            <a:r>
              <a:rPr lang="en-US" i="1" dirty="0" smtClean="0">
                <a:latin typeface="Arial" charset="0"/>
                <a:ea typeface="ＭＳ Ｐゴシック" charset="0"/>
                <a:cs typeface="ＭＳ Ｐゴシック" charset="0"/>
              </a:rPr>
              <a:t>)), b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: # of nodes to contact</a:t>
            </a:r>
          </a:p>
          <a:p>
            <a:pPr lvl="1"/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Can be small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numbers independent of </a:t>
            </a:r>
            <a:r>
              <a:rPr lang="en-US" i="1" dirty="0" smtClean="0">
                <a:latin typeface="Arial" charset="0"/>
                <a:ea typeface="ＭＳ Ｐゴシック" charset="0"/>
                <a:cs typeface="ＭＳ Ｐゴシック" charset="0"/>
              </a:rPr>
              <a:t>n, </a:t>
            </a:r>
            <a:r>
              <a:rPr lang="en-US" i="1" dirty="0">
                <a:latin typeface="Arial" charset="0"/>
                <a:ea typeface="ＭＳ Ｐゴシック" charset="0"/>
                <a:cs typeface="ＭＳ Ｐゴシック" charset="0"/>
              </a:rPr>
              <a:t>e</a:t>
            </a:r>
            <a:r>
              <a:rPr lang="en-US" i="1" dirty="0" smtClean="0">
                <a:latin typeface="Arial" charset="0"/>
                <a:ea typeface="ＭＳ Ｐゴシック" charset="0"/>
              </a:rPr>
              <a:t>.g</a:t>
            </a:r>
            <a:r>
              <a:rPr lang="en-US" i="1" dirty="0">
                <a:latin typeface="Arial" charset="0"/>
                <a:ea typeface="ＭＳ Ｐゴシック" charset="0"/>
              </a:rPr>
              <a:t>., c=2; b=2;</a:t>
            </a:r>
            <a:endParaRPr lang="en-US" dirty="0">
              <a:latin typeface="Arial" charset="0"/>
              <a:ea typeface="ＭＳ Ｐゴシック" charset="0"/>
            </a:endParaRP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Within </a:t>
            </a:r>
            <a:r>
              <a:rPr lang="en-US" i="1" dirty="0" smtClean="0">
                <a:latin typeface="Arial" charset="0"/>
                <a:ea typeface="ＭＳ Ｐゴシック" charset="0"/>
                <a:cs typeface="ＭＳ Ｐゴシック" charset="0"/>
              </a:rPr>
              <a:t>c*log</a:t>
            </a:r>
            <a:r>
              <a:rPr lang="en-US" i="1" dirty="0">
                <a:latin typeface="Arial" charset="0"/>
                <a:ea typeface="ＭＳ Ｐゴシック" charset="0"/>
                <a:cs typeface="ＭＳ Ｐゴシック" charset="0"/>
              </a:rPr>
              <a:t>(n)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rounds, [</a:t>
            </a:r>
            <a:r>
              <a:rPr lang="en-US" sz="2000" dirty="0">
                <a:latin typeface="Arial" charset="0"/>
                <a:ea typeface="ＭＳ Ｐゴシック" charset="0"/>
                <a:cs typeface="ＭＳ Ｐゴシック" charset="0"/>
              </a:rPr>
              <a:t>low latency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]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all but              of nodes receive the multicast </a:t>
            </a:r>
          </a:p>
          <a:p>
            <a:pPr lvl="1">
              <a:buFontTx/>
              <a:buNone/>
            </a:pPr>
            <a:r>
              <a:rPr lang="en-US" dirty="0">
                <a:latin typeface="Arial" charset="0"/>
                <a:ea typeface="ＭＳ Ｐゴシック" charset="0"/>
              </a:rPr>
              <a:t>							[reliability]</a:t>
            </a:r>
          </a:p>
          <a:p>
            <a:pPr lvl="1"/>
            <a:endParaRPr lang="en-US" dirty="0">
              <a:latin typeface="Arial" charset="0"/>
              <a:ea typeface="ＭＳ Ｐゴシック" charset="0"/>
            </a:endParaRP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each node has transmitted no more than </a:t>
            </a:r>
            <a:r>
              <a:rPr lang="en-US" i="1" dirty="0" smtClean="0">
                <a:latin typeface="Arial" charset="0"/>
                <a:ea typeface="ＭＳ Ｐゴシック" charset="0"/>
              </a:rPr>
              <a:t>c*b*log</a:t>
            </a:r>
            <a:r>
              <a:rPr lang="en-US" i="1" dirty="0">
                <a:latin typeface="Arial" charset="0"/>
                <a:ea typeface="ＭＳ Ｐゴシック" charset="0"/>
              </a:rPr>
              <a:t>(n) </a:t>
            </a:r>
            <a:r>
              <a:rPr lang="en-US" dirty="0">
                <a:latin typeface="Arial" charset="0"/>
                <a:ea typeface="ＭＳ Ｐゴシック" charset="0"/>
              </a:rPr>
              <a:t>gossip messages [lightweight</a:t>
            </a:r>
            <a:r>
              <a:rPr lang="en-US" dirty="0" smtClean="0">
                <a:latin typeface="Arial" charset="0"/>
                <a:ea typeface="ＭＳ Ｐゴシック" charset="0"/>
              </a:rPr>
              <a:t>]</a:t>
            </a:r>
            <a:endParaRPr lang="en-US" dirty="0">
              <a:latin typeface="Arial" charset="0"/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25</a:t>
            </a:fld>
            <a:endParaRPr lang="en-US" b="0">
              <a:solidFill>
                <a:srgbClr val="FBBA03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0179736"/>
              </p:ext>
            </p:extLst>
          </p:nvPr>
        </p:nvGraphicFramePr>
        <p:xfrm>
          <a:off x="2209800" y="4905375"/>
          <a:ext cx="800100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3" imgW="355320" imgH="393480" progId="Equation.3">
                  <p:embed/>
                </p:oleObj>
              </mc:Choice>
              <mc:Fallback>
                <p:oleObj name="Equation" r:id="rId3" imgW="3553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905375"/>
                        <a:ext cx="800100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711309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Fault-Tolerance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Packet loss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50% packet loss: analyze with </a:t>
            </a:r>
            <a:r>
              <a:rPr lang="en-US" i="1" dirty="0">
                <a:latin typeface="Arial" charset="0"/>
                <a:ea typeface="ＭＳ Ｐゴシック" charset="0"/>
              </a:rPr>
              <a:t>b </a:t>
            </a:r>
            <a:r>
              <a:rPr lang="en-US" dirty="0">
                <a:latin typeface="Arial" charset="0"/>
                <a:ea typeface="ＭＳ Ｐゴシック" charset="0"/>
              </a:rPr>
              <a:t>replaced with </a:t>
            </a:r>
            <a:r>
              <a:rPr lang="en-US" i="1" dirty="0">
                <a:latin typeface="Arial" charset="0"/>
                <a:ea typeface="ＭＳ Ｐゴシック" charset="0"/>
              </a:rPr>
              <a:t>b/2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To achieve same reliability as 0% packet loss, takes twice as many rounds</a:t>
            </a:r>
          </a:p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Node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failure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50% of nodes fail: analyze with </a:t>
            </a:r>
            <a:r>
              <a:rPr lang="en-US" i="1" dirty="0">
                <a:latin typeface="Arial" charset="0"/>
                <a:ea typeface="ＭＳ Ｐゴシック" charset="0"/>
              </a:rPr>
              <a:t>n</a:t>
            </a:r>
            <a:r>
              <a:rPr lang="en-US" dirty="0">
                <a:latin typeface="Arial" charset="0"/>
                <a:ea typeface="ＭＳ Ｐゴシック" charset="0"/>
              </a:rPr>
              <a:t> replaced with </a:t>
            </a:r>
            <a:r>
              <a:rPr lang="en-US" i="1" dirty="0">
                <a:latin typeface="Arial" charset="0"/>
                <a:ea typeface="ＭＳ Ｐゴシック" charset="0"/>
              </a:rPr>
              <a:t>n/2 </a:t>
            </a:r>
            <a:r>
              <a:rPr lang="en-US" dirty="0">
                <a:latin typeface="Arial" charset="0"/>
                <a:ea typeface="ＭＳ Ｐゴシック" charset="0"/>
              </a:rPr>
              <a:t>and </a:t>
            </a:r>
            <a:r>
              <a:rPr lang="en-US" i="1" dirty="0">
                <a:latin typeface="Arial" charset="0"/>
                <a:ea typeface="ＭＳ Ｐゴシック" charset="0"/>
              </a:rPr>
              <a:t>b</a:t>
            </a:r>
            <a:r>
              <a:rPr lang="en-US" dirty="0">
                <a:latin typeface="Arial" charset="0"/>
                <a:ea typeface="ＭＳ Ｐゴシック" charset="0"/>
              </a:rPr>
              <a:t> replaced with </a:t>
            </a:r>
            <a:r>
              <a:rPr lang="en-US" i="1" dirty="0">
                <a:latin typeface="Arial" charset="0"/>
                <a:ea typeface="ＭＳ Ｐゴシック" charset="0"/>
              </a:rPr>
              <a:t>b/2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Same as </a:t>
            </a:r>
            <a:r>
              <a:rPr lang="en-US" dirty="0" smtClean="0">
                <a:latin typeface="Arial" charset="0"/>
                <a:ea typeface="ＭＳ Ｐゴシック" charset="0"/>
              </a:rPr>
              <a:t>above</a:t>
            </a:r>
          </a:p>
          <a:p>
            <a:endParaRPr lang="en-US" dirty="0">
              <a:latin typeface="Arial" charset="0"/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97166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Fault-Tolerance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066800"/>
            <a:ext cx="7683500" cy="4927600"/>
          </a:xfrm>
        </p:spPr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With failures, is it possible that the epidemic might die out quickly?</a:t>
            </a: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Possible, but improbable: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Once a few nodes are infected, with high probability, the epidemic will not die out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So the analysis we saw in the previous slides is actually behavior </a:t>
            </a:r>
            <a:r>
              <a:rPr lang="en-US" i="1" dirty="0">
                <a:latin typeface="Arial" charset="0"/>
                <a:ea typeface="ＭＳ Ｐゴシック" charset="0"/>
              </a:rPr>
              <a:t>with high probability</a:t>
            </a:r>
          </a:p>
          <a:p>
            <a:pPr lvl="1">
              <a:buFontTx/>
              <a:buNone/>
            </a:pPr>
            <a:r>
              <a:rPr lang="en-US" dirty="0">
                <a:latin typeface="Arial" charset="0"/>
                <a:ea typeface="ＭＳ Ｐゴシック" charset="0"/>
              </a:rPr>
              <a:t>[Galey and </a:t>
            </a:r>
            <a:r>
              <a:rPr lang="en-US" dirty="0" err="1">
                <a:latin typeface="Arial" charset="0"/>
                <a:ea typeface="ＭＳ Ｐゴシック" charset="0"/>
              </a:rPr>
              <a:t>Dani</a:t>
            </a:r>
            <a:r>
              <a:rPr lang="en-US" dirty="0">
                <a:latin typeface="Arial" charset="0"/>
                <a:ea typeface="ＭＳ Ｐゴシック" charset="0"/>
              </a:rPr>
              <a:t> 98]</a:t>
            </a:r>
          </a:p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The same applicable to:</a:t>
            </a:r>
          </a:p>
          <a:p>
            <a:pPr lvl="1"/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Rumors</a:t>
            </a:r>
          </a:p>
          <a:p>
            <a:pPr lvl="1"/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Infectious diseases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A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worm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such as Blaster</a:t>
            </a:r>
          </a:p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Some implementations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Amazon Web Services EC2/S3 (rumored)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Usenet NNTP (Network News Transport Protocol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)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4337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Gossiping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The RMs exchange </a:t>
            </a:r>
            <a:r>
              <a:rPr lang="ja-JP" altLang="en-US" dirty="0">
                <a:latin typeface="Arial" charset="0"/>
                <a:ea typeface="ＭＳ Ｐゴシック" charset="0"/>
                <a:cs typeface="ＭＳ Ｐゴシック" charset="0"/>
              </a:rPr>
              <a:t>“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gossip</a:t>
            </a:r>
            <a:r>
              <a:rPr lang="ja-JP" altLang="en-US" dirty="0">
                <a:latin typeface="Arial" charset="0"/>
                <a:ea typeface="ＭＳ Ｐゴシック" charset="0"/>
                <a:cs typeface="ＭＳ Ｐゴシック" charset="0"/>
              </a:rPr>
              <a:t>”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messages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P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eriodically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and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amongst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each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other.</a:t>
            </a:r>
          </a:p>
          <a:p>
            <a:pPr lvl="1"/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Gossip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messages convey updates they have each received from clients, and serve to achieve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convergence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of all </a:t>
            </a:r>
            <a:r>
              <a:rPr lang="en-US" dirty="0" err="1" smtClean="0">
                <a:latin typeface="Arial" charset="0"/>
                <a:ea typeface="ＭＳ Ｐゴシック" charset="0"/>
                <a:cs typeface="ＭＳ Ｐゴシック" charset="0"/>
              </a:rPr>
              <a:t>RMs.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Objective: provisioning of highly available service. Guarantee:</a:t>
            </a:r>
          </a:p>
          <a:p>
            <a:pPr lvl="1"/>
            <a:r>
              <a:rPr lang="en-US" dirty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Each client obtains a consistent service over time:</a:t>
            </a:r>
            <a:r>
              <a:rPr lang="en-US" dirty="0">
                <a:latin typeface="Arial" charset="0"/>
                <a:ea typeface="ＭＳ Ｐゴシック" charset="0"/>
              </a:rPr>
              <a:t> in response to a query, an RM may have to wait until it receives </a:t>
            </a:r>
            <a:r>
              <a:rPr lang="ja-JP" altLang="en-US" dirty="0">
                <a:latin typeface="Arial" charset="0"/>
                <a:ea typeface="ＭＳ Ｐゴシック" charset="0"/>
              </a:rPr>
              <a:t>“</a:t>
            </a:r>
            <a:r>
              <a:rPr lang="en-US" dirty="0">
                <a:latin typeface="Arial" charset="0"/>
                <a:ea typeface="ＭＳ Ｐゴシック" charset="0"/>
              </a:rPr>
              <a:t>required</a:t>
            </a:r>
            <a:r>
              <a:rPr lang="ja-JP" altLang="en-US" dirty="0">
                <a:latin typeface="Arial" charset="0"/>
                <a:ea typeface="ＭＳ Ｐゴシック" charset="0"/>
              </a:rPr>
              <a:t>”</a:t>
            </a:r>
            <a:r>
              <a:rPr lang="en-US" dirty="0">
                <a:latin typeface="Arial" charset="0"/>
                <a:ea typeface="ＭＳ Ｐゴシック" charset="0"/>
              </a:rPr>
              <a:t> updates from other </a:t>
            </a:r>
            <a:r>
              <a:rPr lang="en-US" dirty="0" err="1">
                <a:latin typeface="Arial" charset="0"/>
                <a:ea typeface="ＭＳ Ｐゴシック" charset="0"/>
              </a:rPr>
              <a:t>RMs.</a:t>
            </a:r>
            <a:r>
              <a:rPr lang="en-US" dirty="0">
                <a:latin typeface="Arial" charset="0"/>
                <a:ea typeface="ＭＳ Ｐゴシック" charset="0"/>
              </a:rPr>
              <a:t>  The RM then provides client with data that at least reflects the updates that the client has observed so far.</a:t>
            </a:r>
          </a:p>
          <a:p>
            <a:pPr lvl="1"/>
            <a:r>
              <a:rPr lang="en-US" dirty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Relaxed consistency among replicas:</a:t>
            </a:r>
            <a:r>
              <a:rPr lang="en-US" dirty="0">
                <a:latin typeface="Arial" charset="0"/>
                <a:ea typeface="ＭＳ Ｐゴシック" charset="0"/>
              </a:rPr>
              <a:t> RMs may be inconsistent at any given point of time. Yet all RMs </a:t>
            </a:r>
            <a:r>
              <a:rPr lang="en-US" u="sng" dirty="0">
                <a:latin typeface="Arial" charset="0"/>
                <a:ea typeface="ＭＳ Ｐゴシック" charset="0"/>
              </a:rPr>
              <a:t>eventually</a:t>
            </a:r>
            <a:r>
              <a:rPr lang="en-US" dirty="0">
                <a:latin typeface="Arial" charset="0"/>
                <a:ea typeface="ＭＳ Ｐゴシック" charset="0"/>
              </a:rPr>
              <a:t> receive all updates and they apply updates with ordering guarantees. Can be used to provide sequential consistency</a:t>
            </a:r>
            <a:r>
              <a:rPr lang="en-US" dirty="0" smtClean="0">
                <a:latin typeface="Arial" charset="0"/>
                <a:ea typeface="ＭＳ Ｐゴシック" charset="0"/>
              </a:rPr>
              <a:t>.</a:t>
            </a:r>
            <a:endParaRPr lang="en-US" sz="2400" dirty="0">
              <a:latin typeface="Arial" charset="0"/>
              <a:ea typeface="ＭＳ Ｐゴシック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18971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Gossip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470150" y="3786188"/>
            <a:ext cx="1398588" cy="2371725"/>
          </a:xfrm>
          <a:prstGeom prst="rect">
            <a:avLst/>
          </a:prstGeom>
          <a:solidFill>
            <a:srgbClr val="FFD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5191125" y="3757613"/>
            <a:ext cx="1398588" cy="2371725"/>
          </a:xfrm>
          <a:prstGeom prst="rect">
            <a:avLst/>
          </a:prstGeom>
          <a:solidFill>
            <a:srgbClr val="FFD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Freeform 5"/>
          <p:cNvSpPr>
            <a:spLocks/>
          </p:cNvSpPr>
          <p:nvPr/>
        </p:nvSpPr>
        <p:spPr bwMode="auto">
          <a:xfrm>
            <a:off x="6019800" y="3790950"/>
            <a:ext cx="52388" cy="149225"/>
          </a:xfrm>
          <a:custGeom>
            <a:avLst/>
            <a:gdLst>
              <a:gd name="T0" fmla="*/ 17 w 35"/>
              <a:gd name="T1" fmla="*/ 0 h 88"/>
              <a:gd name="T2" fmla="*/ 35 w 35"/>
              <a:gd name="T3" fmla="*/ 0 h 88"/>
              <a:gd name="T4" fmla="*/ 17 w 35"/>
              <a:gd name="T5" fmla="*/ 88 h 88"/>
              <a:gd name="T6" fmla="*/ 0 w 35"/>
              <a:gd name="T7" fmla="*/ 0 h 88"/>
              <a:gd name="T8" fmla="*/ 17 w 35"/>
              <a:gd name="T9" fmla="*/ 0 h 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5"/>
              <a:gd name="T16" fmla="*/ 0 h 88"/>
              <a:gd name="T17" fmla="*/ 35 w 35"/>
              <a:gd name="T18" fmla="*/ 88 h 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5" h="88">
                <a:moveTo>
                  <a:pt x="17" y="0"/>
                </a:moveTo>
                <a:lnTo>
                  <a:pt x="35" y="0"/>
                </a:lnTo>
                <a:lnTo>
                  <a:pt x="17" y="88"/>
                </a:lnTo>
                <a:lnTo>
                  <a:pt x="0" y="0"/>
                </a:lnTo>
                <a:lnTo>
                  <a:pt x="17" y="0"/>
                </a:lnTo>
                <a:close/>
              </a:path>
            </a:pathLst>
          </a:custGeom>
          <a:solidFill>
            <a:srgbClr val="000000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6045200" y="3351213"/>
            <a:ext cx="1588" cy="420687"/>
          </a:xfrm>
          <a:prstGeom prst="line">
            <a:avLst/>
          </a:prstGeom>
          <a:noFill/>
          <a:ln w="412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Freeform 7"/>
          <p:cNvSpPr>
            <a:spLocks/>
          </p:cNvSpPr>
          <p:nvPr/>
        </p:nvSpPr>
        <p:spPr bwMode="auto">
          <a:xfrm>
            <a:off x="3298825" y="3762375"/>
            <a:ext cx="50800" cy="149225"/>
          </a:xfrm>
          <a:custGeom>
            <a:avLst/>
            <a:gdLst>
              <a:gd name="T0" fmla="*/ 18 w 35"/>
              <a:gd name="T1" fmla="*/ 0 h 88"/>
              <a:gd name="T2" fmla="*/ 35 w 35"/>
              <a:gd name="T3" fmla="*/ 0 h 88"/>
              <a:gd name="T4" fmla="*/ 18 w 35"/>
              <a:gd name="T5" fmla="*/ 88 h 88"/>
              <a:gd name="T6" fmla="*/ 0 w 35"/>
              <a:gd name="T7" fmla="*/ 0 h 88"/>
              <a:gd name="T8" fmla="*/ 18 w 35"/>
              <a:gd name="T9" fmla="*/ 0 h 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5"/>
              <a:gd name="T16" fmla="*/ 0 h 88"/>
              <a:gd name="T17" fmla="*/ 35 w 35"/>
              <a:gd name="T18" fmla="*/ 88 h 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5" h="88">
                <a:moveTo>
                  <a:pt x="18" y="0"/>
                </a:moveTo>
                <a:lnTo>
                  <a:pt x="35" y="0"/>
                </a:lnTo>
                <a:lnTo>
                  <a:pt x="18" y="88"/>
                </a:lnTo>
                <a:lnTo>
                  <a:pt x="0" y="0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" name="Line 8"/>
          <p:cNvSpPr>
            <a:spLocks noChangeShapeType="1"/>
          </p:cNvSpPr>
          <p:nvPr/>
        </p:nvSpPr>
        <p:spPr bwMode="auto">
          <a:xfrm>
            <a:off x="3325813" y="3351213"/>
            <a:ext cx="1587" cy="420687"/>
          </a:xfrm>
          <a:prstGeom prst="line">
            <a:avLst/>
          </a:prstGeom>
          <a:noFill/>
          <a:ln w="412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Freeform 9"/>
          <p:cNvSpPr>
            <a:spLocks/>
          </p:cNvSpPr>
          <p:nvPr/>
        </p:nvSpPr>
        <p:spPr bwMode="auto">
          <a:xfrm>
            <a:off x="5864225" y="4603750"/>
            <a:ext cx="52388" cy="150813"/>
          </a:xfrm>
          <a:custGeom>
            <a:avLst/>
            <a:gdLst>
              <a:gd name="T0" fmla="*/ 17 w 35"/>
              <a:gd name="T1" fmla="*/ 89 h 89"/>
              <a:gd name="T2" fmla="*/ 0 w 35"/>
              <a:gd name="T3" fmla="*/ 89 h 89"/>
              <a:gd name="T4" fmla="*/ 17 w 35"/>
              <a:gd name="T5" fmla="*/ 0 h 89"/>
              <a:gd name="T6" fmla="*/ 35 w 35"/>
              <a:gd name="T7" fmla="*/ 89 h 89"/>
              <a:gd name="T8" fmla="*/ 17 w 35"/>
              <a:gd name="T9" fmla="*/ 89 h 8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5"/>
              <a:gd name="T16" fmla="*/ 0 h 89"/>
              <a:gd name="T17" fmla="*/ 35 w 35"/>
              <a:gd name="T18" fmla="*/ 89 h 8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5" h="89">
                <a:moveTo>
                  <a:pt x="17" y="89"/>
                </a:moveTo>
                <a:lnTo>
                  <a:pt x="0" y="89"/>
                </a:lnTo>
                <a:lnTo>
                  <a:pt x="17" y="0"/>
                </a:lnTo>
                <a:lnTo>
                  <a:pt x="35" y="89"/>
                </a:lnTo>
                <a:lnTo>
                  <a:pt x="17" y="89"/>
                </a:lnTo>
                <a:close/>
              </a:path>
            </a:pathLst>
          </a:custGeom>
          <a:solidFill>
            <a:srgbClr val="000000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V="1">
            <a:off x="5889625" y="4730750"/>
            <a:ext cx="1588" cy="360363"/>
          </a:xfrm>
          <a:prstGeom prst="line">
            <a:avLst/>
          </a:prstGeom>
          <a:noFill/>
          <a:ln w="412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Freeform 11"/>
          <p:cNvSpPr>
            <a:spLocks/>
          </p:cNvSpPr>
          <p:nvPr/>
        </p:nvSpPr>
        <p:spPr bwMode="auto">
          <a:xfrm>
            <a:off x="2987675" y="4576763"/>
            <a:ext cx="52388" cy="149225"/>
          </a:xfrm>
          <a:custGeom>
            <a:avLst/>
            <a:gdLst>
              <a:gd name="T0" fmla="*/ 17 w 35"/>
              <a:gd name="T1" fmla="*/ 88 h 88"/>
              <a:gd name="T2" fmla="*/ 0 w 35"/>
              <a:gd name="T3" fmla="*/ 88 h 88"/>
              <a:gd name="T4" fmla="*/ 17 w 35"/>
              <a:gd name="T5" fmla="*/ 0 h 88"/>
              <a:gd name="T6" fmla="*/ 35 w 35"/>
              <a:gd name="T7" fmla="*/ 88 h 88"/>
              <a:gd name="T8" fmla="*/ 17 w 35"/>
              <a:gd name="T9" fmla="*/ 88 h 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5"/>
              <a:gd name="T16" fmla="*/ 0 h 88"/>
              <a:gd name="T17" fmla="*/ 35 w 35"/>
              <a:gd name="T18" fmla="*/ 88 h 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5" h="88">
                <a:moveTo>
                  <a:pt x="17" y="88"/>
                </a:moveTo>
                <a:lnTo>
                  <a:pt x="0" y="88"/>
                </a:lnTo>
                <a:lnTo>
                  <a:pt x="17" y="0"/>
                </a:lnTo>
                <a:lnTo>
                  <a:pt x="35" y="88"/>
                </a:lnTo>
                <a:lnTo>
                  <a:pt x="17" y="88"/>
                </a:lnTo>
                <a:close/>
              </a:path>
            </a:pathLst>
          </a:custGeom>
          <a:solidFill>
            <a:srgbClr val="000000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 flipV="1">
            <a:off x="3013075" y="4727575"/>
            <a:ext cx="1588" cy="419100"/>
          </a:xfrm>
          <a:prstGeom prst="line">
            <a:avLst/>
          </a:prstGeom>
          <a:noFill/>
          <a:ln w="412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Freeform 13"/>
          <p:cNvSpPr>
            <a:spLocks/>
          </p:cNvSpPr>
          <p:nvPr/>
        </p:nvSpPr>
        <p:spPr bwMode="auto">
          <a:xfrm>
            <a:off x="3271838" y="4913313"/>
            <a:ext cx="53975" cy="149225"/>
          </a:xfrm>
          <a:custGeom>
            <a:avLst/>
            <a:gdLst>
              <a:gd name="T0" fmla="*/ 18 w 36"/>
              <a:gd name="T1" fmla="*/ 0 h 88"/>
              <a:gd name="T2" fmla="*/ 36 w 36"/>
              <a:gd name="T3" fmla="*/ 0 h 88"/>
              <a:gd name="T4" fmla="*/ 18 w 36"/>
              <a:gd name="T5" fmla="*/ 88 h 88"/>
              <a:gd name="T6" fmla="*/ 0 w 36"/>
              <a:gd name="T7" fmla="*/ 0 h 88"/>
              <a:gd name="T8" fmla="*/ 18 w 36"/>
              <a:gd name="T9" fmla="*/ 0 h 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6"/>
              <a:gd name="T16" fmla="*/ 0 h 88"/>
              <a:gd name="T17" fmla="*/ 36 w 36"/>
              <a:gd name="T18" fmla="*/ 88 h 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6" h="88">
                <a:moveTo>
                  <a:pt x="18" y="0"/>
                </a:moveTo>
                <a:lnTo>
                  <a:pt x="36" y="0"/>
                </a:lnTo>
                <a:lnTo>
                  <a:pt x="18" y="88"/>
                </a:lnTo>
                <a:lnTo>
                  <a:pt x="0" y="0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>
            <a:off x="3298825" y="4502150"/>
            <a:ext cx="1588" cy="420688"/>
          </a:xfrm>
          <a:prstGeom prst="line">
            <a:avLst/>
          </a:prstGeom>
          <a:noFill/>
          <a:ln w="412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Rectangle 15"/>
          <p:cNvSpPr>
            <a:spLocks noChangeArrowheads="1"/>
          </p:cNvSpPr>
          <p:nvPr/>
        </p:nvSpPr>
        <p:spPr bwMode="auto">
          <a:xfrm>
            <a:off x="2416175" y="4775200"/>
            <a:ext cx="6223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Query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3441700" y="4775200"/>
            <a:ext cx="3302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Val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19" name="Rectangle 17"/>
          <p:cNvSpPr>
            <a:spLocks noChangeArrowheads="1"/>
          </p:cNvSpPr>
          <p:nvPr/>
        </p:nvSpPr>
        <p:spPr bwMode="auto">
          <a:xfrm>
            <a:off x="2365375" y="1338263"/>
            <a:ext cx="4327525" cy="2039937"/>
          </a:xfrm>
          <a:prstGeom prst="rect">
            <a:avLst/>
          </a:prstGeom>
          <a:solidFill>
            <a:srgbClr val="D9AA7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Rectangle 18"/>
          <p:cNvSpPr>
            <a:spLocks noChangeArrowheads="1"/>
          </p:cNvSpPr>
          <p:nvPr/>
        </p:nvSpPr>
        <p:spPr bwMode="auto">
          <a:xfrm>
            <a:off x="2909888" y="3930650"/>
            <a:ext cx="544512" cy="5984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Rectangle 19"/>
          <p:cNvSpPr>
            <a:spLocks noChangeArrowheads="1"/>
          </p:cNvSpPr>
          <p:nvPr/>
        </p:nvSpPr>
        <p:spPr bwMode="auto">
          <a:xfrm>
            <a:off x="2909888" y="3927475"/>
            <a:ext cx="571500" cy="630238"/>
          </a:xfrm>
          <a:prstGeom prst="rect">
            <a:avLst/>
          </a:prstGeom>
          <a:noFill/>
          <a:ln w="412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Oval 20"/>
          <p:cNvSpPr>
            <a:spLocks noChangeArrowheads="1"/>
          </p:cNvSpPr>
          <p:nvPr/>
        </p:nvSpPr>
        <p:spPr bwMode="auto">
          <a:xfrm>
            <a:off x="2755900" y="5027613"/>
            <a:ext cx="854075" cy="989012"/>
          </a:xfrm>
          <a:prstGeom prst="ellipse">
            <a:avLst/>
          </a:prstGeom>
          <a:solidFill>
            <a:srgbClr val="FFFFFF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" name="Rectangle 21"/>
          <p:cNvSpPr>
            <a:spLocks noChangeArrowheads="1"/>
          </p:cNvSpPr>
          <p:nvPr/>
        </p:nvSpPr>
        <p:spPr bwMode="auto">
          <a:xfrm>
            <a:off x="3051175" y="4087813"/>
            <a:ext cx="2921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FE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24" name="Oval 22"/>
          <p:cNvSpPr>
            <a:spLocks noChangeArrowheads="1"/>
          </p:cNvSpPr>
          <p:nvPr/>
        </p:nvSpPr>
        <p:spPr bwMode="auto">
          <a:xfrm>
            <a:off x="2755900" y="2359025"/>
            <a:ext cx="879475" cy="992188"/>
          </a:xfrm>
          <a:prstGeom prst="ellipse">
            <a:avLst/>
          </a:prstGeom>
          <a:solidFill>
            <a:srgbClr val="FFFFFF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" name="Rectangle 23"/>
          <p:cNvSpPr>
            <a:spLocks noChangeArrowheads="1"/>
          </p:cNvSpPr>
          <p:nvPr/>
        </p:nvSpPr>
        <p:spPr bwMode="auto">
          <a:xfrm>
            <a:off x="3013075" y="2724150"/>
            <a:ext cx="355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RM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26" name="Oval 24"/>
          <p:cNvSpPr>
            <a:spLocks noChangeArrowheads="1"/>
          </p:cNvSpPr>
          <p:nvPr/>
        </p:nvSpPr>
        <p:spPr bwMode="auto">
          <a:xfrm>
            <a:off x="5449888" y="2333625"/>
            <a:ext cx="881062" cy="989013"/>
          </a:xfrm>
          <a:prstGeom prst="ellipse">
            <a:avLst/>
          </a:prstGeom>
          <a:solidFill>
            <a:srgbClr val="FFFFFF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" name="Rectangle 25"/>
          <p:cNvSpPr>
            <a:spLocks noChangeArrowheads="1"/>
          </p:cNvSpPr>
          <p:nvPr/>
        </p:nvSpPr>
        <p:spPr bwMode="auto">
          <a:xfrm>
            <a:off x="5721350" y="2695575"/>
            <a:ext cx="355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RM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28" name="Oval 26"/>
          <p:cNvSpPr>
            <a:spLocks noChangeArrowheads="1"/>
          </p:cNvSpPr>
          <p:nvPr/>
        </p:nvSpPr>
        <p:spPr bwMode="auto">
          <a:xfrm>
            <a:off x="4102100" y="1519238"/>
            <a:ext cx="828675" cy="989012"/>
          </a:xfrm>
          <a:prstGeom prst="ellipse">
            <a:avLst/>
          </a:prstGeom>
          <a:solidFill>
            <a:srgbClr val="FFFFFF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" name="Rectangle 27"/>
          <p:cNvSpPr>
            <a:spLocks noChangeArrowheads="1"/>
          </p:cNvSpPr>
          <p:nvPr/>
        </p:nvSpPr>
        <p:spPr bwMode="auto">
          <a:xfrm>
            <a:off x="4335463" y="1881188"/>
            <a:ext cx="355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RM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0" name="Rectangle 28"/>
          <p:cNvSpPr>
            <a:spLocks noChangeArrowheads="1"/>
          </p:cNvSpPr>
          <p:nvPr/>
        </p:nvSpPr>
        <p:spPr bwMode="auto">
          <a:xfrm>
            <a:off x="1831975" y="3549650"/>
            <a:ext cx="7493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Query, 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1" name="Rectangle 29"/>
          <p:cNvSpPr>
            <a:spLocks noChangeArrowheads="1"/>
          </p:cNvSpPr>
          <p:nvPr/>
        </p:nvSpPr>
        <p:spPr bwMode="auto">
          <a:xfrm>
            <a:off x="2562225" y="3568700"/>
            <a:ext cx="4445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prev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2" name="Rectangle 30"/>
          <p:cNvSpPr>
            <a:spLocks noChangeArrowheads="1"/>
          </p:cNvSpPr>
          <p:nvPr/>
        </p:nvSpPr>
        <p:spPr bwMode="auto">
          <a:xfrm>
            <a:off x="3441700" y="3568700"/>
            <a:ext cx="4572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Val, 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3" name="Rectangle 31"/>
          <p:cNvSpPr>
            <a:spLocks noChangeArrowheads="1"/>
          </p:cNvSpPr>
          <p:nvPr/>
        </p:nvSpPr>
        <p:spPr bwMode="auto">
          <a:xfrm>
            <a:off x="3856038" y="3568700"/>
            <a:ext cx="4191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new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4" name="Rectangle 32"/>
          <p:cNvSpPr>
            <a:spLocks noChangeArrowheads="1"/>
          </p:cNvSpPr>
          <p:nvPr/>
        </p:nvSpPr>
        <p:spPr bwMode="auto">
          <a:xfrm>
            <a:off x="5975350" y="4775200"/>
            <a:ext cx="736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Update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5" name="Rectangle 33"/>
          <p:cNvSpPr>
            <a:spLocks noChangeArrowheads="1"/>
          </p:cNvSpPr>
          <p:nvPr/>
        </p:nvSpPr>
        <p:spPr bwMode="auto">
          <a:xfrm>
            <a:off x="5605463" y="3930650"/>
            <a:ext cx="569912" cy="5984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Rectangle 34"/>
          <p:cNvSpPr>
            <a:spLocks noChangeArrowheads="1"/>
          </p:cNvSpPr>
          <p:nvPr/>
        </p:nvSpPr>
        <p:spPr bwMode="auto">
          <a:xfrm>
            <a:off x="5605463" y="3927475"/>
            <a:ext cx="595312" cy="630238"/>
          </a:xfrm>
          <a:prstGeom prst="rect">
            <a:avLst/>
          </a:prstGeom>
          <a:noFill/>
          <a:ln w="412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Oval 35"/>
          <p:cNvSpPr>
            <a:spLocks noChangeArrowheads="1"/>
          </p:cNvSpPr>
          <p:nvPr/>
        </p:nvSpPr>
        <p:spPr bwMode="auto">
          <a:xfrm>
            <a:off x="5475288" y="5027613"/>
            <a:ext cx="828675" cy="989012"/>
          </a:xfrm>
          <a:prstGeom prst="ellipse">
            <a:avLst/>
          </a:prstGeom>
          <a:solidFill>
            <a:srgbClr val="FFFFFF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" name="Rectangle 36"/>
          <p:cNvSpPr>
            <a:spLocks noChangeArrowheads="1"/>
          </p:cNvSpPr>
          <p:nvPr/>
        </p:nvSpPr>
        <p:spPr bwMode="auto">
          <a:xfrm>
            <a:off x="5772150" y="4087813"/>
            <a:ext cx="2921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FE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" name="Rectangle 37"/>
          <p:cNvSpPr>
            <a:spLocks noChangeArrowheads="1"/>
          </p:cNvSpPr>
          <p:nvPr/>
        </p:nvSpPr>
        <p:spPr bwMode="auto">
          <a:xfrm>
            <a:off x="4402138" y="3578225"/>
            <a:ext cx="863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Update, 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0" name="Rectangle 38"/>
          <p:cNvSpPr>
            <a:spLocks noChangeArrowheads="1"/>
          </p:cNvSpPr>
          <p:nvPr/>
        </p:nvSpPr>
        <p:spPr bwMode="auto">
          <a:xfrm>
            <a:off x="5254625" y="3568700"/>
            <a:ext cx="4445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prev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1" name="Rectangle 39"/>
          <p:cNvSpPr>
            <a:spLocks noChangeArrowheads="1"/>
          </p:cNvSpPr>
          <p:nvPr/>
        </p:nvSpPr>
        <p:spPr bwMode="auto">
          <a:xfrm>
            <a:off x="6135688" y="3568700"/>
            <a:ext cx="9779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Update id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" name="Rectangle 40"/>
          <p:cNvSpPr>
            <a:spLocks noChangeArrowheads="1"/>
          </p:cNvSpPr>
          <p:nvPr/>
        </p:nvSpPr>
        <p:spPr bwMode="auto">
          <a:xfrm>
            <a:off x="4217988" y="1227138"/>
            <a:ext cx="7620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 i="1">
                <a:solidFill>
                  <a:srgbClr val="000000"/>
                </a:solidFill>
                <a:latin typeface="Arial" charset="0"/>
              </a:rPr>
              <a:t>Service</a:t>
            </a:r>
            <a:endParaRPr lang="en-GB" sz="2400" i="1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3" name="Freeform 41"/>
          <p:cNvSpPr>
            <a:spLocks/>
          </p:cNvSpPr>
          <p:nvPr/>
        </p:nvSpPr>
        <p:spPr bwMode="auto">
          <a:xfrm>
            <a:off x="2987675" y="3425825"/>
            <a:ext cx="52388" cy="149225"/>
          </a:xfrm>
          <a:custGeom>
            <a:avLst/>
            <a:gdLst>
              <a:gd name="T0" fmla="*/ 17 w 35"/>
              <a:gd name="T1" fmla="*/ 88 h 88"/>
              <a:gd name="T2" fmla="*/ 0 w 35"/>
              <a:gd name="T3" fmla="*/ 88 h 88"/>
              <a:gd name="T4" fmla="*/ 17 w 35"/>
              <a:gd name="T5" fmla="*/ 0 h 88"/>
              <a:gd name="T6" fmla="*/ 35 w 35"/>
              <a:gd name="T7" fmla="*/ 88 h 88"/>
              <a:gd name="T8" fmla="*/ 17 w 35"/>
              <a:gd name="T9" fmla="*/ 88 h 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5"/>
              <a:gd name="T16" fmla="*/ 0 h 88"/>
              <a:gd name="T17" fmla="*/ 35 w 35"/>
              <a:gd name="T18" fmla="*/ 88 h 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5" h="88">
                <a:moveTo>
                  <a:pt x="17" y="88"/>
                </a:moveTo>
                <a:lnTo>
                  <a:pt x="0" y="88"/>
                </a:lnTo>
                <a:lnTo>
                  <a:pt x="17" y="0"/>
                </a:lnTo>
                <a:lnTo>
                  <a:pt x="35" y="88"/>
                </a:lnTo>
                <a:lnTo>
                  <a:pt x="17" y="88"/>
                </a:lnTo>
                <a:close/>
              </a:path>
            </a:pathLst>
          </a:custGeom>
          <a:solidFill>
            <a:srgbClr val="000000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" name="Line 42"/>
          <p:cNvSpPr>
            <a:spLocks noChangeShapeType="1"/>
          </p:cNvSpPr>
          <p:nvPr/>
        </p:nvSpPr>
        <p:spPr bwMode="auto">
          <a:xfrm flipV="1">
            <a:off x="3013075" y="3578225"/>
            <a:ext cx="1588" cy="390525"/>
          </a:xfrm>
          <a:prstGeom prst="line">
            <a:avLst/>
          </a:prstGeom>
          <a:noFill/>
          <a:ln w="412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" name="Freeform 43"/>
          <p:cNvSpPr>
            <a:spLocks/>
          </p:cNvSpPr>
          <p:nvPr/>
        </p:nvSpPr>
        <p:spPr bwMode="auto">
          <a:xfrm>
            <a:off x="5708650" y="3425825"/>
            <a:ext cx="52388" cy="149225"/>
          </a:xfrm>
          <a:custGeom>
            <a:avLst/>
            <a:gdLst>
              <a:gd name="T0" fmla="*/ 18 w 36"/>
              <a:gd name="T1" fmla="*/ 88 h 88"/>
              <a:gd name="T2" fmla="*/ 0 w 36"/>
              <a:gd name="T3" fmla="*/ 88 h 88"/>
              <a:gd name="T4" fmla="*/ 18 w 36"/>
              <a:gd name="T5" fmla="*/ 0 h 88"/>
              <a:gd name="T6" fmla="*/ 36 w 36"/>
              <a:gd name="T7" fmla="*/ 88 h 88"/>
              <a:gd name="T8" fmla="*/ 18 w 36"/>
              <a:gd name="T9" fmla="*/ 88 h 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6"/>
              <a:gd name="T16" fmla="*/ 0 h 88"/>
              <a:gd name="T17" fmla="*/ 36 w 36"/>
              <a:gd name="T18" fmla="*/ 88 h 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6" h="88">
                <a:moveTo>
                  <a:pt x="18" y="88"/>
                </a:moveTo>
                <a:lnTo>
                  <a:pt x="0" y="88"/>
                </a:lnTo>
                <a:lnTo>
                  <a:pt x="18" y="0"/>
                </a:lnTo>
                <a:lnTo>
                  <a:pt x="36" y="88"/>
                </a:lnTo>
                <a:lnTo>
                  <a:pt x="18" y="88"/>
                </a:lnTo>
                <a:close/>
              </a:path>
            </a:pathLst>
          </a:custGeom>
          <a:solidFill>
            <a:srgbClr val="000000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" name="Line 44"/>
          <p:cNvSpPr>
            <a:spLocks noChangeShapeType="1"/>
          </p:cNvSpPr>
          <p:nvPr/>
        </p:nvSpPr>
        <p:spPr bwMode="auto">
          <a:xfrm flipV="1">
            <a:off x="5734050" y="3578225"/>
            <a:ext cx="1588" cy="390525"/>
          </a:xfrm>
          <a:prstGeom prst="line">
            <a:avLst/>
          </a:prstGeom>
          <a:noFill/>
          <a:ln w="412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" name="Rectangle 45"/>
          <p:cNvSpPr>
            <a:spLocks noChangeArrowheads="1"/>
          </p:cNvSpPr>
          <p:nvPr/>
        </p:nvSpPr>
        <p:spPr bwMode="auto">
          <a:xfrm>
            <a:off x="4295775" y="5137150"/>
            <a:ext cx="6985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Clients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8" name="Line 46"/>
          <p:cNvSpPr>
            <a:spLocks noChangeShapeType="1"/>
          </p:cNvSpPr>
          <p:nvPr/>
        </p:nvSpPr>
        <p:spPr bwMode="auto">
          <a:xfrm flipV="1">
            <a:off x="3505200" y="5272088"/>
            <a:ext cx="752475" cy="239712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" name="Line 47"/>
          <p:cNvSpPr>
            <a:spLocks noChangeShapeType="1"/>
          </p:cNvSpPr>
          <p:nvPr/>
        </p:nvSpPr>
        <p:spPr bwMode="auto">
          <a:xfrm flipH="1" flipV="1">
            <a:off x="5060950" y="5300663"/>
            <a:ext cx="544513" cy="211137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" name="Freeform 48"/>
          <p:cNvSpPr>
            <a:spLocks/>
          </p:cNvSpPr>
          <p:nvPr/>
        </p:nvSpPr>
        <p:spPr bwMode="auto">
          <a:xfrm>
            <a:off x="3635375" y="2501900"/>
            <a:ext cx="130175" cy="90488"/>
          </a:xfrm>
          <a:custGeom>
            <a:avLst/>
            <a:gdLst>
              <a:gd name="T0" fmla="*/ 71 w 88"/>
              <a:gd name="T1" fmla="*/ 36 h 53"/>
              <a:gd name="T2" fmla="*/ 88 w 88"/>
              <a:gd name="T3" fmla="*/ 53 h 53"/>
              <a:gd name="T4" fmla="*/ 0 w 88"/>
              <a:gd name="T5" fmla="*/ 53 h 53"/>
              <a:gd name="T6" fmla="*/ 71 w 88"/>
              <a:gd name="T7" fmla="*/ 0 h 53"/>
              <a:gd name="T8" fmla="*/ 71 w 88"/>
              <a:gd name="T9" fmla="*/ 36 h 5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8"/>
              <a:gd name="T16" fmla="*/ 0 h 53"/>
              <a:gd name="T17" fmla="*/ 88 w 88"/>
              <a:gd name="T18" fmla="*/ 53 h 5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8" h="53">
                <a:moveTo>
                  <a:pt x="71" y="36"/>
                </a:moveTo>
                <a:lnTo>
                  <a:pt x="88" y="53"/>
                </a:lnTo>
                <a:lnTo>
                  <a:pt x="0" y="53"/>
                </a:lnTo>
                <a:lnTo>
                  <a:pt x="71" y="0"/>
                </a:lnTo>
                <a:lnTo>
                  <a:pt x="71" y="36"/>
                </a:lnTo>
                <a:close/>
              </a:path>
            </a:pathLst>
          </a:custGeom>
          <a:solidFill>
            <a:srgbClr val="000000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" name="Freeform 49"/>
          <p:cNvSpPr>
            <a:spLocks/>
          </p:cNvSpPr>
          <p:nvPr/>
        </p:nvSpPr>
        <p:spPr bwMode="auto">
          <a:xfrm>
            <a:off x="3973513" y="2417763"/>
            <a:ext cx="128587" cy="90487"/>
          </a:xfrm>
          <a:custGeom>
            <a:avLst/>
            <a:gdLst>
              <a:gd name="T0" fmla="*/ 0 w 88"/>
              <a:gd name="T1" fmla="*/ 18 h 53"/>
              <a:gd name="T2" fmla="*/ 0 w 88"/>
              <a:gd name="T3" fmla="*/ 0 h 53"/>
              <a:gd name="T4" fmla="*/ 88 w 88"/>
              <a:gd name="T5" fmla="*/ 0 h 53"/>
              <a:gd name="T6" fmla="*/ 17 w 88"/>
              <a:gd name="T7" fmla="*/ 53 h 53"/>
              <a:gd name="T8" fmla="*/ 0 w 88"/>
              <a:gd name="T9" fmla="*/ 18 h 5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8"/>
              <a:gd name="T16" fmla="*/ 0 h 53"/>
              <a:gd name="T17" fmla="*/ 88 w 88"/>
              <a:gd name="T18" fmla="*/ 53 h 5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8" h="53">
                <a:moveTo>
                  <a:pt x="0" y="18"/>
                </a:moveTo>
                <a:lnTo>
                  <a:pt x="0" y="0"/>
                </a:lnTo>
                <a:lnTo>
                  <a:pt x="88" y="0"/>
                </a:lnTo>
                <a:lnTo>
                  <a:pt x="17" y="53"/>
                </a:lnTo>
                <a:lnTo>
                  <a:pt x="0" y="18"/>
                </a:lnTo>
                <a:close/>
              </a:path>
            </a:pathLst>
          </a:custGeom>
          <a:solidFill>
            <a:srgbClr val="000000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" name="Line 50"/>
          <p:cNvSpPr>
            <a:spLocks noChangeShapeType="1"/>
          </p:cNvSpPr>
          <p:nvPr/>
        </p:nvSpPr>
        <p:spPr bwMode="auto">
          <a:xfrm flipV="1">
            <a:off x="3765550" y="2478088"/>
            <a:ext cx="207963" cy="58737"/>
          </a:xfrm>
          <a:prstGeom prst="line">
            <a:avLst/>
          </a:prstGeom>
          <a:noFill/>
          <a:ln w="412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" name="Freeform 51"/>
          <p:cNvSpPr>
            <a:spLocks/>
          </p:cNvSpPr>
          <p:nvPr/>
        </p:nvSpPr>
        <p:spPr bwMode="auto">
          <a:xfrm>
            <a:off x="3740150" y="2867025"/>
            <a:ext cx="103188" cy="90488"/>
          </a:xfrm>
          <a:custGeom>
            <a:avLst/>
            <a:gdLst>
              <a:gd name="T0" fmla="*/ 70 w 70"/>
              <a:gd name="T1" fmla="*/ 18 h 53"/>
              <a:gd name="T2" fmla="*/ 70 w 70"/>
              <a:gd name="T3" fmla="*/ 53 h 53"/>
              <a:gd name="T4" fmla="*/ 0 w 70"/>
              <a:gd name="T5" fmla="*/ 18 h 53"/>
              <a:gd name="T6" fmla="*/ 70 w 70"/>
              <a:gd name="T7" fmla="*/ 0 h 53"/>
              <a:gd name="T8" fmla="*/ 70 w 70"/>
              <a:gd name="T9" fmla="*/ 18 h 5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0"/>
              <a:gd name="T16" fmla="*/ 0 h 53"/>
              <a:gd name="T17" fmla="*/ 70 w 70"/>
              <a:gd name="T18" fmla="*/ 53 h 5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0" h="53">
                <a:moveTo>
                  <a:pt x="70" y="18"/>
                </a:moveTo>
                <a:lnTo>
                  <a:pt x="70" y="53"/>
                </a:lnTo>
                <a:lnTo>
                  <a:pt x="0" y="18"/>
                </a:lnTo>
                <a:lnTo>
                  <a:pt x="70" y="0"/>
                </a:lnTo>
                <a:lnTo>
                  <a:pt x="70" y="18"/>
                </a:lnTo>
                <a:close/>
              </a:path>
            </a:pathLst>
          </a:custGeom>
          <a:solidFill>
            <a:srgbClr val="000000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4" name="Freeform 52"/>
          <p:cNvSpPr>
            <a:spLocks/>
          </p:cNvSpPr>
          <p:nvPr/>
        </p:nvSpPr>
        <p:spPr bwMode="auto">
          <a:xfrm>
            <a:off x="5216525" y="2867025"/>
            <a:ext cx="130175" cy="90488"/>
          </a:xfrm>
          <a:custGeom>
            <a:avLst/>
            <a:gdLst>
              <a:gd name="T0" fmla="*/ 0 w 89"/>
              <a:gd name="T1" fmla="*/ 18 h 53"/>
              <a:gd name="T2" fmla="*/ 0 w 89"/>
              <a:gd name="T3" fmla="*/ 0 h 53"/>
              <a:gd name="T4" fmla="*/ 89 w 89"/>
              <a:gd name="T5" fmla="*/ 18 h 53"/>
              <a:gd name="T6" fmla="*/ 0 w 89"/>
              <a:gd name="T7" fmla="*/ 53 h 53"/>
              <a:gd name="T8" fmla="*/ 0 w 89"/>
              <a:gd name="T9" fmla="*/ 18 h 5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9"/>
              <a:gd name="T16" fmla="*/ 0 h 53"/>
              <a:gd name="T17" fmla="*/ 89 w 89"/>
              <a:gd name="T18" fmla="*/ 53 h 5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9" h="53">
                <a:moveTo>
                  <a:pt x="0" y="18"/>
                </a:moveTo>
                <a:lnTo>
                  <a:pt x="0" y="0"/>
                </a:lnTo>
                <a:lnTo>
                  <a:pt x="89" y="18"/>
                </a:lnTo>
                <a:lnTo>
                  <a:pt x="0" y="53"/>
                </a:lnTo>
                <a:lnTo>
                  <a:pt x="0" y="18"/>
                </a:lnTo>
                <a:close/>
              </a:path>
            </a:pathLst>
          </a:custGeom>
          <a:solidFill>
            <a:srgbClr val="000000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5" name="Line 53"/>
          <p:cNvSpPr>
            <a:spLocks noChangeShapeType="1"/>
          </p:cNvSpPr>
          <p:nvPr/>
        </p:nvSpPr>
        <p:spPr bwMode="auto">
          <a:xfrm>
            <a:off x="3868738" y="2901950"/>
            <a:ext cx="1322387" cy="1588"/>
          </a:xfrm>
          <a:prstGeom prst="line">
            <a:avLst/>
          </a:prstGeom>
          <a:noFill/>
          <a:ln w="412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" name="Freeform 54"/>
          <p:cNvSpPr>
            <a:spLocks/>
          </p:cNvSpPr>
          <p:nvPr/>
        </p:nvSpPr>
        <p:spPr bwMode="auto">
          <a:xfrm>
            <a:off x="4879975" y="2362200"/>
            <a:ext cx="128588" cy="90488"/>
          </a:xfrm>
          <a:custGeom>
            <a:avLst/>
            <a:gdLst>
              <a:gd name="T0" fmla="*/ 88 w 88"/>
              <a:gd name="T1" fmla="*/ 35 h 53"/>
              <a:gd name="T2" fmla="*/ 70 w 88"/>
              <a:gd name="T3" fmla="*/ 53 h 53"/>
              <a:gd name="T4" fmla="*/ 0 w 88"/>
              <a:gd name="T5" fmla="*/ 0 h 53"/>
              <a:gd name="T6" fmla="*/ 88 w 88"/>
              <a:gd name="T7" fmla="*/ 0 h 53"/>
              <a:gd name="T8" fmla="*/ 88 w 88"/>
              <a:gd name="T9" fmla="*/ 35 h 5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8"/>
              <a:gd name="T16" fmla="*/ 0 h 53"/>
              <a:gd name="T17" fmla="*/ 88 w 88"/>
              <a:gd name="T18" fmla="*/ 53 h 5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8" h="53">
                <a:moveTo>
                  <a:pt x="88" y="35"/>
                </a:moveTo>
                <a:lnTo>
                  <a:pt x="70" y="53"/>
                </a:lnTo>
                <a:lnTo>
                  <a:pt x="0" y="0"/>
                </a:lnTo>
                <a:lnTo>
                  <a:pt x="88" y="0"/>
                </a:lnTo>
                <a:lnTo>
                  <a:pt x="88" y="35"/>
                </a:lnTo>
                <a:close/>
              </a:path>
            </a:pathLst>
          </a:custGeom>
          <a:solidFill>
            <a:srgbClr val="000000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" name="Freeform 55"/>
          <p:cNvSpPr>
            <a:spLocks/>
          </p:cNvSpPr>
          <p:nvPr/>
        </p:nvSpPr>
        <p:spPr bwMode="auto">
          <a:xfrm>
            <a:off x="5319713" y="2528888"/>
            <a:ext cx="130175" cy="120650"/>
          </a:xfrm>
          <a:custGeom>
            <a:avLst/>
            <a:gdLst>
              <a:gd name="T0" fmla="*/ 18 w 89"/>
              <a:gd name="T1" fmla="*/ 35 h 71"/>
              <a:gd name="T2" fmla="*/ 18 w 89"/>
              <a:gd name="T3" fmla="*/ 0 h 71"/>
              <a:gd name="T4" fmla="*/ 89 w 89"/>
              <a:gd name="T5" fmla="*/ 71 h 71"/>
              <a:gd name="T6" fmla="*/ 0 w 89"/>
              <a:gd name="T7" fmla="*/ 53 h 71"/>
              <a:gd name="T8" fmla="*/ 18 w 89"/>
              <a:gd name="T9" fmla="*/ 35 h 7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9"/>
              <a:gd name="T16" fmla="*/ 0 h 71"/>
              <a:gd name="T17" fmla="*/ 89 w 89"/>
              <a:gd name="T18" fmla="*/ 71 h 7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9" h="71">
                <a:moveTo>
                  <a:pt x="18" y="35"/>
                </a:moveTo>
                <a:lnTo>
                  <a:pt x="18" y="0"/>
                </a:lnTo>
                <a:lnTo>
                  <a:pt x="89" y="71"/>
                </a:lnTo>
                <a:lnTo>
                  <a:pt x="0" y="53"/>
                </a:lnTo>
                <a:lnTo>
                  <a:pt x="18" y="35"/>
                </a:lnTo>
                <a:close/>
              </a:path>
            </a:pathLst>
          </a:custGeom>
          <a:solidFill>
            <a:srgbClr val="000000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" name="Line 56"/>
          <p:cNvSpPr>
            <a:spLocks noChangeShapeType="1"/>
          </p:cNvSpPr>
          <p:nvPr/>
        </p:nvSpPr>
        <p:spPr bwMode="auto">
          <a:xfrm>
            <a:off x="5008563" y="2414588"/>
            <a:ext cx="311150" cy="150812"/>
          </a:xfrm>
          <a:prstGeom prst="line">
            <a:avLst/>
          </a:prstGeom>
          <a:noFill/>
          <a:ln w="412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" name="Rectangle 57"/>
          <p:cNvSpPr>
            <a:spLocks noChangeArrowheads="1"/>
          </p:cNvSpPr>
          <p:nvPr/>
        </p:nvSpPr>
        <p:spPr bwMode="auto">
          <a:xfrm>
            <a:off x="4167188" y="2551113"/>
            <a:ext cx="6604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gossip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15615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 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</a:t>
            </a:r>
            <a:r>
              <a:rPr lang="en-US" dirty="0" smtClean="0"/>
              <a:t>onsistency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vailability</a:t>
            </a:r>
          </a:p>
          <a:p>
            <a:pPr lvl="1"/>
            <a:r>
              <a:rPr lang="en-US" dirty="0" smtClean="0"/>
              <a:t>Respond with a reasonable delay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</a:t>
            </a:r>
            <a:r>
              <a:rPr lang="en-US" dirty="0" smtClean="0"/>
              <a:t>artition tolerance</a:t>
            </a:r>
          </a:p>
          <a:p>
            <a:pPr lvl="1"/>
            <a:r>
              <a:rPr lang="en-US" dirty="0" smtClean="0"/>
              <a:t>Even if the network gets partitioned</a:t>
            </a:r>
          </a:p>
          <a:p>
            <a:r>
              <a:rPr lang="en-US" dirty="0" smtClean="0"/>
              <a:t>Choose two!</a:t>
            </a:r>
          </a:p>
          <a:p>
            <a:r>
              <a:rPr lang="en-US" dirty="0" smtClean="0"/>
              <a:t>Brewer conjectured in 2000, then proven by Gilbert and Lynch in 2002.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79226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CAP Theorem</a:t>
            </a:r>
          </a:p>
          <a:p>
            <a:pPr lvl="1"/>
            <a:r>
              <a:rPr lang="en-US" dirty="0" smtClean="0"/>
              <a:t>Consistency, Availability, Partition Tolerance</a:t>
            </a:r>
          </a:p>
          <a:p>
            <a:pPr lvl="1"/>
            <a:r>
              <a:rPr lang="en-US" dirty="0" smtClean="0"/>
              <a:t>Pick two</a:t>
            </a:r>
          </a:p>
          <a:p>
            <a:r>
              <a:rPr lang="en-US" dirty="0" smtClean="0"/>
              <a:t>Eventual consistency</a:t>
            </a:r>
          </a:p>
          <a:p>
            <a:pPr lvl="1"/>
            <a:r>
              <a:rPr lang="en-US" dirty="0" smtClean="0"/>
              <a:t>A system might go through some inconsistent states temporarily</a:t>
            </a:r>
          </a:p>
          <a:p>
            <a:r>
              <a:rPr lang="en-US" dirty="0" smtClean="0"/>
              <a:t>Eager replication vs. lazy replication</a:t>
            </a:r>
          </a:p>
          <a:p>
            <a:pPr lvl="1"/>
            <a:r>
              <a:rPr lang="en-US" dirty="0" smtClean="0"/>
              <a:t>Lazy replication propagates updates in the background</a:t>
            </a:r>
          </a:p>
          <a:p>
            <a:r>
              <a:rPr lang="en-US" dirty="0" smtClean="0"/>
              <a:t>Gossiping</a:t>
            </a:r>
          </a:p>
          <a:p>
            <a:pPr lvl="1"/>
            <a:r>
              <a:rPr lang="en-US" dirty="0" smtClean="0"/>
              <a:t>One strategy for lazy replication</a:t>
            </a:r>
          </a:p>
          <a:p>
            <a:pPr lvl="1"/>
            <a:r>
              <a:rPr lang="en-US" dirty="0" smtClean="0"/>
              <a:t>High-level of fault-tolerance &amp; quick spread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31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with Scale (Google Data)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US" dirty="0"/>
              <a:t>~0.5 overheating (power down most machines in &lt;5 </a:t>
            </a:r>
            <a:r>
              <a:rPr lang="en-US" dirty="0" err="1"/>
              <a:t>mins</a:t>
            </a:r>
            <a:r>
              <a:rPr lang="en-US" dirty="0"/>
              <a:t>, ~1-2 days to recover)</a:t>
            </a:r>
          </a:p>
          <a:p>
            <a:pPr lvl="0"/>
            <a:r>
              <a:rPr lang="en-US" dirty="0"/>
              <a:t>~1 PDU failure (~500-1000 machines suddenly disappear, ~6 hours to come back)</a:t>
            </a:r>
          </a:p>
          <a:p>
            <a:pPr lvl="0"/>
            <a:r>
              <a:rPr lang="en-US" dirty="0"/>
              <a:t>~1 rack-move (plenty of warning, ~500-1000 machines powered down, ~6 hours)</a:t>
            </a:r>
          </a:p>
          <a:p>
            <a:pPr lvl="0"/>
            <a:r>
              <a:rPr lang="en-US" dirty="0"/>
              <a:t>~1 network rewiring (rolling ~5% of machines down over 2-day span)</a:t>
            </a:r>
          </a:p>
          <a:p>
            <a:pPr lvl="0"/>
            <a:r>
              <a:rPr lang="en-US" dirty="0"/>
              <a:t>~20 rack failures (40-80 machines instantly disappear, 1-6 hours to get back)</a:t>
            </a:r>
          </a:p>
          <a:p>
            <a:pPr lvl="0"/>
            <a:r>
              <a:rPr lang="en-US" dirty="0"/>
              <a:t>~5 racks go wonky (40-80 machines see 50% packet loss)</a:t>
            </a:r>
          </a:p>
          <a:p>
            <a:pPr lvl="0"/>
            <a:r>
              <a:rPr lang="en-US" dirty="0"/>
              <a:t>~8 network maintenances (4 might cause ~30-minute random connectivity losses)</a:t>
            </a:r>
          </a:p>
          <a:p>
            <a:pPr lvl="0"/>
            <a:r>
              <a:rPr lang="en-US" dirty="0"/>
              <a:t>~12 router reloads (takes out DNS and external </a:t>
            </a:r>
            <a:r>
              <a:rPr lang="en-US" dirty="0" err="1"/>
              <a:t>vips</a:t>
            </a:r>
            <a:r>
              <a:rPr lang="en-US" dirty="0"/>
              <a:t> for a couple minutes)</a:t>
            </a:r>
          </a:p>
          <a:p>
            <a:pPr lvl="0"/>
            <a:r>
              <a:rPr lang="en-US" dirty="0"/>
              <a:t>~3 router failures (have to immediately pull traffic for an hour)</a:t>
            </a:r>
          </a:p>
          <a:p>
            <a:pPr lvl="0"/>
            <a:r>
              <a:rPr lang="en-US" dirty="0"/>
              <a:t>~dozens of minor 30-second blips for DNS</a:t>
            </a:r>
          </a:p>
          <a:p>
            <a:pPr lvl="0"/>
            <a:r>
              <a:rPr lang="en-US" dirty="0"/>
              <a:t>~1000 individual machine failures</a:t>
            </a:r>
          </a:p>
          <a:p>
            <a:pPr lvl="0"/>
            <a:r>
              <a:rPr lang="en-US" dirty="0"/>
              <a:t>~thousands of hard drive </a:t>
            </a:r>
            <a:r>
              <a:rPr lang="en-US" dirty="0" smtClean="0"/>
              <a:t>failures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26396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with Latency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Users expect desktop-quality responsiveness.</a:t>
            </a:r>
          </a:p>
          <a:p>
            <a:pPr lvl="0"/>
            <a:r>
              <a:rPr lang="en-US" dirty="0"/>
              <a:t>Amazon: every 100ms of latency cost them 1% in sales.</a:t>
            </a:r>
          </a:p>
          <a:p>
            <a:pPr lvl="0"/>
            <a:r>
              <a:rPr lang="en-US" dirty="0"/>
              <a:t>Google: an extra .5 seconds in search page generation time dropped traffic by 20%.</a:t>
            </a:r>
          </a:p>
          <a:p>
            <a:pPr lvl="0"/>
            <a:r>
              <a:rPr lang="en-US" dirty="0"/>
              <a:t>“Users really respond to speed” – Google VP Marissa </a:t>
            </a:r>
            <a:r>
              <a:rPr lang="en-US" dirty="0" smtClean="0"/>
              <a:t>Mayer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69833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Coping with 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19200" y="2590800"/>
            <a:ext cx="159530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1"/>
                </a:solidFill>
              </a:rPr>
              <a:t>Consistency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43600" y="2590800"/>
            <a:ext cx="1402948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1"/>
                </a:solidFill>
              </a:rPr>
              <a:t>Availability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76600" y="4876800"/>
            <a:ext cx="23042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1"/>
                </a:solidFill>
              </a:rPr>
              <a:t>Partition Tolerance</a:t>
            </a:r>
            <a:endParaRPr lang="en-US" sz="2000" dirty="0">
              <a:solidFill>
                <a:schemeClr val="tx1"/>
              </a:solidFill>
            </a:endParaRPr>
          </a:p>
        </p:txBody>
      </p:sp>
      <p:cxnSp>
        <p:nvCxnSpPr>
          <p:cNvPr id="8" name="Straight Connector 7"/>
          <p:cNvCxnSpPr>
            <a:stCxn id="5" idx="3"/>
            <a:endCxn id="6" idx="1"/>
          </p:cNvCxnSpPr>
          <p:nvPr/>
        </p:nvCxnSpPr>
        <p:spPr bwMode="auto">
          <a:xfrm>
            <a:off x="2814509" y="2778031"/>
            <a:ext cx="3129091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sm" len="sm"/>
            <a:tailEnd type="none" w="med" len="lg"/>
          </a:ln>
          <a:effectLst/>
        </p:spPr>
      </p:cxnSp>
      <p:cxnSp>
        <p:nvCxnSpPr>
          <p:cNvPr id="9" name="Straight Connector 8"/>
          <p:cNvCxnSpPr>
            <a:stCxn id="6" idx="1"/>
            <a:endCxn id="7" idx="0"/>
          </p:cNvCxnSpPr>
          <p:nvPr/>
        </p:nvCxnSpPr>
        <p:spPr bwMode="auto">
          <a:xfrm flipH="1">
            <a:off x="4428731" y="2778031"/>
            <a:ext cx="1514869" cy="2098769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sm" len="sm"/>
            <a:tailEnd type="none" w="med" len="lg"/>
          </a:ln>
          <a:effectLst/>
        </p:spPr>
      </p:cxnSp>
      <p:cxnSp>
        <p:nvCxnSpPr>
          <p:cNvPr id="10" name="Straight Connector 9"/>
          <p:cNvCxnSpPr>
            <a:stCxn id="7" idx="0"/>
            <a:endCxn id="5" idx="3"/>
          </p:cNvCxnSpPr>
          <p:nvPr/>
        </p:nvCxnSpPr>
        <p:spPr bwMode="auto">
          <a:xfrm flipH="1" flipV="1">
            <a:off x="2814509" y="2778031"/>
            <a:ext cx="1614222" cy="2098769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sm" len="sm"/>
            <a:tailEnd type="none" w="med" len="lg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2743200" y="2362200"/>
            <a:ext cx="3200400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000000"/>
                </a:solidFill>
              </a:rPr>
              <a:t>E.g., view-synchronous updates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66800" y="3581400"/>
            <a:ext cx="2408432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E.g., 2PC, static quorum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715000" y="3581400"/>
            <a:ext cx="2514600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000000"/>
                </a:solidFill>
              </a:rPr>
              <a:t>Eventual consistency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(e.g., Optimistic quorum)</a:t>
            </a: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424" y="381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24415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Coping with 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main issue is scale.</a:t>
            </a:r>
          </a:p>
          <a:p>
            <a:pPr lvl="1"/>
            <a:r>
              <a:rPr lang="en-US" dirty="0" smtClean="0"/>
              <a:t>As the system size grows, network partitioning becomes inevitable.</a:t>
            </a:r>
          </a:p>
          <a:p>
            <a:pPr lvl="1"/>
            <a:r>
              <a:rPr lang="en-US" dirty="0" smtClean="0"/>
              <a:t>You do not want to stop serving requests because of network partitioning.</a:t>
            </a:r>
          </a:p>
          <a:p>
            <a:pPr lvl="1"/>
            <a:r>
              <a:rPr lang="en-US" dirty="0" smtClean="0"/>
              <a:t>Giving up partition tolerance means giving up scale.</a:t>
            </a:r>
          </a:p>
          <a:p>
            <a:r>
              <a:rPr lang="en-US" dirty="0" smtClean="0"/>
              <a:t>Then the choice is either giving up availability or consistency</a:t>
            </a:r>
          </a:p>
          <a:p>
            <a:r>
              <a:rPr lang="en-US" dirty="0" smtClean="0"/>
              <a:t>Giving up availability and retaining consistency</a:t>
            </a:r>
          </a:p>
          <a:p>
            <a:pPr lvl="1"/>
            <a:r>
              <a:rPr lang="en-US" dirty="0" smtClean="0"/>
              <a:t>E.g., use 2PC or static quorum</a:t>
            </a:r>
          </a:p>
          <a:p>
            <a:pPr lvl="1"/>
            <a:r>
              <a:rPr lang="en-US" dirty="0" smtClean="0"/>
              <a:t>Your system blocks until everything becomes consistent.</a:t>
            </a:r>
          </a:p>
          <a:p>
            <a:pPr lvl="1"/>
            <a:r>
              <a:rPr lang="en-US" dirty="0" smtClean="0"/>
              <a:t>Probably cannot satisfy customers well enough.</a:t>
            </a:r>
          </a:p>
          <a:p>
            <a:r>
              <a:rPr lang="en-US" dirty="0" smtClean="0"/>
              <a:t>Giving up consistency and retaining availability</a:t>
            </a:r>
          </a:p>
          <a:p>
            <a:pPr lvl="1"/>
            <a:r>
              <a:rPr lang="en-US" dirty="0" smtClean="0"/>
              <a:t>Eventual consistency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897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Eventual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some inconsistent states the system goes though temporarily.</a:t>
            </a:r>
          </a:p>
          <a:p>
            <a:r>
              <a:rPr lang="en-US" dirty="0" smtClean="0"/>
              <a:t>Lots of new systems choose partition tolerance and availability over consistency.</a:t>
            </a:r>
          </a:p>
          <a:p>
            <a:pPr lvl="1"/>
            <a:r>
              <a:rPr lang="en-US" dirty="0" smtClean="0"/>
              <a:t>Amazon, Facebook, eBay, Twitter, etc.</a:t>
            </a:r>
          </a:p>
          <a:p>
            <a:r>
              <a:rPr lang="en-US" dirty="0" smtClean="0"/>
              <a:t>Not as bad as it sounds…</a:t>
            </a:r>
          </a:p>
          <a:p>
            <a:pPr lvl="1"/>
            <a:r>
              <a:rPr lang="en-US" dirty="0" smtClean="0"/>
              <a:t>If you have enough in stock, keeping how many left exactly every moment is not necessary (as long as you can get the right number eventually).</a:t>
            </a:r>
          </a:p>
          <a:p>
            <a:pPr lvl="1"/>
            <a:r>
              <a:rPr lang="en-US" dirty="0" smtClean="0"/>
              <a:t>Online credit card histories don’t exactly reflect real-time usage.</a:t>
            </a:r>
          </a:p>
          <a:p>
            <a:pPr lvl="1"/>
            <a:r>
              <a:rPr lang="en-US" dirty="0" smtClean="0"/>
              <a:t>Facebook updates can show up to some, but not to the other for some period of time.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68428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Required: Conflict Resolution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Clr>
                <a:schemeClr val="hlink"/>
              </a:buClr>
              <a:buSzPct val="120000"/>
            </a:pPr>
            <a:r>
              <a:rPr lang="en-US" dirty="0">
                <a:latin typeface="Arial" charset="0"/>
                <a:ea typeface="ＭＳ Ｐゴシック" charset="0"/>
              </a:rPr>
              <a:t>Concurrent updates during partitions will cause </a:t>
            </a:r>
            <a:r>
              <a:rPr lang="en-US" i="1" dirty="0" smtClean="0">
                <a:latin typeface="Arial" charset="0"/>
                <a:ea typeface="ＭＳ Ｐゴシック" charset="0"/>
              </a:rPr>
              <a:t>conflicts</a:t>
            </a:r>
          </a:p>
          <a:p>
            <a:pPr lvl="1">
              <a:lnSpc>
                <a:spcPct val="80000"/>
              </a:lnSpc>
              <a:buClr>
                <a:schemeClr val="hlink"/>
              </a:buClr>
              <a:buSzPct val="120000"/>
            </a:pPr>
            <a:r>
              <a:rPr lang="en-US" i="1" dirty="0" smtClean="0">
                <a:latin typeface="Arial" charset="0"/>
                <a:ea typeface="ＭＳ Ｐゴシック" charset="0"/>
              </a:rPr>
              <a:t>E.g</a:t>
            </a:r>
            <a:r>
              <a:rPr lang="en-US" i="1" dirty="0">
                <a:latin typeface="Arial" charset="0"/>
                <a:ea typeface="ＭＳ Ｐゴシック" charset="0"/>
              </a:rPr>
              <a:t>.</a:t>
            </a:r>
            <a:r>
              <a:rPr lang="en-US" dirty="0">
                <a:latin typeface="Arial" charset="0"/>
                <a:ea typeface="ＭＳ Ｐゴシック" charset="0"/>
              </a:rPr>
              <a:t>, scheduling a meeting under the same </a:t>
            </a:r>
            <a:r>
              <a:rPr lang="en-US" dirty="0" smtClean="0">
                <a:latin typeface="Arial" charset="0"/>
                <a:ea typeface="ＭＳ Ｐゴシック" charset="0"/>
              </a:rPr>
              <a:t>time</a:t>
            </a:r>
          </a:p>
          <a:p>
            <a:pPr lvl="1">
              <a:lnSpc>
                <a:spcPct val="80000"/>
              </a:lnSpc>
              <a:buClr>
                <a:schemeClr val="hlink"/>
              </a:buClr>
              <a:buSzPct val="120000"/>
            </a:pPr>
            <a:r>
              <a:rPr lang="en-US" i="1" dirty="0" smtClean="0">
                <a:latin typeface="Arial" charset="0"/>
                <a:ea typeface="ＭＳ Ｐゴシック" charset="0"/>
              </a:rPr>
              <a:t>E.g</a:t>
            </a:r>
            <a:r>
              <a:rPr lang="en-US" i="1" dirty="0">
                <a:latin typeface="Arial" charset="0"/>
                <a:ea typeface="ＭＳ Ｐゴシック" charset="0"/>
              </a:rPr>
              <a:t>.</a:t>
            </a:r>
            <a:r>
              <a:rPr lang="en-US" dirty="0">
                <a:latin typeface="Arial" charset="0"/>
                <a:ea typeface="ＭＳ Ｐゴシック" charset="0"/>
              </a:rPr>
              <a:t>, concurrent modifications of </a:t>
            </a:r>
            <a:r>
              <a:rPr lang="en-US" dirty="0" smtClean="0">
                <a:latin typeface="Arial" charset="0"/>
                <a:ea typeface="ＭＳ Ｐゴシック" charset="0"/>
              </a:rPr>
              <a:t>the same </a:t>
            </a:r>
            <a:r>
              <a:rPr lang="en-US" dirty="0" smtClean="0">
                <a:latin typeface="Arial" charset="0"/>
                <a:ea typeface="ＭＳ Ｐゴシック" charset="0"/>
              </a:rPr>
              <a:t>file</a:t>
            </a:r>
            <a:endParaRPr lang="en-US" dirty="0">
              <a:latin typeface="Arial" charset="0"/>
              <a:ea typeface="ＭＳ Ｐゴシック" charset="0"/>
            </a:endParaRPr>
          </a:p>
          <a:p>
            <a:pPr>
              <a:lnSpc>
                <a:spcPct val="80000"/>
              </a:lnSpc>
              <a:buClr>
                <a:schemeClr val="hlink"/>
              </a:buClr>
              <a:buSzPct val="120000"/>
            </a:pPr>
            <a:r>
              <a:rPr lang="en-US" dirty="0">
                <a:latin typeface="Arial" charset="0"/>
                <a:ea typeface="ＭＳ Ｐゴシック" charset="0"/>
              </a:rPr>
              <a:t>Conflicts must be resolved, either automatically or </a:t>
            </a:r>
            <a:r>
              <a:rPr lang="en-US" dirty="0" smtClean="0">
                <a:latin typeface="Arial" charset="0"/>
                <a:ea typeface="ＭＳ Ｐゴシック" charset="0"/>
              </a:rPr>
              <a:t>manually</a:t>
            </a:r>
          </a:p>
          <a:p>
            <a:pPr lvl="1">
              <a:lnSpc>
                <a:spcPct val="80000"/>
              </a:lnSpc>
              <a:buClr>
                <a:schemeClr val="hlink"/>
              </a:buClr>
              <a:buSzPct val="120000"/>
            </a:pPr>
            <a:r>
              <a:rPr lang="en-US" i="1" dirty="0" smtClean="0">
                <a:latin typeface="Arial" charset="0"/>
                <a:ea typeface="ＭＳ Ｐゴシック" charset="0"/>
              </a:rPr>
              <a:t>E.g</a:t>
            </a:r>
            <a:r>
              <a:rPr lang="en-US" i="1" dirty="0">
                <a:latin typeface="Arial" charset="0"/>
                <a:ea typeface="ＭＳ Ｐゴシック" charset="0"/>
              </a:rPr>
              <a:t>.,</a:t>
            </a:r>
            <a:r>
              <a:rPr lang="en-US" dirty="0">
                <a:latin typeface="Arial" charset="0"/>
                <a:ea typeface="ＭＳ Ｐゴシック" charset="0"/>
              </a:rPr>
              <a:t> file </a:t>
            </a:r>
            <a:r>
              <a:rPr lang="en-US" dirty="0" smtClean="0">
                <a:latin typeface="Arial" charset="0"/>
                <a:ea typeface="ＭＳ Ｐゴシック" charset="0"/>
              </a:rPr>
              <a:t>merge</a:t>
            </a:r>
          </a:p>
          <a:p>
            <a:pPr lvl="1">
              <a:lnSpc>
                <a:spcPct val="80000"/>
              </a:lnSpc>
              <a:buClr>
                <a:schemeClr val="hlink"/>
              </a:buClr>
              <a:buSzPct val="120000"/>
            </a:pPr>
            <a:r>
              <a:rPr lang="en-US" i="1" dirty="0" smtClean="0">
                <a:latin typeface="Arial" charset="0"/>
                <a:ea typeface="ＭＳ Ｐゴシック" charset="0"/>
              </a:rPr>
              <a:t>E.g</a:t>
            </a:r>
            <a:r>
              <a:rPr lang="en-US" i="1" dirty="0">
                <a:latin typeface="Arial" charset="0"/>
                <a:ea typeface="ＭＳ Ｐゴシック" charset="0"/>
              </a:rPr>
              <a:t>., </a:t>
            </a:r>
            <a:r>
              <a:rPr lang="en-US" dirty="0" smtClean="0">
                <a:latin typeface="Arial" charset="0"/>
                <a:ea typeface="ＭＳ Ｐゴシック" charset="0"/>
              </a:rPr>
              <a:t>priorities</a:t>
            </a:r>
          </a:p>
          <a:p>
            <a:pPr lvl="1">
              <a:lnSpc>
                <a:spcPct val="80000"/>
              </a:lnSpc>
              <a:buClr>
                <a:schemeClr val="hlink"/>
              </a:buClr>
              <a:buSzPct val="120000"/>
            </a:pPr>
            <a:r>
              <a:rPr lang="en-US" i="1" dirty="0" smtClean="0">
                <a:latin typeface="Arial" charset="0"/>
                <a:ea typeface="ＭＳ Ｐゴシック" charset="0"/>
              </a:rPr>
              <a:t>E.g</a:t>
            </a:r>
            <a:r>
              <a:rPr lang="en-US" i="1" dirty="0">
                <a:latin typeface="Arial" charset="0"/>
                <a:ea typeface="ＭＳ Ｐゴシック" charset="0"/>
              </a:rPr>
              <a:t>., </a:t>
            </a:r>
            <a:r>
              <a:rPr lang="en-US" dirty="0">
                <a:latin typeface="Arial" charset="0"/>
                <a:ea typeface="ＭＳ Ｐゴシック" charset="0"/>
              </a:rPr>
              <a:t>kick it back to </a:t>
            </a:r>
            <a:r>
              <a:rPr lang="en-US" dirty="0" smtClean="0">
                <a:latin typeface="Arial" charset="0"/>
                <a:ea typeface="ＭＳ Ｐゴシック" charset="0"/>
              </a:rPr>
              <a:t>human</a:t>
            </a:r>
            <a:endParaRPr lang="en-US" dirty="0">
              <a:latin typeface="Arial" charset="0"/>
              <a:ea typeface="ＭＳ Ｐゴシック" charset="0"/>
            </a:endParaRPr>
          </a:p>
          <a:p>
            <a:pPr>
              <a:lnSpc>
                <a:spcPct val="80000"/>
              </a:lnSpc>
              <a:buClr>
                <a:schemeClr val="hlink"/>
              </a:buClr>
              <a:buSzPct val="120000"/>
            </a:pPr>
            <a:r>
              <a:rPr lang="en-US" dirty="0" smtClean="0">
                <a:latin typeface="Arial" charset="0"/>
                <a:ea typeface="ＭＳ Ｐゴシック" charset="0"/>
              </a:rPr>
              <a:t>The system </a:t>
            </a:r>
            <a:r>
              <a:rPr lang="en-US" dirty="0">
                <a:latin typeface="Arial" charset="0"/>
                <a:ea typeface="ＭＳ Ｐゴシック" charset="0"/>
              </a:rPr>
              <a:t>must decide: what kind of conflicts are OK &amp; how to minimize </a:t>
            </a:r>
            <a:r>
              <a:rPr lang="en-US" dirty="0" smtClean="0">
                <a:latin typeface="Arial" charset="0"/>
                <a:ea typeface="ＭＳ Ｐゴシック" charset="0"/>
              </a:rPr>
              <a:t>them</a:t>
            </a:r>
            <a:endParaRPr lang="en-US" dirty="0">
              <a:latin typeface="Arial" charset="0"/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63242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27449</TotalTime>
  <Pages>12</Pages>
  <Words>1778</Words>
  <Application>Microsoft Macintosh PowerPoint</Application>
  <PresentationFormat>Letter Paper (8.5x11 in)</PresentationFormat>
  <Paragraphs>308</Paragraphs>
  <Slides>31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4" baseType="lpstr">
      <vt:lpstr>CS252-template</vt:lpstr>
      <vt:lpstr>Office Theme</vt:lpstr>
      <vt:lpstr>Equation</vt:lpstr>
      <vt:lpstr>CSE 486/586 Distributed Systems Gossiping</vt:lpstr>
      <vt:lpstr>Recap</vt:lpstr>
      <vt:lpstr>CAP Theorem</vt:lpstr>
      <vt:lpstr>Problem with Scale (Google Data)</vt:lpstr>
      <vt:lpstr>Problem with Latency</vt:lpstr>
      <vt:lpstr>Coping with CAP</vt:lpstr>
      <vt:lpstr>Coping with CAP</vt:lpstr>
      <vt:lpstr>Eventual Consistency</vt:lpstr>
      <vt:lpstr>Required: Conflict Resolution</vt:lpstr>
      <vt:lpstr>BASE</vt:lpstr>
      <vt:lpstr>CSE 486/586 Administrivia</vt:lpstr>
      <vt:lpstr>Recall: Passive Replication</vt:lpstr>
      <vt:lpstr>Recall: Active Replication</vt:lpstr>
      <vt:lpstr>Eager vs. Lazy</vt:lpstr>
      <vt:lpstr>Revisiting Multicast</vt:lpstr>
      <vt:lpstr>Fault-Tolerance and Scalability</vt:lpstr>
      <vt:lpstr>B-Multicast</vt:lpstr>
      <vt:lpstr>R-Multicast</vt:lpstr>
      <vt:lpstr>Any Other?</vt:lpstr>
      <vt:lpstr>Another Approach</vt:lpstr>
      <vt:lpstr>Another Approach</vt:lpstr>
      <vt:lpstr>Another Approach</vt:lpstr>
      <vt:lpstr>Another Approach</vt:lpstr>
      <vt:lpstr>“Gossip” (or “Epidemic”) Multicast</vt:lpstr>
      <vt:lpstr>Properties</vt:lpstr>
      <vt:lpstr>Fault-Tolerance</vt:lpstr>
      <vt:lpstr>Fault-Tolerance</vt:lpstr>
      <vt:lpstr>Gossiping Architecture</vt:lpstr>
      <vt:lpstr>Gossip Architecture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Steven Ko</cp:lastModifiedBy>
  <cp:revision>1174</cp:revision>
  <cp:lastPrinted>2012-03-23T14:57:23Z</cp:lastPrinted>
  <dcterms:created xsi:type="dcterms:W3CDTF">2012-03-21T04:48:11Z</dcterms:created>
  <dcterms:modified xsi:type="dcterms:W3CDTF">2012-03-26T19:01:25Z</dcterms:modified>
  <cp:category/>
</cp:coreProperties>
</file>