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07" r:id="rId4"/>
    <p:sldId id="736" r:id="rId5"/>
    <p:sldId id="737" r:id="rId6"/>
    <p:sldId id="720" r:id="rId7"/>
    <p:sldId id="739" r:id="rId8"/>
    <p:sldId id="740" r:id="rId9"/>
    <p:sldId id="722" r:id="rId10"/>
    <p:sldId id="723" r:id="rId11"/>
    <p:sldId id="721" r:id="rId12"/>
    <p:sldId id="724" r:id="rId13"/>
    <p:sldId id="725" r:id="rId14"/>
    <p:sldId id="741" r:id="rId15"/>
    <p:sldId id="726" r:id="rId16"/>
    <p:sldId id="728" r:id="rId17"/>
    <p:sldId id="729" r:id="rId18"/>
    <p:sldId id="742" r:id="rId19"/>
    <p:sldId id="751" r:id="rId20"/>
    <p:sldId id="704" r:id="rId21"/>
    <p:sldId id="584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appened-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efore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happened-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happened-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2681288"/>
            <a:ext cx="79851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+ 1, otherwise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pitchFamily="-1" charset="0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ms</a:t>
            </a:r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0 deadline is 2/6/12 (Monday).</a:t>
            </a:r>
          </a:p>
          <a:p>
            <a:pPr lvl="1"/>
            <a:r>
              <a:rPr lang="en-US" dirty="0" smtClean="0"/>
              <a:t>Please give feedback on project 0.</a:t>
            </a:r>
          </a:p>
          <a:p>
            <a:pPr lvl="1"/>
            <a:r>
              <a:rPr lang="en-US" dirty="0" smtClean="0"/>
              <a:t>One server socket (one globally) vs. two server sockets (one each)</a:t>
            </a:r>
          </a:p>
          <a:p>
            <a:r>
              <a:rPr lang="en-US" dirty="0" smtClean="0"/>
              <a:t>Project 1 will be out next week (probably Wednesday).</a:t>
            </a:r>
          </a:p>
          <a:p>
            <a:pPr lvl="1"/>
            <a:r>
              <a:rPr lang="en-US" dirty="0" smtClean="0"/>
              <a:t>Please form a project group of 5 people by next Wednesday.</a:t>
            </a:r>
          </a:p>
          <a:p>
            <a:pPr lvl="1"/>
            <a:r>
              <a:rPr lang="en-US" dirty="0" smtClean="0"/>
              <a:t>By Sunday, if you cannot form a group of 5 people, post a public </a:t>
            </a:r>
            <a:r>
              <a:rPr lang="en-US" dirty="0" err="1" smtClean="0"/>
              <a:t>msg</a:t>
            </a:r>
            <a:r>
              <a:rPr lang="en-US" dirty="0" smtClean="0"/>
              <a:t> on Piazza, so that others can see and reply back to you.</a:t>
            </a:r>
          </a:p>
          <a:p>
            <a:pPr lvl="1"/>
            <a:r>
              <a:rPr lang="en-US" dirty="0" smtClean="0"/>
              <a:t>By Wednesday, if you still cannot, then post a private </a:t>
            </a:r>
            <a:r>
              <a:rPr lang="en-US" dirty="0" err="1" smtClean="0"/>
              <a:t>msg</a:t>
            </a:r>
            <a:r>
              <a:rPr lang="en-US" dirty="0" smtClean="0"/>
              <a:t> on Piazza; the teaching staff will be match-makers.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Global snapshot overview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Consistent cut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r>
              <a:rPr lang="en-US" dirty="0" smtClean="0"/>
              <a:t>Next: why the snapshot algorithm works &amp; reliable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External and internal synchronization</a:t>
            </a:r>
          </a:p>
          <a:p>
            <a:pPr lvl="1"/>
            <a:r>
              <a:rPr lang="en-US" dirty="0" err="1" smtClean="0"/>
              <a:t>Cristian’s</a:t>
            </a:r>
            <a:r>
              <a:rPr lang="en-US" dirty="0" smtClean="0"/>
              <a:t> algorithm: external synchronization</a:t>
            </a:r>
          </a:p>
          <a:p>
            <a:pPr lvl="1"/>
            <a:r>
              <a:rPr lang="en-US" dirty="0" smtClean="0"/>
              <a:t>Berkeley algorithm: internal synchronization</a:t>
            </a:r>
          </a:p>
          <a:p>
            <a:pPr lvl="1"/>
            <a:r>
              <a:rPr lang="en-US" dirty="0" smtClean="0"/>
              <a:t>Both designed for LAN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NTP 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Logical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ordering events, relative time should suffice.</a:t>
            </a:r>
          </a:p>
          <a:p>
            <a:pPr lvl="1"/>
            <a:r>
              <a:rPr lang="en-US" dirty="0" smtClean="0"/>
              <a:t>Will continue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Recap: </a:t>
            </a:r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The correct time can be between </a:t>
            </a:r>
            <a:r>
              <a:rPr lang="en-US" dirty="0" smtClean="0">
                <a:solidFill>
                  <a:srgbClr val="0000FF"/>
                </a:solidFill>
              </a:rPr>
              <a:t>[T + min, T + RTT – min]</a:t>
            </a:r>
          </a:p>
          <a:p>
            <a:pPr lvl="1"/>
            <a:r>
              <a:rPr lang="en-US" dirty="0" smtClean="0"/>
              <a:t>Min one-way delay: min, max one-way delay: RTT – min</a:t>
            </a:r>
          </a:p>
          <a:p>
            <a:r>
              <a:rPr lang="en-US" dirty="0" smtClean="0"/>
              <a:t>The accuracy is: </a:t>
            </a:r>
            <a:r>
              <a:rPr lang="en-US" dirty="0" smtClean="0">
                <a:solidFill>
                  <a:srgbClr val="FF0000"/>
                </a:solidFill>
              </a:rPr>
              <a:t>+-(RTT/2 – min)</a:t>
            </a:r>
          </a:p>
          <a:p>
            <a:r>
              <a:rPr lang="en-US" dirty="0" smtClean="0"/>
              <a:t>Natural next step: minimize inaccuracy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Recap: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Arbitrary delays; </a:t>
            </a:r>
            <a:r>
              <a:rPr lang="en-US" dirty="0" smtClean="0">
                <a:solidFill>
                  <a:srgbClr val="0000FF"/>
                </a:solidFill>
              </a:rPr>
              <a:t>hard to estimate one-way delay</a:t>
            </a:r>
          </a:p>
          <a:p>
            <a:pPr lvl="1"/>
            <a:r>
              <a:rPr lang="en-US" dirty="0" smtClean="0"/>
              <a:t>Too many hosts; </a:t>
            </a:r>
            <a:r>
              <a:rPr lang="en-US" dirty="0" smtClean="0">
                <a:solidFill>
                  <a:srgbClr val="0000FF"/>
                </a:solidFill>
              </a:rPr>
              <a:t>cannot rely on a few time servers</a:t>
            </a:r>
          </a:p>
          <a:p>
            <a:pPr lvl="1"/>
            <a:r>
              <a:rPr lang="en-US" dirty="0" smtClean="0"/>
              <a:t>Thus, hard to apply </a:t>
            </a:r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r>
              <a:rPr lang="en-US" dirty="0" smtClean="0"/>
              <a:t>The NTP</a:t>
            </a:r>
          </a:p>
          <a:p>
            <a:pPr lvl="1"/>
            <a:r>
              <a:rPr lang="en-US" dirty="0" smtClean="0"/>
              <a:t>Doesn’t estimate one-way delay; </a:t>
            </a:r>
            <a:r>
              <a:rPr lang="en-US" dirty="0" smtClean="0">
                <a:solidFill>
                  <a:srgbClr val="FF0000"/>
                </a:solidFill>
              </a:rPr>
              <a:t>instead estimate the actual offset </a:t>
            </a:r>
            <a:r>
              <a:rPr lang="en-US" dirty="0" smtClean="0"/>
              <a:t>between two clocks</a:t>
            </a:r>
          </a:p>
          <a:p>
            <a:pPr lvl="1"/>
            <a:r>
              <a:rPr lang="en-US" dirty="0" smtClean="0"/>
              <a:t>Uses a hierarchy of servers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scales</a:t>
            </a:r>
            <a:r>
              <a:rPr lang="en-US" dirty="0" smtClean="0"/>
              <a:t> better</a:t>
            </a:r>
          </a:p>
          <a:p>
            <a:r>
              <a:rPr lang="en-US" dirty="0" smtClean="0"/>
              <a:t>How to estimate the actual offset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914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382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581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85800" y="57912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Many NTP peers talk</a:t>
            </a:r>
            <a:r>
              <a:rPr lang="en-US" sz="2000" dirty="0" smtClean="0">
                <a:solidFill>
                  <a:srgbClr val="0000FF"/>
                </a:solidFill>
              </a:rPr>
              <a:t>; apply a </a:t>
            </a:r>
            <a:r>
              <a:rPr lang="en-US" sz="2000" dirty="0" smtClean="0">
                <a:solidFill>
                  <a:srgbClr val="FF0000"/>
                </a:solidFill>
              </a:rPr>
              <a:t>data filtering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algo</a:t>
            </a:r>
            <a:r>
              <a:rPr lang="en-US" sz="2000" dirty="0" smtClean="0">
                <a:solidFill>
                  <a:srgbClr val="0000FF"/>
                </a:solidFill>
              </a:rPr>
              <a:t>. then </a:t>
            </a:r>
            <a:r>
              <a:rPr lang="en-US" sz="2000" dirty="0" smtClean="0">
                <a:solidFill>
                  <a:srgbClr val="FF0000"/>
                </a:solidFill>
              </a:rPr>
              <a:t>keep the 8 most recent pairs</a:t>
            </a:r>
            <a:r>
              <a:rPr lang="en-US" sz="2000" dirty="0" smtClean="0">
                <a:solidFill>
                  <a:srgbClr val="0000FF"/>
                </a:solidFill>
              </a:rPr>
              <a:t> of &lt;</a:t>
            </a:r>
            <a:r>
              <a:rPr lang="en-US" sz="2000" i="1" dirty="0" err="1" smtClean="0">
                <a:solidFill>
                  <a:srgbClr val="0000FF"/>
                </a:solidFill>
              </a:rPr>
              <a:t>o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i="1" dirty="0" smtClean="0">
                <a:solidFill>
                  <a:srgbClr val="0000FF"/>
                </a:solidFill>
              </a:rPr>
              <a:t>, </a:t>
            </a:r>
            <a:r>
              <a:rPr lang="en-US" sz="2000" i="1" dirty="0" err="1" smtClean="0">
                <a:solidFill>
                  <a:srgbClr val="0000FF"/>
                </a:solidFill>
              </a:rPr>
              <a:t>d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&gt;, and selects the minimum </a:t>
            </a:r>
            <a:r>
              <a:rPr lang="en-US" sz="2000" i="1" dirty="0" err="1" smtClean="0">
                <a:solidFill>
                  <a:srgbClr val="0000FF"/>
                </a:solidFill>
              </a:rPr>
              <a:t>d</a:t>
            </a:r>
            <a:r>
              <a:rPr lang="en-US" sz="2000" i="1" baseline="-25000" dirty="0" err="1" smtClean="0">
                <a:solidFill>
                  <a:srgbClr val="0000FF"/>
                </a:solidFill>
              </a:rPr>
              <a:t>i</a:t>
            </a:r>
            <a:endParaRPr lang="en-US" sz="2000" i="1" baseline="-25000" dirty="0" smtClean="0">
              <a:solidFill>
                <a:srgbClr val="0000FF"/>
              </a:solidFill>
            </a:endParaRPr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1905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1905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124200"/>
          <a:ext cx="4734757" cy="2438400"/>
        </p:xfrm>
        <a:graphic>
          <a:graphicData uri="http://schemas.openxmlformats.org/presentationml/2006/ole">
            <p:oleObj spid="_x0000_s82951" name="Equation" r:id="rId3" imgW="2540000" imgH="1308100" progId="Equation.3">
              <p:embed/>
            </p:oleObj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048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334000" y="3048000"/>
            <a:ext cx="37338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5486400" y="3151220"/>
          <a:ext cx="3406588" cy="1905000"/>
        </p:xfrm>
        <a:graphic>
          <a:graphicData uri="http://schemas.openxmlformats.org/presentationml/2006/ole">
            <p:oleObj spid="_x0000_s82953" name="Equation" r:id="rId4" imgW="1930400" imgH="1079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Arises 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6330950" cy="4611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3600"/>
            <a:ext cx="6261100" cy="4372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a </a:t>
            </a:r>
            <a:r>
              <a:rPr lang="en-US" dirty="0" smtClean="0">
                <a:solidFill>
                  <a:srgbClr val="FF0000"/>
                </a:solidFill>
              </a:rPr>
              <a:t>collection of values</a:t>
            </a:r>
            <a:r>
              <a:rPr lang="en-US" dirty="0" smtClean="0"/>
              <a:t> of variables</a:t>
            </a:r>
          </a:p>
          <a:p>
            <a:r>
              <a:rPr lang="en-US" dirty="0" smtClean="0"/>
              <a:t>Event: an occurrence of an action that changes the state, (i.e.,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 program,</a:t>
            </a:r>
          </a:p>
          <a:p>
            <a:pPr lvl="1"/>
            <a:r>
              <a:rPr lang="en-US" dirty="0" smtClean="0"/>
              <a:t>We can think of all </a:t>
            </a:r>
            <a:r>
              <a:rPr lang="en-US" dirty="0" smtClean="0">
                <a:solidFill>
                  <a:srgbClr val="FF0000"/>
                </a:solidFill>
              </a:rPr>
              <a:t>possible execution 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runtime,</a:t>
            </a:r>
          </a:p>
          <a:p>
            <a:pPr lvl="1"/>
            <a:r>
              <a:rPr lang="en-US" dirty="0" smtClean="0"/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only one path</a:t>
            </a:r>
            <a:r>
              <a:rPr lang="en-US" dirty="0" smtClean="0"/>
              <a:t> that the program takes.</a:t>
            </a:r>
          </a:p>
          <a:p>
            <a:r>
              <a:rPr lang="en-US" dirty="0" smtClean="0"/>
              <a:t>Equally applicable to</a:t>
            </a:r>
          </a:p>
          <a:p>
            <a:pPr lvl="1"/>
            <a:r>
              <a:rPr lang="en-US" dirty="0" smtClean="0"/>
              <a:t>A single process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set of processes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05600" y="2667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7056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6200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0010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1628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705600" y="5715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SF</a:t>
            </a:r>
          </a:p>
        </p:txBody>
      </p: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 bwMode="auto">
          <a:xfrm rot="16200000" flipH="1">
            <a:off x="7470308" y="3203108"/>
            <a:ext cx="416392" cy="6449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>
            <a:endCxn id="8" idx="0"/>
          </p:cNvCxnSpPr>
          <p:nvPr/>
        </p:nvCxnSpPr>
        <p:spPr bwMode="auto">
          <a:xfrm rot="5400000">
            <a:off x="6934200" y="3581400"/>
            <a:ext cx="304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8" idx="4"/>
            <a:endCxn id="14" idx="0"/>
          </p:cNvCxnSpPr>
          <p:nvPr/>
        </p:nvCxnSpPr>
        <p:spPr bwMode="auto">
          <a:xfrm rot="5400000">
            <a:off x="6477000" y="5105400"/>
            <a:ext cx="1219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>
            <a:stCxn id="9" idx="3"/>
            <a:endCxn id="11" idx="0"/>
          </p:cNvCxnSpPr>
          <p:nvPr/>
        </p:nvCxnSpPr>
        <p:spPr bwMode="auto">
          <a:xfrm rot="5400000">
            <a:off x="7467600" y="4460408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>
            <a:stCxn id="9" idx="5"/>
            <a:endCxn id="10" idx="0"/>
          </p:cNvCxnSpPr>
          <p:nvPr/>
        </p:nvCxnSpPr>
        <p:spPr bwMode="auto">
          <a:xfrm rot="16200000" flipH="1">
            <a:off x="8156108" y="4498508"/>
            <a:ext cx="340192" cy="1115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11" idx="4"/>
            <a:endCxn id="14" idx="7"/>
          </p:cNvCxnSpPr>
          <p:nvPr/>
        </p:nvCxnSpPr>
        <p:spPr bwMode="auto">
          <a:xfrm rot="5400000">
            <a:off x="7279808" y="5562600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>
            <a:stCxn id="10" idx="4"/>
            <a:endCxn id="14" idx="6"/>
          </p:cNvCxnSpPr>
          <p:nvPr/>
        </p:nvCxnSpPr>
        <p:spPr bwMode="auto">
          <a:xfrm rot="5400000">
            <a:off x="7620000" y="5334000"/>
            <a:ext cx="6096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Freeform 56"/>
          <p:cNvSpPr/>
          <p:nvPr/>
        </p:nvSpPr>
        <p:spPr bwMode="auto">
          <a:xfrm>
            <a:off x="6928512" y="2409302"/>
            <a:ext cx="1160935" cy="4307937"/>
          </a:xfrm>
          <a:custGeom>
            <a:avLst/>
            <a:gdLst>
              <a:gd name="connsiteX0" fmla="*/ 154937 w 1160935"/>
              <a:gd name="connsiteY0" fmla="*/ 0 h 4307937"/>
              <a:gd name="connsiteX1" fmla="*/ 154937 w 1160935"/>
              <a:gd name="connsiteY1" fmla="*/ 680890 h 4307937"/>
              <a:gd name="connsiteX2" fmla="*/ 1084558 w 1160935"/>
              <a:gd name="connsiteY2" fmla="*/ 1689130 h 4307937"/>
              <a:gd name="connsiteX3" fmla="*/ 613201 w 1160935"/>
              <a:gd name="connsiteY3" fmla="*/ 2684277 h 4307937"/>
              <a:gd name="connsiteX4" fmla="*/ 181124 w 1160935"/>
              <a:gd name="connsiteY4" fmla="*/ 3744894 h 4307937"/>
              <a:gd name="connsiteX5" fmla="*/ 141844 w 1160935"/>
              <a:gd name="connsiteY5" fmla="*/ 4307937 h 4307937"/>
              <a:gd name="connsiteX6" fmla="*/ 141844 w 1160935"/>
              <a:gd name="connsiteY6" fmla="*/ 4307937 h 43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935" h="4307937">
                <a:moveTo>
                  <a:pt x="154937" y="0"/>
                </a:moveTo>
                <a:cubicBezTo>
                  <a:pt x="77468" y="199684"/>
                  <a:pt x="0" y="399368"/>
                  <a:pt x="154937" y="680890"/>
                </a:cubicBezTo>
                <a:cubicBezTo>
                  <a:pt x="309874" y="962412"/>
                  <a:pt x="1008181" y="1355232"/>
                  <a:pt x="1084558" y="1689130"/>
                </a:cubicBezTo>
                <a:cubicBezTo>
                  <a:pt x="1160935" y="2023028"/>
                  <a:pt x="763773" y="2341650"/>
                  <a:pt x="613201" y="2684277"/>
                </a:cubicBezTo>
                <a:cubicBezTo>
                  <a:pt x="462629" y="3026904"/>
                  <a:pt x="259684" y="3474284"/>
                  <a:pt x="181124" y="3744894"/>
                </a:cubicBezTo>
                <a:cubicBezTo>
                  <a:pt x="102565" y="4015504"/>
                  <a:pt x="141844" y="4307937"/>
                  <a:pt x="141844" y="4307937"/>
                </a:cubicBezTo>
                <a:lnTo>
                  <a:pt x="141844" y="4307937"/>
                </a:ln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14981</TotalTime>
  <Pages>12</Pages>
  <Words>1250</Words>
  <Application>Microsoft Macintosh PowerPoint</Application>
  <PresentationFormat>Letter Paper (8.5x11 in)</PresentationFormat>
  <Paragraphs>267</Paragraphs>
  <Slides>20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CS252-template</vt:lpstr>
      <vt:lpstr>Office Theme</vt:lpstr>
      <vt:lpstr>Equation</vt:lpstr>
      <vt:lpstr>CSE 486/586 Distributed Systems Logical Time</vt:lpstr>
      <vt:lpstr>Last Time</vt:lpstr>
      <vt:lpstr>Brief Recap: Cristian’s Algorithm</vt:lpstr>
      <vt:lpstr>Brief Recap: NTP</vt:lpstr>
      <vt:lpstr>Theoretical Base for NTP</vt:lpstr>
      <vt:lpstr>Ordering of Events</vt:lpstr>
      <vt:lpstr>Basics: State Machine</vt:lpstr>
      <vt:lpstr>Events Occurring at Three Processes</vt:lpstr>
      <vt:lpstr>Lamport Timestamps</vt:lpstr>
      <vt:lpstr>Logical Clocks</vt:lpstr>
      <vt:lpstr>Find the Mistake: Lamport Logical Time</vt:lpstr>
      <vt:lpstr>Corrected Example: Lamport Logical Time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CSE 486/586 Administrivia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572</cp:revision>
  <cp:lastPrinted>2012-02-01T18:33:54Z</cp:lastPrinted>
  <dcterms:created xsi:type="dcterms:W3CDTF">2012-02-03T03:23:59Z</dcterms:created>
  <dcterms:modified xsi:type="dcterms:W3CDTF">2012-02-03T03:28:50Z</dcterms:modified>
  <cp:category/>
</cp:coreProperties>
</file>