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notesSlides/notesSlide12.xml" ContentType="application/vnd.openxmlformats-officedocument.presentationml.notesSlide+xml"/>
  <Override PartName="/ppt/slides/slide22.xml" ContentType="application/vnd.openxmlformats-officedocument.presentationml.slide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s/slide23.xml" ContentType="application/vnd.openxmlformats-officedocument.presentationml.slide+xml"/>
  <Override PartName="/ppt/slideLayouts/slideLayout17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Layouts/slideLayout18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Default Extension="wmf" ContentType="image/x-wmf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7"/>
  </p:notesMasterIdLst>
  <p:handoutMasterIdLst>
    <p:handoutMasterId r:id="rId28"/>
  </p:handoutMasterIdLst>
  <p:sldIdLst>
    <p:sldId id="322" r:id="rId3"/>
    <p:sldId id="799" r:id="rId4"/>
    <p:sldId id="818" r:id="rId5"/>
    <p:sldId id="819" r:id="rId6"/>
    <p:sldId id="767" r:id="rId7"/>
    <p:sldId id="820" r:id="rId8"/>
    <p:sldId id="821" r:id="rId9"/>
    <p:sldId id="823" r:id="rId10"/>
    <p:sldId id="842" r:id="rId11"/>
    <p:sldId id="824" r:id="rId12"/>
    <p:sldId id="825" r:id="rId13"/>
    <p:sldId id="843" r:id="rId14"/>
    <p:sldId id="826" r:id="rId15"/>
    <p:sldId id="827" r:id="rId16"/>
    <p:sldId id="828" r:id="rId17"/>
    <p:sldId id="829" r:id="rId18"/>
    <p:sldId id="830" r:id="rId19"/>
    <p:sldId id="751" r:id="rId20"/>
    <p:sldId id="831" r:id="rId21"/>
    <p:sldId id="832" r:id="rId22"/>
    <p:sldId id="833" r:id="rId23"/>
    <p:sldId id="834" r:id="rId24"/>
    <p:sldId id="704" r:id="rId25"/>
    <p:sldId id="584" r:id="rId26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 useTimings="0">
    <p:present/>
    <p:sldAll/>
    <p:penClr>
      <a:schemeClr val="tx1"/>
    </p:penClr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9" autoAdjust="0"/>
    <p:restoredTop sz="80102" autoAdjust="0"/>
  </p:normalViewPr>
  <p:slideViewPr>
    <p:cSldViewPr>
      <p:cViewPr varScale="1">
        <p:scale>
          <a:sx n="97" d="100"/>
          <a:sy n="97" d="100"/>
        </p:scale>
        <p:origin x="-9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2012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goo.gl/3sD7T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Reliable </a:t>
            </a:r>
            <a:r>
              <a:rPr lang="en-US" dirty="0" smtClean="0"/>
              <a:t>Multicast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Basic Multicast (B-multicast)</a:t>
            </a: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straightforward way to implement B-multicast is to </a:t>
            </a:r>
            <a:r>
              <a:rPr lang="en-US" dirty="0" smtClean="0">
                <a:solidFill>
                  <a:srgbClr val="0000FF"/>
                </a:solidFill>
              </a:rPr>
              <a:t>use a reliable one-to-one send (unicast) operation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B-multicast(</a:t>
            </a:r>
            <a:r>
              <a:rPr lang="en-US" i="1" dirty="0" err="1" smtClean="0"/>
              <a:t>g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dirty="0" smtClean="0"/>
              <a:t>): for each process </a:t>
            </a:r>
            <a:r>
              <a:rPr lang="en-US" i="1" dirty="0" smtClean="0"/>
              <a:t>p</a:t>
            </a:r>
            <a:r>
              <a:rPr lang="en-US" dirty="0" smtClean="0"/>
              <a:t> in </a:t>
            </a:r>
            <a:r>
              <a:rPr lang="en-US" i="1" dirty="0" smtClean="0"/>
              <a:t>g</a:t>
            </a:r>
            <a:r>
              <a:rPr lang="en-US" dirty="0" smtClean="0"/>
              <a:t>, send(</a:t>
            </a:r>
            <a:r>
              <a:rPr lang="en-US" i="1" dirty="0" err="1" smtClean="0"/>
              <a:t>p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receive(</a:t>
            </a:r>
            <a:r>
              <a:rPr lang="en-US" i="1" dirty="0" smtClean="0"/>
              <a:t>m</a:t>
            </a:r>
            <a:r>
              <a:rPr lang="en-US" dirty="0" smtClean="0"/>
              <a:t>): B-deliver(</a:t>
            </a:r>
            <a:r>
              <a:rPr lang="en-US" i="1" dirty="0" smtClean="0"/>
              <a:t>m</a:t>
            </a:r>
            <a:r>
              <a:rPr lang="en-US" dirty="0" smtClean="0"/>
              <a:t>) at </a:t>
            </a:r>
            <a:r>
              <a:rPr lang="en-US" i="1" dirty="0" smtClean="0"/>
              <a:t>p</a:t>
            </a:r>
            <a:r>
              <a:rPr lang="en-US" dirty="0" smtClean="0"/>
              <a:t>.</a:t>
            </a:r>
          </a:p>
          <a:p>
            <a:r>
              <a:rPr lang="en-US" dirty="0" smtClean="0"/>
              <a:t>Guarantees?</a:t>
            </a:r>
          </a:p>
          <a:p>
            <a:pPr lvl="1"/>
            <a:r>
              <a:rPr lang="en-US" dirty="0" smtClean="0"/>
              <a:t>All processes in </a:t>
            </a:r>
            <a:r>
              <a:rPr lang="en-US" i="1" dirty="0" smtClean="0"/>
              <a:t>g </a:t>
            </a:r>
            <a:r>
              <a:rPr lang="en-US" dirty="0" smtClean="0"/>
              <a:t>eventually receive every multicast message…</a:t>
            </a:r>
          </a:p>
          <a:p>
            <a:pPr lvl="1"/>
            <a:r>
              <a:rPr lang="en-US" dirty="0" smtClean="0"/>
              <a:t>… </a:t>
            </a:r>
            <a:r>
              <a:rPr lang="en-US" dirty="0" smtClean="0">
                <a:solidFill>
                  <a:srgbClr val="FF0000"/>
                </a:solidFill>
              </a:rPr>
              <a:t>as long as the sender doesn’t crash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590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Reliable Multicast Goals</a:t>
            </a:r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Integrity</a:t>
            </a:r>
            <a:r>
              <a:rPr lang="en-US" dirty="0" smtClean="0"/>
              <a:t>: A correct (i.e., non-faulty) process </a:t>
            </a:r>
            <a:r>
              <a:rPr lang="en-US" i="1" dirty="0" smtClean="0"/>
              <a:t>p</a:t>
            </a:r>
            <a:r>
              <a:rPr lang="en-US" dirty="0" smtClean="0"/>
              <a:t> delivers a message </a:t>
            </a:r>
            <a:r>
              <a:rPr lang="en-US" i="1" dirty="0" smtClean="0"/>
              <a:t>m</a:t>
            </a:r>
            <a:r>
              <a:rPr lang="en-US" dirty="0" smtClean="0"/>
              <a:t> at most once.</a:t>
            </a:r>
          </a:p>
          <a:p>
            <a:pPr lvl="1"/>
            <a:r>
              <a:rPr lang="en-US" dirty="0" smtClean="0"/>
              <a:t>“Non-faulty”: doesn’t deviate from the protocol &amp; alive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Agreement</a:t>
            </a:r>
            <a:r>
              <a:rPr lang="en-US" dirty="0" smtClean="0"/>
              <a:t>: If a correct process delivers message </a:t>
            </a:r>
            <a:r>
              <a:rPr lang="en-US" i="1" dirty="0" smtClean="0"/>
              <a:t>m</a:t>
            </a:r>
            <a:r>
              <a:rPr lang="en-US" dirty="0" smtClean="0"/>
              <a:t>, then all the other correct processes in group(</a:t>
            </a:r>
            <a:r>
              <a:rPr lang="en-US" i="1" dirty="0" smtClean="0"/>
              <a:t>m</a:t>
            </a:r>
            <a:r>
              <a:rPr lang="en-US" dirty="0" smtClean="0"/>
              <a:t>) will eventually deliver </a:t>
            </a:r>
            <a:r>
              <a:rPr lang="en-US" i="1" dirty="0" smtClean="0"/>
              <a:t>m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Property of </a:t>
            </a:r>
            <a:r>
              <a:rPr lang="ja-JP" altLang="en-US" dirty="0" smtClean="0"/>
              <a:t>“</a:t>
            </a:r>
            <a:r>
              <a:rPr lang="en-US" dirty="0" smtClean="0"/>
              <a:t>all or nothing.</a:t>
            </a:r>
            <a:r>
              <a:rPr lang="ja-JP" altLang="en-US" dirty="0" smtClean="0"/>
              <a:t>”</a:t>
            </a:r>
            <a:endParaRPr lang="en-US" altLang="ja-JP" dirty="0" smtClean="0"/>
          </a:p>
          <a:p>
            <a:r>
              <a:rPr lang="en-US" dirty="0">
                <a:solidFill>
                  <a:srgbClr val="FF0000"/>
                </a:solidFill>
              </a:rPr>
              <a:t>Validity</a:t>
            </a:r>
            <a:r>
              <a:rPr lang="en-US" dirty="0"/>
              <a:t>: If a correct process multicasts (sends) message </a:t>
            </a:r>
            <a:r>
              <a:rPr lang="en-US" i="1" dirty="0"/>
              <a:t>m</a:t>
            </a:r>
            <a:r>
              <a:rPr lang="en-US" dirty="0"/>
              <a:t>, then it will eventually deliver </a:t>
            </a:r>
            <a:r>
              <a:rPr lang="en-US" i="1" dirty="0"/>
              <a:t>m</a:t>
            </a:r>
            <a:r>
              <a:rPr lang="en-US" dirty="0"/>
              <a:t> itself.</a:t>
            </a:r>
          </a:p>
          <a:p>
            <a:pPr lvl="1"/>
            <a:r>
              <a:rPr lang="en-US" dirty="0"/>
              <a:t>Guarantees </a:t>
            </a:r>
            <a:r>
              <a:rPr lang="en-US" dirty="0" err="1"/>
              <a:t>liveness</a:t>
            </a:r>
            <a:r>
              <a:rPr lang="en-US" dirty="0"/>
              <a:t> to the sender</a:t>
            </a:r>
            <a:r>
              <a:rPr lang="en-US" dirty="0" smtClean="0"/>
              <a:t>.</a:t>
            </a:r>
            <a:endParaRPr lang="en-US" b="1" dirty="0" smtClean="0"/>
          </a:p>
          <a:p>
            <a:r>
              <a:rPr lang="en-US" dirty="0" smtClean="0"/>
              <a:t>Validity and agreement together ensure overall </a:t>
            </a:r>
            <a:r>
              <a:rPr lang="en-US" dirty="0" err="1" smtClean="0"/>
              <a:t>liveness</a:t>
            </a:r>
            <a:r>
              <a:rPr lang="en-US" dirty="0" smtClean="0"/>
              <a:t>: if some correct process multicasts a message m, then, all correct processes deliver m too.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Reliable Multicast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Keep </a:t>
            </a:r>
            <a:r>
              <a:rPr lang="en-US" dirty="0" smtClean="0">
                <a:solidFill>
                  <a:srgbClr val="FF0000"/>
                </a:solidFill>
              </a:rPr>
              <a:t>a history of messages</a:t>
            </a:r>
            <a:r>
              <a:rPr lang="en-US" dirty="0" smtClean="0"/>
              <a:t> for at-most-once delivery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Everyone repeats multicast </a:t>
            </a:r>
            <a:r>
              <a:rPr lang="en-US" dirty="0" smtClean="0"/>
              <a:t>upon a receipt of a message for agreement &amp; validity.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Reliable R-Multicast Algorithm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7239000" cy="4623816"/>
          </a:xfrm>
        </p:spPr>
        <p:txBody>
          <a:bodyPr>
            <a:normAutofit fontScale="85000" lnSpcReduction="10000"/>
          </a:bodyPr>
          <a:lstStyle/>
          <a:p>
            <a:pPr marL="118872" indent="0">
              <a:buNone/>
            </a:pPr>
            <a:r>
              <a:rPr lang="en-US" i="1" dirty="0" smtClean="0"/>
              <a:t>On initialization</a:t>
            </a:r>
          </a:p>
          <a:p>
            <a:pPr marL="118872" indent="0">
              <a:buNone/>
            </a:pPr>
            <a:r>
              <a:rPr lang="en-US" dirty="0" smtClean="0"/>
              <a:t>	</a:t>
            </a:r>
            <a:r>
              <a:rPr lang="en-US" sz="2400" i="1" dirty="0" smtClean="0">
                <a:latin typeface="Monaco"/>
                <a:cs typeface="Monaco"/>
              </a:rPr>
              <a:t>Received</a:t>
            </a:r>
            <a:r>
              <a:rPr lang="en-US" sz="2400" dirty="0" smtClean="0">
                <a:latin typeface="Monaco"/>
                <a:cs typeface="Monaco"/>
              </a:rPr>
              <a:t> := {};</a:t>
            </a:r>
          </a:p>
          <a:p>
            <a:pPr marL="118872" indent="0">
              <a:buNone/>
            </a:pPr>
            <a:r>
              <a:rPr lang="en-US" i="1" dirty="0" smtClean="0"/>
              <a:t>For process p to R-multicast message m to group g</a:t>
            </a:r>
          </a:p>
          <a:p>
            <a:pPr marL="118872" indent="0">
              <a:buNone/>
            </a:pPr>
            <a:r>
              <a:rPr lang="en-US" i="1" dirty="0"/>
              <a:t>	</a:t>
            </a:r>
            <a:r>
              <a:rPr lang="en-US" sz="2400" dirty="0" smtClean="0">
                <a:latin typeface="Monaco"/>
                <a:cs typeface="Monaco"/>
              </a:rPr>
              <a:t>B-multicast(</a:t>
            </a:r>
            <a:r>
              <a:rPr lang="en-US" sz="2400" i="1" dirty="0" err="1" smtClean="0">
                <a:latin typeface="Monaco"/>
                <a:cs typeface="Monaco"/>
              </a:rPr>
              <a:t>g</a:t>
            </a:r>
            <a:r>
              <a:rPr lang="en-US" sz="2400" dirty="0" err="1" smtClean="0">
                <a:latin typeface="Monaco"/>
                <a:cs typeface="Monaco"/>
              </a:rPr>
              <a:t>,</a:t>
            </a:r>
            <a:r>
              <a:rPr lang="en-US" sz="2400" i="1" dirty="0" err="1" smtClean="0">
                <a:latin typeface="Monaco"/>
                <a:cs typeface="Monaco"/>
              </a:rPr>
              <a:t>m</a:t>
            </a:r>
            <a:r>
              <a:rPr lang="en-US" sz="2400" dirty="0" smtClean="0">
                <a:latin typeface="Monaco"/>
                <a:cs typeface="Monaco"/>
              </a:rPr>
              <a:t>); 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>
                <a:cs typeface="Monaco"/>
              </a:rPr>
              <a:t>(p∈ </a:t>
            </a:r>
            <a:r>
              <a:rPr lang="en-US" i="1" dirty="0" smtClean="0">
                <a:cs typeface="Monaco"/>
              </a:rPr>
              <a:t>g is included as destination)</a:t>
            </a:r>
          </a:p>
          <a:p>
            <a:pPr marL="118872" indent="0">
              <a:buNone/>
            </a:pPr>
            <a:r>
              <a:rPr lang="en-US" i="1" dirty="0" smtClean="0">
                <a:cs typeface="Monaco"/>
              </a:rPr>
              <a:t>On </a:t>
            </a:r>
            <a:r>
              <a:rPr lang="en-US" sz="2400" dirty="0" smtClean="0">
                <a:latin typeface="Monaco"/>
                <a:cs typeface="Monaco"/>
              </a:rPr>
              <a:t>B-deliver(</a:t>
            </a:r>
            <a:r>
              <a:rPr lang="en-US" sz="2400" i="1" dirty="0" smtClean="0">
                <a:latin typeface="Monaco"/>
                <a:cs typeface="Monaco"/>
              </a:rPr>
              <a:t>m</a:t>
            </a:r>
            <a:r>
              <a:rPr lang="en-US" sz="2400" dirty="0" smtClean="0">
                <a:latin typeface="Monaco"/>
                <a:cs typeface="Monaco"/>
              </a:rPr>
              <a:t>) </a:t>
            </a:r>
            <a:r>
              <a:rPr lang="en-US" i="1" dirty="0" smtClean="0">
                <a:cs typeface="Monaco"/>
              </a:rPr>
              <a:t>at process q with g = group(m)</a:t>
            </a:r>
          </a:p>
          <a:p>
            <a:pPr marL="118872" indent="0">
              <a:buNone/>
            </a:pPr>
            <a:r>
              <a:rPr lang="en-US" i="1" dirty="0">
                <a:cs typeface="Monaco"/>
              </a:rPr>
              <a:t>	</a:t>
            </a:r>
            <a:r>
              <a:rPr lang="en-US" sz="2200" b="1" dirty="0" smtClean="0">
                <a:latin typeface="Monaco"/>
                <a:cs typeface="Monaco"/>
              </a:rPr>
              <a:t>if</a:t>
            </a:r>
            <a:r>
              <a:rPr lang="en-US" sz="2200" dirty="0" smtClean="0">
                <a:latin typeface="Monaco"/>
                <a:cs typeface="Monaco"/>
              </a:rPr>
              <a:t> (</a:t>
            </a:r>
            <a:r>
              <a:rPr lang="en-US" sz="2200" i="1" dirty="0">
                <a:latin typeface="Monaco"/>
                <a:cs typeface="Monaco"/>
              </a:rPr>
              <a:t>m </a:t>
            </a:r>
            <a:r>
              <a:rPr lang="en-US" sz="2600" b="1" dirty="0" smtClean="0">
                <a:latin typeface="Monaco"/>
                <a:cs typeface="Monaco"/>
              </a:rPr>
              <a:t>∉</a:t>
            </a:r>
            <a:r>
              <a:rPr lang="en-US" sz="2200" i="1" dirty="0" smtClean="0">
                <a:latin typeface="Monaco"/>
                <a:cs typeface="Monaco"/>
              </a:rPr>
              <a:t> Received</a:t>
            </a:r>
            <a:r>
              <a:rPr lang="en-US" sz="2200" dirty="0" smtClean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 smtClean="0">
                <a:latin typeface="Monaco"/>
                <a:cs typeface="Monaco"/>
              </a:rPr>
              <a:t>	</a:t>
            </a:r>
            <a:r>
              <a:rPr lang="en-US" sz="2200" i="1" dirty="0" smtClean="0">
                <a:latin typeface="Monaco"/>
                <a:cs typeface="Monaco"/>
              </a:rPr>
              <a:t>Received </a:t>
            </a:r>
            <a:r>
              <a:rPr lang="en-US" sz="2200" dirty="0" smtClean="0">
                <a:latin typeface="Monaco"/>
                <a:cs typeface="Monaco"/>
              </a:rPr>
              <a:t>:= </a:t>
            </a:r>
            <a:r>
              <a:rPr lang="en-US" sz="2200" i="1" dirty="0">
                <a:latin typeface="Monaco"/>
                <a:cs typeface="Monaco"/>
              </a:rPr>
              <a:t>Received </a:t>
            </a:r>
            <a:r>
              <a:rPr lang="en-US" sz="2200" dirty="0">
                <a:latin typeface="Monaco"/>
                <a:cs typeface="Monaco"/>
              </a:rPr>
              <a:t>∪</a:t>
            </a:r>
            <a:r>
              <a:rPr lang="en-US" sz="2200" i="1" dirty="0">
                <a:latin typeface="Monaco"/>
                <a:cs typeface="Monaco"/>
              </a:rPr>
              <a:t> {</a:t>
            </a:r>
            <a:r>
              <a:rPr lang="en-US" sz="2200" i="1" dirty="0" smtClean="0">
                <a:latin typeface="Monaco"/>
                <a:cs typeface="Monaco"/>
              </a:rPr>
              <a:t>m};</a:t>
            </a:r>
            <a:endParaRPr lang="en-US" sz="2200" i="1" dirty="0">
              <a:latin typeface="Monaco"/>
              <a:cs typeface="Monaco"/>
            </a:endParaRPr>
          </a:p>
          <a:p>
            <a:pPr marL="118872" indent="0">
              <a:buNone/>
            </a:pPr>
            <a:r>
              <a:rPr lang="en-US" i="1" dirty="0" smtClean="0">
                <a:latin typeface="Monaco"/>
                <a:cs typeface="Monaco"/>
              </a:rPr>
              <a:t>		</a:t>
            </a:r>
            <a:r>
              <a:rPr lang="en-US" sz="2200" dirty="0" smtClean="0">
                <a:latin typeface="Monaco"/>
                <a:cs typeface="Monaco"/>
              </a:rPr>
              <a:t>if (</a:t>
            </a:r>
            <a:r>
              <a:rPr lang="en-US" sz="2200" i="1" dirty="0">
                <a:latin typeface="Monaco"/>
                <a:cs typeface="Monaco"/>
              </a:rPr>
              <a:t>q </a:t>
            </a:r>
            <a:r>
              <a:rPr lang="en-US" sz="2200" dirty="0" smtClean="0">
                <a:latin typeface="Monaco"/>
                <a:cs typeface="Monaco"/>
              </a:rPr>
              <a:t>≠</a:t>
            </a:r>
            <a:r>
              <a:rPr lang="en-US" sz="2200" i="1" dirty="0" smtClean="0">
                <a:latin typeface="Monaco"/>
                <a:cs typeface="Monaco"/>
              </a:rPr>
              <a:t> p</a:t>
            </a:r>
            <a:r>
              <a:rPr lang="en-US" sz="2200" dirty="0" smtClean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</a:t>
            </a:r>
            <a:r>
              <a:rPr lang="en-US" sz="2200" dirty="0" smtClean="0">
                <a:latin typeface="Monaco"/>
                <a:cs typeface="Monaco"/>
              </a:rPr>
              <a:t>		B-multicast(</a:t>
            </a:r>
            <a:r>
              <a:rPr lang="en-US" sz="2200" i="1" dirty="0" err="1" smtClean="0">
                <a:latin typeface="Monaco"/>
                <a:cs typeface="Monaco"/>
              </a:rPr>
              <a:t>g,m</a:t>
            </a:r>
            <a:r>
              <a:rPr lang="en-US" sz="2200" dirty="0" smtClean="0">
                <a:latin typeface="Monaco"/>
                <a:cs typeface="Monaco"/>
              </a:rPr>
              <a:t>);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</a:t>
            </a:r>
            <a:r>
              <a:rPr lang="en-US" sz="2200" dirty="0" smtClean="0">
                <a:latin typeface="Monaco"/>
                <a:cs typeface="Monaco"/>
              </a:rPr>
              <a:t>	R-deliver(</a:t>
            </a:r>
            <a:r>
              <a:rPr lang="en-US" sz="2200" i="1" dirty="0" smtClean="0">
                <a:latin typeface="Monaco"/>
                <a:cs typeface="Monaco"/>
              </a:rPr>
              <a:t>m</a:t>
            </a:r>
            <a:r>
              <a:rPr lang="en-US" sz="2200" dirty="0" smtClean="0">
                <a:latin typeface="Monaco"/>
                <a:cs typeface="Monaco"/>
              </a:rPr>
              <a:t>)</a:t>
            </a:r>
          </a:p>
        </p:txBody>
      </p:sp>
      <p:grpSp>
        <p:nvGrpSpPr>
          <p:cNvPr id="2" name="Group 6"/>
          <p:cNvGrpSpPr/>
          <p:nvPr/>
        </p:nvGrpSpPr>
        <p:grpSpPr>
          <a:xfrm>
            <a:off x="6781800" y="1066800"/>
            <a:ext cx="2223118" cy="1352352"/>
            <a:chOff x="6859588" y="1828800"/>
            <a:chExt cx="2223118" cy="1352352"/>
          </a:xfrm>
        </p:grpSpPr>
        <p:sp>
          <p:nvSpPr>
            <p:cNvPr id="19460" name="Line 4"/>
            <p:cNvSpPr>
              <a:spLocks noChangeShapeType="1"/>
            </p:cNvSpPr>
            <p:nvPr/>
          </p:nvSpPr>
          <p:spPr bwMode="auto">
            <a:xfrm>
              <a:off x="6892925" y="2187575"/>
              <a:ext cx="15097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1" name="Line 5"/>
            <p:cNvSpPr>
              <a:spLocks noChangeShapeType="1"/>
            </p:cNvSpPr>
            <p:nvPr/>
          </p:nvSpPr>
          <p:spPr bwMode="auto">
            <a:xfrm>
              <a:off x="6945313" y="2668588"/>
              <a:ext cx="150971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2" name="Text Box 6"/>
            <p:cNvSpPr txBox="1">
              <a:spLocks noChangeArrowheads="1"/>
            </p:cNvSpPr>
            <p:nvPr/>
          </p:nvSpPr>
          <p:spPr bwMode="auto">
            <a:xfrm>
              <a:off x="6859588" y="1828800"/>
              <a:ext cx="108243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00FF"/>
                  </a:solidFill>
                </a:rPr>
                <a:t>R-multicast</a:t>
              </a:r>
            </a:p>
          </p:txBody>
        </p:sp>
        <p:sp>
          <p:nvSpPr>
            <p:cNvPr id="19463" name="Text Box 7"/>
            <p:cNvSpPr txBox="1">
              <a:spLocks noChangeArrowheads="1"/>
            </p:cNvSpPr>
            <p:nvPr/>
          </p:nvSpPr>
          <p:spPr bwMode="auto">
            <a:xfrm>
              <a:off x="6859588" y="2381250"/>
              <a:ext cx="107252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00FF"/>
                  </a:solidFill>
                </a:rPr>
                <a:t>B-multicast</a:t>
              </a:r>
            </a:p>
          </p:txBody>
        </p:sp>
        <p:sp>
          <p:nvSpPr>
            <p:cNvPr id="19464" name="Text Box 8"/>
            <p:cNvSpPr txBox="1">
              <a:spLocks noChangeArrowheads="1"/>
            </p:cNvSpPr>
            <p:nvPr/>
          </p:nvSpPr>
          <p:spPr bwMode="auto">
            <a:xfrm>
              <a:off x="6902450" y="2873375"/>
              <a:ext cx="138224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00FF"/>
                  </a:solidFill>
                </a:rPr>
                <a:t>reliable </a:t>
              </a:r>
              <a:r>
                <a:rPr lang="en-US" dirty="0" err="1">
                  <a:solidFill>
                    <a:srgbClr val="0000FF"/>
                  </a:solidFill>
                </a:rPr>
                <a:t>unicast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9465" name="Line 9"/>
            <p:cNvSpPr>
              <a:spLocks noChangeShapeType="1"/>
            </p:cNvSpPr>
            <p:nvPr/>
          </p:nvSpPr>
          <p:spPr bwMode="auto">
            <a:xfrm flipH="1">
              <a:off x="8213725" y="2012950"/>
              <a:ext cx="14288" cy="377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6" name="Line 10"/>
            <p:cNvSpPr>
              <a:spLocks noChangeShapeType="1"/>
            </p:cNvSpPr>
            <p:nvPr/>
          </p:nvSpPr>
          <p:spPr bwMode="auto">
            <a:xfrm flipH="1">
              <a:off x="8294688" y="2565400"/>
              <a:ext cx="14287" cy="377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7" name="Text Box 11"/>
            <p:cNvSpPr txBox="1">
              <a:spLocks noChangeArrowheads="1"/>
            </p:cNvSpPr>
            <p:nvPr/>
          </p:nvSpPr>
          <p:spPr bwMode="auto">
            <a:xfrm>
              <a:off x="8213725" y="2189163"/>
              <a:ext cx="85310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ja-JP" altLang="en-US" dirty="0">
                  <a:solidFill>
                    <a:srgbClr val="0000FF"/>
                  </a:solidFill>
                </a:rPr>
                <a:t>“</a:t>
              </a:r>
              <a:r>
                <a:rPr lang="en-US" dirty="0">
                  <a:solidFill>
                    <a:srgbClr val="0000FF"/>
                  </a:solidFill>
                </a:rPr>
                <a:t>USES</a:t>
              </a:r>
              <a:r>
                <a:rPr lang="ja-JP" altLang="en-US" dirty="0">
                  <a:solidFill>
                    <a:srgbClr val="0000FF"/>
                  </a:solidFill>
                </a:rPr>
                <a:t>”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9468" name="Text Box 12"/>
            <p:cNvSpPr txBox="1">
              <a:spLocks noChangeArrowheads="1"/>
            </p:cNvSpPr>
            <p:nvPr/>
          </p:nvSpPr>
          <p:spPr bwMode="auto">
            <a:xfrm>
              <a:off x="8229600" y="2667000"/>
              <a:ext cx="85310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ja-JP" altLang="en-US" dirty="0">
                  <a:solidFill>
                    <a:srgbClr val="0000FF"/>
                  </a:solidFill>
                </a:rPr>
                <a:t>“</a:t>
              </a:r>
              <a:r>
                <a:rPr lang="en-US" dirty="0">
                  <a:solidFill>
                    <a:srgbClr val="0000FF"/>
                  </a:solidFill>
                </a:rPr>
                <a:t>USES</a:t>
              </a:r>
              <a:r>
                <a:rPr lang="ja-JP" altLang="en-US" dirty="0">
                  <a:solidFill>
                    <a:srgbClr val="0000FF"/>
                  </a:solidFill>
                </a:rPr>
                <a:t>”</a:t>
              </a:r>
              <a:endParaRPr lang="en-US" dirty="0">
                <a:solidFill>
                  <a:srgbClr val="0000FF"/>
                </a:solidFill>
              </a:endParaRPr>
            </a:p>
          </p:txBody>
        </p:sp>
      </p:grp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Reliable R-Multicast Algorithm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7239000" cy="4623816"/>
          </a:xfrm>
        </p:spPr>
        <p:txBody>
          <a:bodyPr>
            <a:normAutofit fontScale="85000" lnSpcReduction="10000"/>
          </a:bodyPr>
          <a:lstStyle/>
          <a:p>
            <a:pPr marL="118872" indent="0">
              <a:buNone/>
            </a:pPr>
            <a:r>
              <a:rPr lang="en-US" i="1" dirty="0" smtClean="0"/>
              <a:t>On initialization</a:t>
            </a:r>
          </a:p>
          <a:p>
            <a:pPr marL="118872" indent="0">
              <a:buNone/>
            </a:pPr>
            <a:r>
              <a:rPr lang="en-US" dirty="0" smtClean="0"/>
              <a:t>	</a:t>
            </a:r>
            <a:r>
              <a:rPr lang="en-US" sz="2400" i="1" dirty="0" smtClean="0">
                <a:latin typeface="Monaco"/>
                <a:cs typeface="Monaco"/>
              </a:rPr>
              <a:t>Received</a:t>
            </a:r>
            <a:r>
              <a:rPr lang="en-US" sz="2400" dirty="0" smtClean="0">
                <a:latin typeface="Monaco"/>
                <a:cs typeface="Monaco"/>
              </a:rPr>
              <a:t> := {};</a:t>
            </a:r>
          </a:p>
          <a:p>
            <a:pPr marL="118872" indent="0">
              <a:buNone/>
            </a:pPr>
            <a:r>
              <a:rPr lang="en-US" i="1" dirty="0" smtClean="0"/>
              <a:t>For process p to R-multicast message m to group g</a:t>
            </a:r>
          </a:p>
          <a:p>
            <a:pPr marL="118872" indent="0">
              <a:buNone/>
            </a:pPr>
            <a:r>
              <a:rPr lang="en-US" i="1" dirty="0"/>
              <a:t>	</a:t>
            </a:r>
            <a:r>
              <a:rPr lang="en-US" sz="2400" dirty="0" smtClean="0">
                <a:latin typeface="Monaco"/>
                <a:cs typeface="Monaco"/>
              </a:rPr>
              <a:t>B-multicast(</a:t>
            </a:r>
            <a:r>
              <a:rPr lang="en-US" sz="2400" i="1" dirty="0" err="1" smtClean="0">
                <a:latin typeface="Monaco"/>
                <a:cs typeface="Monaco"/>
              </a:rPr>
              <a:t>g</a:t>
            </a:r>
            <a:r>
              <a:rPr lang="en-US" sz="2400" dirty="0" err="1" smtClean="0">
                <a:latin typeface="Monaco"/>
                <a:cs typeface="Monaco"/>
              </a:rPr>
              <a:t>,</a:t>
            </a:r>
            <a:r>
              <a:rPr lang="en-US" sz="2400" i="1" dirty="0" err="1" smtClean="0">
                <a:latin typeface="Monaco"/>
                <a:cs typeface="Monaco"/>
              </a:rPr>
              <a:t>m</a:t>
            </a:r>
            <a:r>
              <a:rPr lang="en-US" sz="2400" dirty="0" smtClean="0">
                <a:latin typeface="Monaco"/>
                <a:cs typeface="Monaco"/>
              </a:rPr>
              <a:t>); 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>
                <a:cs typeface="Monaco"/>
              </a:rPr>
              <a:t>(p∈ </a:t>
            </a:r>
            <a:r>
              <a:rPr lang="en-US" i="1" dirty="0" smtClean="0">
                <a:cs typeface="Monaco"/>
              </a:rPr>
              <a:t>g is included as destination)</a:t>
            </a:r>
          </a:p>
          <a:p>
            <a:pPr marL="118872" indent="0">
              <a:buNone/>
            </a:pPr>
            <a:r>
              <a:rPr lang="en-US" i="1" dirty="0" smtClean="0">
                <a:cs typeface="Monaco"/>
              </a:rPr>
              <a:t>On </a:t>
            </a:r>
            <a:r>
              <a:rPr lang="en-US" sz="2400" dirty="0" smtClean="0">
                <a:latin typeface="Monaco"/>
                <a:cs typeface="Monaco"/>
              </a:rPr>
              <a:t>B-deliver(</a:t>
            </a:r>
            <a:r>
              <a:rPr lang="en-US" sz="2400" i="1" dirty="0" smtClean="0">
                <a:latin typeface="Monaco"/>
                <a:cs typeface="Monaco"/>
              </a:rPr>
              <a:t>m</a:t>
            </a:r>
            <a:r>
              <a:rPr lang="en-US" sz="2400" dirty="0" smtClean="0">
                <a:latin typeface="Monaco"/>
                <a:cs typeface="Monaco"/>
              </a:rPr>
              <a:t>) </a:t>
            </a:r>
            <a:r>
              <a:rPr lang="en-US" i="1" dirty="0" smtClean="0">
                <a:cs typeface="Monaco"/>
              </a:rPr>
              <a:t>at process q with g = group(m)</a:t>
            </a:r>
          </a:p>
          <a:p>
            <a:pPr marL="118872" indent="0">
              <a:buNone/>
            </a:pPr>
            <a:r>
              <a:rPr lang="en-US" i="1" dirty="0">
                <a:cs typeface="Monaco"/>
              </a:rPr>
              <a:t>	</a:t>
            </a:r>
            <a:r>
              <a:rPr lang="en-US" sz="2200" b="1" dirty="0" smtClean="0">
                <a:latin typeface="Monaco"/>
                <a:cs typeface="Monaco"/>
              </a:rPr>
              <a:t>if</a:t>
            </a:r>
            <a:r>
              <a:rPr lang="en-US" sz="2200" dirty="0" smtClean="0">
                <a:latin typeface="Monaco"/>
                <a:cs typeface="Monaco"/>
              </a:rPr>
              <a:t> (</a:t>
            </a:r>
            <a:r>
              <a:rPr lang="en-US" sz="2200" i="1" dirty="0">
                <a:latin typeface="Monaco"/>
                <a:cs typeface="Monaco"/>
              </a:rPr>
              <a:t>m </a:t>
            </a:r>
            <a:r>
              <a:rPr lang="en-US" sz="2600" b="1" dirty="0" smtClean="0">
                <a:latin typeface="Monaco"/>
                <a:cs typeface="Monaco"/>
              </a:rPr>
              <a:t>∉</a:t>
            </a:r>
            <a:r>
              <a:rPr lang="en-US" sz="2200" i="1" dirty="0" smtClean="0">
                <a:latin typeface="Monaco"/>
                <a:cs typeface="Monaco"/>
              </a:rPr>
              <a:t> Received</a:t>
            </a:r>
            <a:r>
              <a:rPr lang="en-US" sz="2200" dirty="0" smtClean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 smtClean="0">
                <a:latin typeface="Monaco"/>
                <a:cs typeface="Monaco"/>
              </a:rPr>
              <a:t>	</a:t>
            </a:r>
            <a:r>
              <a:rPr lang="en-US" sz="2200" i="1" dirty="0" smtClean="0">
                <a:latin typeface="Monaco"/>
                <a:cs typeface="Monaco"/>
              </a:rPr>
              <a:t>Received </a:t>
            </a:r>
            <a:r>
              <a:rPr lang="en-US" sz="2200" dirty="0" smtClean="0">
                <a:latin typeface="Monaco"/>
                <a:cs typeface="Monaco"/>
              </a:rPr>
              <a:t>:= </a:t>
            </a:r>
            <a:r>
              <a:rPr lang="en-US" sz="2200" i="1" dirty="0">
                <a:latin typeface="Monaco"/>
                <a:cs typeface="Monaco"/>
              </a:rPr>
              <a:t>Received </a:t>
            </a:r>
            <a:r>
              <a:rPr lang="en-US" sz="2200" dirty="0">
                <a:latin typeface="Monaco"/>
                <a:cs typeface="Monaco"/>
              </a:rPr>
              <a:t>∪</a:t>
            </a:r>
            <a:r>
              <a:rPr lang="en-US" sz="2200" i="1" dirty="0">
                <a:latin typeface="Monaco"/>
                <a:cs typeface="Monaco"/>
              </a:rPr>
              <a:t> {</a:t>
            </a:r>
            <a:r>
              <a:rPr lang="en-US" sz="2200" i="1" dirty="0" smtClean="0">
                <a:latin typeface="Monaco"/>
                <a:cs typeface="Monaco"/>
              </a:rPr>
              <a:t>m};</a:t>
            </a:r>
            <a:endParaRPr lang="en-US" sz="2200" i="1" dirty="0">
              <a:latin typeface="Monaco"/>
              <a:cs typeface="Monaco"/>
            </a:endParaRPr>
          </a:p>
          <a:p>
            <a:pPr marL="118872" indent="0">
              <a:buNone/>
            </a:pPr>
            <a:r>
              <a:rPr lang="en-US" i="1" dirty="0" smtClean="0">
                <a:latin typeface="Monaco"/>
                <a:cs typeface="Monaco"/>
              </a:rPr>
              <a:t>		</a:t>
            </a:r>
            <a:r>
              <a:rPr lang="en-US" sz="2200" dirty="0" smtClean="0">
                <a:latin typeface="Monaco"/>
                <a:cs typeface="Monaco"/>
              </a:rPr>
              <a:t>if (</a:t>
            </a:r>
            <a:r>
              <a:rPr lang="en-US" sz="2200" i="1" dirty="0">
                <a:latin typeface="Monaco"/>
                <a:cs typeface="Monaco"/>
              </a:rPr>
              <a:t>q </a:t>
            </a:r>
            <a:r>
              <a:rPr lang="en-US" sz="2200" dirty="0" smtClean="0">
                <a:latin typeface="Monaco"/>
                <a:cs typeface="Monaco"/>
              </a:rPr>
              <a:t>≠</a:t>
            </a:r>
            <a:r>
              <a:rPr lang="en-US" sz="2200" i="1" dirty="0" smtClean="0">
                <a:latin typeface="Monaco"/>
                <a:cs typeface="Monaco"/>
              </a:rPr>
              <a:t> p</a:t>
            </a:r>
            <a:r>
              <a:rPr lang="en-US" sz="2200" dirty="0" smtClean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</a:t>
            </a:r>
            <a:r>
              <a:rPr lang="en-US" sz="2200" dirty="0" smtClean="0">
                <a:latin typeface="Monaco"/>
                <a:cs typeface="Monaco"/>
              </a:rPr>
              <a:t>		B-multicast(</a:t>
            </a:r>
            <a:r>
              <a:rPr lang="en-US" sz="2200" i="1" dirty="0" err="1" smtClean="0">
                <a:latin typeface="Monaco"/>
                <a:cs typeface="Monaco"/>
              </a:rPr>
              <a:t>g,m</a:t>
            </a:r>
            <a:r>
              <a:rPr lang="en-US" sz="2200" dirty="0" smtClean="0">
                <a:latin typeface="Monaco"/>
                <a:cs typeface="Monaco"/>
              </a:rPr>
              <a:t>);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</a:t>
            </a:r>
            <a:r>
              <a:rPr lang="en-US" sz="2200" dirty="0" smtClean="0">
                <a:latin typeface="Monaco"/>
                <a:cs typeface="Monaco"/>
              </a:rPr>
              <a:t>	R-deliver(</a:t>
            </a:r>
            <a:r>
              <a:rPr lang="en-US" sz="2200" i="1" dirty="0" smtClean="0">
                <a:latin typeface="Monaco"/>
                <a:cs typeface="Monaco"/>
              </a:rPr>
              <a:t>m</a:t>
            </a:r>
            <a:r>
              <a:rPr lang="en-US" sz="2200" dirty="0" smtClean="0">
                <a:latin typeface="Monaco"/>
                <a:cs typeface="Monaco"/>
              </a:rPr>
              <a:t>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114800" y="4171351"/>
            <a:ext cx="1197764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Integrity</a:t>
            </a:r>
            <a:endParaRPr lang="en-US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191000" y="5638800"/>
            <a:ext cx="108284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Validity</a:t>
            </a:r>
            <a:endParaRPr lang="en-US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791200" y="5340539"/>
            <a:ext cx="1531188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Agreement</a:t>
            </a:r>
            <a:endParaRPr lang="en-US" sz="20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858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Ordered Multicast</a:t>
            </a: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FIFO ordering</a:t>
            </a:r>
            <a:r>
              <a:rPr lang="en-US" dirty="0" smtClean="0"/>
              <a:t>: If a correct process issues </a:t>
            </a:r>
            <a:r>
              <a:rPr lang="en-US" dirty="0" err="1" smtClean="0"/>
              <a:t>multicast(</a:t>
            </a:r>
            <a:r>
              <a:rPr lang="en-US" i="1" dirty="0" err="1" smtClean="0"/>
              <a:t>g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dirty="0" smtClean="0"/>
              <a:t>) and then </a:t>
            </a:r>
            <a:r>
              <a:rPr lang="en-US" dirty="0" err="1" smtClean="0"/>
              <a:t>multicast(</a:t>
            </a:r>
            <a:r>
              <a:rPr lang="en-US" i="1" dirty="0" err="1" smtClean="0"/>
              <a:t>g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i="1" dirty="0" smtClean="0"/>
              <a:t>’</a:t>
            </a:r>
            <a:r>
              <a:rPr lang="en-US" dirty="0" smtClean="0"/>
              <a:t>), then every correct process that delivers </a:t>
            </a:r>
            <a:r>
              <a:rPr lang="en-US" i="1" dirty="0" smtClean="0"/>
              <a:t>m’</a:t>
            </a:r>
            <a:r>
              <a:rPr lang="en-US" dirty="0" smtClean="0"/>
              <a:t> will have already delivered </a:t>
            </a:r>
            <a:r>
              <a:rPr lang="en-US" dirty="0" err="1" smtClean="0"/>
              <a:t>m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Causal ordering</a:t>
            </a:r>
            <a:r>
              <a:rPr lang="en-US" dirty="0" smtClean="0"/>
              <a:t>: If multicast(</a:t>
            </a:r>
            <a:r>
              <a:rPr lang="en-US" i="1" dirty="0" err="1" smtClean="0"/>
              <a:t>g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dirty="0" smtClean="0"/>
              <a:t>) </a:t>
            </a:r>
            <a:r>
              <a:rPr lang="en-US" dirty="0" smtClean="0">
                <a:sym typeface="Wingdings" charset="0"/>
              </a:rPr>
              <a:t> multicast(</a:t>
            </a:r>
            <a:r>
              <a:rPr lang="en-US" i="1" dirty="0" err="1" smtClean="0">
                <a:sym typeface="Wingdings" charset="0"/>
              </a:rPr>
              <a:t>g</a:t>
            </a:r>
            <a:r>
              <a:rPr lang="en-US" dirty="0" err="1" smtClean="0">
                <a:sym typeface="Wingdings" charset="0"/>
              </a:rPr>
              <a:t>,</a:t>
            </a:r>
            <a:r>
              <a:rPr lang="en-US" i="1" dirty="0" err="1" smtClean="0">
                <a:sym typeface="Wingdings" charset="0"/>
              </a:rPr>
              <a:t>m</a:t>
            </a:r>
            <a:r>
              <a:rPr lang="en-US" i="1" dirty="0" smtClean="0">
                <a:sym typeface="Wingdings" charset="0"/>
              </a:rPr>
              <a:t>’</a:t>
            </a:r>
            <a:r>
              <a:rPr lang="en-US" dirty="0" smtClean="0">
                <a:sym typeface="Wingdings" charset="0"/>
              </a:rPr>
              <a:t>) then any correct process that delivers </a:t>
            </a:r>
            <a:r>
              <a:rPr lang="en-US" i="1" dirty="0" smtClean="0">
                <a:sym typeface="Wingdings" charset="0"/>
              </a:rPr>
              <a:t>m’ </a:t>
            </a:r>
            <a:r>
              <a:rPr lang="en-US" dirty="0" smtClean="0">
                <a:sym typeface="Wingdings" charset="0"/>
              </a:rPr>
              <a:t>will have already delivered </a:t>
            </a:r>
            <a:r>
              <a:rPr lang="en-US" i="1" dirty="0" smtClean="0">
                <a:sym typeface="Wingdings" charset="0"/>
              </a:rPr>
              <a:t>m</a:t>
            </a:r>
            <a:r>
              <a:rPr lang="en-US" dirty="0" smtClean="0">
                <a:sym typeface="Wingdings" charset="0"/>
              </a:rPr>
              <a:t>.</a:t>
            </a:r>
          </a:p>
          <a:p>
            <a:pPr lvl="1"/>
            <a:r>
              <a:rPr lang="en-US" dirty="0" smtClean="0">
                <a:sym typeface="Wingdings" charset="0"/>
              </a:rPr>
              <a:t>Typically,  defined in terms of multicast communication only</a:t>
            </a:r>
          </a:p>
          <a:p>
            <a:r>
              <a:rPr lang="en-US" dirty="0" smtClean="0">
                <a:solidFill>
                  <a:srgbClr val="FF0000"/>
                </a:solidFill>
                <a:sym typeface="Wingdings" charset="0"/>
              </a:rPr>
              <a:t>Total ordering</a:t>
            </a:r>
            <a:r>
              <a:rPr lang="en-US" dirty="0" smtClean="0">
                <a:sym typeface="Wingdings" charset="0"/>
              </a:rPr>
              <a:t>: If a correct process delivers message </a:t>
            </a:r>
            <a:r>
              <a:rPr lang="en-US" i="1" dirty="0" smtClean="0">
                <a:sym typeface="Wingdings" charset="0"/>
              </a:rPr>
              <a:t>m</a:t>
            </a:r>
            <a:r>
              <a:rPr lang="en-US" dirty="0" smtClean="0">
                <a:sym typeface="Wingdings" charset="0"/>
              </a:rPr>
              <a:t> before </a:t>
            </a:r>
            <a:r>
              <a:rPr lang="en-US" i="1" dirty="0" smtClean="0">
                <a:sym typeface="Wingdings" charset="0"/>
              </a:rPr>
              <a:t>m’ </a:t>
            </a:r>
            <a:r>
              <a:rPr lang="en-US" dirty="0" smtClean="0">
                <a:sym typeface="Wingdings" charset="0"/>
              </a:rPr>
              <a:t>(independent of the senders), then any other correct process that delivers </a:t>
            </a:r>
            <a:r>
              <a:rPr lang="en-US" i="1" dirty="0" smtClean="0">
                <a:sym typeface="Wingdings" charset="0"/>
              </a:rPr>
              <a:t>m’ </a:t>
            </a:r>
            <a:r>
              <a:rPr lang="en-US" dirty="0" smtClean="0">
                <a:sym typeface="Wingdings" charset="0"/>
              </a:rPr>
              <a:t>will have already delivered </a:t>
            </a:r>
            <a:r>
              <a:rPr lang="en-US" i="1" dirty="0" smtClean="0">
                <a:sym typeface="Wingdings" charset="0"/>
              </a:rPr>
              <a:t>m</a:t>
            </a:r>
            <a:r>
              <a:rPr lang="en-US" dirty="0" smtClean="0">
                <a:sym typeface="Wingdings" charset="0"/>
              </a:rPr>
              <a:t>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Total, FIFO and Causal Ordering</a:t>
            </a:r>
            <a:endParaRPr lang="en-GB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16313" y="1219200"/>
            <a:ext cx="4894262" cy="501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508000" y="1143000"/>
            <a:ext cx="2738438" cy="507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Totally ordered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FIFO-related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Causally 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GB" sz="1600" baseline="-25000" dirty="0">
                <a:solidFill>
                  <a:schemeClr val="tx1"/>
                </a:solidFill>
                <a:latin typeface="Arial" charset="0"/>
              </a:rPr>
              <a:t/>
            </a:r>
            <a:br>
              <a:rPr lang="en-GB" sz="1600" baseline="-25000" dirty="0">
                <a:solidFill>
                  <a:schemeClr val="tx1"/>
                </a:solidFill>
                <a:latin typeface="Arial" charset="0"/>
              </a:rPr>
            </a:br>
            <a:endParaRPr lang="en-GB" sz="1600" baseline="-25000" dirty="0" smtClean="0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Total ordering does not imply causal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Causal ordering implies FIFO ordering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Causal ordering does not imply total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Hybrid mode: causal-total ordering, FIFO-total ordering.</a:t>
            </a:r>
            <a:endParaRPr lang="en-GB" sz="16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Display From Bulletin Board Program</a:t>
            </a:r>
            <a:endParaRPr lang="en-GB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332038" y="2360613"/>
            <a:ext cx="17462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4483100" y="2360613"/>
            <a:ext cx="19050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1593850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2332038" y="4651375"/>
            <a:ext cx="17462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4483100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7700963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593850" y="1524000"/>
            <a:ext cx="6291263" cy="3127375"/>
            <a:chOff x="1004" y="1448"/>
            <a:chExt cx="3963" cy="1970"/>
          </a:xfrm>
        </p:grpSpPr>
        <p:sp>
          <p:nvSpPr>
            <p:cNvPr id="27659" name="Rectangle 10"/>
            <p:cNvSpPr>
              <a:spLocks noChangeArrowheads="1"/>
            </p:cNvSpPr>
            <p:nvPr/>
          </p:nvSpPr>
          <p:spPr bwMode="auto">
            <a:xfrm>
              <a:off x="2220" y="1517"/>
              <a:ext cx="77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Bulletin board: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0" name="Rectangle 11"/>
            <p:cNvSpPr>
              <a:spLocks noChangeArrowheads="1"/>
            </p:cNvSpPr>
            <p:nvPr/>
          </p:nvSpPr>
          <p:spPr bwMode="auto">
            <a:xfrm>
              <a:off x="2999" y="1528"/>
              <a:ext cx="748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New York" charset="0"/>
                </a:rPr>
                <a:t> os.interesting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1" name="Freeform 12"/>
            <p:cNvSpPr>
              <a:spLocks/>
            </p:cNvSpPr>
            <p:nvPr/>
          </p:nvSpPr>
          <p:spPr bwMode="auto">
            <a:xfrm>
              <a:off x="1004" y="1448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2" name="Line 13"/>
            <p:cNvSpPr>
              <a:spLocks noChangeShapeType="1"/>
            </p:cNvSpPr>
            <p:nvPr/>
          </p:nvSpPr>
          <p:spPr bwMode="auto">
            <a:xfrm>
              <a:off x="1016" y="1448"/>
              <a:ext cx="3824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3" name="Freeform 14"/>
            <p:cNvSpPr>
              <a:spLocks/>
            </p:cNvSpPr>
            <p:nvPr/>
          </p:nvSpPr>
          <p:spPr bwMode="auto">
            <a:xfrm>
              <a:off x="4851" y="1448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4" name="Line 15"/>
            <p:cNvSpPr>
              <a:spLocks noChangeShapeType="1"/>
            </p:cNvSpPr>
            <p:nvPr/>
          </p:nvSpPr>
          <p:spPr bwMode="auto">
            <a:xfrm>
              <a:off x="1004" y="1460"/>
              <a:ext cx="1" cy="2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5" name="Line 16"/>
            <p:cNvSpPr>
              <a:spLocks noChangeShapeType="1"/>
            </p:cNvSpPr>
            <p:nvPr/>
          </p:nvSpPr>
          <p:spPr bwMode="auto">
            <a:xfrm>
              <a:off x="4851" y="1460"/>
              <a:ext cx="1" cy="2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6" name="Rectangle 17"/>
            <p:cNvSpPr>
              <a:spLocks noChangeArrowheads="1"/>
            </p:cNvSpPr>
            <p:nvPr/>
          </p:nvSpPr>
          <p:spPr bwMode="auto">
            <a:xfrm>
              <a:off x="1042" y="1798"/>
              <a:ext cx="23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Item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7" name="Rectangle 18"/>
            <p:cNvSpPr>
              <a:spLocks noChangeArrowheads="1"/>
            </p:cNvSpPr>
            <p:nvPr/>
          </p:nvSpPr>
          <p:spPr bwMode="auto">
            <a:xfrm>
              <a:off x="1505" y="1792"/>
              <a:ext cx="2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From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8" name="Rectangle 19"/>
            <p:cNvSpPr>
              <a:spLocks noChangeArrowheads="1"/>
            </p:cNvSpPr>
            <p:nvPr/>
          </p:nvSpPr>
          <p:spPr bwMode="auto">
            <a:xfrm>
              <a:off x="2860" y="1792"/>
              <a:ext cx="3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Subject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9" name="Line 20"/>
            <p:cNvSpPr>
              <a:spLocks noChangeShapeType="1"/>
            </p:cNvSpPr>
            <p:nvPr/>
          </p:nvSpPr>
          <p:spPr bwMode="auto">
            <a:xfrm>
              <a:off x="1004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Line 21"/>
            <p:cNvSpPr>
              <a:spLocks noChangeShapeType="1"/>
            </p:cNvSpPr>
            <p:nvPr/>
          </p:nvSpPr>
          <p:spPr bwMode="auto">
            <a:xfrm>
              <a:off x="1016" y="1674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1" name="Line 22"/>
            <p:cNvSpPr>
              <a:spLocks noChangeShapeType="1"/>
            </p:cNvSpPr>
            <p:nvPr/>
          </p:nvSpPr>
          <p:spPr bwMode="auto">
            <a:xfrm>
              <a:off x="1479" y="1674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2" name="Line 23"/>
            <p:cNvSpPr>
              <a:spLocks noChangeShapeType="1"/>
            </p:cNvSpPr>
            <p:nvPr/>
          </p:nvSpPr>
          <p:spPr bwMode="auto">
            <a:xfrm>
              <a:off x="2823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3" name="Line 24"/>
            <p:cNvSpPr>
              <a:spLocks noChangeShapeType="1"/>
            </p:cNvSpPr>
            <p:nvPr/>
          </p:nvSpPr>
          <p:spPr bwMode="auto">
            <a:xfrm>
              <a:off x="2835" y="1674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4" name="Line 25"/>
            <p:cNvSpPr>
              <a:spLocks noChangeShapeType="1"/>
            </p:cNvSpPr>
            <p:nvPr/>
          </p:nvSpPr>
          <p:spPr bwMode="auto">
            <a:xfrm>
              <a:off x="4851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5" name="Line 26"/>
            <p:cNvSpPr>
              <a:spLocks noChangeShapeType="1"/>
            </p:cNvSpPr>
            <p:nvPr/>
          </p:nvSpPr>
          <p:spPr bwMode="auto">
            <a:xfrm>
              <a:off x="1004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6" name="Line 27"/>
            <p:cNvSpPr>
              <a:spLocks noChangeShapeType="1"/>
            </p:cNvSpPr>
            <p:nvPr/>
          </p:nvSpPr>
          <p:spPr bwMode="auto">
            <a:xfrm>
              <a:off x="1468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7" name="Line 28"/>
            <p:cNvSpPr>
              <a:spLocks noChangeShapeType="1"/>
            </p:cNvSpPr>
            <p:nvPr/>
          </p:nvSpPr>
          <p:spPr bwMode="auto">
            <a:xfrm>
              <a:off x="2823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8" name="Line 29"/>
            <p:cNvSpPr>
              <a:spLocks noChangeShapeType="1"/>
            </p:cNvSpPr>
            <p:nvPr/>
          </p:nvSpPr>
          <p:spPr bwMode="auto">
            <a:xfrm>
              <a:off x="4851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9" name="Rectangle 30"/>
            <p:cNvSpPr>
              <a:spLocks noChangeArrowheads="1"/>
            </p:cNvSpPr>
            <p:nvPr/>
          </p:nvSpPr>
          <p:spPr bwMode="auto">
            <a:xfrm>
              <a:off x="1042" y="2081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23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0" name="Rectangle 31"/>
            <p:cNvSpPr>
              <a:spLocks noChangeArrowheads="1"/>
            </p:cNvSpPr>
            <p:nvPr/>
          </p:nvSpPr>
          <p:spPr bwMode="auto">
            <a:xfrm>
              <a:off x="1485" y="2081"/>
              <a:ext cx="50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A.Hanlon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1" name="Rectangle 32"/>
            <p:cNvSpPr>
              <a:spLocks noChangeArrowheads="1"/>
            </p:cNvSpPr>
            <p:nvPr/>
          </p:nvSpPr>
          <p:spPr bwMode="auto">
            <a:xfrm>
              <a:off x="2840" y="2081"/>
              <a:ext cx="2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Mach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2" name="Rectangle 33"/>
            <p:cNvSpPr>
              <a:spLocks noChangeArrowheads="1"/>
            </p:cNvSpPr>
            <p:nvPr/>
          </p:nvSpPr>
          <p:spPr bwMode="auto">
            <a:xfrm>
              <a:off x="3095" y="2081"/>
              <a:ext cx="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3" name="Rectangle 34"/>
            <p:cNvSpPr>
              <a:spLocks noChangeArrowheads="1"/>
            </p:cNvSpPr>
            <p:nvPr/>
          </p:nvSpPr>
          <p:spPr bwMode="auto">
            <a:xfrm>
              <a:off x="3130" y="2081"/>
              <a:ext cx="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4" name="Line 35"/>
            <p:cNvSpPr>
              <a:spLocks noChangeShapeType="1"/>
            </p:cNvSpPr>
            <p:nvPr/>
          </p:nvSpPr>
          <p:spPr bwMode="auto">
            <a:xfrm>
              <a:off x="1004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5" name="Line 36"/>
            <p:cNvSpPr>
              <a:spLocks noChangeShapeType="1"/>
            </p:cNvSpPr>
            <p:nvPr/>
          </p:nvSpPr>
          <p:spPr bwMode="auto">
            <a:xfrm>
              <a:off x="1016" y="1962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6" name="Line 37"/>
            <p:cNvSpPr>
              <a:spLocks noChangeShapeType="1"/>
            </p:cNvSpPr>
            <p:nvPr/>
          </p:nvSpPr>
          <p:spPr bwMode="auto">
            <a:xfrm>
              <a:off x="1468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7" name="Line 38"/>
            <p:cNvSpPr>
              <a:spLocks noChangeShapeType="1"/>
            </p:cNvSpPr>
            <p:nvPr/>
          </p:nvSpPr>
          <p:spPr bwMode="auto">
            <a:xfrm>
              <a:off x="1479" y="1962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8" name="Line 39"/>
            <p:cNvSpPr>
              <a:spLocks noChangeShapeType="1"/>
            </p:cNvSpPr>
            <p:nvPr/>
          </p:nvSpPr>
          <p:spPr bwMode="auto">
            <a:xfrm>
              <a:off x="2823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9" name="Line 40"/>
            <p:cNvSpPr>
              <a:spLocks noChangeShapeType="1"/>
            </p:cNvSpPr>
            <p:nvPr/>
          </p:nvSpPr>
          <p:spPr bwMode="auto">
            <a:xfrm>
              <a:off x="2835" y="1962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0" name="Line 41"/>
            <p:cNvSpPr>
              <a:spLocks noChangeShapeType="1"/>
            </p:cNvSpPr>
            <p:nvPr/>
          </p:nvSpPr>
          <p:spPr bwMode="auto">
            <a:xfrm>
              <a:off x="4851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1" name="Line 42"/>
            <p:cNvSpPr>
              <a:spLocks noChangeShapeType="1"/>
            </p:cNvSpPr>
            <p:nvPr/>
          </p:nvSpPr>
          <p:spPr bwMode="auto">
            <a:xfrm>
              <a:off x="1004" y="1975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2" name="Rectangle 43"/>
            <p:cNvSpPr>
              <a:spLocks noChangeArrowheads="1"/>
            </p:cNvSpPr>
            <p:nvPr/>
          </p:nvSpPr>
          <p:spPr bwMode="auto">
            <a:xfrm>
              <a:off x="1468" y="1975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3" name="Rectangle 44"/>
            <p:cNvSpPr>
              <a:spLocks noChangeArrowheads="1"/>
            </p:cNvSpPr>
            <p:nvPr/>
          </p:nvSpPr>
          <p:spPr bwMode="auto">
            <a:xfrm>
              <a:off x="2823" y="1975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4" name="Line 45"/>
            <p:cNvSpPr>
              <a:spLocks noChangeShapeType="1"/>
            </p:cNvSpPr>
            <p:nvPr/>
          </p:nvSpPr>
          <p:spPr bwMode="auto">
            <a:xfrm>
              <a:off x="4851" y="1975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5" name="Rectangle 46"/>
            <p:cNvSpPr>
              <a:spLocks noChangeArrowheads="1"/>
            </p:cNvSpPr>
            <p:nvPr/>
          </p:nvSpPr>
          <p:spPr bwMode="auto">
            <a:xfrm>
              <a:off x="1042" y="2319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24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6" name="Rectangle 47"/>
            <p:cNvSpPr>
              <a:spLocks noChangeArrowheads="1"/>
            </p:cNvSpPr>
            <p:nvPr/>
          </p:nvSpPr>
          <p:spPr bwMode="auto">
            <a:xfrm>
              <a:off x="1485" y="2319"/>
              <a:ext cx="47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G.Joseph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7" name="Rectangle 48"/>
            <p:cNvSpPr>
              <a:spLocks noChangeArrowheads="1"/>
            </p:cNvSpPr>
            <p:nvPr/>
          </p:nvSpPr>
          <p:spPr bwMode="auto">
            <a:xfrm>
              <a:off x="2840" y="2319"/>
              <a:ext cx="6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Microkernels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8" name="Line 49"/>
            <p:cNvSpPr>
              <a:spLocks noChangeShapeType="1"/>
            </p:cNvSpPr>
            <p:nvPr/>
          </p:nvSpPr>
          <p:spPr bwMode="auto">
            <a:xfrm>
              <a:off x="1004" y="2213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9" name="Rectangle 50"/>
            <p:cNvSpPr>
              <a:spLocks noChangeArrowheads="1"/>
            </p:cNvSpPr>
            <p:nvPr/>
          </p:nvSpPr>
          <p:spPr bwMode="auto">
            <a:xfrm>
              <a:off x="1468" y="2213"/>
              <a:ext cx="11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0" name="Rectangle 51"/>
            <p:cNvSpPr>
              <a:spLocks noChangeArrowheads="1"/>
            </p:cNvSpPr>
            <p:nvPr/>
          </p:nvSpPr>
          <p:spPr bwMode="auto">
            <a:xfrm>
              <a:off x="2823" y="2213"/>
              <a:ext cx="12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1" name="Line 52"/>
            <p:cNvSpPr>
              <a:spLocks noChangeShapeType="1"/>
            </p:cNvSpPr>
            <p:nvPr/>
          </p:nvSpPr>
          <p:spPr bwMode="auto">
            <a:xfrm>
              <a:off x="4851" y="2213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2" name="Rectangle 53"/>
            <p:cNvSpPr>
              <a:spLocks noChangeArrowheads="1"/>
            </p:cNvSpPr>
            <p:nvPr/>
          </p:nvSpPr>
          <p:spPr bwMode="auto">
            <a:xfrm>
              <a:off x="1042" y="2558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25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3" name="Rectangle 54"/>
            <p:cNvSpPr>
              <a:spLocks noChangeArrowheads="1"/>
            </p:cNvSpPr>
            <p:nvPr/>
          </p:nvSpPr>
          <p:spPr bwMode="auto">
            <a:xfrm>
              <a:off x="1485" y="2558"/>
              <a:ext cx="50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 err="1">
                  <a:solidFill>
                    <a:srgbClr val="000000"/>
                  </a:solidFill>
                  <a:latin typeface="Times" charset="0"/>
                </a:rPr>
                <a:t>A.Hanlon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4" name="Rectangle 55"/>
            <p:cNvSpPr>
              <a:spLocks noChangeArrowheads="1"/>
            </p:cNvSpPr>
            <p:nvPr/>
          </p:nvSpPr>
          <p:spPr bwMode="auto">
            <a:xfrm>
              <a:off x="2840" y="2558"/>
              <a:ext cx="89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Times" charset="0"/>
                </a:rPr>
                <a:t>Re: Microkernels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5" name="Line 56"/>
            <p:cNvSpPr>
              <a:spLocks noChangeShapeType="1"/>
            </p:cNvSpPr>
            <p:nvPr/>
          </p:nvSpPr>
          <p:spPr bwMode="auto">
            <a:xfrm>
              <a:off x="1004" y="2452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6" name="Rectangle 57"/>
            <p:cNvSpPr>
              <a:spLocks noChangeArrowheads="1"/>
            </p:cNvSpPr>
            <p:nvPr/>
          </p:nvSpPr>
          <p:spPr bwMode="auto">
            <a:xfrm>
              <a:off x="1468" y="2452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7" name="Rectangle 58"/>
            <p:cNvSpPr>
              <a:spLocks noChangeArrowheads="1"/>
            </p:cNvSpPr>
            <p:nvPr/>
          </p:nvSpPr>
          <p:spPr bwMode="auto">
            <a:xfrm>
              <a:off x="2823" y="2452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8" name="Line 59"/>
            <p:cNvSpPr>
              <a:spLocks noChangeShapeType="1"/>
            </p:cNvSpPr>
            <p:nvPr/>
          </p:nvSpPr>
          <p:spPr bwMode="auto">
            <a:xfrm>
              <a:off x="4851" y="2452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9" name="Rectangle 60"/>
            <p:cNvSpPr>
              <a:spLocks noChangeArrowheads="1"/>
            </p:cNvSpPr>
            <p:nvPr/>
          </p:nvSpPr>
          <p:spPr bwMode="auto">
            <a:xfrm>
              <a:off x="1042" y="2796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26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0" name="Rectangle 61"/>
            <p:cNvSpPr>
              <a:spLocks noChangeArrowheads="1"/>
            </p:cNvSpPr>
            <p:nvPr/>
          </p:nvSpPr>
          <p:spPr bwMode="auto">
            <a:xfrm>
              <a:off x="1485" y="2796"/>
              <a:ext cx="67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 err="1">
                  <a:solidFill>
                    <a:srgbClr val="000000"/>
                  </a:solidFill>
                  <a:latin typeface="Times" charset="0"/>
                </a:rPr>
                <a:t>T.L’Heureux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1" name="Rectangle 62"/>
            <p:cNvSpPr>
              <a:spLocks noChangeArrowheads="1"/>
            </p:cNvSpPr>
            <p:nvPr/>
          </p:nvSpPr>
          <p:spPr bwMode="auto">
            <a:xfrm>
              <a:off x="2840" y="2796"/>
              <a:ext cx="91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Times" charset="0"/>
                </a:rPr>
                <a:t>RPC performance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2" name="Line 63"/>
            <p:cNvSpPr>
              <a:spLocks noChangeShapeType="1"/>
            </p:cNvSpPr>
            <p:nvPr/>
          </p:nvSpPr>
          <p:spPr bwMode="auto">
            <a:xfrm>
              <a:off x="1004" y="2690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3" name="Rectangle 64"/>
            <p:cNvSpPr>
              <a:spLocks noChangeArrowheads="1"/>
            </p:cNvSpPr>
            <p:nvPr/>
          </p:nvSpPr>
          <p:spPr bwMode="auto">
            <a:xfrm>
              <a:off x="1468" y="2690"/>
              <a:ext cx="11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4" name="Rectangle 65"/>
            <p:cNvSpPr>
              <a:spLocks noChangeArrowheads="1"/>
            </p:cNvSpPr>
            <p:nvPr/>
          </p:nvSpPr>
          <p:spPr bwMode="auto">
            <a:xfrm>
              <a:off x="2823" y="2690"/>
              <a:ext cx="12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5" name="Line 66"/>
            <p:cNvSpPr>
              <a:spLocks noChangeShapeType="1"/>
            </p:cNvSpPr>
            <p:nvPr/>
          </p:nvSpPr>
          <p:spPr bwMode="auto">
            <a:xfrm>
              <a:off x="4851" y="2690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6" name="Rectangle 67"/>
            <p:cNvSpPr>
              <a:spLocks noChangeArrowheads="1"/>
            </p:cNvSpPr>
            <p:nvPr/>
          </p:nvSpPr>
          <p:spPr bwMode="auto">
            <a:xfrm>
              <a:off x="1042" y="3035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27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7" name="Rectangle 68"/>
            <p:cNvSpPr>
              <a:spLocks noChangeArrowheads="1"/>
            </p:cNvSpPr>
            <p:nvPr/>
          </p:nvSpPr>
          <p:spPr bwMode="auto">
            <a:xfrm>
              <a:off x="1485" y="3035"/>
              <a:ext cx="52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M.Walker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8" name="Rectangle 69"/>
            <p:cNvSpPr>
              <a:spLocks noChangeArrowheads="1"/>
            </p:cNvSpPr>
            <p:nvPr/>
          </p:nvSpPr>
          <p:spPr bwMode="auto">
            <a:xfrm>
              <a:off x="2840" y="3035"/>
              <a:ext cx="50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Re: Mach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9" name="Line 70"/>
            <p:cNvSpPr>
              <a:spLocks noChangeShapeType="1"/>
            </p:cNvSpPr>
            <p:nvPr/>
          </p:nvSpPr>
          <p:spPr bwMode="auto">
            <a:xfrm>
              <a:off x="1004" y="2929"/>
              <a:ext cx="1" cy="22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0" name="Rectangle 71"/>
            <p:cNvSpPr>
              <a:spLocks noChangeArrowheads="1"/>
            </p:cNvSpPr>
            <p:nvPr/>
          </p:nvSpPr>
          <p:spPr bwMode="auto">
            <a:xfrm>
              <a:off x="1468" y="2929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1" name="Rectangle 72"/>
            <p:cNvSpPr>
              <a:spLocks noChangeArrowheads="1"/>
            </p:cNvSpPr>
            <p:nvPr/>
          </p:nvSpPr>
          <p:spPr bwMode="auto">
            <a:xfrm>
              <a:off x="2823" y="2929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2" name="Line 73"/>
            <p:cNvSpPr>
              <a:spLocks noChangeShapeType="1"/>
            </p:cNvSpPr>
            <p:nvPr/>
          </p:nvSpPr>
          <p:spPr bwMode="auto">
            <a:xfrm>
              <a:off x="4851" y="2929"/>
              <a:ext cx="1" cy="22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3" name="Rectangle 74"/>
            <p:cNvSpPr>
              <a:spLocks noChangeArrowheads="1"/>
            </p:cNvSpPr>
            <p:nvPr/>
          </p:nvSpPr>
          <p:spPr bwMode="auto">
            <a:xfrm>
              <a:off x="1022" y="3257"/>
              <a:ext cx="1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24" name="Line 75"/>
            <p:cNvSpPr>
              <a:spLocks noChangeShapeType="1"/>
            </p:cNvSpPr>
            <p:nvPr/>
          </p:nvSpPr>
          <p:spPr bwMode="auto">
            <a:xfrm>
              <a:off x="1004" y="3167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5" name="Freeform 76"/>
            <p:cNvSpPr>
              <a:spLocks/>
            </p:cNvSpPr>
            <p:nvPr/>
          </p:nvSpPr>
          <p:spPr bwMode="auto">
            <a:xfrm>
              <a:off x="1004" y="3405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6" name="Line 77"/>
            <p:cNvSpPr>
              <a:spLocks noChangeShapeType="1"/>
            </p:cNvSpPr>
            <p:nvPr/>
          </p:nvSpPr>
          <p:spPr bwMode="auto">
            <a:xfrm>
              <a:off x="1016" y="3405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7" name="Rectangle 78"/>
            <p:cNvSpPr>
              <a:spLocks noChangeArrowheads="1"/>
            </p:cNvSpPr>
            <p:nvPr/>
          </p:nvSpPr>
          <p:spPr bwMode="auto">
            <a:xfrm>
              <a:off x="1468" y="3167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8" name="Line 79"/>
            <p:cNvSpPr>
              <a:spLocks noChangeShapeType="1"/>
            </p:cNvSpPr>
            <p:nvPr/>
          </p:nvSpPr>
          <p:spPr bwMode="auto">
            <a:xfrm>
              <a:off x="1468" y="3405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9" name="Line 80"/>
            <p:cNvSpPr>
              <a:spLocks noChangeShapeType="1"/>
            </p:cNvSpPr>
            <p:nvPr/>
          </p:nvSpPr>
          <p:spPr bwMode="auto">
            <a:xfrm>
              <a:off x="1479" y="3405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0" name="Rectangle 81"/>
            <p:cNvSpPr>
              <a:spLocks noChangeArrowheads="1"/>
            </p:cNvSpPr>
            <p:nvPr/>
          </p:nvSpPr>
          <p:spPr bwMode="auto">
            <a:xfrm>
              <a:off x="2823" y="3167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1" name="Line 82"/>
            <p:cNvSpPr>
              <a:spLocks noChangeShapeType="1"/>
            </p:cNvSpPr>
            <p:nvPr/>
          </p:nvSpPr>
          <p:spPr bwMode="auto">
            <a:xfrm>
              <a:off x="2823" y="3405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2" name="Line 83"/>
            <p:cNvSpPr>
              <a:spLocks noChangeShapeType="1"/>
            </p:cNvSpPr>
            <p:nvPr/>
          </p:nvSpPr>
          <p:spPr bwMode="auto">
            <a:xfrm>
              <a:off x="2835" y="3405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3" name="Line 84"/>
            <p:cNvSpPr>
              <a:spLocks noChangeShapeType="1"/>
            </p:cNvSpPr>
            <p:nvPr/>
          </p:nvSpPr>
          <p:spPr bwMode="auto">
            <a:xfrm>
              <a:off x="4851" y="3167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4" name="Freeform 85"/>
            <p:cNvSpPr>
              <a:spLocks/>
            </p:cNvSpPr>
            <p:nvPr/>
          </p:nvSpPr>
          <p:spPr bwMode="auto">
            <a:xfrm>
              <a:off x="4851" y="3405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5" name="Rectangle 86"/>
            <p:cNvSpPr>
              <a:spLocks noChangeArrowheads="1"/>
            </p:cNvSpPr>
            <p:nvPr/>
          </p:nvSpPr>
          <p:spPr bwMode="auto">
            <a:xfrm>
              <a:off x="4863" y="3405"/>
              <a:ext cx="104" cy="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58" name="Text Box 87"/>
          <p:cNvSpPr txBox="1">
            <a:spLocks noChangeArrowheads="1"/>
          </p:cNvSpPr>
          <p:nvPr/>
        </p:nvSpPr>
        <p:spPr bwMode="auto">
          <a:xfrm>
            <a:off x="1600200" y="5029200"/>
            <a:ext cx="6096000" cy="78483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800" dirty="0">
                <a:solidFill>
                  <a:schemeClr val="tx1"/>
                </a:solidFill>
              </a:rPr>
              <a:t>What is the most appropriate ordering for this application?</a:t>
            </a:r>
          </a:p>
          <a:p>
            <a:r>
              <a:rPr lang="en-US" sz="1800" dirty="0">
                <a:solidFill>
                  <a:schemeClr val="tx1"/>
                </a:solidFill>
              </a:rPr>
              <a:t>	(a) FIFO (b) causal (c) </a:t>
            </a:r>
            <a:r>
              <a:rPr lang="en-US" sz="1800" dirty="0" smtClean="0">
                <a:solidFill>
                  <a:schemeClr val="tx1"/>
                </a:solidFill>
              </a:rPr>
              <a:t>total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91" name="Picture 9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51054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Still no project group?</a:t>
            </a:r>
          </a:p>
          <a:p>
            <a:pPr lvl="1"/>
            <a:r>
              <a:rPr lang="en-US" dirty="0" smtClean="0"/>
              <a:t>Please post a private </a:t>
            </a:r>
            <a:r>
              <a:rPr lang="en-US" dirty="0" err="1" smtClean="0"/>
              <a:t>msg</a:t>
            </a:r>
            <a:r>
              <a:rPr lang="en-US" dirty="0" smtClean="0"/>
              <a:t> on Piazza</a:t>
            </a:r>
          </a:p>
          <a:p>
            <a:pPr lvl="1"/>
            <a:r>
              <a:rPr lang="en-US" dirty="0" smtClean="0"/>
              <a:t>Fill out the form at </a:t>
            </a:r>
            <a:r>
              <a:rPr lang="en-US" dirty="0" smtClean="0">
                <a:hlinkClick r:id="rId2"/>
              </a:rPr>
              <a:t>http://goo.gl/3sD7T</a:t>
            </a:r>
            <a:r>
              <a:rPr lang="en-US" dirty="0" smtClean="0"/>
              <a:t> to tell us which group you are in.</a:t>
            </a:r>
          </a:p>
          <a:p>
            <a:r>
              <a:rPr lang="en-US" dirty="0" smtClean="0"/>
              <a:t>Project 1 will be out soon.</a:t>
            </a:r>
          </a:p>
          <a:p>
            <a:pPr lvl="1"/>
            <a:r>
              <a:rPr lang="en-US" dirty="0" smtClean="0"/>
              <a:t>Still trying to sort out some infrastructure issues.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Providing Ordering Guarantees (FIFO) </a:t>
            </a:r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Look at messages from each process in the order they were sent:</a:t>
            </a:r>
          </a:p>
          <a:p>
            <a:pPr lvl="1"/>
            <a:r>
              <a:rPr lang="en-US" dirty="0" smtClean="0"/>
              <a:t>Each process keeps a sequence number for each of the other processes.</a:t>
            </a:r>
          </a:p>
          <a:p>
            <a:pPr lvl="1"/>
            <a:r>
              <a:rPr lang="en-US" dirty="0" smtClean="0"/>
              <a:t> When a message is received, if message # is:</a:t>
            </a:r>
          </a:p>
          <a:p>
            <a:pPr lvl="2"/>
            <a:r>
              <a:rPr lang="en-US" dirty="0" smtClean="0"/>
              <a:t>as expected (next sequence), accept</a:t>
            </a:r>
          </a:p>
          <a:p>
            <a:pPr lvl="2"/>
            <a:r>
              <a:rPr lang="en-US" dirty="0" smtClean="0"/>
              <a:t>higher than expected, buffer in a queue</a:t>
            </a:r>
          </a:p>
          <a:p>
            <a:pPr lvl="2"/>
            <a:r>
              <a:rPr lang="en-US" dirty="0" smtClean="0"/>
              <a:t>lower than expected, reject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Consistent Hashing</a:t>
            </a:r>
          </a:p>
          <a:p>
            <a:pPr lvl="1"/>
            <a:r>
              <a:rPr lang="en-US" dirty="0" smtClean="0"/>
              <a:t>Maps both the data and nodes on the same ring</a:t>
            </a:r>
          </a:p>
          <a:p>
            <a:pPr lvl="1"/>
            <a:r>
              <a:rPr lang="en-US" dirty="0" smtClean="0"/>
              <a:t>For each &lt;key, value&gt;, its successor node store it.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Chord DHT</a:t>
            </a:r>
          </a:p>
          <a:p>
            <a:pPr lvl="1"/>
            <a:r>
              <a:rPr lang="en-US" dirty="0" smtClean="0"/>
              <a:t>Each node maintains its </a:t>
            </a:r>
            <a:r>
              <a:rPr lang="en-US" dirty="0" err="1" smtClean="0"/>
              <a:t>precedessor</a:t>
            </a:r>
            <a:r>
              <a:rPr lang="en-US" dirty="0" smtClean="0"/>
              <a:t> &amp; successor</a:t>
            </a:r>
          </a:p>
          <a:p>
            <a:pPr lvl="1"/>
            <a:r>
              <a:rPr lang="en-US" dirty="0" smtClean="0"/>
              <a:t>Basic search is going through the successors.</a:t>
            </a:r>
          </a:p>
          <a:p>
            <a:pPr lvl="1"/>
            <a:r>
              <a:rPr lang="en-US" dirty="0" smtClean="0"/>
              <a:t>Improved search is based on fingers.</a:t>
            </a:r>
          </a:p>
          <a:p>
            <a:pPr lvl="1">
              <a:buFont typeface="Arial" pitchFamily="-112" charset="0"/>
              <a:buChar char="–"/>
              <a:defRPr/>
            </a:pPr>
            <a:r>
              <a:rPr lang="en-US" dirty="0" smtClean="0"/>
              <a:t>Takes </a:t>
            </a:r>
            <a:r>
              <a:rPr lang="en-US" dirty="0" err="1" smtClean="0"/>
              <a:t>O(log</a:t>
            </a:r>
            <a:r>
              <a:rPr lang="en-US" dirty="0" smtClean="0"/>
              <a:t> </a:t>
            </a:r>
            <a:r>
              <a:rPr lang="en-US" dirty="0" err="1" smtClean="0"/>
              <a:t>n</a:t>
            </a:r>
            <a:r>
              <a:rPr lang="en-US" dirty="0" smtClean="0"/>
              <a:t>) hops to find a destination id.</a:t>
            </a:r>
            <a:endParaRPr lang="en-US" sz="2800" dirty="0" smtClean="0"/>
          </a:p>
          <a:p>
            <a:pPr>
              <a:buFont typeface="Arial" pitchFamily="-112" charset="0"/>
              <a:buChar char="–"/>
              <a:defRPr/>
            </a:pPr>
            <a:r>
              <a:rPr lang="en-US" dirty="0" smtClean="0">
                <a:solidFill>
                  <a:srgbClr val="0000FF"/>
                </a:solidFill>
              </a:rPr>
              <a:t>DHT in general</a:t>
            </a:r>
          </a:p>
          <a:p>
            <a:pPr lvl="1">
              <a:buFont typeface="Arial" pitchFamily="-112" charset="0"/>
              <a:buChar char="–"/>
              <a:defRPr/>
            </a:pPr>
            <a:r>
              <a:rPr lang="en-US" dirty="0" smtClean="0"/>
              <a:t>Basis for many systems</a:t>
            </a:r>
          </a:p>
          <a:p>
            <a:pPr lvl="1">
              <a:buFont typeface="Arial" pitchFamily="-112" charset="0"/>
              <a:buChar char="–"/>
              <a:defRPr/>
            </a:pPr>
            <a:r>
              <a:rPr lang="en-US" dirty="0" err="1" smtClean="0"/>
              <a:t>BitTorrent</a:t>
            </a:r>
            <a:r>
              <a:rPr lang="en-US" dirty="0" smtClean="0"/>
              <a:t> clients, distributed repositories, distributed file systems, etc.</a:t>
            </a:r>
          </a:p>
          <a:p>
            <a:pPr lvl="1">
              <a:buFont typeface="Arial" pitchFamily="-112" charset="0"/>
              <a:buChar char="–"/>
              <a:defRPr/>
            </a:pPr>
            <a:r>
              <a:rPr lang="en-US" dirty="0" smtClean="0"/>
              <a:t>Other structures are used as well, e.g., hypercube, skip tree,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Implementing FIFO Ordering</a:t>
            </a: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err="1" smtClean="0"/>
              <a:t>S</a:t>
            </a:r>
            <a:r>
              <a:rPr lang="en-US" i="1" baseline="30000" dirty="0" err="1" smtClean="0"/>
              <a:t>p</a:t>
            </a:r>
            <a:r>
              <a:rPr lang="en-US" i="1" baseline="-25000" dirty="0" err="1" smtClean="0"/>
              <a:t>g</a:t>
            </a:r>
            <a:r>
              <a:rPr lang="en-US" dirty="0" smtClean="0"/>
              <a:t>: the number of messages </a:t>
            </a:r>
            <a:r>
              <a:rPr lang="en-US" i="1" dirty="0" smtClean="0"/>
              <a:t>p</a:t>
            </a:r>
            <a:r>
              <a:rPr lang="en-US" dirty="0" smtClean="0"/>
              <a:t> has sent to </a:t>
            </a:r>
            <a:r>
              <a:rPr lang="en-US" i="1" dirty="0" smtClean="0"/>
              <a:t>g</a:t>
            </a:r>
            <a:r>
              <a:rPr lang="en-US" dirty="0" smtClean="0"/>
              <a:t>.</a:t>
            </a:r>
          </a:p>
          <a:p>
            <a:r>
              <a:rPr lang="en-US" i="1" dirty="0" err="1" smtClean="0"/>
              <a:t>R</a:t>
            </a:r>
            <a:r>
              <a:rPr lang="en-US" i="1" baseline="30000" dirty="0" err="1" smtClean="0"/>
              <a:t>q</a:t>
            </a:r>
            <a:r>
              <a:rPr lang="en-US" i="1" baseline="-25000" dirty="0" err="1" smtClean="0"/>
              <a:t>g</a:t>
            </a:r>
            <a:r>
              <a:rPr lang="en-US" dirty="0" smtClean="0"/>
              <a:t>: the sequence number of the latest group-</a:t>
            </a:r>
            <a:r>
              <a:rPr lang="en-US" i="1" dirty="0" smtClean="0"/>
              <a:t>g</a:t>
            </a:r>
            <a:r>
              <a:rPr lang="en-US" dirty="0" smtClean="0"/>
              <a:t> message </a:t>
            </a:r>
            <a:r>
              <a:rPr lang="en-US" i="1" dirty="0" smtClean="0"/>
              <a:t>p</a:t>
            </a:r>
            <a:r>
              <a:rPr lang="en-US" dirty="0" smtClean="0"/>
              <a:t> has delivered from </a:t>
            </a:r>
            <a:r>
              <a:rPr lang="en-US" i="1" dirty="0" smtClean="0"/>
              <a:t>q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For </a:t>
            </a:r>
            <a:r>
              <a:rPr lang="en-US" i="1" dirty="0" smtClean="0"/>
              <a:t>p</a:t>
            </a:r>
            <a:r>
              <a:rPr lang="en-US" dirty="0" smtClean="0"/>
              <a:t> to FO-multicast </a:t>
            </a:r>
            <a:r>
              <a:rPr lang="en-US" i="1" dirty="0" smtClean="0"/>
              <a:t>m</a:t>
            </a:r>
            <a:r>
              <a:rPr lang="en-US" dirty="0" smtClean="0"/>
              <a:t> to </a:t>
            </a:r>
            <a:r>
              <a:rPr lang="en-US" i="1" dirty="0" smtClean="0"/>
              <a:t>g</a:t>
            </a:r>
          </a:p>
          <a:p>
            <a:pPr lvl="1"/>
            <a:r>
              <a:rPr lang="en-US" i="1" dirty="0" smtClean="0"/>
              <a:t>p</a:t>
            </a:r>
            <a:r>
              <a:rPr lang="en-US" dirty="0" smtClean="0"/>
              <a:t> increments </a:t>
            </a:r>
            <a:r>
              <a:rPr lang="en-US" i="1" dirty="0" err="1" smtClean="0"/>
              <a:t>S</a:t>
            </a:r>
            <a:r>
              <a:rPr lang="en-US" i="1" baseline="30000" dirty="0" err="1" smtClean="0"/>
              <a:t>p</a:t>
            </a:r>
            <a:r>
              <a:rPr lang="en-US" i="1" baseline="-25000" dirty="0" err="1" smtClean="0"/>
              <a:t>g</a:t>
            </a:r>
            <a:r>
              <a:rPr lang="en-US" dirty="0" smtClean="0"/>
              <a:t> by 1.</a:t>
            </a:r>
          </a:p>
          <a:p>
            <a:pPr lvl="1"/>
            <a:r>
              <a:rPr lang="en-US" i="1" dirty="0"/>
              <a:t>p</a:t>
            </a:r>
            <a:r>
              <a:rPr lang="en-US" i="1" dirty="0" smtClean="0"/>
              <a:t> </a:t>
            </a:r>
            <a:r>
              <a:rPr lang="en-US" dirty="0" smtClean="0"/>
              <a:t>“piggy-backs” the value </a:t>
            </a:r>
            <a:r>
              <a:rPr lang="en-US" i="1" dirty="0" err="1" smtClean="0"/>
              <a:t>S</a:t>
            </a:r>
            <a:r>
              <a:rPr lang="en-US" i="1" baseline="30000" dirty="0" err="1" smtClean="0"/>
              <a:t>p</a:t>
            </a:r>
            <a:r>
              <a:rPr lang="en-US" i="1" baseline="-25000" dirty="0" err="1" smtClean="0"/>
              <a:t>g</a:t>
            </a:r>
            <a:r>
              <a:rPr lang="en-US" dirty="0" smtClean="0"/>
              <a:t> onto the message.</a:t>
            </a:r>
          </a:p>
          <a:p>
            <a:pPr lvl="1"/>
            <a:r>
              <a:rPr lang="en-US" i="1" dirty="0" smtClean="0"/>
              <a:t>p</a:t>
            </a:r>
            <a:r>
              <a:rPr lang="en-US" dirty="0" smtClean="0"/>
              <a:t> B-multicasts </a:t>
            </a:r>
            <a:r>
              <a:rPr lang="en-US" i="1" dirty="0" smtClean="0"/>
              <a:t>m</a:t>
            </a:r>
            <a:r>
              <a:rPr lang="en-US" dirty="0" smtClean="0"/>
              <a:t> to </a:t>
            </a:r>
            <a:r>
              <a:rPr lang="en-US" i="1" dirty="0" smtClean="0"/>
              <a:t>g</a:t>
            </a:r>
            <a:r>
              <a:rPr lang="en-US" dirty="0" smtClean="0"/>
              <a:t>.</a:t>
            </a:r>
          </a:p>
          <a:p>
            <a:r>
              <a:rPr lang="en-US" dirty="0" smtClean="0"/>
              <a:t>At process </a:t>
            </a:r>
            <a:r>
              <a:rPr lang="en-US" i="1" dirty="0" smtClean="0"/>
              <a:t>p</a:t>
            </a:r>
            <a:r>
              <a:rPr lang="en-US" dirty="0" smtClean="0"/>
              <a:t>, Upon receipt of </a:t>
            </a:r>
            <a:r>
              <a:rPr lang="en-US" i="1" dirty="0" smtClean="0"/>
              <a:t>m</a:t>
            </a:r>
            <a:r>
              <a:rPr lang="en-US" dirty="0" smtClean="0"/>
              <a:t> from </a:t>
            </a:r>
            <a:r>
              <a:rPr lang="en-US" i="1" dirty="0" smtClean="0"/>
              <a:t>q</a:t>
            </a:r>
            <a:r>
              <a:rPr lang="en-US" dirty="0" smtClean="0"/>
              <a:t> with sequence number </a:t>
            </a:r>
            <a:r>
              <a:rPr lang="en-US" i="1" dirty="0" smtClean="0"/>
              <a:t>S</a:t>
            </a:r>
            <a:r>
              <a:rPr lang="en-US" dirty="0" smtClean="0"/>
              <a:t>:</a:t>
            </a:r>
          </a:p>
          <a:p>
            <a:pPr lvl="1"/>
            <a:r>
              <a:rPr lang="en-US" i="1" dirty="0" smtClean="0"/>
              <a:t>p</a:t>
            </a:r>
            <a:r>
              <a:rPr lang="en-US" dirty="0" smtClean="0"/>
              <a:t> checks whether </a:t>
            </a:r>
            <a:r>
              <a:rPr lang="en-US" i="1" dirty="0" smtClean="0"/>
              <a:t>S</a:t>
            </a:r>
            <a:r>
              <a:rPr lang="en-US" dirty="0" smtClean="0"/>
              <a:t>= </a:t>
            </a:r>
            <a:r>
              <a:rPr lang="en-US" i="1" dirty="0" smtClean="0"/>
              <a:t>R</a:t>
            </a:r>
            <a:r>
              <a:rPr lang="en-US" i="1" baseline="30000" dirty="0" smtClean="0"/>
              <a:t>q</a:t>
            </a:r>
            <a:r>
              <a:rPr lang="en-US" i="1" baseline="-25000" dirty="0" smtClean="0"/>
              <a:t>g</a:t>
            </a:r>
            <a:r>
              <a:rPr lang="en-US" dirty="0" smtClean="0"/>
              <a:t>+1. If so, </a:t>
            </a:r>
            <a:r>
              <a:rPr lang="en-US" i="1" dirty="0" smtClean="0"/>
              <a:t>p</a:t>
            </a:r>
            <a:r>
              <a:rPr lang="en-US" dirty="0" smtClean="0"/>
              <a:t> FO-delivers m and increments </a:t>
            </a:r>
            <a:r>
              <a:rPr lang="en-US" i="1" dirty="0" err="1" smtClean="0"/>
              <a:t>R</a:t>
            </a:r>
            <a:r>
              <a:rPr lang="en-US" i="1" baseline="30000" dirty="0" err="1" smtClean="0"/>
              <a:t>q</a:t>
            </a:r>
            <a:r>
              <a:rPr lang="en-US" i="1" baseline="-25000" dirty="0" err="1" smtClean="0"/>
              <a:t>g</a:t>
            </a:r>
            <a:endParaRPr lang="en-US" i="1" baseline="-25000" dirty="0" smtClean="0"/>
          </a:p>
          <a:p>
            <a:pPr lvl="1"/>
            <a:r>
              <a:rPr lang="en-US" dirty="0" smtClean="0"/>
              <a:t>If </a:t>
            </a:r>
            <a:r>
              <a:rPr lang="en-US" i="1" dirty="0" smtClean="0"/>
              <a:t>S</a:t>
            </a:r>
            <a:r>
              <a:rPr lang="en-US" dirty="0" smtClean="0"/>
              <a:t> &gt; </a:t>
            </a:r>
            <a:r>
              <a:rPr lang="en-US" i="1" dirty="0" smtClean="0"/>
              <a:t>R</a:t>
            </a:r>
            <a:r>
              <a:rPr lang="en-US" i="1" baseline="30000" dirty="0" smtClean="0"/>
              <a:t>q</a:t>
            </a:r>
            <a:r>
              <a:rPr lang="en-US" i="1" baseline="-25000" dirty="0" smtClean="0"/>
              <a:t>g</a:t>
            </a:r>
            <a:r>
              <a:rPr lang="en-US" dirty="0" smtClean="0"/>
              <a:t>+1, </a:t>
            </a:r>
            <a:r>
              <a:rPr lang="en-US" i="1" dirty="0" smtClean="0"/>
              <a:t>p</a:t>
            </a:r>
            <a:r>
              <a:rPr lang="en-US" dirty="0" smtClean="0"/>
              <a:t> places the message in the hold-back queue until the intervening messages have been delivered and </a:t>
            </a:r>
            <a:r>
              <a:rPr lang="en-US" i="1" dirty="0" smtClean="0"/>
              <a:t>S</a:t>
            </a:r>
            <a:r>
              <a:rPr lang="en-US" dirty="0" smtClean="0"/>
              <a:t>= </a:t>
            </a:r>
            <a:r>
              <a:rPr lang="en-US" i="1" dirty="0" smtClean="0"/>
              <a:t>R</a:t>
            </a:r>
            <a:r>
              <a:rPr lang="en-US" i="1" baseline="30000" dirty="0" smtClean="0"/>
              <a:t>q</a:t>
            </a:r>
            <a:r>
              <a:rPr lang="en-US" i="1" baseline="-25000" dirty="0" smtClean="0"/>
              <a:t>g</a:t>
            </a:r>
            <a:r>
              <a:rPr lang="en-US" dirty="0" smtClean="0"/>
              <a:t>+1.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Hold-back Queue for Arrived Multicast Messages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5088" y="1509713"/>
            <a:ext cx="5688012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1219200" y="2500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>
            <a:off x="1397000" y="2513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1574800" y="2500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FIFO Multicast </a:t>
            </a:r>
            <a:endParaRPr lang="en-US"/>
          </a:p>
        </p:txBody>
      </p:sp>
      <p:sp>
        <p:nvSpPr>
          <p:cNvPr id="35846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976803"/>
            <a:ext cx="8229600" cy="462560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 flipV="1">
            <a:off x="2108200" y="2563812"/>
            <a:ext cx="5702300" cy="254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673100" y="2398712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/>
              <a:t>P1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673100" y="3008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1"/>
                </a:solidFill>
              </a:rPr>
              <a:t>P2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647700" y="3643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4"/>
                </a:solidFill>
              </a:rPr>
              <a:t>P3</a:t>
            </a:r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>
            <a:off x="2362200" y="2576512"/>
            <a:ext cx="3810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2362200" y="2563812"/>
            <a:ext cx="3009900" cy="1308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V="1">
            <a:off x="2120900" y="3211512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V="1">
            <a:off x="2120900" y="3884612"/>
            <a:ext cx="51435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1190625" y="2462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5029200" y="1903412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V="1">
            <a:off x="1308100" y="1903412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3124200" y="1509712"/>
            <a:ext cx="2298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35859" name="Line 19"/>
          <p:cNvSpPr>
            <a:spLocks noChangeShapeType="1"/>
          </p:cNvSpPr>
          <p:nvPr/>
        </p:nvSpPr>
        <p:spPr bwMode="auto">
          <a:xfrm>
            <a:off x="3390900" y="2563812"/>
            <a:ext cx="1206500" cy="1320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0" name="Line 20"/>
          <p:cNvSpPr>
            <a:spLocks noChangeShapeType="1"/>
          </p:cNvSpPr>
          <p:nvPr/>
        </p:nvSpPr>
        <p:spPr bwMode="auto">
          <a:xfrm>
            <a:off x="3416300" y="2589212"/>
            <a:ext cx="11938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104900" y="5840412"/>
            <a:ext cx="571500" cy="228600"/>
            <a:chOff x="1024" y="3016"/>
            <a:chExt cx="360" cy="144"/>
          </a:xfrm>
        </p:grpSpPr>
        <p:sp>
          <p:nvSpPr>
            <p:cNvPr id="91158" name="Rectangle 22"/>
            <p:cNvSpPr>
              <a:spLocks noChangeArrowheads="1"/>
            </p:cNvSpPr>
            <p:nvPr/>
          </p:nvSpPr>
          <p:spPr bwMode="auto">
            <a:xfrm>
              <a:off x="1024" y="3016"/>
              <a:ext cx="360" cy="1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35949" name="Line 23"/>
            <p:cNvSpPr>
              <a:spLocks noChangeShapeType="1"/>
            </p:cNvSpPr>
            <p:nvPr/>
          </p:nvSpPr>
          <p:spPr bwMode="auto">
            <a:xfrm>
              <a:off x="1144" y="3024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0" name="Line 24"/>
            <p:cNvSpPr>
              <a:spLocks noChangeShapeType="1"/>
            </p:cNvSpPr>
            <p:nvPr/>
          </p:nvSpPr>
          <p:spPr bwMode="auto">
            <a:xfrm>
              <a:off x="1264" y="3016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161" name="Rectangle 25"/>
          <p:cNvSpPr>
            <a:spLocks noChangeArrowheads="1"/>
          </p:cNvSpPr>
          <p:nvPr/>
        </p:nvSpPr>
        <p:spPr bwMode="auto">
          <a:xfrm>
            <a:off x="1231900" y="3097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3" name="Line 26"/>
          <p:cNvSpPr>
            <a:spLocks noChangeShapeType="1"/>
          </p:cNvSpPr>
          <p:nvPr/>
        </p:nvSpPr>
        <p:spPr bwMode="auto">
          <a:xfrm>
            <a:off x="1409700" y="31099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4" name="Line 27"/>
          <p:cNvSpPr>
            <a:spLocks noChangeShapeType="1"/>
          </p:cNvSpPr>
          <p:nvPr/>
        </p:nvSpPr>
        <p:spPr bwMode="auto">
          <a:xfrm>
            <a:off x="1587500" y="30972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64" name="Rectangle 28"/>
          <p:cNvSpPr>
            <a:spLocks noChangeArrowheads="1"/>
          </p:cNvSpPr>
          <p:nvPr/>
        </p:nvSpPr>
        <p:spPr bwMode="auto">
          <a:xfrm>
            <a:off x="1231900" y="37957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6" name="Line 29"/>
          <p:cNvSpPr>
            <a:spLocks noChangeShapeType="1"/>
          </p:cNvSpPr>
          <p:nvPr/>
        </p:nvSpPr>
        <p:spPr bwMode="auto">
          <a:xfrm>
            <a:off x="1409700" y="38084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7" name="Line 30"/>
          <p:cNvSpPr>
            <a:spLocks noChangeShapeType="1"/>
          </p:cNvSpPr>
          <p:nvPr/>
        </p:nvSpPr>
        <p:spPr bwMode="auto">
          <a:xfrm>
            <a:off x="1587500" y="37957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8" name="Line 31"/>
          <p:cNvSpPr>
            <a:spLocks noChangeShapeType="1"/>
          </p:cNvSpPr>
          <p:nvPr/>
        </p:nvSpPr>
        <p:spPr bwMode="auto">
          <a:xfrm flipV="1">
            <a:off x="5727700" y="2576512"/>
            <a:ext cx="3302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9" name="Line 32"/>
          <p:cNvSpPr>
            <a:spLocks noChangeShapeType="1"/>
          </p:cNvSpPr>
          <p:nvPr/>
        </p:nvSpPr>
        <p:spPr bwMode="auto">
          <a:xfrm>
            <a:off x="5765800" y="3236912"/>
            <a:ext cx="381000" cy="673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0" name="Rectangle 34"/>
          <p:cNvSpPr>
            <a:spLocks noChangeArrowheads="1"/>
          </p:cNvSpPr>
          <p:nvPr/>
        </p:nvSpPr>
        <p:spPr bwMode="auto">
          <a:xfrm>
            <a:off x="21336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2" name="Line 35"/>
          <p:cNvSpPr>
            <a:spLocks noChangeShapeType="1"/>
          </p:cNvSpPr>
          <p:nvPr/>
        </p:nvSpPr>
        <p:spPr bwMode="auto">
          <a:xfrm>
            <a:off x="2311400" y="2386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3" name="Line 36"/>
          <p:cNvSpPr>
            <a:spLocks noChangeShapeType="1"/>
          </p:cNvSpPr>
          <p:nvPr/>
        </p:nvSpPr>
        <p:spPr bwMode="auto">
          <a:xfrm>
            <a:off x="24892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3" name="Rectangle 37"/>
          <p:cNvSpPr>
            <a:spLocks noChangeArrowheads="1"/>
          </p:cNvSpPr>
          <p:nvPr/>
        </p:nvSpPr>
        <p:spPr bwMode="auto">
          <a:xfrm>
            <a:off x="3187700" y="2347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5" name="Line 38"/>
          <p:cNvSpPr>
            <a:spLocks noChangeShapeType="1"/>
          </p:cNvSpPr>
          <p:nvPr/>
        </p:nvSpPr>
        <p:spPr bwMode="auto">
          <a:xfrm>
            <a:off x="33655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6" name="Line 39"/>
          <p:cNvSpPr>
            <a:spLocks noChangeShapeType="1"/>
          </p:cNvSpPr>
          <p:nvPr/>
        </p:nvSpPr>
        <p:spPr bwMode="auto">
          <a:xfrm>
            <a:off x="3543300" y="2347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6" name="Rectangle 40"/>
          <p:cNvSpPr>
            <a:spLocks noChangeArrowheads="1"/>
          </p:cNvSpPr>
          <p:nvPr/>
        </p:nvSpPr>
        <p:spPr bwMode="auto">
          <a:xfrm>
            <a:off x="24638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8" name="Line 41"/>
          <p:cNvSpPr>
            <a:spLocks noChangeShapeType="1"/>
          </p:cNvSpPr>
          <p:nvPr/>
        </p:nvSpPr>
        <p:spPr bwMode="auto">
          <a:xfrm>
            <a:off x="26416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9" name="Line 42"/>
          <p:cNvSpPr>
            <a:spLocks noChangeShapeType="1"/>
          </p:cNvSpPr>
          <p:nvPr/>
        </p:nvSpPr>
        <p:spPr bwMode="auto">
          <a:xfrm>
            <a:off x="28194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9" name="Rectangle 43"/>
          <p:cNvSpPr>
            <a:spLocks noChangeArrowheads="1"/>
          </p:cNvSpPr>
          <p:nvPr/>
        </p:nvSpPr>
        <p:spPr bwMode="auto">
          <a:xfrm>
            <a:off x="42799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1" name="Line 44"/>
          <p:cNvSpPr>
            <a:spLocks noChangeShapeType="1"/>
          </p:cNvSpPr>
          <p:nvPr/>
        </p:nvSpPr>
        <p:spPr bwMode="auto">
          <a:xfrm>
            <a:off x="44577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2" name="Line 45"/>
          <p:cNvSpPr>
            <a:spLocks noChangeShapeType="1"/>
          </p:cNvSpPr>
          <p:nvPr/>
        </p:nvSpPr>
        <p:spPr bwMode="auto">
          <a:xfrm>
            <a:off x="46355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2" name="Rectangle 46"/>
          <p:cNvSpPr>
            <a:spLocks noChangeArrowheads="1"/>
          </p:cNvSpPr>
          <p:nvPr/>
        </p:nvSpPr>
        <p:spPr bwMode="auto">
          <a:xfrm>
            <a:off x="43815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4" name="Line 47"/>
          <p:cNvSpPr>
            <a:spLocks noChangeShapeType="1"/>
          </p:cNvSpPr>
          <p:nvPr/>
        </p:nvSpPr>
        <p:spPr bwMode="auto">
          <a:xfrm>
            <a:off x="45593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5" name="Line 48"/>
          <p:cNvSpPr>
            <a:spLocks noChangeShapeType="1"/>
          </p:cNvSpPr>
          <p:nvPr/>
        </p:nvSpPr>
        <p:spPr bwMode="auto">
          <a:xfrm>
            <a:off x="47371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5" name="Rectangle 49"/>
          <p:cNvSpPr>
            <a:spLocks noChangeArrowheads="1"/>
          </p:cNvSpPr>
          <p:nvPr/>
        </p:nvSpPr>
        <p:spPr bwMode="auto">
          <a:xfrm>
            <a:off x="50927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7" name="Line 50"/>
          <p:cNvSpPr>
            <a:spLocks noChangeShapeType="1"/>
          </p:cNvSpPr>
          <p:nvPr/>
        </p:nvSpPr>
        <p:spPr bwMode="auto">
          <a:xfrm>
            <a:off x="52705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8" name="Line 51"/>
          <p:cNvSpPr>
            <a:spLocks noChangeShapeType="1"/>
          </p:cNvSpPr>
          <p:nvPr/>
        </p:nvSpPr>
        <p:spPr bwMode="auto">
          <a:xfrm>
            <a:off x="54483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8" name="Rectangle 52"/>
          <p:cNvSpPr>
            <a:spLocks noChangeArrowheads="1"/>
          </p:cNvSpPr>
          <p:nvPr/>
        </p:nvSpPr>
        <p:spPr bwMode="auto">
          <a:xfrm>
            <a:off x="5194300" y="3109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0" name="Line 53"/>
          <p:cNvSpPr>
            <a:spLocks noChangeShapeType="1"/>
          </p:cNvSpPr>
          <p:nvPr/>
        </p:nvSpPr>
        <p:spPr bwMode="auto">
          <a:xfrm>
            <a:off x="5372100" y="3122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1" name="Line 54"/>
          <p:cNvSpPr>
            <a:spLocks noChangeShapeType="1"/>
          </p:cNvSpPr>
          <p:nvPr/>
        </p:nvSpPr>
        <p:spPr bwMode="auto">
          <a:xfrm>
            <a:off x="5549900" y="3109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1" name="Rectangle 55"/>
          <p:cNvSpPr>
            <a:spLocks noChangeArrowheads="1"/>
          </p:cNvSpPr>
          <p:nvPr/>
        </p:nvSpPr>
        <p:spPr bwMode="auto">
          <a:xfrm>
            <a:off x="5765800" y="2360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3" name="Line 56"/>
          <p:cNvSpPr>
            <a:spLocks noChangeShapeType="1"/>
          </p:cNvSpPr>
          <p:nvPr/>
        </p:nvSpPr>
        <p:spPr bwMode="auto">
          <a:xfrm>
            <a:off x="59436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4" name="Line 57"/>
          <p:cNvSpPr>
            <a:spLocks noChangeShapeType="1"/>
          </p:cNvSpPr>
          <p:nvPr/>
        </p:nvSpPr>
        <p:spPr bwMode="auto">
          <a:xfrm>
            <a:off x="61214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4" name="Rectangle 58"/>
          <p:cNvSpPr>
            <a:spLocks noChangeArrowheads="1"/>
          </p:cNvSpPr>
          <p:nvPr/>
        </p:nvSpPr>
        <p:spPr bwMode="auto">
          <a:xfrm>
            <a:off x="5892800" y="3871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6" name="Line 59"/>
          <p:cNvSpPr>
            <a:spLocks noChangeShapeType="1"/>
          </p:cNvSpPr>
          <p:nvPr/>
        </p:nvSpPr>
        <p:spPr bwMode="auto">
          <a:xfrm>
            <a:off x="60706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7" name="Line 60"/>
          <p:cNvSpPr>
            <a:spLocks noChangeShapeType="1"/>
          </p:cNvSpPr>
          <p:nvPr/>
        </p:nvSpPr>
        <p:spPr bwMode="auto">
          <a:xfrm>
            <a:off x="6248400" y="3871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7" name="Rectangle 61"/>
          <p:cNvSpPr>
            <a:spLocks noChangeArrowheads="1"/>
          </p:cNvSpPr>
          <p:nvPr/>
        </p:nvSpPr>
        <p:spPr bwMode="auto">
          <a:xfrm>
            <a:off x="68580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9" name="Line 62"/>
          <p:cNvSpPr>
            <a:spLocks noChangeShapeType="1"/>
          </p:cNvSpPr>
          <p:nvPr/>
        </p:nvSpPr>
        <p:spPr bwMode="auto">
          <a:xfrm>
            <a:off x="72136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0" name="Line 63"/>
          <p:cNvSpPr>
            <a:spLocks noChangeShapeType="1"/>
          </p:cNvSpPr>
          <p:nvPr/>
        </p:nvSpPr>
        <p:spPr bwMode="auto">
          <a:xfrm>
            <a:off x="70485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1" name="Text Box 64"/>
          <p:cNvSpPr txBox="1">
            <a:spLocks noChangeArrowheads="1"/>
          </p:cNvSpPr>
          <p:nvPr/>
        </p:nvSpPr>
        <p:spPr bwMode="auto">
          <a:xfrm>
            <a:off x="20923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2" name="Text Box 65"/>
          <p:cNvSpPr txBox="1">
            <a:spLocks noChangeArrowheads="1"/>
          </p:cNvSpPr>
          <p:nvPr/>
        </p:nvSpPr>
        <p:spPr bwMode="auto">
          <a:xfrm>
            <a:off x="3146425" y="2309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3" name="Text Box 66"/>
          <p:cNvSpPr txBox="1">
            <a:spLocks noChangeArrowheads="1"/>
          </p:cNvSpPr>
          <p:nvPr/>
        </p:nvSpPr>
        <p:spPr bwMode="auto">
          <a:xfrm>
            <a:off x="2422525" y="3186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</a:t>
            </a:r>
            <a:r>
              <a:rPr lang="en-US" sz="1600" b="1"/>
              <a:t> 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4" name="Text Box 67"/>
          <p:cNvSpPr txBox="1">
            <a:spLocks noChangeArrowheads="1"/>
          </p:cNvSpPr>
          <p:nvPr/>
        </p:nvSpPr>
        <p:spPr bwMode="auto">
          <a:xfrm>
            <a:off x="4340225" y="31734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5" name="Text Box 68"/>
          <p:cNvSpPr txBox="1">
            <a:spLocks noChangeArrowheads="1"/>
          </p:cNvSpPr>
          <p:nvPr/>
        </p:nvSpPr>
        <p:spPr bwMode="auto">
          <a:xfrm>
            <a:off x="5153025" y="3071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6" name="Text Box 69"/>
          <p:cNvSpPr txBox="1">
            <a:spLocks noChangeArrowheads="1"/>
          </p:cNvSpPr>
          <p:nvPr/>
        </p:nvSpPr>
        <p:spPr bwMode="auto">
          <a:xfrm>
            <a:off x="5724525" y="2322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07" name="Text Box 70"/>
          <p:cNvSpPr txBox="1">
            <a:spLocks noChangeArrowheads="1"/>
          </p:cNvSpPr>
          <p:nvPr/>
        </p:nvSpPr>
        <p:spPr bwMode="auto">
          <a:xfrm>
            <a:off x="1203325" y="3059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8" name="Text Box 71"/>
          <p:cNvSpPr txBox="1">
            <a:spLocks noChangeArrowheads="1"/>
          </p:cNvSpPr>
          <p:nvPr/>
        </p:nvSpPr>
        <p:spPr bwMode="auto">
          <a:xfrm>
            <a:off x="1203325" y="37576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09" name="Text Box 72"/>
          <p:cNvSpPr txBox="1">
            <a:spLocks noChangeArrowheads="1"/>
          </p:cNvSpPr>
          <p:nvPr/>
        </p:nvSpPr>
        <p:spPr bwMode="auto">
          <a:xfrm>
            <a:off x="68294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10" name="Text Box 73"/>
          <p:cNvSpPr txBox="1">
            <a:spLocks noChangeArrowheads="1"/>
          </p:cNvSpPr>
          <p:nvPr/>
        </p:nvSpPr>
        <p:spPr bwMode="auto">
          <a:xfrm>
            <a:off x="42386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11" name="Text Box 74"/>
          <p:cNvSpPr txBox="1">
            <a:spLocks noChangeArrowheads="1"/>
          </p:cNvSpPr>
          <p:nvPr/>
        </p:nvSpPr>
        <p:spPr bwMode="auto">
          <a:xfrm>
            <a:off x="50514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1 0 </a:t>
            </a:r>
            <a:r>
              <a:rPr lang="en-US" sz="1600" b="1"/>
              <a:t>0</a:t>
            </a:r>
          </a:p>
        </p:txBody>
      </p:sp>
      <p:sp>
        <p:nvSpPr>
          <p:cNvPr id="35912" name="Text Box 75"/>
          <p:cNvSpPr txBox="1">
            <a:spLocks noChangeArrowheads="1"/>
          </p:cNvSpPr>
          <p:nvPr/>
        </p:nvSpPr>
        <p:spPr bwMode="auto">
          <a:xfrm>
            <a:off x="5851525" y="3833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2 1 0</a:t>
            </a:r>
          </a:p>
        </p:txBody>
      </p:sp>
      <p:sp>
        <p:nvSpPr>
          <p:cNvPr id="35914" name="Text Box 77"/>
          <p:cNvSpPr txBox="1">
            <a:spLocks noChangeArrowheads="1"/>
          </p:cNvSpPr>
          <p:nvPr/>
        </p:nvSpPr>
        <p:spPr bwMode="auto">
          <a:xfrm>
            <a:off x="2247900" y="27162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5" name="Text Box 78"/>
          <p:cNvSpPr txBox="1">
            <a:spLocks noChangeArrowheads="1"/>
          </p:cNvSpPr>
          <p:nvPr/>
        </p:nvSpPr>
        <p:spPr bwMode="auto">
          <a:xfrm>
            <a:off x="2832100" y="28178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6" name="Text Box 79"/>
          <p:cNvSpPr txBox="1">
            <a:spLocks noChangeArrowheads="1"/>
          </p:cNvSpPr>
          <p:nvPr/>
        </p:nvSpPr>
        <p:spPr bwMode="auto">
          <a:xfrm>
            <a:off x="3327400" y="26781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7" name="Text Box 80"/>
          <p:cNvSpPr txBox="1">
            <a:spLocks noChangeArrowheads="1"/>
          </p:cNvSpPr>
          <p:nvPr/>
        </p:nvSpPr>
        <p:spPr bwMode="auto">
          <a:xfrm>
            <a:off x="3898900" y="26400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8" name="Text Box 81"/>
          <p:cNvSpPr txBox="1">
            <a:spLocks noChangeArrowheads="1"/>
          </p:cNvSpPr>
          <p:nvPr/>
        </p:nvSpPr>
        <p:spPr bwMode="auto">
          <a:xfrm>
            <a:off x="5562600" y="27035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35919" name="Text Box 82"/>
          <p:cNvSpPr txBox="1">
            <a:spLocks noChangeArrowheads="1"/>
          </p:cNvSpPr>
          <p:nvPr/>
        </p:nvSpPr>
        <p:spPr bwMode="auto">
          <a:xfrm>
            <a:off x="5651500" y="34274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91219" name="AutoShape 83"/>
          <p:cNvSpPr>
            <a:spLocks noChangeArrowheads="1"/>
          </p:cNvSpPr>
          <p:nvPr/>
        </p:nvSpPr>
        <p:spPr bwMode="auto">
          <a:xfrm>
            <a:off x="7073900" y="1687512"/>
            <a:ext cx="1460500" cy="584200"/>
          </a:xfrm>
          <a:prstGeom prst="wedgeEllipseCallout">
            <a:avLst>
              <a:gd name="adj1" fmla="val -45347"/>
              <a:gd name="adj2" fmla="val 64403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Reject:</a:t>
            </a:r>
            <a:r>
              <a:rPr lang="en-US" b="1" dirty="0">
                <a:solidFill>
                  <a:schemeClr val="tx1"/>
                </a:solidFill>
              </a:rPr>
              <a:t>  1 &lt; 1 + 1</a:t>
            </a:r>
          </a:p>
        </p:txBody>
      </p:sp>
      <p:grpSp>
        <p:nvGrpSpPr>
          <p:cNvPr id="3" name="Group 84"/>
          <p:cNvGrpSpPr>
            <a:grpSpLocks/>
          </p:cNvGrpSpPr>
          <p:nvPr/>
        </p:nvGrpSpPr>
        <p:grpSpPr bwMode="auto">
          <a:xfrm>
            <a:off x="1524000" y="2159000"/>
            <a:ext cx="4114800" cy="2601913"/>
            <a:chOff x="960" y="1233"/>
            <a:chExt cx="2592" cy="1639"/>
          </a:xfrm>
        </p:grpSpPr>
        <p:sp>
          <p:nvSpPr>
            <p:cNvPr id="35946" name="AutoShape 85"/>
            <p:cNvSpPr>
              <a:spLocks noChangeArrowheads="1"/>
            </p:cNvSpPr>
            <p:nvPr/>
          </p:nvSpPr>
          <p:spPr bwMode="auto">
            <a:xfrm>
              <a:off x="960" y="2504"/>
              <a:ext cx="912" cy="368"/>
            </a:xfrm>
            <a:prstGeom prst="wedgeEllipseCallout">
              <a:avLst>
                <a:gd name="adj1" fmla="val 39759"/>
                <a:gd name="adj2" fmla="val -17907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  <p:sp>
          <p:nvSpPr>
            <p:cNvPr id="35947" name="AutoShape 86"/>
            <p:cNvSpPr>
              <a:spLocks noChangeArrowheads="1"/>
            </p:cNvSpPr>
            <p:nvPr/>
          </p:nvSpPr>
          <p:spPr bwMode="auto">
            <a:xfrm>
              <a:off x="2656" y="1233"/>
              <a:ext cx="896" cy="368"/>
            </a:xfrm>
            <a:prstGeom prst="wedgeEllipseCallout">
              <a:avLst>
                <a:gd name="adj1" fmla="val -31514"/>
                <a:gd name="adj2" fmla="val 13614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Accept:</a:t>
              </a:r>
              <a:r>
                <a:rPr lang="en-US" b="1" dirty="0">
                  <a:solidFill>
                    <a:schemeClr val="tx1"/>
                  </a:solidFill>
                </a:rPr>
                <a:t>  2 = 1 + 1</a:t>
              </a:r>
            </a:p>
          </p:txBody>
        </p:sp>
      </p:grpSp>
      <p:grpSp>
        <p:nvGrpSpPr>
          <p:cNvPr id="4" name="Group 87"/>
          <p:cNvGrpSpPr>
            <a:grpSpLocks/>
          </p:cNvGrpSpPr>
          <p:nvPr/>
        </p:nvGrpSpPr>
        <p:grpSpPr bwMode="auto">
          <a:xfrm>
            <a:off x="3857625" y="4037012"/>
            <a:ext cx="1781175" cy="1371600"/>
            <a:chOff x="2430" y="2416"/>
            <a:chExt cx="1122" cy="864"/>
          </a:xfrm>
        </p:grpSpPr>
        <p:grpSp>
          <p:nvGrpSpPr>
            <p:cNvPr id="5" name="Group 88"/>
            <p:cNvGrpSpPr>
              <a:grpSpLocks/>
            </p:cNvGrpSpPr>
            <p:nvPr/>
          </p:nvGrpSpPr>
          <p:grpSpPr bwMode="auto">
            <a:xfrm>
              <a:off x="2430" y="2416"/>
              <a:ext cx="548" cy="365"/>
              <a:chOff x="2734" y="2416"/>
              <a:chExt cx="548" cy="365"/>
            </a:xfrm>
          </p:grpSpPr>
          <p:grpSp>
            <p:nvGrpSpPr>
              <p:cNvPr id="7" name="Group 89"/>
              <p:cNvGrpSpPr>
                <a:grpSpLocks/>
              </p:cNvGrpSpPr>
              <p:nvPr/>
            </p:nvGrpSpPr>
            <p:grpSpPr bwMode="auto">
              <a:xfrm>
                <a:off x="2744" y="2608"/>
                <a:ext cx="360" cy="144"/>
                <a:chOff x="1024" y="3016"/>
                <a:chExt cx="360" cy="144"/>
              </a:xfrm>
            </p:grpSpPr>
            <p:sp>
              <p:nvSpPr>
                <p:cNvPr id="91226" name="Rectangle 9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44" name="Line 9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45" name="Line 9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41" name="AutoShape 93"/>
              <p:cNvSpPr>
                <a:spLocks noChangeArrowheads="1"/>
              </p:cNvSpPr>
              <p:nvPr/>
            </p:nvSpPr>
            <p:spPr bwMode="auto">
              <a:xfrm>
                <a:off x="2808" y="2416"/>
                <a:ext cx="184" cy="200"/>
              </a:xfrm>
              <a:prstGeom prst="curvedRightArrow">
                <a:avLst>
                  <a:gd name="adj1" fmla="val 21739"/>
                  <a:gd name="adj2" fmla="val 43478"/>
                  <a:gd name="adj3" fmla="val 33333"/>
                </a:avLst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42" name="Text Box 94"/>
              <p:cNvSpPr txBox="1">
                <a:spLocks noChangeArrowheads="1"/>
              </p:cNvSpPr>
              <p:nvPr/>
            </p:nvSpPr>
            <p:spPr bwMode="auto">
              <a:xfrm>
                <a:off x="2734" y="2584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9" name="AutoShape 95"/>
            <p:cNvSpPr>
              <a:spLocks noChangeArrowheads="1"/>
            </p:cNvSpPr>
            <p:nvPr/>
          </p:nvSpPr>
          <p:spPr bwMode="auto">
            <a:xfrm>
              <a:off x="2736" y="2912"/>
              <a:ext cx="816" cy="368"/>
            </a:xfrm>
            <a:prstGeom prst="wedgeEllipseCallout">
              <a:avLst>
                <a:gd name="adj1" fmla="val -29389"/>
                <a:gd name="adj2" fmla="val -17690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 smtClean="0"/>
                <a:t>Buffer </a:t>
              </a:r>
              <a:r>
                <a:rPr lang="en-US" b="1" dirty="0" smtClean="0">
                  <a:solidFill>
                    <a:schemeClr val="tx1"/>
                  </a:solidFill>
                </a:rPr>
                <a:t>2&gt;0 +1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91232" name="AutoShape 96"/>
          <p:cNvSpPr>
            <a:spLocks noChangeArrowheads="1"/>
          </p:cNvSpPr>
          <p:nvPr/>
        </p:nvSpPr>
        <p:spPr bwMode="auto">
          <a:xfrm>
            <a:off x="5842000" y="4278312"/>
            <a:ext cx="1473200" cy="584200"/>
          </a:xfrm>
          <a:prstGeom prst="wedgeEllipseCallout">
            <a:avLst>
              <a:gd name="adj1" fmla="val -101727"/>
              <a:gd name="adj2" fmla="val -98644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Accept:</a:t>
            </a:r>
            <a:r>
              <a:rPr lang="en-US" b="1" dirty="0">
                <a:solidFill>
                  <a:schemeClr val="tx1"/>
                </a:solidFill>
              </a:rPr>
              <a:t>  1 = 0 + 1</a:t>
            </a:r>
          </a:p>
        </p:txBody>
      </p:sp>
      <p:grpSp>
        <p:nvGrpSpPr>
          <p:cNvPr id="10" name="Group 97"/>
          <p:cNvGrpSpPr>
            <a:grpSpLocks/>
          </p:cNvGrpSpPr>
          <p:nvPr/>
        </p:nvGrpSpPr>
        <p:grpSpPr bwMode="auto">
          <a:xfrm>
            <a:off x="4937125" y="4024312"/>
            <a:ext cx="2530475" cy="1676400"/>
            <a:chOff x="3118" y="2408"/>
            <a:chExt cx="1594" cy="1056"/>
          </a:xfrm>
        </p:grpSpPr>
        <p:grpSp>
          <p:nvGrpSpPr>
            <p:cNvPr id="11" name="Group 98"/>
            <p:cNvGrpSpPr>
              <a:grpSpLocks/>
            </p:cNvGrpSpPr>
            <p:nvPr/>
          </p:nvGrpSpPr>
          <p:grpSpPr bwMode="auto">
            <a:xfrm>
              <a:off x="3118" y="2408"/>
              <a:ext cx="548" cy="197"/>
              <a:chOff x="3254" y="2392"/>
              <a:chExt cx="548" cy="197"/>
            </a:xfrm>
          </p:grpSpPr>
          <p:grpSp>
            <p:nvGrpSpPr>
              <p:cNvPr id="12" name="Group 99"/>
              <p:cNvGrpSpPr>
                <a:grpSpLocks/>
              </p:cNvGrpSpPr>
              <p:nvPr/>
            </p:nvGrpSpPr>
            <p:grpSpPr bwMode="auto">
              <a:xfrm>
                <a:off x="3264" y="2416"/>
                <a:ext cx="360" cy="144"/>
                <a:chOff x="1024" y="3016"/>
                <a:chExt cx="360" cy="144"/>
              </a:xfrm>
            </p:grpSpPr>
            <p:sp>
              <p:nvSpPr>
                <p:cNvPr id="91236" name="Rectangle 10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36" name="Line 10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37" name="Line 10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34" name="Text Box 103"/>
              <p:cNvSpPr txBox="1">
                <a:spLocks noChangeArrowheads="1"/>
              </p:cNvSpPr>
              <p:nvPr/>
            </p:nvSpPr>
            <p:spPr bwMode="auto">
              <a:xfrm>
                <a:off x="3254" y="2392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2" name="AutoShape 104"/>
            <p:cNvSpPr>
              <a:spLocks noChangeArrowheads="1"/>
            </p:cNvSpPr>
            <p:nvPr/>
          </p:nvSpPr>
          <p:spPr bwMode="auto">
            <a:xfrm>
              <a:off x="3864" y="2968"/>
              <a:ext cx="848" cy="496"/>
            </a:xfrm>
            <a:prstGeom prst="wedgeEllipseCallout">
              <a:avLst>
                <a:gd name="adj1" fmla="val -132579"/>
                <a:gd name="adj2" fmla="val -12802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 Buffer</a:t>
              </a:r>
              <a:r>
                <a:rPr lang="en-US" b="1" dirty="0">
                  <a:solidFill>
                    <a:schemeClr val="tx1"/>
                  </a:solidFill>
                </a:rPr>
                <a:t>  2 </a:t>
              </a:r>
              <a:r>
                <a:rPr lang="en-US" b="1" dirty="0" smtClean="0">
                  <a:solidFill>
                    <a:schemeClr val="tx1"/>
                  </a:solidFill>
                </a:rPr>
                <a:t>=1 </a:t>
              </a:r>
              <a:r>
                <a:rPr lang="en-US" b="1" dirty="0">
                  <a:solidFill>
                    <a:schemeClr val="tx1"/>
                  </a:solidFill>
                </a:rPr>
                <a:t>+ 1</a:t>
              </a:r>
            </a:p>
          </p:txBody>
        </p:sp>
      </p:grpSp>
      <p:grpSp>
        <p:nvGrpSpPr>
          <p:cNvPr id="13" name="Group 105"/>
          <p:cNvGrpSpPr>
            <a:grpSpLocks/>
          </p:cNvGrpSpPr>
          <p:nvPr/>
        </p:nvGrpSpPr>
        <p:grpSpPr bwMode="auto">
          <a:xfrm>
            <a:off x="6223000" y="3262312"/>
            <a:ext cx="1472559" cy="584200"/>
            <a:chOff x="3920" y="1928"/>
            <a:chExt cx="877" cy="368"/>
          </a:xfrm>
        </p:grpSpPr>
        <p:sp>
          <p:nvSpPr>
            <p:cNvPr id="35929" name="AutoShape 106"/>
            <p:cNvSpPr>
              <a:spLocks noChangeArrowheads="1"/>
            </p:cNvSpPr>
            <p:nvPr/>
          </p:nvSpPr>
          <p:spPr bwMode="auto">
            <a:xfrm>
              <a:off x="3928" y="1928"/>
              <a:ext cx="824" cy="368"/>
            </a:xfrm>
            <a:prstGeom prst="wedgeEllipseCallout">
              <a:avLst>
                <a:gd name="adj1" fmla="val -58111"/>
                <a:gd name="adj2" fmla="val 60056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5930" name="AutoShape 107"/>
            <p:cNvSpPr>
              <a:spLocks noChangeArrowheads="1"/>
            </p:cNvSpPr>
            <p:nvPr/>
          </p:nvSpPr>
          <p:spPr bwMode="auto">
            <a:xfrm>
              <a:off x="3920" y="1928"/>
              <a:ext cx="877" cy="368"/>
            </a:xfrm>
            <a:prstGeom prst="wedgeEllipseCallout">
              <a:avLst>
                <a:gd name="adj1" fmla="val -66620"/>
                <a:gd name="adj2" fmla="val -174727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</p:grpSp>
      <p:sp>
        <p:nvSpPr>
          <p:cNvPr id="35926" name="Text Box 108"/>
          <p:cNvSpPr txBox="1">
            <a:spLocks noChangeArrowheads="1"/>
          </p:cNvSpPr>
          <p:nvPr/>
        </p:nvSpPr>
        <p:spPr bwMode="auto">
          <a:xfrm>
            <a:off x="1816100" y="5815012"/>
            <a:ext cx="2667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Sequence Vector</a:t>
            </a:r>
          </a:p>
        </p:txBody>
      </p:sp>
      <p:sp>
        <p:nvSpPr>
          <p:cNvPr id="35927" name="Text Box 109"/>
          <p:cNvSpPr txBox="1">
            <a:spLocks noChangeArrowheads="1"/>
          </p:cNvSpPr>
          <p:nvPr/>
        </p:nvSpPr>
        <p:spPr bwMode="auto">
          <a:xfrm>
            <a:off x="1089025" y="58023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28" name="Text Box 110"/>
          <p:cNvSpPr txBox="1">
            <a:spLocks noChangeArrowheads="1"/>
          </p:cNvSpPr>
          <p:nvPr/>
        </p:nvSpPr>
        <p:spPr bwMode="auto">
          <a:xfrm>
            <a:off x="5410200" y="838200"/>
            <a:ext cx="3525286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i="1" dirty="0">
                <a:solidFill>
                  <a:srgbClr val="0000FF"/>
                </a:solidFill>
              </a:rPr>
              <a:t>(do </a:t>
            </a:r>
            <a:r>
              <a:rPr lang="en-US" b="1" i="1" dirty="0">
                <a:solidFill>
                  <a:srgbClr val="0000FF"/>
                </a:solidFill>
              </a:rPr>
              <a:t>NOT </a:t>
            </a:r>
            <a:r>
              <a:rPr lang="en-US" i="1" dirty="0">
                <a:solidFill>
                  <a:srgbClr val="0000FF"/>
                </a:solidFill>
              </a:rPr>
              <a:t>confuse with vector timestamps)</a:t>
            </a:r>
          </a:p>
          <a:p>
            <a:r>
              <a:rPr lang="ja-JP" altLang="en-US" b="1" dirty="0">
                <a:solidFill>
                  <a:srgbClr val="0000FF"/>
                </a:solidFill>
              </a:rPr>
              <a:t>“</a:t>
            </a:r>
            <a:r>
              <a:rPr lang="en-US" b="1" dirty="0">
                <a:solidFill>
                  <a:srgbClr val="0000FF"/>
                </a:solidFill>
              </a:rPr>
              <a:t>Accept</a:t>
            </a:r>
            <a:r>
              <a:rPr lang="ja-JP" altLang="en-US" b="1" dirty="0">
                <a:solidFill>
                  <a:srgbClr val="0000FF"/>
                </a:solidFill>
              </a:rPr>
              <a:t>”</a:t>
            </a:r>
            <a:r>
              <a:rPr lang="en-US" b="1" dirty="0">
                <a:solidFill>
                  <a:srgbClr val="0000FF"/>
                </a:solidFill>
              </a:rPr>
              <a:t> = Deliver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114" name="Line 33"/>
          <p:cNvSpPr>
            <a:spLocks noChangeShapeType="1"/>
          </p:cNvSpPr>
          <p:nvPr/>
        </p:nvSpPr>
        <p:spPr bwMode="auto">
          <a:xfrm flipV="1">
            <a:off x="6527800" y="2590800"/>
            <a:ext cx="571500" cy="431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Text Box 76"/>
          <p:cNvSpPr txBox="1">
            <a:spLocks noChangeArrowheads="1"/>
          </p:cNvSpPr>
          <p:nvPr/>
        </p:nvSpPr>
        <p:spPr bwMode="auto">
          <a:xfrm>
            <a:off x="6400800" y="2641600"/>
            <a:ext cx="3175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solidFill>
                  <a:srgbClr val="6BB76D"/>
                </a:solidFill>
              </a:rPr>
              <a:t>1</a:t>
            </a:r>
            <a:endParaRPr lang="en-US" sz="1800" dirty="0">
              <a:solidFill>
                <a:srgbClr val="6BB76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19" grpId="0" animBg="1" autoUpdateAnimBg="0"/>
      <p:bldP spid="91232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Reliable Multicast</a:t>
            </a:r>
          </a:p>
          <a:p>
            <a:pPr lvl="1"/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Ordering</a:t>
            </a:r>
          </a:p>
          <a:p>
            <a:pPr lvl="1"/>
            <a:r>
              <a:rPr lang="en-US" dirty="0" smtClean="0"/>
              <a:t>R-multicast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Ordered Multicast</a:t>
            </a:r>
          </a:p>
          <a:p>
            <a:pPr lvl="1"/>
            <a:r>
              <a:rPr lang="en-US" dirty="0" smtClean="0"/>
              <a:t>FIFO ordering</a:t>
            </a:r>
          </a:p>
          <a:p>
            <a:pPr lvl="1"/>
            <a:r>
              <a:rPr lang="en-US" dirty="0" smtClean="0"/>
              <a:t>Total ordering</a:t>
            </a:r>
          </a:p>
          <a:p>
            <a:pPr lvl="1"/>
            <a:r>
              <a:rPr lang="en-US" dirty="0" smtClean="0"/>
              <a:t>Causal ordering</a:t>
            </a:r>
          </a:p>
          <a:p>
            <a:r>
              <a:rPr lang="en-US" dirty="0" smtClean="0"/>
              <a:t>Next: continue on multicast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Consistent Hashing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nodes come and go…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110038" y="2135188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6951663" y="2403475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7643813" y="378618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6645275" y="51689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4148138" y="3095625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4992688" y="51308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6989763" y="4938713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461963" y="3930650"/>
            <a:ext cx="3558236" cy="86177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FF3300"/>
                </a:solidFill>
              </a:rPr>
              <a:t>Hash(name</a:t>
            </a:r>
            <a:r>
              <a:rPr lang="en-US" sz="2000" dirty="0">
                <a:solidFill>
                  <a:srgbClr val="FF3300"/>
                </a:solidFill>
              </a:rPr>
              <a:t>)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FF33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object_id</a:t>
            </a:r>
            <a:endParaRPr lang="en-US" sz="2000" dirty="0">
              <a:solidFill>
                <a:srgbClr val="FF3300"/>
              </a:solidFill>
              <a:sym typeface="Wingdings" pitchFamily="-65" charset="2"/>
            </a:endParaRPr>
          </a:p>
          <a:p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Hash(IP_address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)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node_id</a:t>
            </a:r>
            <a:endParaRPr lang="en-US" sz="2000" dirty="0">
              <a:solidFill>
                <a:srgbClr val="009900"/>
              </a:solidFill>
            </a:endParaRP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4879975" y="2287588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303713" y="4514850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876925" y="5321300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6453188" y="217328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7413625" y="297815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7491413" y="4284663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5992813" y="20574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5494338" y="20955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4457700" y="2633663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4033838" y="35941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4071938" y="3976688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4572000" y="4860925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5" name="Shape 24"/>
          <p:cNvCxnSpPr>
            <a:stCxn id="18" idx="2"/>
            <a:endCxn id="11" idx="1"/>
          </p:cNvCxnSpPr>
          <p:nvPr/>
        </p:nvCxnSpPr>
        <p:spPr bwMode="auto">
          <a:xfrm rot="10800000" flipV="1">
            <a:off x="7012315" y="4361656"/>
            <a:ext cx="479099" cy="599607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6" name="Shape 25"/>
          <p:cNvCxnSpPr>
            <a:stCxn id="18" idx="2"/>
            <a:endCxn id="15" idx="7"/>
          </p:cNvCxnSpPr>
          <p:nvPr/>
        </p:nvCxnSpPr>
        <p:spPr bwMode="auto">
          <a:xfrm rot="10800000" flipV="1">
            <a:off x="6008363" y="4361657"/>
            <a:ext cx="1483051" cy="982194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Finger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Finding a &lt;key, value&gt; using fingers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90800" y="23622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867400" y="31242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2515779" y="3813103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5470525" y="51657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3360737" y="25146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2970213" y="502761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4"/>
          <p:cNvSpPr>
            <a:spLocks noChangeArrowheads="1"/>
          </p:cNvSpPr>
          <p:nvPr/>
        </p:nvSpPr>
        <p:spPr bwMode="auto">
          <a:xfrm>
            <a:off x="4357687" y="55483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5"/>
          <p:cNvSpPr>
            <a:spLocks noChangeArrowheads="1"/>
          </p:cNvSpPr>
          <p:nvPr/>
        </p:nvSpPr>
        <p:spPr bwMode="auto">
          <a:xfrm>
            <a:off x="4933950" y="24003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6"/>
          <p:cNvSpPr>
            <a:spLocks/>
          </p:cNvSpPr>
          <p:nvPr/>
        </p:nvSpPr>
        <p:spPr bwMode="auto">
          <a:xfrm>
            <a:off x="2971800" y="4749800"/>
            <a:ext cx="177800" cy="355600"/>
          </a:xfrm>
          <a:custGeom>
            <a:avLst/>
            <a:gdLst>
              <a:gd name="T0" fmla="*/ 241935000 w 112"/>
              <a:gd name="T1" fmla="*/ 564515000 h 224"/>
              <a:gd name="T2" fmla="*/ 241935000 w 112"/>
              <a:gd name="T3" fmla="*/ 80645000 h 224"/>
              <a:gd name="T4" fmla="*/ 0 w 112"/>
              <a:gd name="T5" fmla="*/ 80645000 h 224"/>
              <a:gd name="T6" fmla="*/ 0 60000 65536"/>
              <a:gd name="T7" fmla="*/ 0 60000 65536"/>
              <a:gd name="T8" fmla="*/ 0 60000 65536"/>
              <a:gd name="T9" fmla="*/ 0 w 112"/>
              <a:gd name="T10" fmla="*/ 0 h 224"/>
              <a:gd name="T11" fmla="*/ 112 w 112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2" h="224">
                <a:moveTo>
                  <a:pt x="96" y="224"/>
                </a:moveTo>
                <a:cubicBezTo>
                  <a:pt x="104" y="144"/>
                  <a:pt x="112" y="64"/>
                  <a:pt x="96" y="32"/>
                </a:cubicBezTo>
                <a:cubicBezTo>
                  <a:pt x="80" y="0"/>
                  <a:pt x="40" y="16"/>
                  <a:pt x="0" y="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2895600" y="4570412"/>
            <a:ext cx="419100" cy="458788"/>
          </a:xfrm>
          <a:custGeom>
            <a:avLst/>
            <a:gdLst>
              <a:gd name="T0" fmla="*/ 362902500 w 264"/>
              <a:gd name="T1" fmla="*/ 751737246 h 280"/>
              <a:gd name="T2" fmla="*/ 604837500 w 264"/>
              <a:gd name="T3" fmla="*/ 107390801 h 280"/>
              <a:gd name="T4" fmla="*/ 0 w 264"/>
              <a:gd name="T5" fmla="*/ 107390801 h 280"/>
              <a:gd name="T6" fmla="*/ 0 60000 65536"/>
              <a:gd name="T7" fmla="*/ 0 60000 65536"/>
              <a:gd name="T8" fmla="*/ 0 60000 65536"/>
              <a:gd name="T9" fmla="*/ 0 w 264"/>
              <a:gd name="T10" fmla="*/ 0 h 280"/>
              <a:gd name="T11" fmla="*/ 264 w 264"/>
              <a:gd name="T12" fmla="*/ 280 h 2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280">
                <a:moveTo>
                  <a:pt x="144" y="280"/>
                </a:moveTo>
                <a:cubicBezTo>
                  <a:pt x="204" y="180"/>
                  <a:pt x="264" y="80"/>
                  <a:pt x="240" y="40"/>
                </a:cubicBezTo>
                <a:cubicBezTo>
                  <a:pt x="216" y="0"/>
                  <a:pt x="108" y="20"/>
                  <a:pt x="0" y="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Freeform 8"/>
          <p:cNvSpPr>
            <a:spLocks/>
          </p:cNvSpPr>
          <p:nvPr/>
        </p:nvSpPr>
        <p:spPr bwMode="auto">
          <a:xfrm>
            <a:off x="2743200" y="4265612"/>
            <a:ext cx="812800" cy="763588"/>
          </a:xfrm>
          <a:custGeom>
            <a:avLst/>
            <a:gdLst>
              <a:gd name="T0" fmla="*/ 589159131 w 464"/>
              <a:gd name="T1" fmla="*/ 1487414882 h 392"/>
              <a:gd name="T2" fmla="*/ 1325608483 w 464"/>
              <a:gd name="T3" fmla="*/ 212487840 h 392"/>
              <a:gd name="T4" fmla="*/ 0 w 464"/>
              <a:gd name="T5" fmla="*/ 212487840 h 392"/>
              <a:gd name="T6" fmla="*/ 0 60000 65536"/>
              <a:gd name="T7" fmla="*/ 0 60000 65536"/>
              <a:gd name="T8" fmla="*/ 0 60000 65536"/>
              <a:gd name="T9" fmla="*/ 0 w 464"/>
              <a:gd name="T10" fmla="*/ 0 h 392"/>
              <a:gd name="T11" fmla="*/ 464 w 464"/>
              <a:gd name="T12" fmla="*/ 392 h 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4" h="392">
                <a:moveTo>
                  <a:pt x="192" y="392"/>
                </a:moveTo>
                <a:cubicBezTo>
                  <a:pt x="328" y="252"/>
                  <a:pt x="464" y="112"/>
                  <a:pt x="432" y="56"/>
                </a:cubicBezTo>
                <a:cubicBezTo>
                  <a:pt x="400" y="0"/>
                  <a:pt x="200" y="28"/>
                  <a:pt x="0" y="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Freeform 9"/>
          <p:cNvSpPr>
            <a:spLocks/>
          </p:cNvSpPr>
          <p:nvPr/>
        </p:nvSpPr>
        <p:spPr bwMode="auto">
          <a:xfrm>
            <a:off x="2667000" y="3886200"/>
            <a:ext cx="1447800" cy="1143000"/>
          </a:xfrm>
          <a:custGeom>
            <a:avLst/>
            <a:gdLst>
              <a:gd name="T0" fmla="*/ 725805000 w 912"/>
              <a:gd name="T1" fmla="*/ 1814512500 h 720"/>
              <a:gd name="T2" fmla="*/ 2147483647 w 912"/>
              <a:gd name="T3" fmla="*/ 362902500 h 720"/>
              <a:gd name="T4" fmla="*/ 0 w 912"/>
              <a:gd name="T5" fmla="*/ 0 h 720"/>
              <a:gd name="T6" fmla="*/ 0 60000 65536"/>
              <a:gd name="T7" fmla="*/ 0 60000 65536"/>
              <a:gd name="T8" fmla="*/ 0 60000 65536"/>
              <a:gd name="T9" fmla="*/ 0 w 912"/>
              <a:gd name="T10" fmla="*/ 0 h 720"/>
              <a:gd name="T11" fmla="*/ 912 w 912"/>
              <a:gd name="T12" fmla="*/ 720 h 7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720">
                <a:moveTo>
                  <a:pt x="288" y="720"/>
                </a:moveTo>
                <a:cubicBezTo>
                  <a:pt x="600" y="492"/>
                  <a:pt x="912" y="264"/>
                  <a:pt x="864" y="144"/>
                </a:cubicBezTo>
                <a:cubicBezTo>
                  <a:pt x="816" y="24"/>
                  <a:pt x="408" y="1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Freeform 10"/>
          <p:cNvSpPr>
            <a:spLocks/>
          </p:cNvSpPr>
          <p:nvPr/>
        </p:nvSpPr>
        <p:spPr bwMode="auto">
          <a:xfrm>
            <a:off x="3124200" y="2743200"/>
            <a:ext cx="1231900" cy="2286000"/>
          </a:xfrm>
          <a:custGeom>
            <a:avLst/>
            <a:gdLst>
              <a:gd name="T0" fmla="*/ 0 w 776"/>
              <a:gd name="T1" fmla="*/ 2147483647 h 1440"/>
              <a:gd name="T2" fmla="*/ 1935480000 w 776"/>
              <a:gd name="T3" fmla="*/ 2147483647 h 1440"/>
              <a:gd name="T4" fmla="*/ 120967500 w 776"/>
              <a:gd name="T5" fmla="*/ 0 h 1440"/>
              <a:gd name="T6" fmla="*/ 0 60000 65536"/>
              <a:gd name="T7" fmla="*/ 0 60000 65536"/>
              <a:gd name="T8" fmla="*/ 0 60000 65536"/>
              <a:gd name="T9" fmla="*/ 0 w 776"/>
              <a:gd name="T10" fmla="*/ 0 h 1440"/>
              <a:gd name="T11" fmla="*/ 776 w 776"/>
              <a:gd name="T12" fmla="*/ 1440 h 14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76" h="1440">
                <a:moveTo>
                  <a:pt x="0" y="1440"/>
                </a:moveTo>
                <a:cubicBezTo>
                  <a:pt x="380" y="1272"/>
                  <a:pt x="760" y="1104"/>
                  <a:pt x="768" y="864"/>
                </a:cubicBezTo>
                <a:cubicBezTo>
                  <a:pt x="776" y="624"/>
                  <a:pt x="412" y="312"/>
                  <a:pt x="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Freeform 11"/>
          <p:cNvSpPr>
            <a:spLocks/>
          </p:cNvSpPr>
          <p:nvPr/>
        </p:nvSpPr>
        <p:spPr bwMode="auto">
          <a:xfrm>
            <a:off x="3124200" y="2819400"/>
            <a:ext cx="2514600" cy="2209800"/>
          </a:xfrm>
          <a:custGeom>
            <a:avLst/>
            <a:gdLst>
              <a:gd name="T0" fmla="*/ 0 w 1584"/>
              <a:gd name="T1" fmla="*/ 2147483647 h 1392"/>
              <a:gd name="T2" fmla="*/ 2147483647 w 1584"/>
              <a:gd name="T3" fmla="*/ 2147483647 h 1392"/>
              <a:gd name="T4" fmla="*/ 2147483647 w 1584"/>
              <a:gd name="T5" fmla="*/ 0 h 1392"/>
              <a:gd name="T6" fmla="*/ 0 60000 65536"/>
              <a:gd name="T7" fmla="*/ 0 60000 65536"/>
              <a:gd name="T8" fmla="*/ 0 60000 65536"/>
              <a:gd name="T9" fmla="*/ 0 w 1584"/>
              <a:gd name="T10" fmla="*/ 0 h 1392"/>
              <a:gd name="T11" fmla="*/ 1584 w 1584"/>
              <a:gd name="T12" fmla="*/ 1392 h 1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4" h="1392">
                <a:moveTo>
                  <a:pt x="0" y="1392"/>
                </a:moveTo>
                <a:cubicBezTo>
                  <a:pt x="300" y="1292"/>
                  <a:pt x="600" y="1192"/>
                  <a:pt x="864" y="960"/>
                </a:cubicBezTo>
                <a:cubicBezTo>
                  <a:pt x="1128" y="728"/>
                  <a:pt x="1356" y="364"/>
                  <a:pt x="158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2209800" y="4953000"/>
            <a:ext cx="659155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N86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sp>
        <p:nvSpPr>
          <p:cNvPr id="25" name="Text Box 16"/>
          <p:cNvSpPr txBox="1">
            <a:spLocks noChangeArrowheads="1"/>
          </p:cNvSpPr>
          <p:nvPr/>
        </p:nvSpPr>
        <p:spPr bwMode="auto">
          <a:xfrm>
            <a:off x="1676400" y="3886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86 </a:t>
            </a:r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+ 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4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1752600" y="3320990"/>
            <a:ext cx="800219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N102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6145555" y="28637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N20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cxnSp>
        <p:nvCxnSpPr>
          <p:cNvPr id="34" name="Straight Arrow Connector 33"/>
          <p:cNvCxnSpPr>
            <a:stCxn id="6" idx="2"/>
          </p:cNvCxnSpPr>
          <p:nvPr/>
        </p:nvCxnSpPr>
        <p:spPr bwMode="auto">
          <a:xfrm rot="10800000" flipV="1">
            <a:off x="3352800" y="3201194"/>
            <a:ext cx="2514600" cy="213280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2590800" y="5410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0 </a:t>
            </a:r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+ 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6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6" name="Multiply 35"/>
          <p:cNvSpPr/>
          <p:nvPr/>
        </p:nvSpPr>
        <p:spPr bwMode="auto">
          <a:xfrm>
            <a:off x="2667000" y="2971800"/>
            <a:ext cx="381000" cy="3810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7" name="Freeform 36"/>
          <p:cNvSpPr/>
          <p:nvPr/>
        </p:nvSpPr>
        <p:spPr bwMode="auto">
          <a:xfrm>
            <a:off x="5806857" y="3234226"/>
            <a:ext cx="229132" cy="185500"/>
          </a:xfrm>
          <a:custGeom>
            <a:avLst/>
            <a:gdLst>
              <a:gd name="connsiteX0" fmla="*/ 111293 w 229132"/>
              <a:gd name="connsiteY0" fmla="*/ 0 h 185500"/>
              <a:gd name="connsiteX1" fmla="*/ 19640 w 229132"/>
              <a:gd name="connsiteY1" fmla="*/ 157129 h 185500"/>
              <a:gd name="connsiteX2" fmla="*/ 229132 w 229132"/>
              <a:gd name="connsiteY2" fmla="*/ 170223 h 185500"/>
              <a:gd name="connsiteX3" fmla="*/ 229132 w 229132"/>
              <a:gd name="connsiteY3" fmla="*/ 170223 h 18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132" h="185500">
                <a:moveTo>
                  <a:pt x="111293" y="0"/>
                </a:moveTo>
                <a:cubicBezTo>
                  <a:pt x="55646" y="64379"/>
                  <a:pt x="0" y="128759"/>
                  <a:pt x="19640" y="157129"/>
                </a:cubicBezTo>
                <a:cubicBezTo>
                  <a:pt x="39280" y="185500"/>
                  <a:pt x="229132" y="170223"/>
                  <a:pt x="229132" y="170223"/>
                </a:cubicBezTo>
                <a:lnTo>
                  <a:pt x="229132" y="170223"/>
                </a:ln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39" name="Freeform 38"/>
          <p:cNvSpPr/>
          <p:nvPr/>
        </p:nvSpPr>
        <p:spPr bwMode="auto">
          <a:xfrm>
            <a:off x="5610459" y="3234226"/>
            <a:ext cx="477903" cy="386274"/>
          </a:xfrm>
          <a:custGeom>
            <a:avLst/>
            <a:gdLst>
              <a:gd name="connsiteX0" fmla="*/ 281504 w 477903"/>
              <a:gd name="connsiteY0" fmla="*/ 0 h 386274"/>
              <a:gd name="connsiteX1" fmla="*/ 32733 w 477903"/>
              <a:gd name="connsiteY1" fmla="*/ 327351 h 386274"/>
              <a:gd name="connsiteX2" fmla="*/ 477903 w 477903"/>
              <a:gd name="connsiteY2" fmla="*/ 353539 h 386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7903" h="386274">
                <a:moveTo>
                  <a:pt x="281504" y="0"/>
                </a:moveTo>
                <a:cubicBezTo>
                  <a:pt x="140752" y="134214"/>
                  <a:pt x="0" y="268428"/>
                  <a:pt x="32733" y="327351"/>
                </a:cubicBezTo>
                <a:cubicBezTo>
                  <a:pt x="65466" y="386274"/>
                  <a:pt x="271684" y="369906"/>
                  <a:pt x="477903" y="353539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0" name="Freeform 39"/>
          <p:cNvSpPr/>
          <p:nvPr/>
        </p:nvSpPr>
        <p:spPr bwMode="auto">
          <a:xfrm>
            <a:off x="5403149" y="3234226"/>
            <a:ext cx="737586" cy="785642"/>
          </a:xfrm>
          <a:custGeom>
            <a:avLst/>
            <a:gdLst>
              <a:gd name="connsiteX0" fmla="*/ 475721 w 737586"/>
              <a:gd name="connsiteY0" fmla="*/ 0 h 785642"/>
              <a:gd name="connsiteX1" fmla="*/ 43644 w 737586"/>
              <a:gd name="connsiteY1" fmla="*/ 510668 h 785642"/>
              <a:gd name="connsiteX2" fmla="*/ 737586 w 737586"/>
              <a:gd name="connsiteY2" fmla="*/ 785642 h 785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7586" h="785642">
                <a:moveTo>
                  <a:pt x="475721" y="0"/>
                </a:moveTo>
                <a:cubicBezTo>
                  <a:pt x="237860" y="189864"/>
                  <a:pt x="0" y="379728"/>
                  <a:pt x="43644" y="510668"/>
                </a:cubicBezTo>
                <a:cubicBezTo>
                  <a:pt x="87288" y="641608"/>
                  <a:pt x="412437" y="713625"/>
                  <a:pt x="737586" y="785642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1" name="Freeform 40"/>
          <p:cNvSpPr/>
          <p:nvPr/>
        </p:nvSpPr>
        <p:spPr bwMode="auto">
          <a:xfrm>
            <a:off x="5169653" y="3221132"/>
            <a:ext cx="735404" cy="1545096"/>
          </a:xfrm>
          <a:custGeom>
            <a:avLst/>
            <a:gdLst>
              <a:gd name="connsiteX0" fmla="*/ 735404 w 735404"/>
              <a:gd name="connsiteY0" fmla="*/ 0 h 1545096"/>
              <a:gd name="connsiteX1" fmla="*/ 2182 w 735404"/>
              <a:gd name="connsiteY1" fmla="*/ 759454 h 1545096"/>
              <a:gd name="connsiteX2" fmla="*/ 722310 w 735404"/>
              <a:gd name="connsiteY2" fmla="*/ 1545096 h 1545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5404" h="1545096">
                <a:moveTo>
                  <a:pt x="735404" y="0"/>
                </a:moveTo>
                <a:cubicBezTo>
                  <a:pt x="369884" y="250969"/>
                  <a:pt x="4364" y="501938"/>
                  <a:pt x="2182" y="759454"/>
                </a:cubicBezTo>
                <a:cubicBezTo>
                  <a:pt x="0" y="1016970"/>
                  <a:pt x="361155" y="1281033"/>
                  <a:pt x="722310" y="1545096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2" name="Freeform 41"/>
          <p:cNvSpPr/>
          <p:nvPr/>
        </p:nvSpPr>
        <p:spPr bwMode="auto">
          <a:xfrm>
            <a:off x="4394968" y="3194944"/>
            <a:ext cx="1470809" cy="2265268"/>
          </a:xfrm>
          <a:custGeom>
            <a:avLst/>
            <a:gdLst>
              <a:gd name="connsiteX0" fmla="*/ 1470809 w 1470809"/>
              <a:gd name="connsiteY0" fmla="*/ 0 h 2265268"/>
              <a:gd name="connsiteX1" fmla="*/ 135297 w 1470809"/>
              <a:gd name="connsiteY1" fmla="*/ 1257027 h 2265268"/>
              <a:gd name="connsiteX2" fmla="*/ 659027 w 1470809"/>
              <a:gd name="connsiteY2" fmla="*/ 2265268 h 2265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0809" h="2265268">
                <a:moveTo>
                  <a:pt x="1470809" y="0"/>
                </a:moveTo>
                <a:cubicBezTo>
                  <a:pt x="870701" y="439741"/>
                  <a:pt x="270594" y="879482"/>
                  <a:pt x="135297" y="1257027"/>
                </a:cubicBezTo>
                <a:cubicBezTo>
                  <a:pt x="0" y="1634572"/>
                  <a:pt x="659027" y="2265268"/>
                  <a:pt x="659027" y="2265268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cxnSp>
        <p:nvCxnSpPr>
          <p:cNvPr id="45" name="Straight Arrow Connector 44"/>
          <p:cNvCxnSpPr>
            <a:stCxn id="6" idx="2"/>
            <a:endCxn id="10" idx="6"/>
          </p:cNvCxnSpPr>
          <p:nvPr/>
        </p:nvCxnSpPr>
        <p:spPr bwMode="auto">
          <a:xfrm rot="10800000" flipV="1">
            <a:off x="3124200" y="3201194"/>
            <a:ext cx="2743200" cy="1903412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46" name="Freeform 45"/>
          <p:cNvSpPr/>
          <p:nvPr/>
        </p:nvSpPr>
        <p:spPr bwMode="auto">
          <a:xfrm>
            <a:off x="2631744" y="3397902"/>
            <a:ext cx="1918161" cy="1682583"/>
          </a:xfrm>
          <a:custGeom>
            <a:avLst/>
            <a:gdLst>
              <a:gd name="connsiteX0" fmla="*/ 432077 w 1918161"/>
              <a:gd name="connsiteY0" fmla="*/ 1682583 h 1682583"/>
              <a:gd name="connsiteX1" fmla="*/ 1846148 w 1918161"/>
              <a:gd name="connsiteY1" fmla="*/ 202957 h 1682583"/>
              <a:gd name="connsiteX2" fmla="*/ 0 w 1918161"/>
              <a:gd name="connsiteY2" fmla="*/ 464838 h 1682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8161" h="1682583">
                <a:moveTo>
                  <a:pt x="432077" y="1682583"/>
                </a:moveTo>
                <a:cubicBezTo>
                  <a:pt x="1175119" y="1044249"/>
                  <a:pt x="1918161" y="405915"/>
                  <a:pt x="1846148" y="202957"/>
                </a:cubicBezTo>
                <a:cubicBezTo>
                  <a:pt x="1774135" y="0"/>
                  <a:pt x="887067" y="232419"/>
                  <a:pt x="0" y="464838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7" name="Freeform 46"/>
          <p:cNvSpPr/>
          <p:nvPr/>
        </p:nvSpPr>
        <p:spPr bwMode="auto">
          <a:xfrm>
            <a:off x="2657930" y="2658089"/>
            <a:ext cx="909981" cy="1204651"/>
          </a:xfrm>
          <a:custGeom>
            <a:avLst/>
            <a:gdLst>
              <a:gd name="connsiteX0" fmla="*/ 0 w 909981"/>
              <a:gd name="connsiteY0" fmla="*/ 1204651 h 1204651"/>
              <a:gd name="connsiteX1" fmla="*/ 772502 w 909981"/>
              <a:gd name="connsiteY1" fmla="*/ 733266 h 1204651"/>
              <a:gd name="connsiteX2" fmla="*/ 824875 w 909981"/>
              <a:gd name="connsiteY2" fmla="*/ 0 h 1204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09981" h="1204651">
                <a:moveTo>
                  <a:pt x="0" y="1204651"/>
                </a:moveTo>
                <a:cubicBezTo>
                  <a:pt x="317511" y="1069346"/>
                  <a:pt x="635023" y="934041"/>
                  <a:pt x="772502" y="733266"/>
                </a:cubicBezTo>
                <a:cubicBezTo>
                  <a:pt x="909981" y="532491"/>
                  <a:pt x="867428" y="266245"/>
                  <a:pt x="824875" y="0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25" grpId="0"/>
      <p:bldP spid="35" grpId="1"/>
      <p:bldP spid="35" grpId="2"/>
      <p:bldP spid="37" grpId="0" animBg="1"/>
      <p:bldP spid="37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6" grpId="0" animBg="1"/>
      <p:bldP spid="46" grpId="1" animBg="1"/>
      <p:bldP spid="4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How do a group of processes communicate?</a:t>
            </a:r>
          </a:p>
          <a:p>
            <a:r>
              <a:rPr lang="en-US" dirty="0" err="1" smtClean="0">
                <a:solidFill>
                  <a:srgbClr val="0000FF"/>
                </a:solidFill>
              </a:rPr>
              <a:t>Unicast</a:t>
            </a:r>
            <a:r>
              <a:rPr lang="en-US" dirty="0" smtClean="0">
                <a:solidFill>
                  <a:srgbClr val="0000FF"/>
                </a:solidFill>
              </a:rPr>
              <a:t> (best effort or reliable) </a:t>
            </a:r>
          </a:p>
          <a:p>
            <a:pPr lvl="1"/>
            <a:r>
              <a:rPr lang="en-US" dirty="0" smtClean="0"/>
              <a:t>One-to-one: Message from process </a:t>
            </a:r>
            <a:r>
              <a:rPr lang="en-US" i="1" dirty="0" err="1" smtClean="0"/>
              <a:t>p</a:t>
            </a:r>
            <a:r>
              <a:rPr lang="en-US" dirty="0" smtClean="0"/>
              <a:t> to process </a:t>
            </a:r>
            <a:r>
              <a:rPr lang="en-US" i="1" dirty="0" err="1" smtClean="0"/>
              <a:t>q</a:t>
            </a:r>
            <a:r>
              <a:rPr lang="en-US" dirty="0" smtClean="0"/>
              <a:t>.</a:t>
            </a:r>
            <a:endParaRPr lang="en-US" dirty="0" smtClean="0">
              <a:sym typeface="Symbol" charset="0"/>
            </a:endParaRPr>
          </a:p>
          <a:p>
            <a:pPr lvl="1"/>
            <a:r>
              <a:rPr lang="en-US" i="1" dirty="0" smtClean="0"/>
              <a:t>Best effort</a:t>
            </a:r>
            <a:r>
              <a:rPr lang="en-US" dirty="0" smtClean="0"/>
              <a:t>: message </a:t>
            </a:r>
            <a:r>
              <a:rPr lang="en-US" i="1" dirty="0" smtClean="0"/>
              <a:t>may</a:t>
            </a:r>
            <a:r>
              <a:rPr lang="en-US" dirty="0" smtClean="0"/>
              <a:t> be delivered, but will be intact</a:t>
            </a:r>
            <a:endParaRPr lang="en-US" i="1" dirty="0" smtClean="0"/>
          </a:p>
          <a:p>
            <a:pPr lvl="1"/>
            <a:r>
              <a:rPr lang="en-US" i="1" dirty="0" smtClean="0"/>
              <a:t>Reliable: </a:t>
            </a:r>
            <a:r>
              <a:rPr lang="en-US" dirty="0" smtClean="0"/>
              <a:t>message </a:t>
            </a:r>
            <a:r>
              <a:rPr lang="en-US" i="1" dirty="0" smtClean="0"/>
              <a:t>will </a:t>
            </a:r>
            <a:r>
              <a:rPr lang="en-US" dirty="0" smtClean="0"/>
              <a:t>be delivered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Broadcast</a:t>
            </a:r>
          </a:p>
          <a:p>
            <a:pPr lvl="1"/>
            <a:r>
              <a:rPr lang="en-US" dirty="0" smtClean="0"/>
              <a:t>One-to-all: Message from process </a:t>
            </a:r>
            <a:r>
              <a:rPr lang="en-US" i="1" dirty="0" err="1" smtClean="0"/>
              <a:t>p</a:t>
            </a:r>
            <a:r>
              <a:rPr lang="en-US" i="1" dirty="0" smtClean="0"/>
              <a:t> </a:t>
            </a:r>
            <a:r>
              <a:rPr lang="en-US" dirty="0" smtClean="0"/>
              <a:t>to </a:t>
            </a:r>
            <a:r>
              <a:rPr lang="en-US" i="1" dirty="0" smtClean="0"/>
              <a:t>all </a:t>
            </a:r>
            <a:r>
              <a:rPr lang="en-US" dirty="0" smtClean="0"/>
              <a:t>processes</a:t>
            </a:r>
          </a:p>
          <a:p>
            <a:pPr lvl="1"/>
            <a:r>
              <a:rPr lang="en-US" dirty="0" smtClean="0"/>
              <a:t>Impractical for large networks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Multicast</a:t>
            </a:r>
          </a:p>
          <a:p>
            <a:pPr lvl="1"/>
            <a:r>
              <a:rPr lang="en-US" dirty="0" smtClean="0"/>
              <a:t>One-to-many: “Local” broadcast within a group </a:t>
            </a:r>
            <a:r>
              <a:rPr lang="en-US" i="1" dirty="0" err="1" smtClean="0"/>
              <a:t>g</a:t>
            </a:r>
            <a:r>
              <a:rPr lang="en-US" dirty="0" smtClean="0"/>
              <a:t> of processes</a:t>
            </a:r>
          </a:p>
          <a:p>
            <a:r>
              <a:rPr lang="en-US" dirty="0" smtClean="0"/>
              <a:t>What are the issues?</a:t>
            </a:r>
          </a:p>
          <a:p>
            <a:pPr lvl="1"/>
            <a:r>
              <a:rPr lang="en-US" dirty="0" smtClean="0"/>
              <a:t>Processes crash (we assume crash-stop)</a:t>
            </a:r>
          </a:p>
          <a:p>
            <a:pPr lvl="1"/>
            <a:r>
              <a:rPr lang="en-US" dirty="0" smtClean="0"/>
              <a:t>Messages get delayed</a:t>
            </a:r>
          </a:p>
          <a:p>
            <a:endParaRPr lang="en-US" dirty="0" smtClean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2" descr="wall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143000"/>
            <a:ext cx="8229600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Akamai’s</a:t>
            </a:r>
            <a:r>
              <a:rPr lang="en-US" dirty="0" smtClean="0"/>
              <a:t> Configuration Management System (called ACMS)</a:t>
            </a:r>
          </a:p>
          <a:p>
            <a:pPr lvl="1"/>
            <a:r>
              <a:rPr lang="en-US" dirty="0" smtClean="0"/>
              <a:t>A core group of 3-5 servers.</a:t>
            </a:r>
          </a:p>
          <a:p>
            <a:pPr lvl="1"/>
            <a:r>
              <a:rPr lang="en-US" dirty="0" smtClean="0"/>
              <a:t>Continuously multicast to each other the latest updates. </a:t>
            </a:r>
          </a:p>
          <a:p>
            <a:pPr lvl="1"/>
            <a:r>
              <a:rPr lang="en-US" dirty="0" smtClean="0"/>
              <a:t>After an update is reliably multicast within this group, it is then sent out to all the (1000s of) servers </a:t>
            </a:r>
            <a:r>
              <a:rPr lang="en-US" dirty="0" err="1" smtClean="0"/>
              <a:t>Akamai</a:t>
            </a:r>
            <a:r>
              <a:rPr lang="en-US" dirty="0" smtClean="0"/>
              <a:t> has all over the world.</a:t>
            </a:r>
          </a:p>
          <a:p>
            <a:r>
              <a:rPr lang="en-US" dirty="0" smtClean="0"/>
              <a:t>Air Traffic Control System</a:t>
            </a:r>
          </a:p>
          <a:p>
            <a:pPr lvl="1"/>
            <a:r>
              <a:rPr lang="en-US" dirty="0" smtClean="0"/>
              <a:t>Commands by one ATC need to be ordered (and reliable) multicast out to other </a:t>
            </a:r>
            <a:r>
              <a:rPr lang="en-US" dirty="0" err="1" smtClean="0"/>
              <a:t>ATC’s</a:t>
            </a:r>
            <a:r>
              <a:rPr lang="en-US" dirty="0" smtClean="0"/>
              <a:t>.</a:t>
            </a:r>
          </a:p>
          <a:p>
            <a:r>
              <a:rPr lang="en-US" dirty="0" smtClean="0"/>
              <a:t>Newsgroup servers</a:t>
            </a:r>
          </a:p>
          <a:p>
            <a:pPr lvl="1"/>
            <a:r>
              <a:rPr lang="en-US" dirty="0" smtClean="0"/>
              <a:t>Multicast to each other in a reliable and ordered manner.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335088" y="1509713"/>
            <a:ext cx="5675312" cy="4725987"/>
            <a:chOff x="841" y="951"/>
            <a:chExt cx="3575" cy="2977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711" y="951"/>
              <a:ext cx="2696" cy="2921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1719" y="959"/>
              <a:ext cx="2697" cy="2924"/>
            </a:xfrm>
            <a:prstGeom prst="rect">
              <a:avLst/>
            </a:prstGeom>
            <a:noFill/>
            <a:ln w="26988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823" y="1053"/>
              <a:ext cx="2471" cy="2698"/>
            </a:xfrm>
            <a:prstGeom prst="ellipse">
              <a:avLst/>
            </a:prstGeom>
            <a:solidFill>
              <a:srgbClr val="FFFFFF"/>
            </a:solidFill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1815" y="2402"/>
              <a:ext cx="2487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734" y="1527"/>
              <a:ext cx="746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Application</a:t>
              </a: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719" y="1705"/>
              <a:ext cx="932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(at process </a:t>
              </a:r>
              <a:r>
                <a:rPr lang="en-US" sz="1900" i="1">
                  <a:solidFill>
                    <a:srgbClr val="000000"/>
                  </a:solidFill>
                  <a:latin typeface="Arial" pitchFamily="-84" charset="0"/>
                </a:rPr>
                <a:t>p)</a:t>
              </a:r>
              <a:endParaRPr lang="en-US" i="1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149" y="2862"/>
              <a:ext cx="1782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 b="1">
                  <a:latin typeface="Arial" pitchFamily="-84" charset="0"/>
                </a:rPr>
                <a:t>MULTICAST PROTOCOL</a:t>
              </a:r>
              <a:endParaRPr lang="en-US" b="1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000" y="2221"/>
              <a:ext cx="685" cy="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900" i="1">
                  <a:latin typeface="Arial" pitchFamily="-84" charset="0"/>
                </a:rPr>
                <a:t>send</a:t>
              </a:r>
              <a:r>
                <a:rPr lang="en-US" sz="1900" i="1">
                  <a:solidFill>
                    <a:srgbClr val="000000"/>
                  </a:solidFill>
                  <a:latin typeface="Arial" pitchFamily="-84" charset="0"/>
                </a:rPr>
                <a:t> </a:t>
              </a:r>
            </a:p>
            <a:p>
              <a:pPr algn="ctr"/>
              <a:r>
                <a:rPr lang="en-US" sz="1900" i="1">
                  <a:solidFill>
                    <a:srgbClr val="000000"/>
                  </a:solidFill>
                  <a:latin typeface="Arial" pitchFamily="-84" charset="0"/>
                </a:rPr>
                <a:t>multicast  </a:t>
              </a:r>
              <a:endParaRPr lang="en-US" i="1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858" y="3514"/>
              <a:ext cx="609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Incoming</a:t>
              </a: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841" y="3702"/>
              <a:ext cx="678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messages</a:t>
              </a: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2389" y="3307"/>
              <a:ext cx="87" cy="56"/>
            </a:xfrm>
            <a:custGeom>
              <a:avLst/>
              <a:gdLst>
                <a:gd name="T0" fmla="*/ 0 w 87"/>
                <a:gd name="T1" fmla="*/ 19 h 56"/>
                <a:gd name="T2" fmla="*/ 0 w 87"/>
                <a:gd name="T3" fmla="*/ 0 h 56"/>
                <a:gd name="T4" fmla="*/ 87 w 87"/>
                <a:gd name="T5" fmla="*/ 0 h 56"/>
                <a:gd name="T6" fmla="*/ 17 w 87"/>
                <a:gd name="T7" fmla="*/ 56 h 56"/>
                <a:gd name="T8" fmla="*/ 0 w 87"/>
                <a:gd name="T9" fmla="*/ 19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56"/>
                <a:gd name="T17" fmla="*/ 87 w 87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56">
                  <a:moveTo>
                    <a:pt x="0" y="19"/>
                  </a:moveTo>
                  <a:lnTo>
                    <a:pt x="0" y="0"/>
                  </a:lnTo>
                  <a:lnTo>
                    <a:pt x="87" y="0"/>
                  </a:lnTo>
                  <a:lnTo>
                    <a:pt x="17" y="56"/>
                  </a:lnTo>
                  <a:lnTo>
                    <a:pt x="0" y="19"/>
                  </a:lnTo>
                  <a:close/>
                </a:path>
              </a:pathLst>
            </a:cu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2389" y="3307"/>
              <a:ext cx="87" cy="56"/>
            </a:xfrm>
            <a:custGeom>
              <a:avLst/>
              <a:gdLst>
                <a:gd name="T0" fmla="*/ 0 w 87"/>
                <a:gd name="T1" fmla="*/ 19 h 56"/>
                <a:gd name="T2" fmla="*/ 0 w 87"/>
                <a:gd name="T3" fmla="*/ 0 h 56"/>
                <a:gd name="T4" fmla="*/ 87 w 87"/>
                <a:gd name="T5" fmla="*/ 0 h 56"/>
                <a:gd name="T6" fmla="*/ 17 w 87"/>
                <a:gd name="T7" fmla="*/ 56 h 56"/>
                <a:gd name="T8" fmla="*/ 0 w 87"/>
                <a:gd name="T9" fmla="*/ 19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56"/>
                <a:gd name="T17" fmla="*/ 87 w 87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56">
                  <a:moveTo>
                    <a:pt x="0" y="19"/>
                  </a:moveTo>
                  <a:lnTo>
                    <a:pt x="0" y="0"/>
                  </a:lnTo>
                  <a:lnTo>
                    <a:pt x="87" y="0"/>
                  </a:lnTo>
                  <a:lnTo>
                    <a:pt x="17" y="56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H="1">
              <a:off x="1606" y="3326"/>
              <a:ext cx="783" cy="282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1885" y="3401"/>
              <a:ext cx="156" cy="151"/>
            </a:xfrm>
            <a:custGeom>
              <a:avLst/>
              <a:gdLst>
                <a:gd name="T0" fmla="*/ 0 w 156"/>
                <a:gd name="T1" fmla="*/ 38 h 151"/>
                <a:gd name="T2" fmla="*/ 121 w 156"/>
                <a:gd name="T3" fmla="*/ 0 h 151"/>
                <a:gd name="T4" fmla="*/ 156 w 156"/>
                <a:gd name="T5" fmla="*/ 113 h 151"/>
                <a:gd name="T6" fmla="*/ 52 w 156"/>
                <a:gd name="T7" fmla="*/ 151 h 151"/>
                <a:gd name="T8" fmla="*/ 0 w 156"/>
                <a:gd name="T9" fmla="*/ 38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151"/>
                <a:gd name="T17" fmla="*/ 156 w 156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151">
                  <a:moveTo>
                    <a:pt x="0" y="38"/>
                  </a:moveTo>
                  <a:lnTo>
                    <a:pt x="121" y="0"/>
                  </a:lnTo>
                  <a:lnTo>
                    <a:pt x="156" y="113"/>
                  </a:lnTo>
                  <a:lnTo>
                    <a:pt x="52" y="151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3302" y="2162"/>
              <a:ext cx="87" cy="151"/>
            </a:xfrm>
            <a:custGeom>
              <a:avLst/>
              <a:gdLst>
                <a:gd name="T0" fmla="*/ 35 w 87"/>
                <a:gd name="T1" fmla="*/ 151 h 151"/>
                <a:gd name="T2" fmla="*/ 0 w 87"/>
                <a:gd name="T3" fmla="*/ 151 h 151"/>
                <a:gd name="T4" fmla="*/ 35 w 87"/>
                <a:gd name="T5" fmla="*/ 0 h 151"/>
                <a:gd name="T6" fmla="*/ 87 w 87"/>
                <a:gd name="T7" fmla="*/ 151 h 151"/>
                <a:gd name="T8" fmla="*/ 35 w 87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51"/>
                <a:gd name="T17" fmla="*/ 87 w 87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51">
                  <a:moveTo>
                    <a:pt x="35" y="151"/>
                  </a:moveTo>
                  <a:lnTo>
                    <a:pt x="0" y="151"/>
                  </a:lnTo>
                  <a:lnTo>
                    <a:pt x="35" y="0"/>
                  </a:lnTo>
                  <a:lnTo>
                    <a:pt x="87" y="151"/>
                  </a:lnTo>
                  <a:lnTo>
                    <a:pt x="35" y="151"/>
                  </a:lnTo>
                  <a:close/>
                </a:path>
              </a:pathLst>
            </a:cu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3302" y="2154"/>
              <a:ext cx="87" cy="151"/>
            </a:xfrm>
            <a:custGeom>
              <a:avLst/>
              <a:gdLst>
                <a:gd name="T0" fmla="*/ 35 w 87"/>
                <a:gd name="T1" fmla="*/ 151 h 151"/>
                <a:gd name="T2" fmla="*/ 0 w 87"/>
                <a:gd name="T3" fmla="*/ 151 h 151"/>
                <a:gd name="T4" fmla="*/ 35 w 87"/>
                <a:gd name="T5" fmla="*/ 0 h 151"/>
                <a:gd name="T6" fmla="*/ 87 w 87"/>
                <a:gd name="T7" fmla="*/ 151 h 151"/>
                <a:gd name="T8" fmla="*/ 35 w 87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51"/>
                <a:gd name="T17" fmla="*/ 87 w 87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51">
                  <a:moveTo>
                    <a:pt x="35" y="151"/>
                  </a:moveTo>
                  <a:lnTo>
                    <a:pt x="0" y="151"/>
                  </a:lnTo>
                  <a:lnTo>
                    <a:pt x="35" y="0"/>
                  </a:lnTo>
                  <a:lnTo>
                    <a:pt x="87" y="151"/>
                  </a:lnTo>
                  <a:lnTo>
                    <a:pt x="35" y="1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flipV="1">
              <a:off x="3345" y="2324"/>
              <a:ext cx="1" cy="15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 flipV="1">
              <a:off x="2769" y="2276"/>
              <a:ext cx="1" cy="15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 rot="-10398036">
              <a:off x="2710" y="2418"/>
              <a:ext cx="87" cy="151"/>
            </a:xfrm>
            <a:custGeom>
              <a:avLst/>
              <a:gdLst>
                <a:gd name="T0" fmla="*/ 35 w 87"/>
                <a:gd name="T1" fmla="*/ 151 h 151"/>
                <a:gd name="T2" fmla="*/ 0 w 87"/>
                <a:gd name="T3" fmla="*/ 151 h 151"/>
                <a:gd name="T4" fmla="*/ 35 w 87"/>
                <a:gd name="T5" fmla="*/ 0 h 151"/>
                <a:gd name="T6" fmla="*/ 87 w 87"/>
                <a:gd name="T7" fmla="*/ 151 h 151"/>
                <a:gd name="T8" fmla="*/ 35 w 87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51"/>
                <a:gd name="T17" fmla="*/ 87 w 87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51">
                  <a:moveTo>
                    <a:pt x="35" y="151"/>
                  </a:moveTo>
                  <a:lnTo>
                    <a:pt x="0" y="151"/>
                  </a:lnTo>
                  <a:lnTo>
                    <a:pt x="35" y="0"/>
                  </a:lnTo>
                  <a:lnTo>
                    <a:pt x="87" y="151"/>
                  </a:lnTo>
                  <a:lnTo>
                    <a:pt x="35" y="1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3448" y="2221"/>
              <a:ext cx="643" cy="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900" i="1">
                  <a:latin typeface="Arial" pitchFamily="-84" charset="0"/>
                </a:rPr>
                <a:t>deliver</a:t>
              </a:r>
            </a:p>
            <a:p>
              <a:pPr algn="ctr"/>
              <a:r>
                <a:rPr lang="en-US" sz="1900" i="1">
                  <a:solidFill>
                    <a:srgbClr val="000000"/>
                  </a:solidFill>
                  <a:latin typeface="Arial" pitchFamily="-84" charset="0"/>
                </a:rPr>
                <a:t>multicast </a:t>
              </a:r>
              <a:endParaRPr lang="en-US" i="1"/>
            </a:p>
          </p:txBody>
        </p:sp>
      </p:grp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381000" y="2938046"/>
            <a:ext cx="1557149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One process </a:t>
            </a:r>
            <a:r>
              <a:rPr lang="en-US" i="1" dirty="0" err="1">
                <a:solidFill>
                  <a:srgbClr val="0000FF"/>
                </a:solidFill>
              </a:rPr>
              <a:t>p</a:t>
            </a:r>
            <a:endParaRPr lang="en-US" i="1" dirty="0">
              <a:solidFill>
                <a:srgbClr val="0000FF"/>
              </a:solidFill>
            </a:endParaRPr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1843088" y="3135313"/>
            <a:ext cx="8572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Liveness</a:t>
            </a:r>
            <a:r>
              <a:rPr lang="en-US" dirty="0" smtClean="0">
                <a:latin typeface="Arial" pitchFamily="-1" charset="0"/>
              </a:rPr>
              <a:t>: guarantee that something good will happen eventually</a:t>
            </a:r>
          </a:p>
          <a:p>
            <a:pPr lvl="1"/>
            <a:r>
              <a:rPr lang="en-US" dirty="0" smtClean="0">
                <a:latin typeface="Arial" pitchFamily="-1" charset="0"/>
              </a:rPr>
              <a:t>For any linearization starting from the initial state, there is a reachable state where the predicate becomes true.</a:t>
            </a:r>
          </a:p>
          <a:p>
            <a:pPr lvl="1"/>
            <a:r>
              <a:rPr lang="en-US" dirty="0" smtClean="0">
                <a:latin typeface="Arial" pitchFamily="-1" charset="0"/>
              </a:rPr>
              <a:t>“Guarantee of termination” is a </a:t>
            </a:r>
            <a:r>
              <a:rPr lang="en-US" dirty="0" err="1" smtClean="0">
                <a:latin typeface="Arial" pitchFamily="-1" charset="0"/>
              </a:rPr>
              <a:t>liveness</a:t>
            </a:r>
            <a:r>
              <a:rPr lang="en-US" dirty="0" smtClean="0">
                <a:latin typeface="Arial" pitchFamily="-1" charset="0"/>
              </a:rPr>
              <a:t> property</a:t>
            </a:r>
            <a:endParaRPr lang="en-US" sz="2400" dirty="0" smtClean="0">
              <a:latin typeface="Arial" pitchFamily="-1" charset="0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Safety</a:t>
            </a:r>
            <a:r>
              <a:rPr lang="en-US" dirty="0" smtClean="0">
                <a:latin typeface="Arial" pitchFamily="-1" charset="0"/>
              </a:rPr>
              <a:t>: guarantee that something bad will never happen</a:t>
            </a:r>
          </a:p>
          <a:p>
            <a:pPr lvl="1"/>
            <a:r>
              <a:rPr lang="en-US" dirty="0" smtClean="0">
                <a:latin typeface="Arial" pitchFamily="-1" charset="0"/>
              </a:rPr>
              <a:t>For any state reachable from the initial state, the predicate is false.</a:t>
            </a:r>
          </a:p>
          <a:p>
            <a:pPr lvl="1"/>
            <a:r>
              <a:rPr lang="en-US" dirty="0" smtClean="0">
                <a:latin typeface="Arial" pitchFamily="-1" charset="0"/>
              </a:rPr>
              <a:t>Deadlock avoidance algorithms provide safety</a:t>
            </a:r>
          </a:p>
          <a:p>
            <a:r>
              <a:rPr lang="en-US" dirty="0" err="1" smtClean="0">
                <a:latin typeface="Arial" pitchFamily="-1" charset="0"/>
              </a:rPr>
              <a:t>Liveness</a:t>
            </a:r>
            <a:r>
              <a:rPr lang="en-US" dirty="0" smtClean="0">
                <a:latin typeface="Arial" pitchFamily="-1" charset="0"/>
              </a:rPr>
              <a:t> and safety are used in many other CS contexts.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18809</TotalTime>
  <Pages>12</Pages>
  <Words>1627</Words>
  <Application>Microsoft Macintosh PowerPoint</Application>
  <PresentationFormat>Letter Paper (8.5x11 in)</PresentationFormat>
  <Paragraphs>258</Paragraphs>
  <Slides>24</Slides>
  <Notes>13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CS252-template</vt:lpstr>
      <vt:lpstr>Office Theme</vt:lpstr>
      <vt:lpstr>CSE 486/586 Distributed Systems Reliable Multicast --- 1</vt:lpstr>
      <vt:lpstr>Last Time</vt:lpstr>
      <vt:lpstr>Recap: Consistent Hashing</vt:lpstr>
      <vt:lpstr>Recap: Finger Table</vt:lpstr>
      <vt:lpstr>Today’s Question</vt:lpstr>
      <vt:lpstr>Examples</vt:lpstr>
      <vt:lpstr>Examples</vt:lpstr>
      <vt:lpstr>The Interface</vt:lpstr>
      <vt:lpstr>Related Properties</vt:lpstr>
      <vt:lpstr>Basic Multicast (B-multicast)</vt:lpstr>
      <vt:lpstr>Reliable Multicast Goals</vt:lpstr>
      <vt:lpstr>Reliable Multicast Overview</vt:lpstr>
      <vt:lpstr>Reliable R-Multicast Algorithm</vt:lpstr>
      <vt:lpstr>Reliable R-Multicast Algorithm</vt:lpstr>
      <vt:lpstr>Ordered Multicast</vt:lpstr>
      <vt:lpstr>Total, FIFO and Causal Ordering</vt:lpstr>
      <vt:lpstr>Display From Bulletin Board Program</vt:lpstr>
      <vt:lpstr>CSE 486/586 Administrivia</vt:lpstr>
      <vt:lpstr>Providing Ordering Guarantees (FIFO) </vt:lpstr>
      <vt:lpstr>Implementing FIFO Ordering</vt:lpstr>
      <vt:lpstr>Hold-back Queue for Arrived Multicast Messages</vt:lpstr>
      <vt:lpstr>Example: FIFO Multicast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Steven Ko</cp:lastModifiedBy>
  <cp:revision>792</cp:revision>
  <cp:lastPrinted>2012-02-13T17:57:45Z</cp:lastPrinted>
  <dcterms:created xsi:type="dcterms:W3CDTF">2012-02-15T22:03:28Z</dcterms:created>
  <dcterms:modified xsi:type="dcterms:W3CDTF">2012-02-15T22:03:35Z</dcterms:modified>
  <cp:category/>
</cp:coreProperties>
</file>