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891" r:id="rId4"/>
    <p:sldId id="892" r:id="rId5"/>
    <p:sldId id="884" r:id="rId6"/>
    <p:sldId id="885" r:id="rId7"/>
    <p:sldId id="886" r:id="rId8"/>
    <p:sldId id="887" r:id="rId9"/>
    <p:sldId id="893" r:id="rId10"/>
    <p:sldId id="903" r:id="rId11"/>
    <p:sldId id="894" r:id="rId12"/>
    <p:sldId id="895" r:id="rId13"/>
    <p:sldId id="896" r:id="rId14"/>
    <p:sldId id="897" r:id="rId15"/>
    <p:sldId id="898" r:id="rId16"/>
    <p:sldId id="899" r:id="rId17"/>
    <p:sldId id="900" r:id="rId18"/>
    <p:sldId id="901" r:id="rId19"/>
    <p:sldId id="902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Exclusion --- 2</a:t>
            </a:r>
            <a:br>
              <a:rPr lang="en-US" dirty="0" smtClean="0"/>
            </a:br>
            <a:r>
              <a:rPr lang="en-US" dirty="0" smtClean="0"/>
              <a:t>&amp; Leader Election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algorithms</a:t>
            </a:r>
          </a:p>
          <a:p>
            <a:pPr lvl="1"/>
            <a:r>
              <a:rPr lang="en-US" dirty="0" smtClean="0"/>
              <a:t>2 for asynchronous systems</a:t>
            </a:r>
          </a:p>
          <a:p>
            <a:pPr lvl="1"/>
            <a:r>
              <a:rPr lang="en-US" dirty="0" smtClean="0"/>
              <a:t>1 for synchronous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must always guarantee 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29702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29723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dirty="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 dirty="0"/>
            </a:p>
          </p:txBody>
        </p:sp>
        <p:sp>
          <p:nvSpPr>
            <p:cNvPr id="29725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29727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29729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dirty="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 dirty="0"/>
            </a:p>
          </p:txBody>
        </p:sp>
        <p:sp>
          <p:nvSpPr>
            <p:cNvPr id="29731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29732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29734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  <a:r>
              <a:rPr lang="en-US" dirty="0" smtClean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 smtClean="0"/>
              <a:t>Only need to have </a:t>
            </a:r>
            <a:r>
              <a:rPr lang="en-US" dirty="0" smtClean="0">
                <a:solidFill>
                  <a:srgbClr val="0000FF"/>
                </a:solidFill>
              </a:rPr>
              <a:t>a subset of peers</a:t>
            </a:r>
            <a:r>
              <a:rPr lang="en-US" dirty="0" smtClean="0"/>
              <a:t> as long as all subsets overlap.</a:t>
            </a:r>
          </a:p>
          <a:p>
            <a:r>
              <a:rPr lang="en-US" dirty="0" smtClean="0"/>
              <a:t>Voting set: a subset of processes that grant permission to enter a CS</a:t>
            </a:r>
          </a:p>
          <a:p>
            <a:r>
              <a:rPr lang="en-US" dirty="0" smtClean="0"/>
              <a:t>Voting sets are chosen so that </a:t>
            </a:r>
            <a:r>
              <a:rPr lang="en-US" dirty="0" smtClean="0">
                <a:solidFill>
                  <a:srgbClr val="0000FF"/>
                </a:solidFill>
              </a:rPr>
              <a:t>for any two processes</a:t>
            </a:r>
            <a:r>
              <a:rPr lang="en-US" dirty="0" smtClean="0"/>
              <a:t>,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, their corresponding voting sets have </a:t>
            </a:r>
            <a:r>
              <a:rPr lang="en-US" dirty="0" smtClean="0">
                <a:solidFill>
                  <a:srgbClr val="FF0000"/>
                </a:solidFill>
              </a:rPr>
              <a:t>at least one common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process p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a voting set v</a:t>
            </a:r>
            <a:r>
              <a:rPr lang="en-US" baseline="-25000" dirty="0" smtClean="0"/>
              <a:t>i</a:t>
            </a:r>
            <a:r>
              <a:rPr lang="en-US" dirty="0" smtClean="0"/>
              <a:t> (of processes)</a:t>
            </a:r>
          </a:p>
          <a:p>
            <a:pPr lvl="1"/>
            <a:r>
              <a:rPr lang="en-US" dirty="0" smtClean="0"/>
              <a:t>Each process belongs to its own voting set</a:t>
            </a:r>
          </a:p>
          <a:p>
            <a:pPr lvl="1"/>
            <a:r>
              <a:rPr lang="en-US" dirty="0" smtClean="0"/>
              <a:t>The intersection of any two voting sets is non-empty</a:t>
            </a:r>
          </a:p>
          <a:p>
            <a:pPr lvl="1"/>
            <a:r>
              <a:rPr lang="en-US" dirty="0" smtClean="0"/>
              <a:t>Each voting set is of size K</a:t>
            </a:r>
          </a:p>
          <a:p>
            <a:pPr lvl="1"/>
            <a:r>
              <a:rPr lang="en-US" dirty="0" smtClean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8862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14" name="Freeform 13"/>
          <p:cNvSpPr/>
          <p:nvPr/>
        </p:nvSpPr>
        <p:spPr bwMode="auto">
          <a:xfrm>
            <a:off x="2394538" y="1761992"/>
            <a:ext cx="3162117" cy="4067117"/>
          </a:xfrm>
          <a:custGeom>
            <a:avLst/>
            <a:gdLst>
              <a:gd name="connsiteX0" fmla="*/ 2868856 w 3162117"/>
              <a:gd name="connsiteY0" fmla="*/ 441136 h 4067117"/>
              <a:gd name="connsiteX1" fmla="*/ 1598909 w 3162117"/>
              <a:gd name="connsiteY1" fmla="*/ 425836 h 4067117"/>
              <a:gd name="connsiteX2" fmla="*/ 68853 w 3162117"/>
              <a:gd name="connsiteY2" fmla="*/ 2996152 h 4067117"/>
              <a:gd name="connsiteX3" fmla="*/ 1185794 w 3162117"/>
              <a:gd name="connsiteY3" fmla="*/ 3975320 h 4067117"/>
              <a:gd name="connsiteX4" fmla="*/ 2379238 w 3162117"/>
              <a:gd name="connsiteY4" fmla="*/ 2445370 h 4067117"/>
              <a:gd name="connsiteX5" fmla="*/ 3083064 w 3162117"/>
              <a:gd name="connsiteY5" fmla="*/ 1190811 h 4067117"/>
              <a:gd name="connsiteX6" fmla="*/ 2868856 w 3162117"/>
              <a:gd name="connsiteY6" fmla="*/ 441136 h 406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62117" h="4067117">
                <a:moveTo>
                  <a:pt x="2868856" y="441136"/>
                </a:moveTo>
                <a:cubicBezTo>
                  <a:pt x="2621497" y="313640"/>
                  <a:pt x="2065576" y="0"/>
                  <a:pt x="1598909" y="425836"/>
                </a:cubicBezTo>
                <a:cubicBezTo>
                  <a:pt x="1132242" y="851672"/>
                  <a:pt x="137706" y="2404571"/>
                  <a:pt x="68853" y="2996152"/>
                </a:cubicBezTo>
                <a:cubicBezTo>
                  <a:pt x="0" y="3587733"/>
                  <a:pt x="800730" y="4067117"/>
                  <a:pt x="1185794" y="3975320"/>
                </a:cubicBezTo>
                <a:cubicBezTo>
                  <a:pt x="1570858" y="3883523"/>
                  <a:pt x="2063026" y="2909455"/>
                  <a:pt x="2379238" y="2445370"/>
                </a:cubicBezTo>
                <a:cubicBezTo>
                  <a:pt x="2695450" y="1981285"/>
                  <a:pt x="3004011" y="1527400"/>
                  <a:pt x="3083064" y="1190811"/>
                </a:cubicBezTo>
                <a:cubicBezTo>
                  <a:pt x="3162117" y="854222"/>
                  <a:pt x="3116215" y="568632"/>
                  <a:pt x="2868856" y="441136"/>
                </a:cubicBezTo>
                <a:close/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361387" y="3786626"/>
            <a:ext cx="4452465" cy="2011884"/>
          </a:xfrm>
          <a:custGeom>
            <a:avLst/>
            <a:gdLst>
              <a:gd name="connsiteX0" fmla="*/ 2366488 w 4452465"/>
              <a:gd name="connsiteY0" fmla="*/ 145345 h 2011884"/>
              <a:gd name="connsiteX1" fmla="*/ 499819 w 4452465"/>
              <a:gd name="connsiteY1" fmla="*/ 267741 h 2011884"/>
              <a:gd name="connsiteX2" fmla="*/ 300911 w 4452465"/>
              <a:gd name="connsiteY2" fmla="*/ 1751792 h 2011884"/>
              <a:gd name="connsiteX3" fmla="*/ 2305285 w 4452465"/>
              <a:gd name="connsiteY3" fmla="*/ 1828290 h 2011884"/>
              <a:gd name="connsiteX4" fmla="*/ 4049550 w 4452465"/>
              <a:gd name="connsiteY4" fmla="*/ 1751792 h 2011884"/>
              <a:gd name="connsiteX5" fmla="*/ 4432064 w 4452465"/>
              <a:gd name="connsiteY5" fmla="*/ 956218 h 2011884"/>
              <a:gd name="connsiteX6" fmla="*/ 3927145 w 4452465"/>
              <a:gd name="connsiteY6" fmla="*/ 175944 h 2011884"/>
              <a:gd name="connsiteX7" fmla="*/ 2305285 w 4452465"/>
              <a:gd name="connsiteY7" fmla="*/ 145345 h 2011884"/>
              <a:gd name="connsiteX8" fmla="*/ 2305285 w 4452465"/>
              <a:gd name="connsiteY8" fmla="*/ 145345 h 201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52465" h="2011884">
                <a:moveTo>
                  <a:pt x="2366488" y="145345"/>
                </a:moveTo>
                <a:cubicBezTo>
                  <a:pt x="1605285" y="72672"/>
                  <a:pt x="844082" y="0"/>
                  <a:pt x="499819" y="267741"/>
                </a:cubicBezTo>
                <a:cubicBezTo>
                  <a:pt x="155556" y="535482"/>
                  <a:pt x="0" y="1491701"/>
                  <a:pt x="300911" y="1751792"/>
                </a:cubicBezTo>
                <a:cubicBezTo>
                  <a:pt x="601822" y="2011884"/>
                  <a:pt x="1680512" y="1828290"/>
                  <a:pt x="2305285" y="1828290"/>
                </a:cubicBezTo>
                <a:cubicBezTo>
                  <a:pt x="2930058" y="1828290"/>
                  <a:pt x="3695087" y="1897137"/>
                  <a:pt x="4049550" y="1751792"/>
                </a:cubicBezTo>
                <a:cubicBezTo>
                  <a:pt x="4404013" y="1606447"/>
                  <a:pt x="4452465" y="1218859"/>
                  <a:pt x="4432064" y="956218"/>
                </a:cubicBezTo>
                <a:cubicBezTo>
                  <a:pt x="4411663" y="693577"/>
                  <a:pt x="4281608" y="311090"/>
                  <a:pt x="3927145" y="175944"/>
                </a:cubicBezTo>
                <a:cubicBezTo>
                  <a:pt x="3572682" y="40799"/>
                  <a:pt x="2305285" y="145345"/>
                  <a:pt x="2305285" y="145345"/>
                </a:cubicBezTo>
                <a:lnTo>
                  <a:pt x="2305285" y="145345"/>
                </a:lnTo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3618584" y="1981285"/>
            <a:ext cx="3307471" cy="3845274"/>
          </a:xfrm>
          <a:custGeom>
            <a:avLst/>
            <a:gdLst>
              <a:gd name="connsiteX0" fmla="*/ 390164 w 3307471"/>
              <a:gd name="connsiteY0" fmla="*/ 267741 h 3845274"/>
              <a:gd name="connsiteX1" fmla="*/ 1201094 w 3307471"/>
              <a:gd name="connsiteY1" fmla="*/ 175944 h 3845274"/>
              <a:gd name="connsiteX2" fmla="*/ 2256833 w 3307471"/>
              <a:gd name="connsiteY2" fmla="*/ 1323407 h 3845274"/>
              <a:gd name="connsiteX3" fmla="*/ 3266670 w 3307471"/>
              <a:gd name="connsiteY3" fmla="*/ 2730960 h 3845274"/>
              <a:gd name="connsiteX4" fmla="*/ 2501642 w 3307471"/>
              <a:gd name="connsiteY4" fmla="*/ 3740727 h 3845274"/>
              <a:gd name="connsiteX5" fmla="*/ 1706013 w 3307471"/>
              <a:gd name="connsiteY5" fmla="*/ 3358240 h 3845274"/>
              <a:gd name="connsiteX6" fmla="*/ 221858 w 3307471"/>
              <a:gd name="connsiteY6" fmla="*/ 1415204 h 3845274"/>
              <a:gd name="connsiteX7" fmla="*/ 390164 w 3307471"/>
              <a:gd name="connsiteY7" fmla="*/ 267741 h 384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71" h="3845274">
                <a:moveTo>
                  <a:pt x="390164" y="267741"/>
                </a:moveTo>
                <a:cubicBezTo>
                  <a:pt x="553370" y="61198"/>
                  <a:pt x="889983" y="0"/>
                  <a:pt x="1201094" y="175944"/>
                </a:cubicBezTo>
                <a:cubicBezTo>
                  <a:pt x="1512206" y="351888"/>
                  <a:pt x="1912570" y="897571"/>
                  <a:pt x="2256833" y="1323407"/>
                </a:cubicBezTo>
                <a:cubicBezTo>
                  <a:pt x="2601096" y="1749243"/>
                  <a:pt x="3225869" y="2328073"/>
                  <a:pt x="3266670" y="2730960"/>
                </a:cubicBezTo>
                <a:cubicBezTo>
                  <a:pt x="3307471" y="3133847"/>
                  <a:pt x="2761752" y="3636180"/>
                  <a:pt x="2501642" y="3740727"/>
                </a:cubicBezTo>
                <a:cubicBezTo>
                  <a:pt x="2241533" y="3845274"/>
                  <a:pt x="2085977" y="3745827"/>
                  <a:pt x="1706013" y="3358240"/>
                </a:cubicBezTo>
                <a:cubicBezTo>
                  <a:pt x="1326049" y="2970653"/>
                  <a:pt x="443716" y="1930287"/>
                  <a:pt x="221858" y="1415204"/>
                </a:cubicBezTo>
                <a:cubicBezTo>
                  <a:pt x="0" y="900121"/>
                  <a:pt x="226958" y="474284"/>
                  <a:pt x="390164" y="267741"/>
                </a:cubicBezTo>
                <a:close/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2362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600" y="571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24600" y="3276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 smtClean="0"/>
              <a:t> </a:t>
            </a:r>
            <a:r>
              <a:rPr lang="en-US" dirty="0" smtClean="0"/>
              <a:t>Multicasts messages to a (voting) subset of processes</a:t>
            </a:r>
          </a:p>
          <a:p>
            <a:pPr lvl="1"/>
            <a:r>
              <a:rPr lang="en-US" dirty="0" smtClean="0"/>
              <a:t>To access a critical section, p</a:t>
            </a:r>
            <a:r>
              <a:rPr lang="en-US" baseline="-25000" dirty="0" smtClean="0"/>
              <a:t>i</a:t>
            </a:r>
            <a:r>
              <a:rPr lang="en-US" dirty="0" smtClean="0"/>
              <a:t> requests permission from all other processes in its own voting set 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Voting set member gives permission to only one requestor at a time, and queues all other requests</a:t>
            </a:r>
          </a:p>
          <a:p>
            <a:pPr lvl="1"/>
            <a:r>
              <a:rPr lang="en-US" dirty="0" smtClean="0"/>
              <a:t>Guarantees safety </a:t>
            </a:r>
          </a:p>
          <a:p>
            <a:pPr lvl="1"/>
            <a:r>
              <a:rPr lang="en-US" dirty="0" err="1" smtClean="0"/>
              <a:t>Maekawa</a:t>
            </a:r>
            <a:r>
              <a:rPr lang="en-US" dirty="0" smtClean="0"/>
              <a:t> showed that K=M=</a:t>
            </a:r>
            <a:r>
              <a:rPr lang="en-US" dirty="0" smtClean="0">
                <a:sym typeface="Symbol" charset="0"/>
              </a:rPr>
              <a:t>N works best</a:t>
            </a:r>
            <a:endParaRPr lang="en-US" dirty="0" smtClean="0"/>
          </a:p>
          <a:p>
            <a:pPr lvl="1"/>
            <a:r>
              <a:rPr lang="en-US" dirty="0" smtClean="0"/>
              <a:t>One way of doing this is to put N processes in a </a:t>
            </a:r>
            <a:r>
              <a:rPr lang="en-US" dirty="0" smtClean="0">
                <a:sym typeface="Symbol" charset="0"/>
              </a:rPr>
              <a:t>N by N  matrix and take union of row &amp; column containing p</a:t>
            </a:r>
            <a:r>
              <a:rPr lang="en-US" baseline="-25000" dirty="0" smtClean="0">
                <a:sym typeface="Symbol" charset="0"/>
              </a:rPr>
              <a:t>i</a:t>
            </a:r>
            <a:r>
              <a:rPr lang="en-US" dirty="0" smtClean="0">
                <a:sym typeface="Symbol" charset="0"/>
              </a:rPr>
              <a:t> as its voting set.</a:t>
            </a:r>
            <a:endParaRPr lang="en-US" dirty="0">
              <a:sym typeface="Symbo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)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 smtClean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 smtClean="0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Analysis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charset="0"/>
              </a:rPr>
              <a:t>2N messages per entry, N messages per exit</a:t>
            </a:r>
          </a:p>
          <a:p>
            <a:pPr lvl="1"/>
            <a:r>
              <a:rPr lang="en-US" dirty="0" smtClean="0">
                <a:sym typeface="Symbol" charset="0"/>
              </a:rPr>
              <a:t>Better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r>
              <a:rPr lang="ja-JP" altLang="en-US" dirty="0" smtClean="0">
                <a:sym typeface="Symbol" charset="0"/>
              </a:rPr>
              <a:t>’</a:t>
            </a:r>
            <a:r>
              <a:rPr lang="en-US" dirty="0" err="1" smtClean="0">
                <a:sym typeface="Symbol" charset="0"/>
              </a:rPr>
              <a:t>s</a:t>
            </a:r>
            <a:r>
              <a:rPr lang="en-US" dirty="0" smtClean="0">
                <a:sym typeface="Symbol" charset="0"/>
              </a:rPr>
              <a:t> (2(N-1) and N-1 messages)</a:t>
            </a:r>
          </a:p>
          <a:p>
            <a:r>
              <a:rPr lang="en-US" dirty="0" smtClean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 smtClean="0">
                <a:sym typeface="Symbol" charset="0"/>
              </a:rPr>
              <a:t>Same as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r>
              <a:rPr lang="en-US" dirty="0" smtClean="0">
                <a:sym typeface="Symbol" charset="0"/>
              </a:rPr>
              <a:t>Synchronization delay: One round-trip time</a:t>
            </a:r>
          </a:p>
          <a:p>
            <a:pPr lvl="1"/>
            <a:r>
              <a:rPr lang="en-US" dirty="0" smtClean="0">
                <a:sym typeface="Symbol" charset="0"/>
              </a:rPr>
              <a:t>Worse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May not guarantee </a:t>
            </a:r>
            <a:r>
              <a:rPr lang="en-US" sz="2400" dirty="0" err="1" smtClean="0">
                <a:solidFill>
                  <a:srgbClr val="FF0000"/>
                </a:solidFill>
              </a:rPr>
              <a:t>liveness</a:t>
            </a:r>
            <a:r>
              <a:rPr lang="en-US" sz="2400" dirty="0" smtClean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EC2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watch the usage</a:t>
            </a:r>
            <a:r>
              <a:rPr lang="en-US" dirty="0" smtClean="0"/>
              <a:t> (you’ll get charged if your usage goes over the credit). Stop your instance every time you’re done.</a:t>
            </a:r>
          </a:p>
          <a:p>
            <a:pPr lvl="1"/>
            <a:r>
              <a:rPr lang="en-US" dirty="0" smtClean="0"/>
              <a:t>Don’t use this for your development and simple debugging.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change the default password</a:t>
            </a:r>
            <a:endParaRPr lang="en-US" dirty="0" smtClean="0"/>
          </a:p>
          <a:p>
            <a:r>
              <a:rPr lang="en-US" dirty="0" smtClean="0"/>
              <a:t>Project 1</a:t>
            </a:r>
          </a:p>
          <a:p>
            <a:pPr lvl="1"/>
            <a:r>
              <a:rPr lang="en-US" dirty="0" smtClean="0"/>
              <a:t>Has been revised slightly.</a:t>
            </a:r>
          </a:p>
          <a:p>
            <a:pPr lvl="1"/>
            <a:r>
              <a:rPr lang="en-US" dirty="0" smtClean="0"/>
              <a:t>Deadline extended by one week: 3/23 (Friday)</a:t>
            </a:r>
          </a:p>
          <a:p>
            <a:r>
              <a:rPr lang="en-US" dirty="0" smtClean="0"/>
              <a:t>Group assignment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Midterm: 3/5 (Monday) in class</a:t>
            </a:r>
          </a:p>
          <a:p>
            <a:pPr lvl="1"/>
            <a:r>
              <a:rPr lang="en-US" dirty="0" smtClean="0"/>
              <a:t>Read the textbook &amp; go over the slides</a:t>
            </a:r>
          </a:p>
          <a:p>
            <a:pPr lvl="1"/>
            <a:r>
              <a:rPr lang="en-US" dirty="0" smtClean="0"/>
              <a:t>Go over the problems in the textbook</a:t>
            </a:r>
          </a:p>
          <a:p>
            <a:pPr lvl="1"/>
            <a:r>
              <a:rPr lang="en-US" dirty="0" smtClean="0"/>
              <a:t>Will add more problems for the lectures this week &amp; next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25557</TotalTime>
  <Pages>12</Pages>
  <Words>1339</Words>
  <Application>Microsoft Macintosh PowerPoint</Application>
  <PresentationFormat>Letter Paper (8.5x11 in)</PresentationFormat>
  <Paragraphs>231</Paragraphs>
  <Slides>19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Mutual Exclusion --- 2 &amp; Leader Election --- 1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CSE 486/586 Administrivia</vt:lpstr>
      <vt:lpstr>Leader Election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Analysis</vt:lpstr>
      <vt:lpstr>Correctness?</vt:lpstr>
      <vt:lpstr>Example: Ring Election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884</cp:revision>
  <cp:lastPrinted>2012-02-24T19:04:15Z</cp:lastPrinted>
  <dcterms:created xsi:type="dcterms:W3CDTF">2012-02-27T16:04:57Z</dcterms:created>
  <dcterms:modified xsi:type="dcterms:W3CDTF">2012-02-27T17:57:29Z</dcterms:modified>
  <cp:category/>
</cp:coreProperties>
</file>