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4"/>
  </p:notesMasterIdLst>
  <p:handoutMasterIdLst>
    <p:handoutMasterId r:id="rId25"/>
  </p:handoutMasterIdLst>
  <p:sldIdLst>
    <p:sldId id="322" r:id="rId3"/>
    <p:sldId id="767" r:id="rId4"/>
    <p:sldId id="870" r:id="rId5"/>
    <p:sldId id="871" r:id="rId6"/>
    <p:sldId id="872" r:id="rId7"/>
    <p:sldId id="873" r:id="rId8"/>
    <p:sldId id="874" r:id="rId9"/>
    <p:sldId id="875" r:id="rId10"/>
    <p:sldId id="876" r:id="rId11"/>
    <p:sldId id="877" r:id="rId12"/>
    <p:sldId id="878" r:id="rId13"/>
    <p:sldId id="889" r:id="rId14"/>
    <p:sldId id="879" r:id="rId15"/>
    <p:sldId id="869" r:id="rId16"/>
    <p:sldId id="880" r:id="rId17"/>
    <p:sldId id="890" r:id="rId18"/>
    <p:sldId id="881" r:id="rId19"/>
    <p:sldId id="882" r:id="rId20"/>
    <p:sldId id="883" r:id="rId21"/>
    <p:sldId id="888" r:id="rId22"/>
    <p:sldId id="584" r:id="rId23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9" autoAdjust="0"/>
    <p:restoredTop sz="80102" autoAdjust="0"/>
  </p:normalViewPr>
  <p:slideViewPr>
    <p:cSldViewPr>
      <p:cViewPr varScale="1">
        <p:scale>
          <a:sx n="97" d="100"/>
          <a:sy n="97" d="100"/>
        </p:scale>
        <p:origin x="-9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ACEEEA8-17B3-634F-8A18-37FAE86C6DBE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CBE43B9A-BB2F-A547-916D-0135C23BA003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0FCD337-3A77-824C-886C-896071B3873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FDB2C60-FFF0-A248-829D-970FD06E2108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DFCA3C0-440D-184D-97AA-517C22A8DB84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19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 txBox="1">
            <a:spLocks noGrp="1" noChangeArrowheads="1"/>
          </p:cNvSpPr>
          <p:nvPr/>
        </p:nvSpPr>
        <p:spPr bwMode="auto">
          <a:xfrm>
            <a:off x="4146550" y="9120188"/>
            <a:ext cx="3168650" cy="4810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19930" tIns="0" rIns="19930" bIns="0" anchor="b"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r">
              <a:lnSpc>
                <a:spcPct val="100000"/>
              </a:lnSpc>
            </a:pPr>
            <a:fld id="{FF6DCFCF-4AA0-A04E-935C-C978BC8992EC}" type="slidenum">
              <a:rPr lang="en-US" sz="1000" i="1">
                <a:solidFill>
                  <a:schemeClr val="tx1"/>
                </a:solidFill>
                <a:latin typeface="Times New Roman" charset="0"/>
              </a:rPr>
              <a:pPr algn="r">
                <a:lnSpc>
                  <a:spcPct val="100000"/>
                </a:lnSpc>
              </a:pPr>
              <a:t>20</a:t>
            </a:fld>
            <a:endParaRPr lang="en-US" sz="1000" i="1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Mutual </a:t>
            </a:r>
            <a:r>
              <a:rPr lang="en-US" dirty="0" smtClean="0"/>
              <a:t>Exclusion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Assumptions/System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all the algorithms studied, we make the following assumptions:</a:t>
            </a:r>
          </a:p>
          <a:p>
            <a:pPr lvl="1"/>
            <a:r>
              <a:rPr lang="en-US" dirty="0" smtClean="0"/>
              <a:t>Each pair of processes is connected by reliable channels (such as TCP). </a:t>
            </a:r>
          </a:p>
          <a:p>
            <a:pPr lvl="1"/>
            <a:r>
              <a:rPr lang="en-US" dirty="0" smtClean="0"/>
              <a:t>Messages are eventually delivered to recipients’ input buffer in FIFO order.</a:t>
            </a:r>
          </a:p>
          <a:p>
            <a:pPr lvl="1"/>
            <a:r>
              <a:rPr lang="en-US" dirty="0" smtClean="0"/>
              <a:t>Processes do not fail (why?)</a:t>
            </a:r>
          </a:p>
          <a:p>
            <a:r>
              <a:rPr lang="en-US" dirty="0" smtClean="0"/>
              <a:t>Four algorithms</a:t>
            </a:r>
          </a:p>
          <a:p>
            <a:pPr lvl="1"/>
            <a:r>
              <a:rPr lang="en-US" dirty="0" smtClean="0"/>
              <a:t>Centralized control</a:t>
            </a:r>
          </a:p>
          <a:p>
            <a:pPr lvl="1"/>
            <a:r>
              <a:rPr lang="en-US" dirty="0" smtClean="0"/>
              <a:t>Token ring</a:t>
            </a:r>
          </a:p>
          <a:p>
            <a:pPr lvl="1"/>
            <a:r>
              <a:rPr lang="en-US" dirty="0" err="1" smtClean="0"/>
              <a:t>Ricart</a:t>
            </a:r>
            <a:r>
              <a:rPr lang="en-US" dirty="0" smtClean="0"/>
              <a:t> and </a:t>
            </a:r>
            <a:r>
              <a:rPr lang="en-US" dirty="0" err="1" smtClean="0"/>
              <a:t>Agrawala</a:t>
            </a:r>
            <a:endParaRPr lang="en-US" dirty="0" smtClean="0"/>
          </a:p>
          <a:p>
            <a:pPr lvl="1"/>
            <a:r>
              <a:rPr lang="en-US" dirty="0" err="1" smtClean="0"/>
              <a:t>Maekawa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Centralized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8445500" cy="4927600"/>
          </a:xfrm>
        </p:spPr>
        <p:txBody>
          <a:bodyPr/>
          <a:lstStyle/>
          <a:p>
            <a:r>
              <a:rPr lang="en-US" dirty="0" smtClean="0"/>
              <a:t>A central coordinator (master or leader)</a:t>
            </a:r>
          </a:p>
          <a:p>
            <a:pPr lvl="1"/>
            <a:r>
              <a:rPr lang="en-US" dirty="0" smtClean="0"/>
              <a:t> Is elected (next lecture)</a:t>
            </a:r>
          </a:p>
          <a:p>
            <a:pPr lvl="1"/>
            <a:r>
              <a:rPr lang="en-US" dirty="0" smtClean="0"/>
              <a:t> Grants permission to enter CS &amp; keeps a queue of requests to enter the CS.</a:t>
            </a:r>
          </a:p>
          <a:p>
            <a:pPr lvl="1"/>
            <a:r>
              <a:rPr lang="en-US" dirty="0" smtClean="0"/>
              <a:t> Ensures only one process at a time can access the CS</a:t>
            </a:r>
          </a:p>
          <a:p>
            <a:pPr lvl="1"/>
            <a:r>
              <a:rPr lang="en-US" dirty="0" smtClean="0"/>
              <a:t> Has a special token per CS</a:t>
            </a:r>
          </a:p>
          <a:p>
            <a:r>
              <a:rPr lang="en-US" dirty="0" smtClean="0"/>
              <a:t> Operations (token gives access to CS)</a:t>
            </a:r>
          </a:p>
          <a:p>
            <a:pPr lvl="1"/>
            <a:r>
              <a:rPr lang="en-US" dirty="0" smtClean="0"/>
              <a:t>To enter a CS Send a request to the </a:t>
            </a:r>
            <a:r>
              <a:rPr lang="en-US" dirty="0" err="1" smtClean="0"/>
              <a:t>coord</a:t>
            </a:r>
            <a:r>
              <a:rPr lang="en-US" dirty="0" smtClean="0"/>
              <a:t> &amp; wait for token.</a:t>
            </a:r>
          </a:p>
          <a:p>
            <a:pPr lvl="1"/>
            <a:r>
              <a:rPr lang="en-US" dirty="0" smtClean="0"/>
              <a:t>On exiting the CS Send a message to the </a:t>
            </a:r>
            <a:r>
              <a:rPr lang="en-US" dirty="0" err="1" smtClean="0"/>
              <a:t>coord</a:t>
            </a:r>
            <a:r>
              <a:rPr lang="en-US" dirty="0" smtClean="0"/>
              <a:t> to release the token.</a:t>
            </a:r>
          </a:p>
          <a:p>
            <a:pPr lvl="1"/>
            <a:r>
              <a:rPr lang="en-US" dirty="0" smtClean="0"/>
              <a:t>Upon receipt of a request, if no other process has the token, the </a:t>
            </a:r>
            <a:r>
              <a:rPr lang="en-US" dirty="0" err="1" smtClean="0"/>
              <a:t>coord</a:t>
            </a:r>
            <a:r>
              <a:rPr lang="en-US" dirty="0" smtClean="0"/>
              <a:t>  replies with the token; otherwise, the </a:t>
            </a:r>
            <a:r>
              <a:rPr lang="en-US" dirty="0" err="1" smtClean="0"/>
              <a:t>coord</a:t>
            </a:r>
            <a:r>
              <a:rPr lang="en-US" dirty="0" smtClean="0"/>
              <a:t> queues the request.</a:t>
            </a:r>
          </a:p>
          <a:p>
            <a:pPr lvl="1"/>
            <a:r>
              <a:rPr lang="en-US" dirty="0" smtClean="0"/>
              <a:t>Upon receipt of a release message, the </a:t>
            </a:r>
            <a:r>
              <a:rPr lang="en-US" dirty="0" err="1" smtClean="0"/>
              <a:t>coord</a:t>
            </a:r>
            <a:r>
              <a:rPr lang="en-US" dirty="0" smtClean="0"/>
              <a:t> removes the oldest entry in the queue (if any) and replies with a token.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Centralized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Features: </a:t>
            </a:r>
          </a:p>
          <a:p>
            <a:pPr lvl="1"/>
            <a:r>
              <a:rPr lang="en-US" dirty="0" smtClean="0"/>
              <a:t> Safety, </a:t>
            </a:r>
            <a:r>
              <a:rPr lang="en-US" dirty="0" err="1" smtClean="0"/>
              <a:t>liveness</a:t>
            </a:r>
            <a:r>
              <a:rPr lang="en-US" dirty="0" smtClean="0"/>
              <a:t> are guaranteed</a:t>
            </a:r>
          </a:p>
          <a:p>
            <a:pPr lvl="1"/>
            <a:r>
              <a:rPr lang="en-US" dirty="0" smtClean="0"/>
              <a:t> Ordering also guaranteed (what kind?)</a:t>
            </a:r>
          </a:p>
          <a:p>
            <a:pPr lvl="1"/>
            <a:r>
              <a:rPr lang="en-US" dirty="0" smtClean="0"/>
              <a:t> Requires 3 messages per entry + exit operation.</a:t>
            </a:r>
          </a:p>
          <a:p>
            <a:pPr lvl="1"/>
            <a:r>
              <a:rPr lang="en-US" dirty="0" smtClean="0"/>
              <a:t> Client delay: one round trip time (request + grant)</a:t>
            </a:r>
          </a:p>
          <a:p>
            <a:pPr lvl="1"/>
            <a:r>
              <a:rPr lang="en-US" dirty="0" smtClean="0"/>
              <a:t> Synchronization delay: one round trip time (release + grant) </a:t>
            </a:r>
          </a:p>
          <a:p>
            <a:pPr lvl="1"/>
            <a:r>
              <a:rPr lang="en-US" dirty="0" smtClean="0"/>
              <a:t> The coordinator becomes performance bottleneck and single point of failure.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905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2. Token Ring Approach </a:t>
            </a:r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233960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Processes are organized in a logical ring: pi has a communication channel to p(i+1)mod (n).</a:t>
            </a:r>
          </a:p>
          <a:p>
            <a:r>
              <a:rPr lang="en-US" dirty="0" smtClean="0"/>
              <a:t>Operations:</a:t>
            </a:r>
          </a:p>
          <a:p>
            <a:pPr lvl="1"/>
            <a:r>
              <a:rPr lang="en-US" dirty="0" smtClean="0"/>
              <a:t>Only the process holding the token can enter the CS. </a:t>
            </a:r>
          </a:p>
          <a:p>
            <a:pPr lvl="1"/>
            <a:r>
              <a:rPr lang="en-US" dirty="0" smtClean="0"/>
              <a:t>To enter the critical section, wait passively for the token. When in CS, hold on to the token. </a:t>
            </a:r>
          </a:p>
          <a:p>
            <a:pPr lvl="1"/>
            <a:r>
              <a:rPr lang="en-US" dirty="0" smtClean="0"/>
              <a:t>To exit the CS, the process sends the token onto its neighbor.</a:t>
            </a:r>
          </a:p>
          <a:p>
            <a:pPr lvl="1"/>
            <a:r>
              <a:rPr lang="en-US" dirty="0" smtClean="0"/>
              <a:t> If a process does not want to enter the CS when it receives the token, it forwards the token to the next neighbor.</a:t>
            </a:r>
          </a:p>
          <a:p>
            <a:endParaRPr lang="en-US" dirty="0"/>
          </a:p>
        </p:txBody>
      </p:sp>
      <p:sp>
        <p:nvSpPr>
          <p:cNvPr id="150532" name="Oval 4"/>
          <p:cNvSpPr>
            <a:spLocks noChangeArrowheads="1"/>
          </p:cNvSpPr>
          <p:nvPr/>
        </p:nvSpPr>
        <p:spPr bwMode="auto">
          <a:xfrm>
            <a:off x="6083300" y="37592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3" name="Oval 5"/>
          <p:cNvSpPr>
            <a:spLocks noChangeArrowheads="1"/>
          </p:cNvSpPr>
          <p:nvPr/>
        </p:nvSpPr>
        <p:spPr bwMode="auto">
          <a:xfrm>
            <a:off x="6908800" y="42418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4" name="Oval 6"/>
          <p:cNvSpPr>
            <a:spLocks noChangeArrowheads="1"/>
          </p:cNvSpPr>
          <p:nvPr/>
        </p:nvSpPr>
        <p:spPr bwMode="auto">
          <a:xfrm>
            <a:off x="5384800" y="42545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5" name="Oval 7"/>
          <p:cNvSpPr>
            <a:spLocks noChangeArrowheads="1"/>
          </p:cNvSpPr>
          <p:nvPr/>
        </p:nvSpPr>
        <p:spPr bwMode="auto">
          <a:xfrm>
            <a:off x="6896100" y="51054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7" name="Oval 9"/>
          <p:cNvSpPr>
            <a:spLocks noChangeArrowheads="1"/>
          </p:cNvSpPr>
          <p:nvPr/>
        </p:nvSpPr>
        <p:spPr bwMode="auto">
          <a:xfrm>
            <a:off x="6210300" y="55626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cxnSp>
        <p:nvCxnSpPr>
          <p:cNvPr id="35849" name="AutoShape 10"/>
          <p:cNvCxnSpPr>
            <a:cxnSpLocks noChangeShapeType="1"/>
            <a:stCxn id="150532" idx="6"/>
            <a:endCxn id="150533" idx="0"/>
          </p:cNvCxnSpPr>
          <p:nvPr/>
        </p:nvCxnSpPr>
        <p:spPr bwMode="auto">
          <a:xfrm>
            <a:off x="6565900" y="3987800"/>
            <a:ext cx="584200" cy="2540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</p:cxnSp>
      <p:cxnSp>
        <p:nvCxnSpPr>
          <p:cNvPr id="35850" name="AutoShape 11"/>
          <p:cNvCxnSpPr>
            <a:cxnSpLocks noChangeShapeType="1"/>
            <a:stCxn id="150535" idx="4"/>
            <a:endCxn id="150537" idx="6"/>
          </p:cNvCxnSpPr>
          <p:nvPr/>
        </p:nvCxnSpPr>
        <p:spPr bwMode="auto">
          <a:xfrm rot="5400000">
            <a:off x="6800850" y="5454650"/>
            <a:ext cx="228600" cy="4445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</p:cxnSp>
      <p:cxnSp>
        <p:nvCxnSpPr>
          <p:cNvPr id="35851" name="AutoShape 13"/>
          <p:cNvCxnSpPr>
            <a:cxnSpLocks noChangeShapeType="1"/>
            <a:stCxn id="150534" idx="0"/>
            <a:endCxn id="150532" idx="2"/>
          </p:cNvCxnSpPr>
          <p:nvPr/>
        </p:nvCxnSpPr>
        <p:spPr bwMode="auto">
          <a:xfrm rot="-5400000">
            <a:off x="5721350" y="3892550"/>
            <a:ext cx="266700" cy="4572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</p:cxnSp>
      <p:cxnSp>
        <p:nvCxnSpPr>
          <p:cNvPr id="35852" name="AutoShape 14"/>
          <p:cNvCxnSpPr>
            <a:cxnSpLocks noChangeShapeType="1"/>
            <a:stCxn id="150533" idx="6"/>
            <a:endCxn id="35856" idx="3"/>
          </p:cNvCxnSpPr>
          <p:nvPr/>
        </p:nvCxnSpPr>
        <p:spPr bwMode="auto">
          <a:xfrm>
            <a:off x="7391400" y="4470400"/>
            <a:ext cx="38100" cy="804863"/>
          </a:xfrm>
          <a:prstGeom prst="curvedConnector3">
            <a:avLst>
              <a:gd name="adj1" fmla="val 700000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</p:cxnSp>
      <p:cxnSp>
        <p:nvCxnSpPr>
          <p:cNvPr id="35853" name="AutoShape 15"/>
          <p:cNvCxnSpPr>
            <a:cxnSpLocks noChangeShapeType="1"/>
            <a:stCxn id="150537" idx="2"/>
            <a:endCxn id="150534" idx="2"/>
          </p:cNvCxnSpPr>
          <p:nvPr/>
        </p:nvCxnSpPr>
        <p:spPr bwMode="auto">
          <a:xfrm rot="10800000">
            <a:off x="5384800" y="4483100"/>
            <a:ext cx="825500" cy="1308100"/>
          </a:xfrm>
          <a:prstGeom prst="curvedConnector3">
            <a:avLst>
              <a:gd name="adj1" fmla="val 98653"/>
            </a:avLst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</p:cxnSp>
      <p:sp>
        <p:nvSpPr>
          <p:cNvPr id="35854" name="Text Box 16"/>
          <p:cNvSpPr txBox="1">
            <a:spLocks noChangeArrowheads="1"/>
          </p:cNvSpPr>
          <p:nvPr/>
        </p:nvSpPr>
        <p:spPr bwMode="auto">
          <a:xfrm>
            <a:off x="6134100" y="37465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P0</a:t>
            </a:r>
          </a:p>
        </p:txBody>
      </p:sp>
      <p:sp>
        <p:nvSpPr>
          <p:cNvPr id="35855" name="Text Box 17"/>
          <p:cNvSpPr txBox="1">
            <a:spLocks noChangeArrowheads="1"/>
          </p:cNvSpPr>
          <p:nvPr/>
        </p:nvSpPr>
        <p:spPr bwMode="auto">
          <a:xfrm>
            <a:off x="6946900" y="42545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P1</a:t>
            </a:r>
          </a:p>
        </p:txBody>
      </p:sp>
      <p:sp>
        <p:nvSpPr>
          <p:cNvPr id="35856" name="Text Box 18"/>
          <p:cNvSpPr txBox="1">
            <a:spLocks noChangeArrowheads="1"/>
          </p:cNvSpPr>
          <p:nvPr/>
        </p:nvSpPr>
        <p:spPr bwMode="auto">
          <a:xfrm>
            <a:off x="6959600" y="51181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P2</a:t>
            </a:r>
          </a:p>
        </p:txBody>
      </p:sp>
      <p:sp>
        <p:nvSpPr>
          <p:cNvPr id="35857" name="Text Box 19"/>
          <p:cNvSpPr txBox="1">
            <a:spLocks noChangeArrowheads="1"/>
          </p:cNvSpPr>
          <p:nvPr/>
        </p:nvSpPr>
        <p:spPr bwMode="auto">
          <a:xfrm>
            <a:off x="6235700" y="55753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P3</a:t>
            </a:r>
          </a:p>
        </p:txBody>
      </p:sp>
      <p:sp>
        <p:nvSpPr>
          <p:cNvPr id="35858" name="Text Box 20"/>
          <p:cNvSpPr txBox="1">
            <a:spLocks noChangeArrowheads="1"/>
          </p:cNvSpPr>
          <p:nvPr/>
        </p:nvSpPr>
        <p:spPr bwMode="auto">
          <a:xfrm>
            <a:off x="5410200" y="42545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PN-1</a:t>
            </a:r>
          </a:p>
        </p:txBody>
      </p:sp>
      <p:sp>
        <p:nvSpPr>
          <p:cNvPr id="35859" name="Oval 21"/>
          <p:cNvSpPr>
            <a:spLocks noChangeArrowheads="1"/>
          </p:cNvSpPr>
          <p:nvPr/>
        </p:nvSpPr>
        <p:spPr bwMode="auto">
          <a:xfrm>
            <a:off x="7073900" y="45339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0" name="Text Box 22"/>
          <p:cNvSpPr txBox="1">
            <a:spLocks noChangeArrowheads="1"/>
          </p:cNvSpPr>
          <p:nvPr/>
        </p:nvSpPr>
        <p:spPr bwMode="auto">
          <a:xfrm>
            <a:off x="6477000" y="3695700"/>
            <a:ext cx="2120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Previous holder of token</a:t>
            </a:r>
          </a:p>
        </p:txBody>
      </p:sp>
      <p:sp>
        <p:nvSpPr>
          <p:cNvPr id="35861" name="Text Box 23"/>
          <p:cNvSpPr txBox="1">
            <a:spLocks noChangeArrowheads="1"/>
          </p:cNvSpPr>
          <p:nvPr/>
        </p:nvSpPr>
        <p:spPr bwMode="auto">
          <a:xfrm>
            <a:off x="7289800" y="5359400"/>
            <a:ext cx="14351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next holder of token</a:t>
            </a:r>
          </a:p>
        </p:txBody>
      </p:sp>
      <p:sp>
        <p:nvSpPr>
          <p:cNvPr id="35862" name="Text Box 24"/>
          <p:cNvSpPr txBox="1">
            <a:spLocks noChangeArrowheads="1"/>
          </p:cNvSpPr>
          <p:nvPr/>
        </p:nvSpPr>
        <p:spPr bwMode="auto">
          <a:xfrm>
            <a:off x="7404100" y="4152900"/>
            <a:ext cx="14351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current holder of token</a:t>
            </a:r>
          </a:p>
        </p:txBody>
      </p:sp>
      <p:sp>
        <p:nvSpPr>
          <p:cNvPr id="35863" name="Rectangle 25"/>
          <p:cNvSpPr>
            <a:spLocks noChangeArrowheads="1"/>
          </p:cNvSpPr>
          <p:nvPr/>
        </p:nvSpPr>
        <p:spPr bwMode="auto">
          <a:xfrm>
            <a:off x="190500" y="3276600"/>
            <a:ext cx="5016500" cy="28956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285750" indent="-28575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Arial" charset="0"/>
              </a:rPr>
              <a:t>Features: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Safety &amp; </a:t>
            </a:r>
            <a:r>
              <a:rPr lang="en-US" sz="1800" b="1" dirty="0" err="1">
                <a:solidFill>
                  <a:schemeClr val="tx1"/>
                </a:solidFill>
                <a:latin typeface="Arial" charset="0"/>
              </a:rPr>
              <a:t>liveness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 are guaranteed, but </a:t>
            </a:r>
            <a:r>
              <a:rPr lang="en-US" sz="1800" b="1" u="sng" dirty="0">
                <a:solidFill>
                  <a:schemeClr val="tx1"/>
                </a:solidFill>
                <a:latin typeface="Arial" charset="0"/>
              </a:rPr>
              <a:t>ordering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 is not.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Bandwidth: 1 message per exit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Client delay: 0 to </a:t>
            </a:r>
            <a:r>
              <a:rPr lang="en-US" sz="1800" b="1" dirty="0">
                <a:latin typeface="Arial" charset="0"/>
              </a:rPr>
              <a:t>N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 message transmissions.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Synchronization delay between one process</a:t>
            </a:r>
            <a:r>
              <a:rPr lang="ja-JP" altLang="en-US" sz="1800" b="1" dirty="0">
                <a:solidFill>
                  <a:schemeClr val="tx1"/>
                </a:solidFill>
                <a:latin typeface="Arial" charset="0"/>
              </a:rPr>
              <a:t>’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 exit from the CS and the next process</a:t>
            </a:r>
            <a:r>
              <a:rPr lang="ja-JP" altLang="en-US" sz="1800" b="1" dirty="0">
                <a:solidFill>
                  <a:schemeClr val="tx1"/>
                </a:solidFill>
                <a:latin typeface="Arial" charset="0"/>
              </a:rPr>
              <a:t>’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 entry is between 1 and </a:t>
            </a:r>
            <a:r>
              <a:rPr lang="en-US" sz="1800" b="1" dirty="0">
                <a:latin typeface="Arial" charset="0"/>
              </a:rPr>
              <a:t>N-1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 message transmissions.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810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Amazon EC2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Please watch the usage</a:t>
            </a:r>
            <a:r>
              <a:rPr lang="en-US" dirty="0" smtClean="0"/>
              <a:t> (you’ll get charged if your usage goes over the credit). Stop your instance every time you’re done.</a:t>
            </a:r>
          </a:p>
          <a:p>
            <a:pPr lvl="1"/>
            <a:r>
              <a:rPr lang="en-US" dirty="0" smtClean="0"/>
              <a:t>Don’t use this for your development and simple debugging.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Please change the default password</a:t>
            </a:r>
            <a:endParaRPr lang="en-US" dirty="0" smtClean="0"/>
          </a:p>
          <a:p>
            <a:r>
              <a:rPr lang="en-US" dirty="0" smtClean="0"/>
              <a:t>Project 1</a:t>
            </a:r>
          </a:p>
          <a:p>
            <a:pPr lvl="1"/>
            <a:r>
              <a:rPr lang="en-US" dirty="0" smtClean="0"/>
              <a:t>Will be revised slightly.</a:t>
            </a:r>
          </a:p>
          <a:p>
            <a:pPr lvl="1"/>
            <a:r>
              <a:rPr lang="en-US" dirty="0" smtClean="0"/>
              <a:t>Deadline will be extended by one week.</a:t>
            </a:r>
          </a:p>
          <a:p>
            <a:r>
              <a:rPr lang="en-US" dirty="0" smtClean="0"/>
              <a:t>Group assignment</a:t>
            </a:r>
          </a:p>
          <a:p>
            <a:pPr lvl="1"/>
            <a:r>
              <a:rPr lang="en-US" dirty="0" smtClean="0"/>
              <a:t>Watch Piazza</a:t>
            </a:r>
          </a:p>
          <a:p>
            <a:r>
              <a:rPr lang="en-US" dirty="0" smtClean="0"/>
              <a:t>Midterm: 3/5 (Monday) in class</a:t>
            </a:r>
          </a:p>
          <a:p>
            <a:pPr lvl="1"/>
            <a:r>
              <a:rPr lang="en-US" dirty="0" smtClean="0"/>
              <a:t>Read the textbook &amp; go over the slides</a:t>
            </a:r>
          </a:p>
          <a:p>
            <a:pPr lvl="1"/>
            <a:r>
              <a:rPr lang="en-US" dirty="0" smtClean="0"/>
              <a:t>Go over the problems in the textbook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</a:t>
            </a:r>
            <a:r>
              <a:rPr lang="en-US" dirty="0" err="1" smtClean="0"/>
              <a:t>Ricart</a:t>
            </a:r>
            <a:r>
              <a:rPr lang="en-US" dirty="0" smtClean="0"/>
              <a:t> &amp; </a:t>
            </a:r>
            <a:r>
              <a:rPr lang="en-US" dirty="0" err="1" smtClean="0"/>
              <a:t>Agrawala’s</a:t>
            </a:r>
            <a:r>
              <a:rPr lang="en-US" dirty="0" smtClean="0"/>
              <a:t> Algorithm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Processes requiring entry to critical section multicast a request, and can enter it only when all other processes have replied positively.</a:t>
            </a:r>
          </a:p>
          <a:p>
            <a:r>
              <a:rPr lang="en-US" dirty="0" smtClean="0"/>
              <a:t>Messages requesting entry are of the form &lt;</a:t>
            </a:r>
            <a:r>
              <a:rPr lang="en-US" dirty="0" err="1" smtClean="0"/>
              <a:t>T,pi</a:t>
            </a:r>
            <a:r>
              <a:rPr lang="en-US" dirty="0" smtClean="0"/>
              <a:t>&gt;, where T is the sender’s timestamp (from a </a:t>
            </a:r>
            <a:r>
              <a:rPr lang="en-US" dirty="0" err="1" smtClean="0"/>
              <a:t>Lamport</a:t>
            </a:r>
            <a:r>
              <a:rPr lang="en-US" dirty="0" smtClean="0"/>
              <a:t> clock) and pi the sender’s identity (used to break ties in T).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Ricart</a:t>
            </a:r>
            <a:r>
              <a:rPr lang="en-US" dirty="0" smtClean="0"/>
              <a:t> &amp; </a:t>
            </a:r>
            <a:r>
              <a:rPr lang="en-US" dirty="0" err="1" smtClean="0"/>
              <a:t>Agrawala’s</a:t>
            </a:r>
            <a:r>
              <a:rPr lang="en-US" dirty="0" smtClean="0"/>
              <a:t> Algorithm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enter the CS</a:t>
            </a:r>
          </a:p>
          <a:p>
            <a:pPr lvl="1"/>
            <a:r>
              <a:rPr lang="en-US" dirty="0" smtClean="0"/>
              <a:t> set state to wanted</a:t>
            </a:r>
          </a:p>
          <a:p>
            <a:pPr lvl="1"/>
            <a:r>
              <a:rPr lang="en-US" dirty="0" smtClean="0"/>
              <a:t> multicast </a:t>
            </a:r>
            <a:r>
              <a:rPr lang="ja-JP" altLang="en-US" dirty="0" smtClean="0"/>
              <a:t>“</a:t>
            </a:r>
            <a:r>
              <a:rPr lang="en-US" dirty="0" smtClean="0"/>
              <a:t>request</a:t>
            </a:r>
            <a:r>
              <a:rPr lang="ja-JP" altLang="en-US" dirty="0" smtClean="0"/>
              <a:t>”</a:t>
            </a:r>
            <a:r>
              <a:rPr lang="en-US" dirty="0" smtClean="0"/>
              <a:t>  to all processes (including timestamp)</a:t>
            </a:r>
          </a:p>
          <a:p>
            <a:pPr lvl="1"/>
            <a:r>
              <a:rPr lang="en-US" dirty="0" smtClean="0"/>
              <a:t> wait until all processes send back </a:t>
            </a:r>
            <a:r>
              <a:rPr lang="ja-JP" altLang="en-US" dirty="0" smtClean="0"/>
              <a:t>“</a:t>
            </a:r>
            <a:r>
              <a:rPr lang="en-US" dirty="0" smtClean="0"/>
              <a:t>reply</a:t>
            </a:r>
            <a:r>
              <a:rPr lang="ja-JP" altLang="en-US" dirty="0" smtClean="0"/>
              <a:t>”</a:t>
            </a:r>
            <a:endParaRPr lang="en-US" dirty="0" smtClean="0"/>
          </a:p>
          <a:p>
            <a:pPr lvl="1"/>
            <a:r>
              <a:rPr lang="en-US" dirty="0" smtClean="0"/>
              <a:t> change state to held and enter the CS</a:t>
            </a:r>
          </a:p>
          <a:p>
            <a:r>
              <a:rPr lang="en-US" dirty="0" smtClean="0"/>
              <a:t> On receipt of a request &lt;Ti, pi&gt; at </a:t>
            </a:r>
            <a:r>
              <a:rPr lang="en-US" dirty="0" err="1" smtClean="0"/>
              <a:t>pj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 if (state = held) or (state = wanted &amp; (</a:t>
            </a:r>
            <a:r>
              <a:rPr lang="en-US" dirty="0" err="1" smtClean="0"/>
              <a:t>Tj</a:t>
            </a:r>
            <a:r>
              <a:rPr lang="en-US" dirty="0" smtClean="0"/>
              <a:t>, </a:t>
            </a:r>
            <a:r>
              <a:rPr lang="en-US" dirty="0" err="1" smtClean="0"/>
              <a:t>pj</a:t>
            </a:r>
            <a:r>
              <a:rPr lang="en-US" dirty="0" smtClean="0"/>
              <a:t>)&lt;(</a:t>
            </a:r>
            <a:r>
              <a:rPr lang="en-US" dirty="0" err="1" smtClean="0"/>
              <a:t>Ti,pi</a:t>
            </a:r>
            <a:r>
              <a:rPr lang="en-US" dirty="0" smtClean="0"/>
              <a:t>)), </a:t>
            </a:r>
            <a:r>
              <a:rPr lang="en-US" dirty="0" err="1" smtClean="0"/>
              <a:t>enqueue</a:t>
            </a:r>
            <a:r>
              <a:rPr lang="en-US" dirty="0" smtClean="0"/>
              <a:t> request</a:t>
            </a:r>
          </a:p>
          <a:p>
            <a:pPr lvl="1"/>
            <a:r>
              <a:rPr lang="en-US" dirty="0" smtClean="0"/>
              <a:t> else </a:t>
            </a:r>
            <a:r>
              <a:rPr lang="ja-JP" altLang="en-US" dirty="0" smtClean="0"/>
              <a:t>“</a:t>
            </a:r>
            <a:r>
              <a:rPr lang="en-US" dirty="0" smtClean="0"/>
              <a:t>reply</a:t>
            </a:r>
            <a:r>
              <a:rPr lang="ja-JP" altLang="en-US" dirty="0" smtClean="0"/>
              <a:t>”</a:t>
            </a:r>
            <a:r>
              <a:rPr lang="en-US" dirty="0" smtClean="0"/>
              <a:t> to pi</a:t>
            </a:r>
          </a:p>
          <a:p>
            <a:r>
              <a:rPr lang="en-US" dirty="0" smtClean="0"/>
              <a:t> On exiting the CS </a:t>
            </a:r>
          </a:p>
          <a:p>
            <a:pPr lvl="1"/>
            <a:r>
              <a:rPr lang="en-US" dirty="0" smtClean="0"/>
              <a:t> change state to release and </a:t>
            </a:r>
            <a:r>
              <a:rPr lang="ja-JP" altLang="en-US" dirty="0" smtClean="0"/>
              <a:t>“</a:t>
            </a:r>
            <a:r>
              <a:rPr lang="en-US" dirty="0" smtClean="0"/>
              <a:t>reply</a:t>
            </a:r>
            <a:r>
              <a:rPr lang="ja-JP" altLang="en-US" dirty="0" smtClean="0"/>
              <a:t>”</a:t>
            </a:r>
            <a:r>
              <a:rPr lang="en-US" dirty="0" smtClean="0"/>
              <a:t> to all queued requests.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Ricart</a:t>
            </a:r>
            <a:r>
              <a:rPr lang="en-US" dirty="0" smtClean="0"/>
              <a:t> &amp; </a:t>
            </a:r>
            <a:r>
              <a:rPr lang="en-US" dirty="0" err="1" smtClean="0"/>
              <a:t>Agrawala</a:t>
            </a:r>
            <a:r>
              <a:rPr lang="ja-JP" altLang="en-US" dirty="0" smtClean="0"/>
              <a:t>’</a:t>
            </a:r>
            <a:r>
              <a:rPr lang="en-US" dirty="0" err="1" smtClean="0"/>
              <a:t>s</a:t>
            </a:r>
            <a:r>
              <a:rPr lang="en-US" dirty="0" smtClean="0"/>
              <a:t> Algorithm </a:t>
            </a:r>
            <a:endParaRPr lang="en-GB" dirty="0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725488" y="1398686"/>
            <a:ext cx="6269124" cy="5078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On initialization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RELEASED;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To enter the section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WANTED;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Multicast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to all processes;		</a:t>
            </a:r>
            <a:endParaRPr lang="en-GB" sz="1800" dirty="0" smtClean="0">
              <a:solidFill>
                <a:schemeClr val="tx1"/>
              </a:solidFill>
              <a:latin typeface="Times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request’s timestamp;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Wait until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(number of replies received =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N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– 1));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HELD</a:t>
            </a:r>
            <a:r>
              <a:rPr lang="en-GB" sz="1800" dirty="0" smtClean="0">
                <a:solidFill>
                  <a:schemeClr val="tx1"/>
                </a:solidFill>
                <a:latin typeface="Times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On receipt of a request &lt;T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, 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&gt; at </a:t>
            </a:r>
            <a:r>
              <a:rPr lang="en-GB" sz="1800" i="1" dirty="0" err="1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chemeClr val="tx1"/>
                </a:solidFill>
                <a:latin typeface="Times" charset="0"/>
              </a:rPr>
              <a:t>j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 (</a:t>
            </a:r>
            <a:r>
              <a:rPr lang="en-GB" sz="1800" i="1" dirty="0" err="1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 ≠ j)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if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= HELD or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= WANTED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and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, </a:t>
            </a:r>
            <a:r>
              <a:rPr lang="en-GB" sz="1800" i="1" dirty="0" err="1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chemeClr val="tx1"/>
                </a:solidFill>
                <a:latin typeface="Times" charset="0"/>
              </a:rPr>
              <a:t>j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) &lt;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,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)))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then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	queue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from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without replying;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else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	reply immediately to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end if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To exit the critical section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RELEASED;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reply to any queued requests;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Ricart</a:t>
            </a:r>
            <a:r>
              <a:rPr lang="en-US" dirty="0" smtClean="0"/>
              <a:t> &amp; </a:t>
            </a:r>
            <a:r>
              <a:rPr lang="en-US" dirty="0" err="1" smtClean="0"/>
              <a:t>Agrawala</a:t>
            </a:r>
            <a:r>
              <a:rPr lang="ja-JP" altLang="en-US" dirty="0" smtClean="0"/>
              <a:t>’</a:t>
            </a:r>
            <a:r>
              <a:rPr lang="en-US" dirty="0" err="1" smtClean="0"/>
              <a:t>s</a:t>
            </a:r>
            <a:r>
              <a:rPr lang="en-US" dirty="0" smtClean="0"/>
              <a:t> Algorithm </a:t>
            </a:r>
            <a:endParaRPr lang="en-GB" dirty="0"/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 flipH="1" flipV="1">
            <a:off x="3045402" y="3722688"/>
            <a:ext cx="1178062" cy="104140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9" name="Oval 5"/>
          <p:cNvSpPr>
            <a:spLocks noChangeArrowheads="1"/>
          </p:cNvSpPr>
          <p:nvPr/>
        </p:nvSpPr>
        <p:spPr bwMode="auto">
          <a:xfrm>
            <a:off x="4967812" y="4764088"/>
            <a:ext cx="930434" cy="1074738"/>
          </a:xfrm>
          <a:prstGeom prst="ellips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0" name="Oval 6"/>
          <p:cNvSpPr>
            <a:spLocks noChangeArrowheads="1"/>
          </p:cNvSpPr>
          <p:nvPr/>
        </p:nvSpPr>
        <p:spPr bwMode="auto">
          <a:xfrm>
            <a:off x="1339850" y="2109788"/>
            <a:ext cx="1611776" cy="1712913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1" name="Oval 7"/>
          <p:cNvSpPr>
            <a:spLocks noChangeArrowheads="1"/>
          </p:cNvSpPr>
          <p:nvPr/>
        </p:nvSpPr>
        <p:spPr bwMode="auto">
          <a:xfrm>
            <a:off x="3833707" y="4489450"/>
            <a:ext cx="1611776" cy="1712913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2" name="Oval 8"/>
          <p:cNvSpPr>
            <a:spLocks noChangeArrowheads="1"/>
          </p:cNvSpPr>
          <p:nvPr/>
        </p:nvSpPr>
        <p:spPr bwMode="auto">
          <a:xfrm>
            <a:off x="2270284" y="1808163"/>
            <a:ext cx="930434" cy="1041400"/>
          </a:xfrm>
          <a:prstGeom prst="ellips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3" name="Oval 9"/>
          <p:cNvSpPr>
            <a:spLocks noChangeArrowheads="1"/>
          </p:cNvSpPr>
          <p:nvPr/>
        </p:nvSpPr>
        <p:spPr bwMode="auto">
          <a:xfrm>
            <a:off x="6393501" y="1438275"/>
            <a:ext cx="1644012" cy="1779588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4" name="Freeform 10"/>
          <p:cNvSpPr>
            <a:spLocks/>
          </p:cNvSpPr>
          <p:nvPr/>
        </p:nvSpPr>
        <p:spPr bwMode="auto">
          <a:xfrm>
            <a:off x="6145874" y="2043113"/>
            <a:ext cx="247627" cy="133350"/>
          </a:xfrm>
          <a:custGeom>
            <a:avLst/>
            <a:gdLst>
              <a:gd name="T0" fmla="*/ 0 w 169"/>
              <a:gd name="T1" fmla="*/ 42 h 84"/>
              <a:gd name="T2" fmla="*/ 0 w 169"/>
              <a:gd name="T3" fmla="*/ 0 h 84"/>
              <a:gd name="T4" fmla="*/ 169 w 169"/>
              <a:gd name="T5" fmla="*/ 0 h 84"/>
              <a:gd name="T6" fmla="*/ 21 w 169"/>
              <a:gd name="T7" fmla="*/ 84 h 84"/>
              <a:gd name="T8" fmla="*/ 0 w 169"/>
              <a:gd name="T9" fmla="*/ 42 h 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9"/>
              <a:gd name="T16" fmla="*/ 0 h 84"/>
              <a:gd name="T17" fmla="*/ 169 w 169"/>
              <a:gd name="T18" fmla="*/ 84 h 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9" h="84">
                <a:moveTo>
                  <a:pt x="0" y="42"/>
                </a:moveTo>
                <a:lnTo>
                  <a:pt x="0" y="0"/>
                </a:lnTo>
                <a:lnTo>
                  <a:pt x="169" y="0"/>
                </a:lnTo>
                <a:lnTo>
                  <a:pt x="21" y="84"/>
                </a:lnTo>
                <a:lnTo>
                  <a:pt x="0" y="4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V="1">
            <a:off x="2890086" y="2109788"/>
            <a:ext cx="3255788" cy="773113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6" name="Freeform 12"/>
          <p:cNvSpPr>
            <a:spLocks/>
          </p:cNvSpPr>
          <p:nvPr/>
        </p:nvSpPr>
        <p:spPr bwMode="auto">
          <a:xfrm>
            <a:off x="3603663" y="4830763"/>
            <a:ext cx="216857" cy="201613"/>
          </a:xfrm>
          <a:custGeom>
            <a:avLst/>
            <a:gdLst>
              <a:gd name="T0" fmla="*/ 21 w 148"/>
              <a:gd name="T1" fmla="*/ 42 h 127"/>
              <a:gd name="T2" fmla="*/ 63 w 148"/>
              <a:gd name="T3" fmla="*/ 0 h 127"/>
              <a:gd name="T4" fmla="*/ 148 w 148"/>
              <a:gd name="T5" fmla="*/ 127 h 127"/>
              <a:gd name="T6" fmla="*/ 0 w 148"/>
              <a:gd name="T7" fmla="*/ 63 h 127"/>
              <a:gd name="T8" fmla="*/ 21 w 148"/>
              <a:gd name="T9" fmla="*/ 42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127"/>
              <a:gd name="T17" fmla="*/ 148 w 148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127">
                <a:moveTo>
                  <a:pt x="21" y="42"/>
                </a:moveTo>
                <a:lnTo>
                  <a:pt x="63" y="0"/>
                </a:lnTo>
                <a:lnTo>
                  <a:pt x="148" y="127"/>
                </a:lnTo>
                <a:lnTo>
                  <a:pt x="0" y="63"/>
                </a:lnTo>
                <a:lnTo>
                  <a:pt x="21" y="4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>
            <a:off x="2301055" y="3689350"/>
            <a:ext cx="1333379" cy="117475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8" name="Freeform 14"/>
          <p:cNvSpPr>
            <a:spLocks/>
          </p:cNvSpPr>
          <p:nvPr/>
        </p:nvSpPr>
        <p:spPr bwMode="auto">
          <a:xfrm>
            <a:off x="2859315" y="3587750"/>
            <a:ext cx="216857" cy="201613"/>
          </a:xfrm>
          <a:custGeom>
            <a:avLst/>
            <a:gdLst>
              <a:gd name="T0" fmla="*/ 106 w 148"/>
              <a:gd name="T1" fmla="*/ 85 h 127"/>
              <a:gd name="T2" fmla="*/ 85 w 148"/>
              <a:gd name="T3" fmla="*/ 127 h 127"/>
              <a:gd name="T4" fmla="*/ 0 w 148"/>
              <a:gd name="T5" fmla="*/ 0 h 127"/>
              <a:gd name="T6" fmla="*/ 148 w 148"/>
              <a:gd name="T7" fmla="*/ 64 h 127"/>
              <a:gd name="T8" fmla="*/ 106 w 148"/>
              <a:gd name="T9" fmla="*/ 85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127"/>
              <a:gd name="T17" fmla="*/ 148 w 148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127">
                <a:moveTo>
                  <a:pt x="106" y="85"/>
                </a:moveTo>
                <a:lnTo>
                  <a:pt x="85" y="127"/>
                </a:lnTo>
                <a:lnTo>
                  <a:pt x="0" y="0"/>
                </a:lnTo>
                <a:lnTo>
                  <a:pt x="148" y="64"/>
                </a:lnTo>
                <a:lnTo>
                  <a:pt x="106" y="85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9" name="Freeform 15"/>
          <p:cNvSpPr>
            <a:spLocks/>
          </p:cNvSpPr>
          <p:nvPr/>
        </p:nvSpPr>
        <p:spPr bwMode="auto">
          <a:xfrm>
            <a:off x="6301190" y="2916238"/>
            <a:ext cx="186087" cy="234950"/>
          </a:xfrm>
          <a:custGeom>
            <a:avLst/>
            <a:gdLst>
              <a:gd name="T0" fmla="*/ 21 w 127"/>
              <a:gd name="T1" fmla="*/ 127 h 148"/>
              <a:gd name="T2" fmla="*/ 0 w 127"/>
              <a:gd name="T3" fmla="*/ 85 h 148"/>
              <a:gd name="T4" fmla="*/ 127 w 127"/>
              <a:gd name="T5" fmla="*/ 0 h 148"/>
              <a:gd name="T6" fmla="*/ 63 w 127"/>
              <a:gd name="T7" fmla="*/ 148 h 148"/>
              <a:gd name="T8" fmla="*/ 21 w 127"/>
              <a:gd name="T9" fmla="*/ 127 h 1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7"/>
              <a:gd name="T16" fmla="*/ 0 h 148"/>
              <a:gd name="T17" fmla="*/ 127 w 127"/>
              <a:gd name="T18" fmla="*/ 148 h 1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7" h="148">
                <a:moveTo>
                  <a:pt x="21" y="127"/>
                </a:moveTo>
                <a:lnTo>
                  <a:pt x="0" y="85"/>
                </a:lnTo>
                <a:lnTo>
                  <a:pt x="127" y="0"/>
                </a:lnTo>
                <a:lnTo>
                  <a:pt x="63" y="148"/>
                </a:lnTo>
                <a:lnTo>
                  <a:pt x="21" y="127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 flipV="1">
            <a:off x="5029352" y="3117850"/>
            <a:ext cx="1302608" cy="151130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7190598" y="2170113"/>
            <a:ext cx="149456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300" i="1">
                <a:solidFill>
                  <a:srgbClr val="000000"/>
                </a:solidFill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7282909" y="2466975"/>
            <a:ext cx="111359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7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5212509" y="3797300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>
                <a:solidFill>
                  <a:srgbClr val="000000"/>
                </a:solidFill>
              </a:rPr>
              <a:t>34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04" name="Freeform 20"/>
          <p:cNvSpPr>
            <a:spLocks/>
          </p:cNvSpPr>
          <p:nvPr/>
        </p:nvSpPr>
        <p:spPr bwMode="auto">
          <a:xfrm>
            <a:off x="3045402" y="2916238"/>
            <a:ext cx="216857" cy="134938"/>
          </a:xfrm>
          <a:custGeom>
            <a:avLst/>
            <a:gdLst>
              <a:gd name="T0" fmla="*/ 148 w 148"/>
              <a:gd name="T1" fmla="*/ 42 h 85"/>
              <a:gd name="T2" fmla="*/ 148 w 148"/>
              <a:gd name="T3" fmla="*/ 85 h 85"/>
              <a:gd name="T4" fmla="*/ 0 w 148"/>
              <a:gd name="T5" fmla="*/ 85 h 85"/>
              <a:gd name="T6" fmla="*/ 127 w 148"/>
              <a:gd name="T7" fmla="*/ 0 h 85"/>
              <a:gd name="T8" fmla="*/ 148 w 148"/>
              <a:gd name="T9" fmla="*/ 42 h 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85"/>
              <a:gd name="T17" fmla="*/ 148 w 148"/>
              <a:gd name="T18" fmla="*/ 85 h 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85">
                <a:moveTo>
                  <a:pt x="148" y="42"/>
                </a:moveTo>
                <a:lnTo>
                  <a:pt x="148" y="85"/>
                </a:lnTo>
                <a:lnTo>
                  <a:pt x="0" y="85"/>
                </a:lnTo>
                <a:lnTo>
                  <a:pt x="127" y="0"/>
                </a:lnTo>
                <a:lnTo>
                  <a:pt x="148" y="4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5" name="Line 21"/>
          <p:cNvSpPr>
            <a:spLocks noChangeShapeType="1"/>
          </p:cNvSpPr>
          <p:nvPr/>
        </p:nvSpPr>
        <p:spPr bwMode="auto">
          <a:xfrm flipH="1">
            <a:off x="3262260" y="2176463"/>
            <a:ext cx="3131242" cy="80645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6" name="Freeform 22"/>
          <p:cNvSpPr>
            <a:spLocks/>
          </p:cNvSpPr>
          <p:nvPr/>
        </p:nvSpPr>
        <p:spPr bwMode="auto">
          <a:xfrm>
            <a:off x="5215439" y="4494213"/>
            <a:ext cx="186087" cy="234950"/>
          </a:xfrm>
          <a:custGeom>
            <a:avLst/>
            <a:gdLst>
              <a:gd name="T0" fmla="*/ 106 w 127"/>
              <a:gd name="T1" fmla="*/ 22 h 148"/>
              <a:gd name="T2" fmla="*/ 127 w 127"/>
              <a:gd name="T3" fmla="*/ 64 h 148"/>
              <a:gd name="T4" fmla="*/ 0 w 127"/>
              <a:gd name="T5" fmla="*/ 148 h 148"/>
              <a:gd name="T6" fmla="*/ 64 w 127"/>
              <a:gd name="T7" fmla="*/ 0 h 148"/>
              <a:gd name="T8" fmla="*/ 106 w 127"/>
              <a:gd name="T9" fmla="*/ 22 h 1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7"/>
              <a:gd name="T16" fmla="*/ 0 h 148"/>
              <a:gd name="T17" fmla="*/ 127 w 127"/>
              <a:gd name="T18" fmla="*/ 148 h 1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7" h="148">
                <a:moveTo>
                  <a:pt x="106" y="22"/>
                </a:moveTo>
                <a:lnTo>
                  <a:pt x="127" y="64"/>
                </a:lnTo>
                <a:lnTo>
                  <a:pt x="0" y="148"/>
                </a:lnTo>
                <a:lnTo>
                  <a:pt x="64" y="0"/>
                </a:lnTo>
                <a:lnTo>
                  <a:pt x="106" y="2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 flipH="1">
            <a:off x="5370756" y="2949575"/>
            <a:ext cx="1302608" cy="1579563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8" name="Freeform 24"/>
          <p:cNvSpPr>
            <a:spLocks/>
          </p:cNvSpPr>
          <p:nvPr/>
        </p:nvSpPr>
        <p:spPr bwMode="auto">
          <a:xfrm>
            <a:off x="4037377" y="4394200"/>
            <a:ext cx="216857" cy="201613"/>
          </a:xfrm>
          <a:custGeom>
            <a:avLst/>
            <a:gdLst>
              <a:gd name="T0" fmla="*/ 42 w 148"/>
              <a:gd name="T1" fmla="*/ 21 h 127"/>
              <a:gd name="T2" fmla="*/ 63 w 148"/>
              <a:gd name="T3" fmla="*/ 0 h 127"/>
              <a:gd name="T4" fmla="*/ 148 w 148"/>
              <a:gd name="T5" fmla="*/ 127 h 127"/>
              <a:gd name="T6" fmla="*/ 0 w 148"/>
              <a:gd name="T7" fmla="*/ 63 h 127"/>
              <a:gd name="T8" fmla="*/ 42 w 148"/>
              <a:gd name="T9" fmla="*/ 21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127"/>
              <a:gd name="T17" fmla="*/ 148 w 148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127">
                <a:moveTo>
                  <a:pt x="42" y="21"/>
                </a:moveTo>
                <a:lnTo>
                  <a:pt x="63" y="0"/>
                </a:lnTo>
                <a:lnTo>
                  <a:pt x="148" y="127"/>
                </a:lnTo>
                <a:lnTo>
                  <a:pt x="0" y="63"/>
                </a:lnTo>
                <a:lnTo>
                  <a:pt x="42" y="21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9" name="Line 25"/>
          <p:cNvSpPr>
            <a:spLocks noChangeShapeType="1"/>
          </p:cNvSpPr>
          <p:nvPr/>
        </p:nvSpPr>
        <p:spPr bwMode="auto">
          <a:xfrm>
            <a:off x="2828545" y="3352800"/>
            <a:ext cx="1239602" cy="1074738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0" name="Rectangle 26"/>
          <p:cNvSpPr>
            <a:spLocks noChangeArrowheads="1"/>
          </p:cNvSpPr>
          <p:nvPr/>
        </p:nvSpPr>
        <p:spPr bwMode="auto">
          <a:xfrm>
            <a:off x="3971441" y="2976563"/>
            <a:ext cx="5392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 dirty="0">
                <a:solidFill>
                  <a:srgbClr val="000000"/>
                </a:solidFill>
              </a:rPr>
              <a:t>Reply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6018397" y="5049838"/>
            <a:ext cx="313564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</a:rPr>
              <a:t>34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2762609" y="4465638"/>
            <a:ext cx="26081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000">
                <a:solidFill>
                  <a:srgbClr val="000000"/>
                </a:solidFill>
              </a:rPr>
              <a:t>41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3290099" y="1955800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>
                <a:solidFill>
                  <a:srgbClr val="000000"/>
                </a:solidFill>
              </a:rPr>
              <a:t>41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4" name="Rectangle 30"/>
          <p:cNvSpPr>
            <a:spLocks noChangeArrowheads="1"/>
          </p:cNvSpPr>
          <p:nvPr/>
        </p:nvSpPr>
        <p:spPr bwMode="auto">
          <a:xfrm>
            <a:off x="4126758" y="2292350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 dirty="0">
                <a:solidFill>
                  <a:srgbClr val="000000"/>
                </a:solidFill>
              </a:rPr>
              <a:t>41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5" name="Rectangle 31"/>
          <p:cNvSpPr>
            <a:spLocks noChangeArrowheads="1"/>
          </p:cNvSpPr>
          <p:nvPr/>
        </p:nvSpPr>
        <p:spPr bwMode="auto">
          <a:xfrm>
            <a:off x="3227093" y="4167188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>
                <a:solidFill>
                  <a:srgbClr val="000000"/>
                </a:solidFill>
              </a:rPr>
              <a:t>34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6" name="Oval 32"/>
          <p:cNvSpPr>
            <a:spLocks noChangeArrowheads="1"/>
          </p:cNvSpPr>
          <p:nvPr/>
        </p:nvSpPr>
        <p:spPr bwMode="auto">
          <a:xfrm>
            <a:off x="1339850" y="2109788"/>
            <a:ext cx="1611776" cy="1712913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17" name="Rectangle 33"/>
          <p:cNvSpPr>
            <a:spLocks noChangeArrowheads="1"/>
          </p:cNvSpPr>
          <p:nvPr/>
        </p:nvSpPr>
        <p:spPr bwMode="auto">
          <a:xfrm>
            <a:off x="2079802" y="2773363"/>
            <a:ext cx="149456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300" i="1">
                <a:solidFill>
                  <a:srgbClr val="000000"/>
                </a:solidFill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8" name="Rectangle 34"/>
          <p:cNvSpPr>
            <a:spLocks noChangeArrowheads="1"/>
          </p:cNvSpPr>
          <p:nvPr/>
        </p:nvSpPr>
        <p:spPr bwMode="auto">
          <a:xfrm>
            <a:off x="2173578" y="3071813"/>
            <a:ext cx="111359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7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9" name="Rectangle 35"/>
          <p:cNvSpPr>
            <a:spLocks noChangeArrowheads="1"/>
          </p:cNvSpPr>
          <p:nvPr/>
        </p:nvSpPr>
        <p:spPr bwMode="auto">
          <a:xfrm>
            <a:off x="4591242" y="5159375"/>
            <a:ext cx="149456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300" i="1">
                <a:solidFill>
                  <a:srgbClr val="000000"/>
                </a:solidFill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0" name="Rectangle 36"/>
          <p:cNvSpPr>
            <a:spLocks noChangeArrowheads="1"/>
          </p:cNvSpPr>
          <p:nvPr/>
        </p:nvSpPr>
        <p:spPr bwMode="auto">
          <a:xfrm>
            <a:off x="4685018" y="5456238"/>
            <a:ext cx="111359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700" dirty="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1" name="Rectangle 37"/>
          <p:cNvSpPr>
            <a:spLocks noChangeArrowheads="1"/>
          </p:cNvSpPr>
          <p:nvPr/>
        </p:nvSpPr>
        <p:spPr bwMode="auto">
          <a:xfrm>
            <a:off x="3662273" y="3849688"/>
            <a:ext cx="5392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 dirty="0">
                <a:solidFill>
                  <a:srgbClr val="000000"/>
                </a:solidFill>
              </a:rPr>
              <a:t>Reply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2" name="Rectangle 38"/>
          <p:cNvSpPr>
            <a:spLocks noChangeArrowheads="1"/>
          </p:cNvSpPr>
          <p:nvPr/>
        </p:nvSpPr>
        <p:spPr bwMode="auto">
          <a:xfrm>
            <a:off x="5955391" y="4017963"/>
            <a:ext cx="5392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</a:rPr>
              <a:t>Reply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3" name="Freeform 39"/>
          <p:cNvSpPr>
            <a:spLocks/>
          </p:cNvSpPr>
          <p:nvPr/>
        </p:nvSpPr>
        <p:spPr bwMode="auto">
          <a:xfrm>
            <a:off x="5804470" y="5132388"/>
            <a:ext cx="93776" cy="168275"/>
          </a:xfrm>
          <a:custGeom>
            <a:avLst/>
            <a:gdLst>
              <a:gd name="T0" fmla="*/ 42 w 64"/>
              <a:gd name="T1" fmla="*/ 0 h 106"/>
              <a:gd name="T2" fmla="*/ 64 w 64"/>
              <a:gd name="T3" fmla="*/ 0 h 106"/>
              <a:gd name="T4" fmla="*/ 64 w 64"/>
              <a:gd name="T5" fmla="*/ 106 h 106"/>
              <a:gd name="T6" fmla="*/ 0 w 64"/>
              <a:gd name="T7" fmla="*/ 0 h 106"/>
              <a:gd name="T8" fmla="*/ 42 w 64"/>
              <a:gd name="T9" fmla="*/ 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"/>
              <a:gd name="T16" fmla="*/ 0 h 106"/>
              <a:gd name="T17" fmla="*/ 64 w 64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" h="106">
                <a:moveTo>
                  <a:pt x="42" y="0"/>
                </a:moveTo>
                <a:lnTo>
                  <a:pt x="64" y="0"/>
                </a:lnTo>
                <a:lnTo>
                  <a:pt x="64" y="106"/>
                </a:lnTo>
                <a:lnTo>
                  <a:pt x="0" y="0"/>
                </a:lnTo>
                <a:lnTo>
                  <a:pt x="42" y="0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24" name="Line 40"/>
          <p:cNvSpPr>
            <a:spLocks noChangeShapeType="1"/>
          </p:cNvSpPr>
          <p:nvPr/>
        </p:nvSpPr>
        <p:spPr bwMode="auto">
          <a:xfrm flipH="1" flipV="1">
            <a:off x="5835241" y="5032375"/>
            <a:ext cx="30770" cy="66675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5" name="Freeform 41"/>
          <p:cNvSpPr>
            <a:spLocks/>
          </p:cNvSpPr>
          <p:nvPr/>
        </p:nvSpPr>
        <p:spPr bwMode="auto">
          <a:xfrm>
            <a:off x="3137713" y="2076450"/>
            <a:ext cx="93776" cy="201613"/>
          </a:xfrm>
          <a:custGeom>
            <a:avLst/>
            <a:gdLst>
              <a:gd name="T0" fmla="*/ 43 w 64"/>
              <a:gd name="T1" fmla="*/ 106 h 127"/>
              <a:gd name="T2" fmla="*/ 0 w 64"/>
              <a:gd name="T3" fmla="*/ 127 h 127"/>
              <a:gd name="T4" fmla="*/ 0 w 64"/>
              <a:gd name="T5" fmla="*/ 0 h 127"/>
              <a:gd name="T6" fmla="*/ 64 w 64"/>
              <a:gd name="T7" fmla="*/ 106 h 127"/>
              <a:gd name="T8" fmla="*/ 43 w 64"/>
              <a:gd name="T9" fmla="*/ 106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"/>
              <a:gd name="T16" fmla="*/ 0 h 127"/>
              <a:gd name="T17" fmla="*/ 64 w 64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" h="127">
                <a:moveTo>
                  <a:pt x="43" y="106"/>
                </a:moveTo>
                <a:lnTo>
                  <a:pt x="0" y="127"/>
                </a:lnTo>
                <a:lnTo>
                  <a:pt x="0" y="0"/>
                </a:lnTo>
                <a:lnTo>
                  <a:pt x="64" y="106"/>
                </a:lnTo>
                <a:lnTo>
                  <a:pt x="43" y="106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26" name="Line 42"/>
          <p:cNvSpPr>
            <a:spLocks noChangeShapeType="1"/>
          </p:cNvSpPr>
          <p:nvPr/>
        </p:nvSpPr>
        <p:spPr bwMode="auto">
          <a:xfrm flipV="1">
            <a:off x="3200719" y="2278063"/>
            <a:ext cx="1465" cy="66675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animBg="1"/>
      <p:bldP spid="41989" grpId="0" animBg="1"/>
      <p:bldP spid="41992" grpId="0" animBg="1"/>
      <p:bldP spid="41994" grpId="0" animBg="1"/>
      <p:bldP spid="41995" grpId="0" animBg="1"/>
      <p:bldP spid="41996" grpId="0" animBg="1"/>
      <p:bldP spid="41997" grpId="0" animBg="1"/>
      <p:bldP spid="41998" grpId="0" animBg="1"/>
      <p:bldP spid="41999" grpId="0" animBg="1"/>
      <p:bldP spid="42000" grpId="0" animBg="1"/>
      <p:bldP spid="42003" grpId="0"/>
      <p:bldP spid="42004" grpId="0" animBg="1"/>
      <p:bldP spid="42005" grpId="0" animBg="1"/>
      <p:bldP spid="42006" grpId="0" animBg="1"/>
      <p:bldP spid="42007" grpId="0" animBg="1"/>
      <p:bldP spid="42008" grpId="0" animBg="1"/>
      <p:bldP spid="42010" grpId="0"/>
      <p:bldP spid="42011" grpId="0"/>
      <p:bldP spid="42012" grpId="0"/>
      <p:bldP spid="42013" grpId="0"/>
      <p:bldP spid="42014" grpId="0"/>
      <p:bldP spid="42015" grpId="0"/>
      <p:bldP spid="42022" grpId="0"/>
      <p:bldP spid="42023" grpId="0" animBg="1"/>
      <p:bldP spid="4202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Analysis: Ricart &amp; Agrawala </a:t>
            </a:r>
            <a:endParaRPr lang="en-US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Safety, </a:t>
            </a:r>
            <a:r>
              <a:rPr lang="en-US" dirty="0" err="1" smtClean="0"/>
              <a:t>liveness</a:t>
            </a:r>
            <a:r>
              <a:rPr lang="en-US" dirty="0" smtClean="0"/>
              <a:t>, and ordering are guaranteed</a:t>
            </a:r>
          </a:p>
          <a:p>
            <a:pPr lvl="1"/>
            <a:r>
              <a:rPr lang="en-US" dirty="0" smtClean="0"/>
              <a:t>What ordering?</a:t>
            </a:r>
          </a:p>
          <a:p>
            <a:r>
              <a:rPr lang="en-US" dirty="0" smtClean="0"/>
              <a:t>Bandwidth: 2(N-1) messages per entry operation</a:t>
            </a:r>
          </a:p>
          <a:p>
            <a:pPr lvl="1"/>
            <a:r>
              <a:rPr lang="en-US" dirty="0" smtClean="0"/>
              <a:t>N-1 </a:t>
            </a:r>
            <a:r>
              <a:rPr lang="en-US" dirty="0" err="1" smtClean="0"/>
              <a:t>unicasts</a:t>
            </a:r>
            <a:r>
              <a:rPr lang="en-US" dirty="0" smtClean="0"/>
              <a:t> for the multicast request + N-1 replies</a:t>
            </a:r>
          </a:p>
          <a:p>
            <a:pPr lvl="1"/>
            <a:r>
              <a:rPr lang="en-US" dirty="0" smtClean="0"/>
              <a:t>N messages if the underlying network supports multicast</a:t>
            </a:r>
          </a:p>
          <a:p>
            <a:pPr lvl="1"/>
            <a:r>
              <a:rPr lang="en-US" dirty="0" smtClean="0"/>
              <a:t>N-1 </a:t>
            </a:r>
            <a:r>
              <a:rPr lang="en-US" dirty="0" err="1" smtClean="0"/>
              <a:t>unicast</a:t>
            </a:r>
            <a:r>
              <a:rPr lang="en-US" dirty="0" smtClean="0"/>
              <a:t> messages per exit operation </a:t>
            </a:r>
          </a:p>
          <a:p>
            <a:pPr lvl="2"/>
            <a:r>
              <a:rPr lang="en-US" dirty="0" smtClean="0"/>
              <a:t>1 multicast if the underlying network supports multicast)</a:t>
            </a:r>
          </a:p>
          <a:p>
            <a:r>
              <a:rPr lang="en-US" dirty="0" smtClean="0"/>
              <a:t>Client delay: one round-trip time</a:t>
            </a:r>
          </a:p>
          <a:p>
            <a:r>
              <a:rPr lang="en-US" dirty="0" smtClean="0"/>
              <a:t>Synchronization delay: one message transmission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2954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On a synchronous system</a:t>
            </a:r>
          </a:p>
          <a:p>
            <a:pPr lvl="1"/>
            <a:r>
              <a:rPr lang="en-US" dirty="0" smtClean="0"/>
              <a:t>There’s an algorithm that works.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On an asynchronous system</a:t>
            </a:r>
          </a:p>
          <a:p>
            <a:pPr lvl="1"/>
            <a:r>
              <a:rPr lang="en-US" dirty="0" smtClean="0"/>
              <a:t>It’s been shown (FLP) that it’s impossible to guarantee.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Getting around the result</a:t>
            </a:r>
          </a:p>
          <a:p>
            <a:pPr lvl="1"/>
            <a:r>
              <a:rPr lang="en-US" dirty="0" smtClean="0"/>
              <a:t>Masking faults</a:t>
            </a:r>
          </a:p>
          <a:p>
            <a:pPr lvl="1"/>
            <a:r>
              <a:rPr lang="en-US" dirty="0" smtClean="0"/>
              <a:t>Using failure detectors</a:t>
            </a:r>
          </a:p>
          <a:p>
            <a:pPr lvl="1"/>
            <a:r>
              <a:rPr lang="en-US" dirty="0" smtClean="0"/>
              <a:t>Still not perfect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Impossibility Result</a:t>
            </a:r>
          </a:p>
          <a:p>
            <a:pPr lvl="1"/>
            <a:r>
              <a:rPr lang="en-US" dirty="0" smtClean="0"/>
              <a:t>Lemma 1: schedules are commutative</a:t>
            </a:r>
          </a:p>
          <a:p>
            <a:pPr lvl="1"/>
            <a:r>
              <a:rPr lang="en-US" dirty="0" smtClean="0"/>
              <a:t>Lemma 2: some initial configuration is bivalent</a:t>
            </a:r>
          </a:p>
          <a:p>
            <a:pPr lvl="1"/>
            <a:r>
              <a:rPr lang="en-US" dirty="0" smtClean="0"/>
              <a:t>Lemma 3: from a bivalent configuration, there is always another bivalent configuration that is reachable. 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Mutual exclusion</a:t>
            </a:r>
          </a:p>
          <a:p>
            <a:pPr lvl="1"/>
            <a:r>
              <a:rPr lang="en-US" dirty="0" smtClean="0"/>
              <a:t>Coordinator-based token</a:t>
            </a:r>
          </a:p>
          <a:p>
            <a:pPr lvl="1"/>
            <a:r>
              <a:rPr lang="en-US" dirty="0" smtClean="0"/>
              <a:t>Token ring</a:t>
            </a:r>
          </a:p>
          <a:p>
            <a:pPr lvl="1"/>
            <a:r>
              <a:rPr lang="en-US" dirty="0" err="1" smtClean="0"/>
              <a:t>Ricart</a:t>
            </a:r>
            <a:r>
              <a:rPr lang="en-US" dirty="0" smtClean="0"/>
              <a:t> and </a:t>
            </a:r>
            <a:r>
              <a:rPr lang="en-US" dirty="0" err="1" smtClean="0"/>
              <a:t>Agrawala’s</a:t>
            </a:r>
            <a:r>
              <a:rPr lang="en-US" dirty="0" smtClean="0"/>
              <a:t> timestamp algorithm</a:t>
            </a:r>
          </a:p>
          <a:p>
            <a:r>
              <a:rPr lang="en-US" dirty="0" smtClean="0"/>
              <a:t>Next: </a:t>
            </a:r>
            <a:r>
              <a:rPr lang="en-US" dirty="0" err="1" smtClean="0"/>
              <a:t>mutex</a:t>
            </a:r>
            <a:r>
              <a:rPr lang="en-US" smtClean="0"/>
              <a:t> &amp; leader </a:t>
            </a:r>
            <a:r>
              <a:rPr lang="en-US" dirty="0" smtClean="0"/>
              <a:t>election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Mutual Exclusion?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Bank’s Servers in the Cloud: Think of two simultaneous deposits of $10,000 into your bank account, each from one ATM. </a:t>
            </a:r>
          </a:p>
          <a:p>
            <a:pPr lvl="1"/>
            <a:r>
              <a:rPr lang="en-US" dirty="0" smtClean="0"/>
              <a:t>Both ATMs read initial amount of $1000 concurrently from the bank’s cloud server</a:t>
            </a:r>
          </a:p>
          <a:p>
            <a:pPr lvl="1"/>
            <a:r>
              <a:rPr lang="en-US" dirty="0" smtClean="0"/>
              <a:t>Both ATMs add $10,000 to this amount (locally at the ATM)</a:t>
            </a:r>
          </a:p>
          <a:p>
            <a:pPr lvl="1"/>
            <a:r>
              <a:rPr lang="en-US" dirty="0" smtClean="0"/>
              <a:t>Both write the final amount to the server</a:t>
            </a:r>
          </a:p>
          <a:p>
            <a:pPr lvl="1"/>
            <a:r>
              <a:rPr lang="en-US" dirty="0" smtClean="0"/>
              <a:t>What’s wrong?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Mutual Exclusion?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Bank’s Servers in the Cloud: Think of two simultaneous deposits of $10,000 into your bank account, each from one ATM. </a:t>
            </a:r>
          </a:p>
          <a:p>
            <a:pPr lvl="1"/>
            <a:r>
              <a:rPr lang="en-US" dirty="0" smtClean="0"/>
              <a:t>Both ATMs read initial amount of $1000 concurrently from the bank’s cloud server</a:t>
            </a:r>
          </a:p>
          <a:p>
            <a:pPr lvl="1"/>
            <a:r>
              <a:rPr lang="en-US" dirty="0" smtClean="0"/>
              <a:t>Both ATMs add $10,000 to this amount (locally at the ATM)</a:t>
            </a:r>
          </a:p>
          <a:p>
            <a:pPr lvl="1"/>
            <a:r>
              <a:rPr lang="en-US" dirty="0" smtClean="0"/>
              <a:t>Both write the final amount to the server</a:t>
            </a:r>
          </a:p>
          <a:p>
            <a:pPr lvl="1"/>
            <a:r>
              <a:rPr lang="en-US" dirty="0" smtClean="0"/>
              <a:t>What’s wrong?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ATMs need mutually exclusive access to your  account entry at the server (or, to executing the code that modifies the account entry)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Critical section problem</a:t>
            </a:r>
          </a:p>
          <a:p>
            <a:pPr lvl="1"/>
            <a:r>
              <a:rPr lang="en-US" dirty="0" smtClean="0"/>
              <a:t>Piece of code (at all clients) for which we need to ensure there is at most one client executing it at any point of time.</a:t>
            </a:r>
          </a:p>
          <a:p>
            <a:r>
              <a:rPr lang="en-US" dirty="0" smtClean="0"/>
              <a:t> Solutions:</a:t>
            </a:r>
          </a:p>
          <a:p>
            <a:pPr lvl="1"/>
            <a:r>
              <a:rPr lang="en-US" dirty="0" smtClean="0"/>
              <a:t> Semaphores, </a:t>
            </a:r>
            <a:r>
              <a:rPr lang="en-US" dirty="0" err="1" smtClean="0"/>
              <a:t>mutexes</a:t>
            </a:r>
            <a:r>
              <a:rPr lang="en-US" dirty="0" smtClean="0"/>
              <a:t>, etc. in single-node OS</a:t>
            </a:r>
          </a:p>
          <a:p>
            <a:pPr lvl="1"/>
            <a:r>
              <a:rPr lang="en-US" dirty="0" smtClean="0"/>
              <a:t> Message-passing-based protocols in distributed systems:</a:t>
            </a:r>
          </a:p>
          <a:p>
            <a:pPr lvl="2"/>
            <a:r>
              <a:rPr lang="en-US" dirty="0" smtClean="0"/>
              <a:t> enter() the critical section</a:t>
            </a:r>
          </a:p>
          <a:p>
            <a:pPr lvl="2"/>
            <a:r>
              <a:rPr lang="en-US" dirty="0" smtClean="0"/>
              <a:t> </a:t>
            </a:r>
            <a:r>
              <a:rPr lang="en-US" dirty="0" err="1" smtClean="0"/>
              <a:t>AccessResource</a:t>
            </a:r>
            <a:r>
              <a:rPr lang="en-US" dirty="0" smtClean="0"/>
              <a:t>() in the critical section</a:t>
            </a:r>
          </a:p>
          <a:p>
            <a:pPr lvl="2"/>
            <a:r>
              <a:rPr lang="en-US" dirty="0" smtClean="0"/>
              <a:t> exit() the critical section  </a:t>
            </a:r>
          </a:p>
          <a:p>
            <a:r>
              <a:rPr lang="en-US" dirty="0" smtClean="0"/>
              <a:t> Distributed mutual exclusion requirements:</a:t>
            </a:r>
          </a:p>
          <a:p>
            <a:pPr lvl="1"/>
            <a:r>
              <a:rPr lang="en-US" b="1" dirty="0" smtClean="0"/>
              <a:t>Safety</a:t>
            </a:r>
            <a:r>
              <a:rPr lang="en-US" dirty="0" smtClean="0"/>
              <a:t> – At most one process may execute in CS at any time</a:t>
            </a:r>
          </a:p>
          <a:p>
            <a:pPr lvl="1"/>
            <a:r>
              <a:rPr lang="en-US" b="1" dirty="0" err="1" smtClean="0"/>
              <a:t>Liveness</a:t>
            </a:r>
            <a:r>
              <a:rPr lang="en-US" dirty="0" smtClean="0"/>
              <a:t> – Every request for a CS is eventually granted</a:t>
            </a:r>
          </a:p>
          <a:p>
            <a:pPr lvl="1"/>
            <a:r>
              <a:rPr lang="en-US" b="1" dirty="0" smtClean="0"/>
              <a:t>Ordering</a:t>
            </a:r>
            <a:r>
              <a:rPr lang="en-US" dirty="0" smtClean="0"/>
              <a:t> (desirable) – Requests are granted in the order 				they were made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Mutexes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synchronize access of multiple threads to common data structures</a:t>
            </a:r>
          </a:p>
          <a:p>
            <a:pPr marL="457200" lvl="1" indent="0">
              <a:buNone/>
            </a:pPr>
            <a:r>
              <a:rPr lang="en-US" dirty="0" smtClean="0"/>
              <a:t>Allows two operations:</a:t>
            </a:r>
          </a:p>
          <a:p>
            <a:pPr marL="457200" lvl="1" indent="0">
              <a:buNone/>
            </a:pPr>
            <a:r>
              <a:rPr lang="en-US" dirty="0" smtClean="0"/>
              <a:t>	lock()</a:t>
            </a:r>
          </a:p>
          <a:p>
            <a:pPr marL="457200" lvl="1" indent="0">
              <a:buNone/>
            </a:pPr>
            <a:r>
              <a:rPr lang="en-US" dirty="0" smtClean="0"/>
              <a:t>		while true:		// each iteration atomic</a:t>
            </a:r>
          </a:p>
          <a:p>
            <a:pPr marL="457200" lvl="1" indent="0">
              <a:buNone/>
            </a:pPr>
            <a:r>
              <a:rPr lang="en-US" dirty="0" smtClean="0"/>
              <a:t>			if lock not in use:</a:t>
            </a:r>
          </a:p>
          <a:p>
            <a:pPr marL="457200" lvl="1" indent="0">
              <a:buNone/>
            </a:pPr>
            <a:r>
              <a:rPr lang="en-US" dirty="0" smtClean="0"/>
              <a:t>				label lock in use</a:t>
            </a:r>
          </a:p>
          <a:p>
            <a:pPr marL="457200" lvl="1" indent="0">
              <a:buNone/>
            </a:pPr>
            <a:r>
              <a:rPr lang="en-US" dirty="0" smtClean="0"/>
              <a:t>				break	</a:t>
            </a:r>
          </a:p>
          <a:p>
            <a:pPr marL="457200" lvl="1" indent="0">
              <a:buNone/>
            </a:pPr>
            <a:r>
              <a:rPr lang="en-US" dirty="0" smtClean="0"/>
              <a:t>	unlock()</a:t>
            </a:r>
          </a:p>
          <a:p>
            <a:pPr marL="457200" lvl="1" indent="0">
              <a:buNone/>
            </a:pPr>
            <a:r>
              <a:rPr lang="en-US" dirty="0" smtClean="0"/>
              <a:t>		label lock not in use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Semaphores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synchronize access of multiple threads to common data structures</a:t>
            </a:r>
          </a:p>
          <a:p>
            <a:r>
              <a:rPr lang="en-US" dirty="0" smtClean="0"/>
              <a:t>Semaphore S=1;</a:t>
            </a:r>
          </a:p>
          <a:p>
            <a:pPr lvl="1"/>
            <a:r>
              <a:rPr lang="en-US" dirty="0" smtClean="0"/>
              <a:t>Allows two operations</a:t>
            </a:r>
          </a:p>
          <a:p>
            <a:pPr lvl="1"/>
            <a:r>
              <a:rPr lang="en-US" dirty="0" err="1" smtClean="0"/>
              <a:t>wait(S</a:t>
            </a:r>
            <a:r>
              <a:rPr lang="en-US" dirty="0" smtClean="0"/>
              <a:t>) (or P(S)): </a:t>
            </a:r>
          </a:p>
          <a:p>
            <a:pPr lvl="1">
              <a:buNone/>
            </a:pPr>
            <a:r>
              <a:rPr lang="en-US" dirty="0" smtClean="0"/>
              <a:t>		while(1){ // each execution of the while loop is atomic</a:t>
            </a:r>
          </a:p>
          <a:p>
            <a:pPr lvl="1">
              <a:buNone/>
            </a:pPr>
            <a:r>
              <a:rPr lang="en-US" dirty="0" smtClean="0"/>
              <a:t>		  if (S &gt; 0)</a:t>
            </a:r>
          </a:p>
          <a:p>
            <a:pPr lvl="1">
              <a:buNone/>
            </a:pPr>
            <a:r>
              <a:rPr lang="en-US" dirty="0" smtClean="0"/>
              <a:t>		     S--;</a:t>
            </a:r>
          </a:p>
          <a:p>
            <a:pPr lvl="1">
              <a:buNone/>
            </a:pPr>
            <a:r>
              <a:rPr lang="en-US" dirty="0" smtClean="0"/>
              <a:t>		     break;</a:t>
            </a:r>
          </a:p>
          <a:p>
            <a:pPr lvl="1">
              <a:buNone/>
            </a:pPr>
            <a:r>
              <a:rPr lang="en-US" dirty="0" smtClean="0"/>
              <a:t>		}</a:t>
            </a:r>
          </a:p>
          <a:p>
            <a:pPr lvl="1"/>
            <a:r>
              <a:rPr lang="en-US" dirty="0" err="1" smtClean="0"/>
              <a:t>signal(S</a:t>
            </a:r>
            <a:r>
              <a:rPr lang="en-US" dirty="0" smtClean="0"/>
              <a:t>) (or V(S)): </a:t>
            </a:r>
          </a:p>
          <a:p>
            <a:pPr lvl="1">
              <a:buNone/>
            </a:pPr>
            <a:r>
              <a:rPr lang="en-US" dirty="0" smtClean="0"/>
              <a:t>		S++;</a:t>
            </a:r>
          </a:p>
          <a:p>
            <a:pPr lvl="1"/>
            <a:r>
              <a:rPr lang="en-US" dirty="0" smtClean="0"/>
              <a:t>Each while loop execution and S++ are each atomic operations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Are </a:t>
            </a:r>
            <a:r>
              <a:rPr lang="en-US" dirty="0" err="1" smtClean="0"/>
              <a:t>Mutexes</a:t>
            </a:r>
            <a:r>
              <a:rPr lang="en-US" dirty="0" smtClean="0"/>
              <a:t> Used?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sz="2400" dirty="0" err="1" smtClean="0"/>
              <a:t>mutex</a:t>
            </a:r>
            <a:r>
              <a:rPr lang="en-US" sz="2400" dirty="0" smtClean="0"/>
              <a:t> L= UNLOCKED;</a:t>
            </a:r>
          </a:p>
          <a:p>
            <a:pPr marL="118872" indent="0">
              <a:buNone/>
            </a:pPr>
            <a:endParaRPr lang="en-US" sz="2400" dirty="0" smtClean="0"/>
          </a:p>
          <a:p>
            <a:pPr marL="118872" indent="0">
              <a:buNone/>
            </a:pPr>
            <a:r>
              <a:rPr lang="en-US" sz="2400" dirty="0" smtClean="0"/>
              <a:t>ATM1: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lock(L</a:t>
            </a:r>
            <a:r>
              <a:rPr lang="en-US" sz="2400" dirty="0" smtClean="0"/>
              <a:t>); // enter</a:t>
            </a:r>
          </a:p>
          <a:p>
            <a:pPr marL="118872" indent="0">
              <a:buNone/>
            </a:pPr>
            <a:r>
              <a:rPr lang="en-US" sz="2400" dirty="0" smtClean="0"/>
              <a:t>		// critical section</a:t>
            </a:r>
          </a:p>
          <a:p>
            <a:pPr marL="118872" indent="0">
              <a:buNone/>
            </a:pPr>
            <a:r>
              <a:rPr lang="en-US" sz="2400" dirty="0" smtClean="0"/>
              <a:t>	obtain bank amount;</a:t>
            </a:r>
          </a:p>
          <a:p>
            <a:pPr marL="118872" indent="0">
              <a:buNone/>
            </a:pPr>
            <a:r>
              <a:rPr lang="en-US" sz="2400" dirty="0" smtClean="0"/>
              <a:t>	add in deposit;</a:t>
            </a:r>
          </a:p>
          <a:p>
            <a:pPr marL="118872" indent="0">
              <a:buNone/>
            </a:pPr>
            <a:r>
              <a:rPr lang="en-US" sz="2400" dirty="0" smtClean="0"/>
              <a:t>	update bank amount;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unlock(L</a:t>
            </a:r>
            <a:r>
              <a:rPr lang="en-US" sz="2400" dirty="0" smtClean="0"/>
              <a:t>); // exit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</a:p>
          <a:p>
            <a:endParaRPr lang="en-US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sz="2400" dirty="0" smtClean="0"/>
              <a:t>extern </a:t>
            </a:r>
            <a:r>
              <a:rPr lang="en-US" sz="2400" dirty="0" err="1" smtClean="0"/>
              <a:t>mutex</a:t>
            </a:r>
            <a:r>
              <a:rPr lang="en-US" sz="2400" dirty="0" smtClean="0"/>
              <a:t> L;</a:t>
            </a:r>
          </a:p>
          <a:p>
            <a:pPr marL="118872" indent="0">
              <a:buNone/>
            </a:pPr>
            <a:endParaRPr lang="en-US" sz="2400" dirty="0" smtClean="0"/>
          </a:p>
          <a:p>
            <a:pPr marL="118872" indent="0">
              <a:buNone/>
            </a:pPr>
            <a:r>
              <a:rPr lang="en-US" sz="2400" dirty="0" smtClean="0"/>
              <a:t>ATM2	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lock(L</a:t>
            </a:r>
            <a:r>
              <a:rPr lang="en-US" sz="2400" dirty="0" smtClean="0"/>
              <a:t>); // enter</a:t>
            </a:r>
          </a:p>
          <a:p>
            <a:pPr marL="118872" indent="0">
              <a:buNone/>
            </a:pPr>
            <a:r>
              <a:rPr lang="en-US" sz="2400" dirty="0" smtClean="0"/>
              <a:t>		// critical section</a:t>
            </a:r>
          </a:p>
          <a:p>
            <a:pPr marL="118872" indent="0">
              <a:buNone/>
            </a:pPr>
            <a:r>
              <a:rPr lang="en-US" sz="2400" dirty="0" smtClean="0"/>
              <a:t>	obtain bank amount;</a:t>
            </a:r>
          </a:p>
          <a:p>
            <a:pPr marL="118872" indent="0">
              <a:buNone/>
            </a:pPr>
            <a:r>
              <a:rPr lang="en-US" sz="2400" dirty="0" smtClean="0"/>
              <a:t>	add in deposit;</a:t>
            </a:r>
          </a:p>
          <a:p>
            <a:pPr marL="118872" indent="0">
              <a:buNone/>
            </a:pPr>
            <a:r>
              <a:rPr lang="en-US" sz="2400" dirty="0" smtClean="0"/>
              <a:t>	update bank amount;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unlock(L</a:t>
            </a:r>
            <a:r>
              <a:rPr lang="en-US" sz="2400" dirty="0" smtClean="0"/>
              <a:t>); // exit</a:t>
            </a:r>
          </a:p>
          <a:p>
            <a:pPr marL="118872" indent="0">
              <a:buNone/>
            </a:pPr>
            <a:endParaRPr lang="en-US" sz="2400" dirty="0" smtClean="0"/>
          </a:p>
          <a:p>
            <a:pPr marL="118872" indent="0">
              <a:buNone/>
            </a:pPr>
            <a:r>
              <a:rPr lang="en-US" sz="2400" dirty="0" smtClean="0"/>
              <a:t>	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Mutual Exclusion Performance Criteria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Bandwidth</a:t>
            </a:r>
            <a:r>
              <a:rPr lang="en-US" dirty="0" smtClean="0"/>
              <a:t>: the total number of messages sent in each entry and exit operation.</a:t>
            </a:r>
          </a:p>
          <a:p>
            <a:r>
              <a:rPr lang="en-US" b="1" dirty="0" smtClean="0"/>
              <a:t>Client delay</a:t>
            </a:r>
            <a:r>
              <a:rPr lang="en-US" dirty="0" smtClean="0"/>
              <a:t>: the delay incurred by a process at each entry and exit operation (when no other process is in, or waiting)</a:t>
            </a:r>
          </a:p>
          <a:p>
            <a:pPr lvl="1"/>
            <a:r>
              <a:rPr lang="en-US" dirty="0" smtClean="0"/>
              <a:t>(We will prefer mostly the entry operation.)</a:t>
            </a:r>
          </a:p>
          <a:p>
            <a:r>
              <a:rPr lang="en-US" b="1" dirty="0" smtClean="0"/>
              <a:t>Synchronization delay</a:t>
            </a:r>
            <a:r>
              <a:rPr lang="en-US" dirty="0" smtClean="0"/>
              <a:t>: the time interval between one process exiting the critical section and the next process entering it (when there is only one process waiting)</a:t>
            </a:r>
          </a:p>
          <a:p>
            <a:r>
              <a:rPr lang="en-US" dirty="0" smtClean="0"/>
              <a:t>These translate into throughput — the rate at which the processes can access the critical section, i.e., </a:t>
            </a:r>
            <a:r>
              <a:rPr lang="en-US" dirty="0" err="1" smtClean="0"/>
              <a:t>x</a:t>
            </a:r>
            <a:r>
              <a:rPr lang="en-US" dirty="0" smtClean="0"/>
              <a:t> processes per second.</a:t>
            </a:r>
          </a:p>
          <a:p>
            <a:r>
              <a:rPr lang="en-US" dirty="0" smtClean="0"/>
              <a:t>(these definitions more correct than the ones in the textbook)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25443</TotalTime>
  <Pages>12</Pages>
  <Words>1809</Words>
  <Application>Microsoft Macintosh PowerPoint</Application>
  <PresentationFormat>Letter Paper (8.5x11 in)</PresentationFormat>
  <Paragraphs>252</Paragraphs>
  <Slides>21</Slides>
  <Notes>8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CS252-template</vt:lpstr>
      <vt:lpstr>Office Theme</vt:lpstr>
      <vt:lpstr>CSE 486/586 Distributed Systems Mutual Exclusion --- 1</vt:lpstr>
      <vt:lpstr>Recap: Consensus</vt:lpstr>
      <vt:lpstr>Why Mutual Exclusion?</vt:lpstr>
      <vt:lpstr>Why Mutual Exclusion?</vt:lpstr>
      <vt:lpstr>Mutual Exclusion</vt:lpstr>
      <vt:lpstr>Mutexes</vt:lpstr>
      <vt:lpstr>Semaphores</vt:lpstr>
      <vt:lpstr>How Are Mutexes Used?</vt:lpstr>
      <vt:lpstr>Distributed Mutual Exclusion Performance Criteria</vt:lpstr>
      <vt:lpstr>Assumptions/System Model</vt:lpstr>
      <vt:lpstr>1. Centralized Control</vt:lpstr>
      <vt:lpstr>1. Centralized Control</vt:lpstr>
      <vt:lpstr>2. Token Ring Approach </vt:lpstr>
      <vt:lpstr>CSE 486/586 Administrivia</vt:lpstr>
      <vt:lpstr>3. Ricart &amp; Agrawala’s Algorithm </vt:lpstr>
      <vt:lpstr>3. Ricart &amp; Agrawala’s Algorithm  </vt:lpstr>
      <vt:lpstr>3. Ricart &amp; Agrawala’s Algorithm </vt:lpstr>
      <vt:lpstr>3. Ricart &amp; Agrawala’s Algorithm </vt:lpstr>
      <vt:lpstr>Analysis: Ricart &amp; Agrawala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Steven Ko</cp:lastModifiedBy>
  <cp:revision>881</cp:revision>
  <cp:lastPrinted>2012-02-24T19:04:15Z</cp:lastPrinted>
  <dcterms:created xsi:type="dcterms:W3CDTF">2012-02-27T15:42:16Z</dcterms:created>
  <dcterms:modified xsi:type="dcterms:W3CDTF">2012-02-27T15:42:21Z</dcterms:modified>
  <cp:category/>
</cp:coreProperties>
</file>