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ppt/slides/slide22.xml" ContentType="application/vnd.openxmlformats-officedocument.presentationml.sl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Layouts/slideLayout18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2"/>
  </p:notesMasterIdLst>
  <p:handoutMasterIdLst>
    <p:handoutMasterId r:id="rId33"/>
  </p:handoutMasterIdLst>
  <p:sldIdLst>
    <p:sldId id="322" r:id="rId3"/>
    <p:sldId id="596" r:id="rId4"/>
    <p:sldId id="614" r:id="rId5"/>
    <p:sldId id="637" r:id="rId6"/>
    <p:sldId id="638" r:id="rId7"/>
    <p:sldId id="642" r:id="rId8"/>
    <p:sldId id="639" r:id="rId9"/>
    <p:sldId id="641" r:id="rId10"/>
    <p:sldId id="640" r:id="rId11"/>
    <p:sldId id="643" r:id="rId12"/>
    <p:sldId id="659" r:id="rId13"/>
    <p:sldId id="644" r:id="rId14"/>
    <p:sldId id="645" r:id="rId15"/>
    <p:sldId id="646" r:id="rId16"/>
    <p:sldId id="647" r:id="rId17"/>
    <p:sldId id="648" r:id="rId18"/>
    <p:sldId id="649" r:id="rId19"/>
    <p:sldId id="650" r:id="rId20"/>
    <p:sldId id="651" r:id="rId21"/>
    <p:sldId id="652" r:id="rId22"/>
    <p:sldId id="653" r:id="rId23"/>
    <p:sldId id="654" r:id="rId24"/>
    <p:sldId id="655" r:id="rId25"/>
    <p:sldId id="656" r:id="rId26"/>
    <p:sldId id="658" r:id="rId27"/>
    <p:sldId id="657" r:id="rId28"/>
    <p:sldId id="630" r:id="rId29"/>
    <p:sldId id="636" r:id="rId30"/>
    <p:sldId id="584" r:id="rId3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83" d="100"/>
          <a:sy n="83" d="100"/>
        </p:scale>
        <p:origin x="-133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420AAB3-EEE9-6949-BEA9-35F14A4828F9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AB6D807D-DD0C-1041-B535-49E58F761BA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4ADAC622-A9E5-CA41-9FAB-9F41B59D548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18F7D34C-3378-6F4E-97B2-1F749B37592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0B2A749-27CB-C847-94D3-66F48F19369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Remote Procedure Call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Procedure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 an illusion of doing a local call by using whatever the OS gives</a:t>
            </a:r>
          </a:p>
          <a:p>
            <a:r>
              <a:rPr lang="en-US" dirty="0" smtClean="0"/>
              <a:t>Closer to the programmers</a:t>
            </a:r>
          </a:p>
          <a:p>
            <a:pPr lvl="1"/>
            <a:r>
              <a:rPr lang="en-US" dirty="0" smtClean="0"/>
              <a:t>Language-level construct, not OS-level support</a:t>
            </a:r>
          </a:p>
          <a:p>
            <a:r>
              <a:rPr lang="en-US" dirty="0" smtClean="0"/>
              <a:t>What are some of the challenges?</a:t>
            </a:r>
          </a:p>
          <a:p>
            <a:pPr lvl="1"/>
            <a:r>
              <a:rPr lang="en-US" dirty="0" smtClean="0"/>
              <a:t>How do you know that there are remote calls available?</a:t>
            </a:r>
          </a:p>
          <a:p>
            <a:pPr lvl="1"/>
            <a:r>
              <a:rPr lang="en-US" dirty="0" smtClean="0"/>
              <a:t>How do you pass the parameters?</a:t>
            </a:r>
          </a:p>
          <a:p>
            <a:pPr lvl="1"/>
            <a:r>
              <a:rPr lang="en-US" dirty="0" smtClean="0"/>
              <a:t>How do you find the correct server process?</a:t>
            </a:r>
          </a:p>
          <a:p>
            <a:pPr lvl="1"/>
            <a:r>
              <a:rPr lang="en-US" dirty="0" smtClean="0"/>
              <a:t>How do you get the return value?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743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0</a:t>
            </a:r>
            <a:r>
              <a:rPr lang="en-US" dirty="0" smtClean="0"/>
              <a:t> grading mostly done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Midterm</a:t>
            </a:r>
            <a:r>
              <a:rPr lang="en-US" dirty="0" smtClean="0">
                <a:solidFill>
                  <a:srgbClr val="FF0000"/>
                </a:solidFill>
              </a:rPr>
              <a:t>: 3/5 (Monday) in class</a:t>
            </a:r>
          </a:p>
          <a:p>
            <a:pPr lvl="1"/>
            <a:r>
              <a:rPr lang="en-US" dirty="0" smtClean="0"/>
              <a:t>45 minutes</a:t>
            </a:r>
          </a:p>
          <a:p>
            <a:pPr lvl="1"/>
            <a:r>
              <a:rPr lang="en-US" dirty="0" smtClean="0"/>
              <a:t>Everything up to</a:t>
            </a:r>
            <a:r>
              <a:rPr lang="en-US" dirty="0" smtClean="0"/>
              <a:t> today</a:t>
            </a:r>
          </a:p>
          <a:p>
            <a:pPr lvl="1"/>
            <a:r>
              <a:rPr lang="en-US" dirty="0" smtClean="0"/>
              <a:t>Will also include Android &amp; project 0</a:t>
            </a:r>
          </a:p>
          <a:p>
            <a:pPr lvl="1"/>
            <a:r>
              <a:rPr lang="en-US" dirty="0" smtClean="0"/>
              <a:t>1-page cheat sheet is allowed.</a:t>
            </a:r>
          </a:p>
          <a:p>
            <a:r>
              <a:rPr lang="en-US" dirty="0" smtClean="0"/>
              <a:t>Best way to prepare</a:t>
            </a:r>
          </a:p>
          <a:p>
            <a:pPr lvl="1"/>
            <a:r>
              <a:rPr lang="en-US" dirty="0" smtClean="0"/>
              <a:t>Read the textbook &amp; go over the slides</a:t>
            </a:r>
          </a:p>
          <a:p>
            <a:pPr lvl="1"/>
            <a:r>
              <a:rPr lang="en-US" dirty="0" smtClean="0"/>
              <a:t>Go over the problems in the textbook</a:t>
            </a:r>
          </a:p>
          <a:p>
            <a:pPr lvl="1"/>
            <a:r>
              <a:rPr lang="en-US" dirty="0" smtClean="0"/>
              <a:t>Will add more problems for the lectures this week &amp; </a:t>
            </a:r>
            <a:r>
              <a:rPr lang="en-US" dirty="0" smtClean="0"/>
              <a:t>next</a:t>
            </a:r>
          </a:p>
          <a:p>
            <a:r>
              <a:rPr lang="en-US" dirty="0" smtClean="0"/>
              <a:t>Please </a:t>
            </a:r>
            <a:r>
              <a:rPr lang="en-US" dirty="0" smtClean="0"/>
              <a:t>start project 1 as soon as possible!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Stub, Marshalling, &amp; </a:t>
            </a:r>
            <a:r>
              <a:rPr lang="en-US" dirty="0" err="1" smtClean="0"/>
              <a:t>Unmarshalling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Stub functions:</a:t>
            </a:r>
            <a:r>
              <a:rPr lang="en-US" dirty="0" smtClean="0"/>
              <a:t> local interface to make it appear that the call is local.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Marshalling</a:t>
            </a:r>
            <a:r>
              <a:rPr lang="en-US" dirty="0" smtClean="0">
                <a:solidFill>
                  <a:srgbClr val="0000FF"/>
                </a:solidFill>
              </a:rPr>
              <a:t>:</a:t>
            </a:r>
            <a:r>
              <a:rPr lang="en-US" dirty="0" smtClean="0"/>
              <a:t> the act of taking a collection of data items (platform dependent) and assembling them into the external data representation (platform independent)</a:t>
            </a:r>
            <a:r>
              <a:rPr lang="en-US" dirty="0" smtClean="0"/>
              <a:t>.</a:t>
            </a:r>
            <a:endParaRPr lang="en-US" dirty="0" smtClean="0">
              <a:sym typeface="Symbol" charset="0"/>
            </a:endParaRPr>
          </a:p>
          <a:p>
            <a:r>
              <a:rPr lang="en-US" dirty="0" err="1" smtClean="0">
                <a:solidFill>
                  <a:srgbClr val="0000FF"/>
                </a:solidFill>
              </a:rPr>
              <a:t>Unmarshalling</a:t>
            </a:r>
            <a:r>
              <a:rPr lang="en-US" dirty="0" smtClean="0">
                <a:solidFill>
                  <a:srgbClr val="0000FF"/>
                </a:solidFill>
              </a:rPr>
              <a:t>: </a:t>
            </a:r>
            <a:r>
              <a:rPr lang="en-US" dirty="0" smtClean="0"/>
              <a:t>the process of disassembling data that is in external data representation form, into </a:t>
            </a:r>
            <a:r>
              <a:rPr lang="en-US" dirty="0" smtClean="0"/>
              <a:t>a locally </a:t>
            </a:r>
            <a:r>
              <a:rPr lang="en-US" dirty="0" smtClean="0"/>
              <a:t>interpretable form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685800" y="1295400"/>
            <a:ext cx="3200400" cy="48006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Client Process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990600" y="23622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Client Function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990600" y="35814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Client Stub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990600" y="49530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Socket API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5181600" y="1295400"/>
            <a:ext cx="3200400" cy="48006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 Process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5486400" y="23622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Server Function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5486400" y="35814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Server Stub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486400" y="49530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Socket API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cxnSp>
        <p:nvCxnSpPr>
          <p:cNvPr id="15" name="Straight Arrow Connector 14"/>
          <p:cNvCxnSpPr>
            <a:stCxn id="6" idx="2"/>
            <a:endCxn id="7" idx="0"/>
          </p:cNvCxnSpPr>
          <p:nvPr/>
        </p:nvCxnSpPr>
        <p:spPr bwMode="auto">
          <a:xfrm rot="5400000">
            <a:off x="2019300" y="3314700"/>
            <a:ext cx="5334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6" name="Straight Arrow Connector 15"/>
          <p:cNvCxnSpPr>
            <a:endCxn id="8" idx="0"/>
          </p:cNvCxnSpPr>
          <p:nvPr/>
        </p:nvCxnSpPr>
        <p:spPr bwMode="auto">
          <a:xfrm rot="5400000">
            <a:off x="1943100" y="4610100"/>
            <a:ext cx="685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9" name="Straight Arrow Connector 18"/>
          <p:cNvCxnSpPr>
            <a:stCxn id="8" idx="3"/>
            <a:endCxn id="13" idx="1"/>
          </p:cNvCxnSpPr>
          <p:nvPr/>
        </p:nvCxnSpPr>
        <p:spPr bwMode="auto">
          <a:xfrm>
            <a:off x="3581400" y="5295900"/>
            <a:ext cx="19050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2" name="Straight Arrow Connector 21"/>
          <p:cNvCxnSpPr>
            <a:stCxn id="13" idx="0"/>
            <a:endCxn id="12" idx="2"/>
          </p:cNvCxnSpPr>
          <p:nvPr/>
        </p:nvCxnSpPr>
        <p:spPr bwMode="auto">
          <a:xfrm rot="5400000" flipH="1" flipV="1">
            <a:off x="6438900" y="4610100"/>
            <a:ext cx="685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5" name="Straight Arrow Connector 24"/>
          <p:cNvCxnSpPr>
            <a:stCxn id="12" idx="0"/>
            <a:endCxn id="11" idx="2"/>
          </p:cNvCxnSpPr>
          <p:nvPr/>
        </p:nvCxnSpPr>
        <p:spPr bwMode="auto">
          <a:xfrm rot="5400000" flipH="1" flipV="1">
            <a:off x="6515100" y="3314700"/>
            <a:ext cx="5334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931878" y="4419600"/>
            <a:ext cx="3164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Marshalling/</a:t>
            </a:r>
            <a:r>
              <a:rPr lang="en-US" sz="2000" dirty="0" err="1" smtClean="0">
                <a:solidFill>
                  <a:srgbClr val="000000"/>
                </a:solidFill>
              </a:rPr>
              <a:t>unmarshalling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Generate Stubs?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 heard of C/C++, Java, Python syntax for RPC?</a:t>
            </a:r>
          </a:p>
          <a:p>
            <a:pPr lvl="1"/>
            <a:r>
              <a:rPr lang="en-US" dirty="0" smtClean="0"/>
              <a:t>None!</a:t>
            </a:r>
          </a:p>
          <a:p>
            <a:r>
              <a:rPr lang="en-US" dirty="0" smtClean="0"/>
              <a:t>Language compilers don’t generate client and server stubs.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Common solution: </a:t>
            </a:r>
            <a:r>
              <a:rPr lang="en-US" dirty="0" smtClean="0"/>
              <a:t>use </a:t>
            </a:r>
            <a:r>
              <a:rPr lang="en-US" dirty="0" smtClean="0">
                <a:solidFill>
                  <a:srgbClr val="FF0000"/>
                </a:solidFill>
              </a:rPr>
              <a:t>a separate language and a pre-compiler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 Definition Language (IDL)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programmers to express remote procedures, e.g., names, parameters, and return values.</a:t>
            </a:r>
          </a:p>
          <a:p>
            <a:r>
              <a:rPr lang="en-US" dirty="0" smtClean="0"/>
              <a:t>Pre-compilers take this and generate stubs, marshalling/</a:t>
            </a:r>
            <a:r>
              <a:rPr lang="en-US" dirty="0" err="1" smtClean="0"/>
              <a:t>unmarshalling</a:t>
            </a:r>
            <a:r>
              <a:rPr lang="en-US" dirty="0" smtClean="0"/>
              <a:t> mechanisms.</a:t>
            </a:r>
          </a:p>
          <a:p>
            <a:r>
              <a:rPr lang="en-US" dirty="0" smtClean="0"/>
              <a:t>Similar to writing function definitions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SUN XDR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053137" y="6094412"/>
            <a:ext cx="1905000" cy="292100"/>
          </a:xfrm>
        </p:spPr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14400" y="914400"/>
            <a:ext cx="2831499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const MAX = 1000;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typedef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FileIdentifier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typedef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FilePointer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typedef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Length;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struct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Data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length;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char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buffer[MAX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struct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writeargs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FileIdentifier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FilePointer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position;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Data data;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};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710112" y="1050925"/>
            <a:ext cx="4096262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struct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readargs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FileIdentifier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FilePointer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position;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Length length;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};</a:t>
            </a:r>
            <a:endParaRPr lang="en-GB" sz="2000" dirty="0">
              <a:solidFill>
                <a:schemeClr val="tx1"/>
              </a:solidFill>
              <a:latin typeface="Times" pitchFamily="-84" charset="0"/>
            </a:endParaRP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endParaRPr lang="en-GB" sz="2000" i="1" dirty="0">
              <a:solidFill>
                <a:schemeClr val="tx1"/>
              </a:solidFill>
              <a:latin typeface="Times" pitchFamily="-84" charset="0"/>
            </a:endParaRP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program FILEREADWRITE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  version VERSION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void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WRITE(writeargs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)=1;</a:t>
            </a:r>
            <a:r>
              <a:rPr lang="en-GB" sz="2000" i="1" dirty="0" smtClean="0">
                <a:solidFill>
                  <a:schemeClr val="tx1"/>
                </a:solidFill>
                <a:latin typeface="Times" pitchFamily="-84" charset="0"/>
              </a:rPr>
              <a:t>		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Data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READ(readargs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)=2</a:t>
            </a:r>
            <a:r>
              <a:rPr lang="en-GB" sz="2000" i="1" dirty="0" smtClean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  }=2;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 = 9999;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154487" y="987425"/>
            <a:ext cx="0" cy="4538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Stub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81100"/>
            <a:ext cx="7848600" cy="52197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84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84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84" charset="0"/>
              <a:ea typeface="+mn-ea"/>
              <a:cs typeface="+mn-cs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863600" y="34163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Interface </a:t>
            </a:r>
          </a:p>
          <a:p>
            <a:pPr algn="ctr">
              <a:defRPr/>
            </a:pPr>
            <a:r>
              <a:rPr lang="en-US" sz="1600" b="1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Specification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743200" y="3416300"/>
            <a:ext cx="11176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689225" y="3546475"/>
            <a:ext cx="1243013" cy="533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Stub Generator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838700" y="23368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Server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4546600" y="34290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Common</a:t>
            </a:r>
          </a:p>
          <a:p>
            <a:pPr algn="ctr"/>
            <a:r>
              <a:rPr lang="en-US" sz="1600" b="1"/>
              <a:t>Header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4902200" y="44831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Client 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197100" y="3746500"/>
            <a:ext cx="5969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3822700" y="3771900"/>
            <a:ext cx="723900" cy="12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V="1">
            <a:off x="3810000" y="2692400"/>
            <a:ext cx="1016000" cy="1092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3835400" y="3771900"/>
            <a:ext cx="1079500" cy="1066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6756400" y="4495800"/>
            <a:ext cx="1104900" cy="6985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Source </a:t>
            </a: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5105400" y="5537200"/>
            <a:ext cx="29210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7277100" y="5194300"/>
            <a:ext cx="0" cy="31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5549900" y="5181600"/>
            <a:ext cx="0" cy="355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AutoShape 18"/>
          <p:cNvSpPr>
            <a:spLocks noChangeArrowheads="1"/>
          </p:cNvSpPr>
          <p:nvPr/>
        </p:nvSpPr>
        <p:spPr bwMode="auto">
          <a:xfrm>
            <a:off x="6261100" y="3429000"/>
            <a:ext cx="1371600" cy="6985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RPC</a:t>
            </a:r>
          </a:p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LIBRARY</a:t>
            </a:r>
          </a:p>
        </p:txBody>
      </p:sp>
      <p:sp>
        <p:nvSpPr>
          <p:cNvPr id="21" name="AutoShape 19"/>
          <p:cNvSpPr>
            <a:spLocks noChangeArrowheads="1"/>
          </p:cNvSpPr>
          <p:nvPr/>
        </p:nvSpPr>
        <p:spPr bwMode="auto">
          <a:xfrm>
            <a:off x="6807200" y="2413000"/>
            <a:ext cx="1028700" cy="6985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Source </a:t>
            </a:r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6159500" y="1866900"/>
            <a:ext cx="317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5130800" y="1282700"/>
            <a:ext cx="27559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 flipV="1">
            <a:off x="5575300" y="2006600"/>
            <a:ext cx="0" cy="342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356225" y="1501775"/>
            <a:ext cx="2259013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1">
                <a:solidFill>
                  <a:schemeClr val="tx1"/>
                </a:solidFill>
              </a:rPr>
              <a:t>Compiler / Linker</a:t>
            </a:r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 flipV="1">
            <a:off x="7340600" y="2044700"/>
            <a:ext cx="12700" cy="381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AutoShape 25"/>
          <p:cNvSpPr>
            <a:spLocks noChangeArrowheads="1"/>
          </p:cNvSpPr>
          <p:nvPr/>
        </p:nvSpPr>
        <p:spPr bwMode="auto">
          <a:xfrm>
            <a:off x="6172200" y="3517900"/>
            <a:ext cx="1371600" cy="6985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RPC</a:t>
            </a:r>
          </a:p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LIBRARY</a:t>
            </a:r>
          </a:p>
        </p:txBody>
      </p:sp>
      <p:sp>
        <p:nvSpPr>
          <p:cNvPr id="28" name="AutoShape 26"/>
          <p:cNvSpPr>
            <a:spLocks noChangeArrowheads="1"/>
          </p:cNvSpPr>
          <p:nvPr/>
        </p:nvSpPr>
        <p:spPr bwMode="auto">
          <a:xfrm>
            <a:off x="2819400" y="4940300"/>
            <a:ext cx="1104900" cy="6985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 </a:t>
            </a:r>
          </a:p>
        </p:txBody>
      </p:sp>
      <p:sp>
        <p:nvSpPr>
          <p:cNvPr id="29" name="AutoShape 27"/>
          <p:cNvSpPr>
            <a:spLocks noChangeArrowheads="1"/>
          </p:cNvSpPr>
          <p:nvPr/>
        </p:nvSpPr>
        <p:spPr bwMode="auto">
          <a:xfrm>
            <a:off x="2882900" y="1968500"/>
            <a:ext cx="1028700" cy="6985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</a:t>
            </a:r>
          </a:p>
        </p:txBody>
      </p:sp>
      <p:cxnSp>
        <p:nvCxnSpPr>
          <p:cNvPr id="30" name="AutoShape 28"/>
          <p:cNvCxnSpPr>
            <a:cxnSpLocks noChangeShapeType="1"/>
            <a:stCxn id="23" idx="1"/>
            <a:endCxn id="29" idx="0"/>
          </p:cNvCxnSpPr>
          <p:nvPr/>
        </p:nvCxnSpPr>
        <p:spPr bwMode="auto">
          <a:xfrm rot="10800000" flipV="1">
            <a:off x="3397250" y="1657350"/>
            <a:ext cx="1719263" cy="3111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1" name="AutoShape 29"/>
          <p:cNvCxnSpPr>
            <a:cxnSpLocks noChangeShapeType="1"/>
            <a:stCxn id="17" idx="1"/>
            <a:endCxn id="28" idx="2"/>
          </p:cNvCxnSpPr>
          <p:nvPr/>
        </p:nvCxnSpPr>
        <p:spPr bwMode="auto">
          <a:xfrm rot="10800000">
            <a:off x="3371850" y="5638800"/>
            <a:ext cx="1719263" cy="2730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2" name="Line 30"/>
          <p:cNvSpPr>
            <a:spLocks noChangeShapeType="1"/>
          </p:cNvSpPr>
          <p:nvPr/>
        </p:nvSpPr>
        <p:spPr bwMode="auto">
          <a:xfrm flipV="1">
            <a:off x="6553200" y="2032000"/>
            <a:ext cx="0" cy="1409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5419725" y="5743575"/>
            <a:ext cx="2259013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1">
                <a:solidFill>
                  <a:schemeClr val="tx1"/>
                </a:solidFill>
              </a:rPr>
              <a:t>Compiler / Linker</a:t>
            </a:r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6565900" y="4229100"/>
            <a:ext cx="0" cy="1295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796925" y="4183063"/>
            <a:ext cx="1582738" cy="2905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e.g., in SUN XDR</a:t>
            </a:r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2676525" y="4208463"/>
            <a:ext cx="11191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e.g., </a:t>
            </a:r>
            <a:r>
              <a:rPr lang="en-US" i="1"/>
              <a:t>rpcgen</a:t>
            </a:r>
          </a:p>
        </p:txBody>
      </p: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7896225" y="1617663"/>
            <a:ext cx="460375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gcc</a:t>
            </a: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2079625" y="2214563"/>
            <a:ext cx="7635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.o, .exe</a:t>
            </a:r>
          </a:p>
        </p:txBody>
      </p:sp>
      <p:sp>
        <p:nvSpPr>
          <p:cNvPr id="39" name="Text Box 37"/>
          <p:cNvSpPr txBox="1">
            <a:spLocks noChangeArrowheads="1"/>
          </p:cNvSpPr>
          <p:nvPr/>
        </p:nvSpPr>
        <p:spPr bwMode="auto">
          <a:xfrm>
            <a:off x="1914525" y="5110163"/>
            <a:ext cx="7635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.o, .exe</a:t>
            </a:r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4454525" y="24558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1" name="Text Box 39"/>
          <p:cNvSpPr txBox="1">
            <a:spLocks noChangeArrowheads="1"/>
          </p:cNvSpPr>
          <p:nvPr/>
        </p:nvSpPr>
        <p:spPr bwMode="auto">
          <a:xfrm>
            <a:off x="4378325" y="49069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921625" y="23923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7934325" y="45640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4467225" y="3141663"/>
            <a:ext cx="3317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.h</a:t>
            </a: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8010525" y="5770563"/>
            <a:ext cx="460375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gcc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Find the Server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 1</a:t>
            </a:r>
          </a:p>
          <a:p>
            <a:pPr lvl="1"/>
            <a:r>
              <a:rPr lang="en-US" dirty="0" smtClean="0"/>
              <a:t>Central DB (the first solution proposed)</a:t>
            </a:r>
          </a:p>
          <a:p>
            <a:r>
              <a:rPr lang="en-US" dirty="0" smtClean="0"/>
              <a:t>Solution 2</a:t>
            </a:r>
          </a:p>
          <a:p>
            <a:pPr lvl="1"/>
            <a:r>
              <a:rPr lang="en-US" dirty="0" smtClean="0"/>
              <a:t>Local DB with a well-known port (SUN RPC)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DB with Well-Known 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27100" y="4140200"/>
            <a:ext cx="3213100" cy="2247900"/>
          </a:xfrm>
          <a:prstGeom prst="rect">
            <a:avLst/>
          </a:prstGeom>
          <a:gradFill rotWithShape="0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27100" y="1435100"/>
            <a:ext cx="3213100" cy="2209800"/>
          </a:xfrm>
          <a:prstGeom prst="rect">
            <a:avLst/>
          </a:prstGeom>
          <a:gradFill rotWithShape="0">
            <a:gsLst>
              <a:gs pos="0">
                <a:srgbClr val="67F7F0"/>
              </a:gs>
              <a:gs pos="50000">
                <a:srgbClr val="FFFFFF"/>
              </a:gs>
              <a:gs pos="100000">
                <a:srgbClr val="67F7F0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622300" y="1219200"/>
            <a:ext cx="7848600" cy="52959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Pct val="120000"/>
              <a:buFont typeface="Wingdings" pitchFamily="-84" charset="2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Arial" pitchFamily="-84" charset="0"/>
                <a:ea typeface="+mn-ea"/>
                <a:cs typeface="+mn-cs"/>
              </a:rPr>
              <a:t>  </a:t>
            </a: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84" charset="0"/>
              <a:ea typeface="+mn-ea"/>
              <a:cs typeface="+mn-cs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079500" y="1917700"/>
            <a:ext cx="1104900" cy="11303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 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2730500" y="5054600"/>
            <a:ext cx="1028700" cy="10414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procedure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1155700" y="5676900"/>
            <a:ext cx="1371600" cy="571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Server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2463800" y="1841500"/>
            <a:ext cx="1371600" cy="5588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Client 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590800" y="2603500"/>
            <a:ext cx="1117600" cy="5461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524125" y="2593975"/>
            <a:ext cx="1243013" cy="58477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Network Code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1066800" y="4305300"/>
            <a:ext cx="1270000" cy="5461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1000125" y="4419600"/>
            <a:ext cx="1438275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Port </a:t>
            </a:r>
            <a:r>
              <a:rPr lang="en-US" sz="1600" b="1" dirty="0" err="1" smtClean="0">
                <a:solidFill>
                  <a:schemeClr val="tx1"/>
                </a:solidFill>
              </a:rPr>
              <a:t>Mapper</a:t>
            </a:r>
            <a:endParaRPr lang="en-US" sz="1600" b="1" dirty="0">
              <a:solidFill>
                <a:schemeClr val="tx1"/>
              </a:solidFill>
            </a:endParaRPr>
          </a:p>
        </p:txBody>
      </p:sp>
      <p:cxnSp>
        <p:nvCxnSpPr>
          <p:cNvPr id="18" name="AutoShape 16"/>
          <p:cNvCxnSpPr>
            <a:cxnSpLocks noChangeShapeType="1"/>
          </p:cNvCxnSpPr>
          <p:nvPr/>
        </p:nvCxnSpPr>
        <p:spPr bwMode="auto">
          <a:xfrm rot="10800000" flipV="1">
            <a:off x="1812925" y="2860675"/>
            <a:ext cx="749300" cy="144780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9" name="AutoShape 17"/>
          <p:cNvCxnSpPr>
            <a:cxnSpLocks noChangeShapeType="1"/>
          </p:cNvCxnSpPr>
          <p:nvPr/>
        </p:nvCxnSpPr>
        <p:spPr bwMode="auto">
          <a:xfrm flipV="1">
            <a:off x="2344738" y="3163888"/>
            <a:ext cx="754062" cy="1411287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2971800" y="4254500"/>
            <a:ext cx="1130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SERVER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1003300" y="1485900"/>
            <a:ext cx="1130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CLIENT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4851400" y="1219200"/>
            <a:ext cx="3314700" cy="497059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635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 dirty="0">
                <a:solidFill>
                  <a:schemeClr val="tx1"/>
                </a:solidFill>
              </a:rPr>
              <a:t>Finding An RPC:</a:t>
            </a:r>
          </a:p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tx1"/>
                </a:solidFill>
              </a:rPr>
              <a:t>RPCs</a:t>
            </a:r>
            <a:r>
              <a:rPr lang="en-US" sz="1800" dirty="0">
                <a:solidFill>
                  <a:schemeClr val="tx1"/>
                </a:solidFill>
              </a:rPr>
              <a:t> live on specific hosts at specific ports.</a:t>
            </a:r>
          </a:p>
          <a:p>
            <a:pPr>
              <a:spcBef>
                <a:spcPct val="50000"/>
              </a:spcBef>
            </a:pPr>
            <a:r>
              <a:rPr lang="en-US" sz="1800" u="sng" dirty="0">
                <a:solidFill>
                  <a:schemeClr val="tx1"/>
                </a:solidFill>
              </a:rPr>
              <a:t>Port </a:t>
            </a:r>
            <a:r>
              <a:rPr lang="en-US" sz="1800" u="sng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on the host maps from RPC name to port#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When a server process is initialized, it registers its </a:t>
            </a:r>
            <a:r>
              <a:rPr lang="en-US" sz="1800" dirty="0" err="1">
                <a:solidFill>
                  <a:schemeClr val="tx1"/>
                </a:solidFill>
              </a:rPr>
              <a:t>RPCs</a:t>
            </a:r>
            <a:r>
              <a:rPr lang="en-US" sz="1800" dirty="0">
                <a:solidFill>
                  <a:schemeClr val="tx1"/>
                </a:solidFill>
              </a:rPr>
              <a:t> (handle) with the port </a:t>
            </a:r>
            <a:r>
              <a:rPr lang="en-US" sz="1800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 on the server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A client first connects to port </a:t>
            </a:r>
            <a:r>
              <a:rPr lang="en-US" sz="1800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(daemon on standard port) to get this handle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The call to RPC is then made by connecting to the corresponding 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Modified Ring</a:t>
            </a:r>
            <a:endParaRPr lang="en-US" dirty="0"/>
          </a:p>
        </p:txBody>
      </p:sp>
      <p:sp>
        <p:nvSpPr>
          <p:cNvPr id="165898" name="Text Box 10"/>
          <p:cNvSpPr txBox="1">
            <a:spLocks noChangeArrowheads="1"/>
          </p:cNvSpPr>
          <p:nvPr/>
        </p:nvSpPr>
        <p:spPr bwMode="auto">
          <a:xfrm>
            <a:off x="2146300" y="2159000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899" name="Text Box 11"/>
          <p:cNvSpPr txBox="1">
            <a:spLocks noChangeArrowheads="1"/>
          </p:cNvSpPr>
          <p:nvPr/>
        </p:nvSpPr>
        <p:spPr bwMode="auto">
          <a:xfrm>
            <a:off x="4737100" y="11684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2, 3,4,0,1</a:t>
            </a:r>
          </a:p>
        </p:txBody>
      </p:sp>
      <p:sp>
        <p:nvSpPr>
          <p:cNvPr id="165900" name="Text Box 12"/>
          <p:cNvSpPr txBox="1">
            <a:spLocks noChangeArrowheads="1"/>
          </p:cNvSpPr>
          <p:nvPr/>
        </p:nvSpPr>
        <p:spPr bwMode="auto">
          <a:xfrm rot="2339013">
            <a:off x="419100" y="2972693"/>
            <a:ext cx="152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2,3,4</a:t>
            </a:r>
          </a:p>
        </p:txBody>
      </p:sp>
      <p:sp>
        <p:nvSpPr>
          <p:cNvPr id="165901" name="Text Box 13"/>
          <p:cNvSpPr txBox="1">
            <a:spLocks noChangeArrowheads="1"/>
          </p:cNvSpPr>
          <p:nvPr/>
        </p:nvSpPr>
        <p:spPr bwMode="auto">
          <a:xfrm>
            <a:off x="2095500" y="2971800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2" name="Text Box 14"/>
          <p:cNvSpPr txBox="1">
            <a:spLocks noChangeArrowheads="1"/>
          </p:cNvSpPr>
          <p:nvPr/>
        </p:nvSpPr>
        <p:spPr bwMode="auto">
          <a:xfrm>
            <a:off x="7416800" y="2171700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Coord(4):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903" name="Text Box 15"/>
          <p:cNvSpPr txBox="1">
            <a:spLocks noChangeArrowheads="1"/>
          </p:cNvSpPr>
          <p:nvPr/>
        </p:nvSpPr>
        <p:spPr bwMode="auto">
          <a:xfrm>
            <a:off x="6235700" y="3149600"/>
            <a:ext cx="1358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Coord(4):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4" name="Text Box 16"/>
          <p:cNvSpPr txBox="1">
            <a:spLocks noChangeArrowheads="1"/>
          </p:cNvSpPr>
          <p:nvPr/>
        </p:nvSpPr>
        <p:spPr bwMode="auto">
          <a:xfrm>
            <a:off x="2159000" y="39497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Coord(4)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sp>
        <p:nvSpPr>
          <p:cNvPr id="165905" name="Text Box 17"/>
          <p:cNvSpPr txBox="1">
            <a:spLocks noChangeArrowheads="1"/>
          </p:cNvSpPr>
          <p:nvPr/>
        </p:nvSpPr>
        <p:spPr bwMode="auto">
          <a:xfrm>
            <a:off x="4940300" y="5041900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</a:t>
            </a:r>
            <a:r>
              <a:rPr lang="en-US" b="1" dirty="0">
                <a:solidFill>
                  <a:srgbClr val="FF0000"/>
                </a:solidFill>
              </a:rPr>
              <a:t> 2</a:t>
            </a:r>
          </a:p>
        </p:txBody>
      </p:sp>
      <p:sp>
        <p:nvSpPr>
          <p:cNvPr id="165906" name="Text Box 18"/>
          <p:cNvSpPr txBox="1">
            <a:spLocks noChangeArrowheads="1"/>
          </p:cNvSpPr>
          <p:nvPr/>
        </p:nvSpPr>
        <p:spPr bwMode="auto">
          <a:xfrm>
            <a:off x="3378200" y="5994400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7" name="Text Box 19"/>
          <p:cNvSpPr txBox="1">
            <a:spLocks noChangeArrowheads="1"/>
          </p:cNvSpPr>
          <p:nvPr/>
        </p:nvSpPr>
        <p:spPr bwMode="auto">
          <a:xfrm>
            <a:off x="3429000" y="416560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   </a:t>
            </a:r>
            <a:r>
              <a:rPr lang="en-US" b="1" dirty="0">
                <a:solidFill>
                  <a:srgbClr val="FF0000"/>
                </a:solidFill>
              </a:rPr>
              <a:t>2,3,0</a:t>
            </a:r>
          </a:p>
        </p:txBody>
      </p:sp>
      <p:sp>
        <p:nvSpPr>
          <p:cNvPr id="165908" name="Text Box 20"/>
          <p:cNvSpPr txBox="1">
            <a:spLocks noChangeArrowheads="1"/>
          </p:cNvSpPr>
          <p:nvPr/>
        </p:nvSpPr>
        <p:spPr bwMode="auto">
          <a:xfrm>
            <a:off x="4940300" y="40005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sp>
        <p:nvSpPr>
          <p:cNvPr id="165909" name="Text Box 21"/>
          <p:cNvSpPr txBox="1">
            <a:spLocks noChangeArrowheads="1"/>
          </p:cNvSpPr>
          <p:nvPr/>
        </p:nvSpPr>
        <p:spPr bwMode="auto">
          <a:xfrm>
            <a:off x="7391400" y="4965700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910" name="Text Box 22"/>
          <p:cNvSpPr txBox="1">
            <a:spLocks noChangeArrowheads="1"/>
          </p:cNvSpPr>
          <p:nvPr/>
        </p:nvSpPr>
        <p:spPr bwMode="auto">
          <a:xfrm>
            <a:off x="6261100" y="6007100"/>
            <a:ext cx="1358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11" name="Text Box 23"/>
          <p:cNvSpPr txBox="1">
            <a:spLocks noChangeArrowheads="1"/>
          </p:cNvSpPr>
          <p:nvPr/>
        </p:nvSpPr>
        <p:spPr bwMode="auto">
          <a:xfrm>
            <a:off x="5969000" y="408940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  </a:t>
            </a:r>
            <a:r>
              <a:rPr lang="en-US" b="1" dirty="0">
                <a:solidFill>
                  <a:srgbClr val="FF0000"/>
                </a:solidFill>
              </a:rPr>
              <a:t>2,3,0</a:t>
            </a:r>
          </a:p>
        </p:txBody>
      </p:sp>
      <p:sp>
        <p:nvSpPr>
          <p:cNvPr id="165912" name="Text Box 24"/>
          <p:cNvSpPr txBox="1">
            <a:spLocks noChangeArrowheads="1"/>
          </p:cNvSpPr>
          <p:nvPr/>
        </p:nvSpPr>
        <p:spPr bwMode="auto">
          <a:xfrm>
            <a:off x="7467600" y="39624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838200" y="1206500"/>
            <a:ext cx="2146300" cy="2644776"/>
            <a:chOff x="528" y="568"/>
            <a:chExt cx="1352" cy="1666"/>
          </a:xfrm>
        </p:grpSpPr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568" y="568"/>
              <a:ext cx="1280" cy="1424"/>
              <a:chOff x="568" y="712"/>
              <a:chExt cx="1280" cy="1424"/>
            </a:xfrm>
          </p:grpSpPr>
          <p:sp>
            <p:nvSpPr>
              <p:cNvPr id="165915" name="Oval 27"/>
              <p:cNvSpPr>
                <a:spLocks noChangeArrowheads="1"/>
              </p:cNvSpPr>
              <p:nvPr/>
            </p:nvSpPr>
            <p:spPr bwMode="auto">
              <a:xfrm>
                <a:off x="1008" y="7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6" name="Oval 28"/>
              <p:cNvSpPr>
                <a:spLocks noChangeArrowheads="1"/>
              </p:cNvSpPr>
              <p:nvPr/>
            </p:nvSpPr>
            <p:spPr bwMode="auto">
              <a:xfrm>
                <a:off x="1528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7" name="Oval 29"/>
              <p:cNvSpPr>
                <a:spLocks noChangeArrowheads="1"/>
              </p:cNvSpPr>
              <p:nvPr/>
            </p:nvSpPr>
            <p:spPr bwMode="auto">
              <a:xfrm>
                <a:off x="568" y="10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8" name="Oval 30"/>
              <p:cNvSpPr>
                <a:spLocks noChangeArrowheads="1"/>
              </p:cNvSpPr>
              <p:nvPr/>
            </p:nvSpPr>
            <p:spPr bwMode="auto">
              <a:xfrm>
                <a:off x="1520" y="156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9" name="Oval 31"/>
              <p:cNvSpPr>
                <a:spLocks noChangeArrowheads="1"/>
              </p:cNvSpPr>
              <p:nvPr/>
            </p:nvSpPr>
            <p:spPr bwMode="auto">
              <a:xfrm>
                <a:off x="1088" y="184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84" name="AutoShape 32"/>
              <p:cNvCxnSpPr>
                <a:cxnSpLocks noChangeShapeType="1"/>
                <a:stCxn id="165915" idx="6"/>
                <a:endCxn id="165916" idx="0"/>
              </p:cNvCxnSpPr>
              <p:nvPr/>
            </p:nvCxnSpPr>
            <p:spPr bwMode="auto">
              <a:xfrm>
                <a:off x="1312" y="856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85" name="AutoShape 33"/>
              <p:cNvCxnSpPr>
                <a:cxnSpLocks noChangeShapeType="1"/>
                <a:stCxn id="165918" idx="4"/>
                <a:endCxn id="165919" idx="6"/>
              </p:cNvCxnSpPr>
              <p:nvPr/>
            </p:nvCxnSpPr>
            <p:spPr bwMode="auto">
              <a:xfrm rot="5400000">
                <a:off x="1460" y="1780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86" name="AutoShape 34"/>
              <p:cNvCxnSpPr>
                <a:cxnSpLocks noChangeShapeType="1"/>
                <a:stCxn id="165917" idx="0"/>
                <a:endCxn id="165915" idx="2"/>
              </p:cNvCxnSpPr>
              <p:nvPr/>
            </p:nvCxnSpPr>
            <p:spPr bwMode="auto">
              <a:xfrm rot="-5400000">
                <a:off x="780" y="796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87" name="AutoShape 35"/>
              <p:cNvCxnSpPr>
                <a:cxnSpLocks noChangeShapeType="1"/>
                <a:stCxn id="165916" idx="6"/>
                <a:endCxn id="40091" idx="3"/>
              </p:cNvCxnSpPr>
              <p:nvPr/>
            </p:nvCxnSpPr>
            <p:spPr bwMode="auto">
              <a:xfrm>
                <a:off x="1832" y="1160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88" name="AutoShape 36"/>
              <p:cNvCxnSpPr>
                <a:cxnSpLocks noChangeShapeType="1"/>
                <a:stCxn id="165919" idx="2"/>
                <a:endCxn id="165917" idx="2"/>
              </p:cNvCxnSpPr>
              <p:nvPr/>
            </p:nvCxnSpPr>
            <p:spPr bwMode="auto">
              <a:xfrm rot="10800000">
                <a:off x="568" y="1168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sp>
            <p:nvSpPr>
              <p:cNvPr id="40089" name="Text Box 37"/>
              <p:cNvSpPr txBox="1">
                <a:spLocks noChangeArrowheads="1"/>
              </p:cNvSpPr>
              <p:nvPr/>
            </p:nvSpPr>
            <p:spPr bwMode="auto">
              <a:xfrm>
                <a:off x="1040" y="78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90" name="Text Box 38"/>
              <p:cNvSpPr txBox="1">
                <a:spLocks noChangeArrowheads="1"/>
              </p:cNvSpPr>
              <p:nvPr/>
            </p:nvSpPr>
            <p:spPr bwMode="auto">
              <a:xfrm>
                <a:off x="1552" y="107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91" name="Text Box 39"/>
              <p:cNvSpPr txBox="1">
                <a:spLocks noChangeArrowheads="1"/>
              </p:cNvSpPr>
              <p:nvPr/>
            </p:nvSpPr>
            <p:spPr bwMode="auto">
              <a:xfrm>
                <a:off x="1544" y="161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92" name="Text Box 40"/>
              <p:cNvSpPr txBox="1">
                <a:spLocks noChangeArrowheads="1"/>
              </p:cNvSpPr>
              <p:nvPr/>
            </p:nvSpPr>
            <p:spPr bwMode="auto">
              <a:xfrm>
                <a:off x="1104" y="191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93" name="Text Box 41"/>
              <p:cNvSpPr txBox="1">
                <a:spLocks noChangeArrowheads="1"/>
              </p:cNvSpPr>
              <p:nvPr/>
            </p:nvSpPr>
            <p:spPr bwMode="auto">
              <a:xfrm>
                <a:off x="584" y="108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30" name="Oval 42"/>
              <p:cNvSpPr>
                <a:spLocks noChangeArrowheads="1"/>
              </p:cNvSpPr>
              <p:nvPr/>
            </p:nvSpPr>
            <p:spPr bwMode="auto">
              <a:xfrm>
                <a:off x="704" y="14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95" name="Text Box 43"/>
              <p:cNvSpPr txBox="1">
                <a:spLocks noChangeArrowheads="1"/>
              </p:cNvSpPr>
              <p:nvPr/>
            </p:nvSpPr>
            <p:spPr bwMode="auto">
              <a:xfrm>
                <a:off x="712" y="1504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96" name="Line 44"/>
              <p:cNvSpPr>
                <a:spLocks noChangeShapeType="1"/>
              </p:cNvSpPr>
              <p:nvPr/>
            </p:nvSpPr>
            <p:spPr bwMode="auto">
              <a:xfrm flipH="1">
                <a:off x="728" y="143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97" name="Line 45"/>
              <p:cNvSpPr>
                <a:spLocks noChangeShapeType="1"/>
              </p:cNvSpPr>
              <p:nvPr/>
            </p:nvSpPr>
            <p:spPr bwMode="auto">
              <a:xfrm>
                <a:off x="680" y="144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78" name="Text Box 46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1. P2 initiates election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3467100" y="1193800"/>
            <a:ext cx="2476500" cy="2657475"/>
            <a:chOff x="2184" y="560"/>
            <a:chExt cx="1560" cy="1674"/>
          </a:xfrm>
        </p:grpSpPr>
        <p:grpSp>
          <p:nvGrpSpPr>
            <p:cNvPr id="5" name="Group 48"/>
            <p:cNvGrpSpPr>
              <a:grpSpLocks/>
            </p:cNvGrpSpPr>
            <p:nvPr/>
          </p:nvGrpSpPr>
          <p:grpSpPr bwMode="auto">
            <a:xfrm>
              <a:off x="2264" y="560"/>
              <a:ext cx="1280" cy="1256"/>
              <a:chOff x="2360" y="704"/>
              <a:chExt cx="1280" cy="1256"/>
            </a:xfrm>
          </p:grpSpPr>
          <p:sp>
            <p:nvSpPr>
              <p:cNvPr id="165937" name="Oval 49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38" name="Oval 50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39" name="Oval 51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40" name="Oval 52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41" name="Oval 53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62" name="AutoShape 54"/>
              <p:cNvCxnSpPr>
                <a:cxnSpLocks noChangeShapeType="1"/>
                <a:stCxn id="165937" idx="6"/>
                <a:endCxn id="165938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63" name="AutoShape 55"/>
              <p:cNvCxnSpPr>
                <a:cxnSpLocks noChangeShapeType="1"/>
                <a:stCxn id="165939" idx="0"/>
                <a:endCxn id="165937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64" name="AutoShape 56"/>
              <p:cNvCxnSpPr>
                <a:cxnSpLocks noChangeShapeType="1"/>
                <a:stCxn id="165938" idx="6"/>
                <a:endCxn id="40068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65" name="AutoShape 57"/>
              <p:cNvCxnSpPr>
                <a:cxnSpLocks noChangeShapeType="1"/>
                <a:stCxn id="165940" idx="4"/>
                <a:endCxn id="165939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sp>
            <p:nvSpPr>
              <p:cNvPr id="40066" name="Text Box 58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67" name="Text Box 59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68" name="Text Box 60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69" name="Text Box 61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70" name="Text Box 62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51" name="Oval 63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72" name="Text Box 64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73" name="Line 65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4" name="Line 66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5" name="Line 67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6" name="Line 68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56" name="Text Box 69"/>
            <p:cNvSpPr txBox="1">
              <a:spLocks noChangeArrowheads="1"/>
            </p:cNvSpPr>
            <p:nvPr/>
          </p:nvSpPr>
          <p:spPr bwMode="auto">
            <a:xfrm>
              <a:off x="2184" y="1904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election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	P4 dies</a:t>
              </a:r>
            </a:p>
          </p:txBody>
        </p:sp>
      </p:grp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6248400" y="1206500"/>
            <a:ext cx="2184400" cy="2733675"/>
            <a:chOff x="3936" y="568"/>
            <a:chExt cx="1376" cy="1722"/>
          </a:xfrm>
        </p:grpSpPr>
        <p:grpSp>
          <p:nvGrpSpPr>
            <p:cNvPr id="8" name="Group 71"/>
            <p:cNvGrpSpPr>
              <a:grpSpLocks/>
            </p:cNvGrpSpPr>
            <p:nvPr/>
          </p:nvGrpSpPr>
          <p:grpSpPr bwMode="auto">
            <a:xfrm>
              <a:off x="3936" y="568"/>
              <a:ext cx="1280" cy="1256"/>
              <a:chOff x="2360" y="704"/>
              <a:chExt cx="1280" cy="1256"/>
            </a:xfrm>
          </p:grpSpPr>
          <p:sp>
            <p:nvSpPr>
              <p:cNvPr id="165960" name="Oval 72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1" name="Oval 73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2" name="Oval 74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3" name="Oval 75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4" name="Oval 76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40" name="AutoShape 77"/>
              <p:cNvCxnSpPr>
                <a:cxnSpLocks noChangeShapeType="1"/>
                <a:stCxn id="165960" idx="6"/>
                <a:endCxn id="165961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41" name="AutoShape 78"/>
              <p:cNvCxnSpPr>
                <a:cxnSpLocks noChangeShapeType="1"/>
                <a:stCxn id="165962" idx="0"/>
                <a:endCxn id="165960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42" name="AutoShape 79"/>
              <p:cNvCxnSpPr>
                <a:cxnSpLocks noChangeShapeType="1"/>
                <a:stCxn id="165961" idx="6"/>
                <a:endCxn id="40046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43" name="AutoShape 80"/>
              <p:cNvCxnSpPr>
                <a:cxnSpLocks noChangeShapeType="1"/>
                <a:stCxn id="165963" idx="4"/>
                <a:endCxn id="165962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sp>
            <p:nvSpPr>
              <p:cNvPr id="40044" name="Text Box 81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45" name="Text Box 82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46" name="Text Box 83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47" name="Text Box 84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48" name="Text Box 85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74" name="Oval 86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50" name="Text Box 87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51" name="Line 88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2" name="Line 89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3" name="Line 90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4" name="Line 91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34" name="Text Box 92"/>
            <p:cNvSpPr txBox="1">
              <a:spLocks noChangeArrowheads="1"/>
            </p:cNvSpPr>
            <p:nvPr/>
          </p:nvSpPr>
          <p:spPr bwMode="auto">
            <a:xfrm>
              <a:off x="3968" y="1960"/>
              <a:ext cx="1344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3. P2 selects 4 and announces the result</a:t>
              </a:r>
            </a:p>
          </p:txBody>
        </p:sp>
      </p:grpSp>
      <p:grpSp>
        <p:nvGrpSpPr>
          <p:cNvPr id="10" name="Group 93"/>
          <p:cNvGrpSpPr>
            <a:grpSpLocks/>
          </p:cNvGrpSpPr>
          <p:nvPr/>
        </p:nvGrpSpPr>
        <p:grpSpPr bwMode="auto">
          <a:xfrm>
            <a:off x="711200" y="4013200"/>
            <a:ext cx="2476500" cy="2581275"/>
            <a:chOff x="448" y="2336"/>
            <a:chExt cx="1560" cy="1626"/>
          </a:xfrm>
        </p:grpSpPr>
        <p:grpSp>
          <p:nvGrpSpPr>
            <p:cNvPr id="12" name="Group 94"/>
            <p:cNvGrpSpPr>
              <a:grpSpLocks/>
            </p:cNvGrpSpPr>
            <p:nvPr/>
          </p:nvGrpSpPr>
          <p:grpSpPr bwMode="auto">
            <a:xfrm>
              <a:off x="592" y="2336"/>
              <a:ext cx="1280" cy="1256"/>
              <a:chOff x="2360" y="704"/>
              <a:chExt cx="1280" cy="1256"/>
            </a:xfrm>
          </p:grpSpPr>
          <p:sp>
            <p:nvSpPr>
              <p:cNvPr id="165983" name="Oval 95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4" name="Oval 96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5" name="Oval 97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6" name="Oval 98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7" name="Oval 99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18" name="AutoShape 100"/>
              <p:cNvCxnSpPr>
                <a:cxnSpLocks noChangeShapeType="1"/>
                <a:stCxn id="165983" idx="6"/>
                <a:endCxn id="165984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19" name="AutoShape 101"/>
              <p:cNvCxnSpPr>
                <a:cxnSpLocks noChangeShapeType="1"/>
                <a:stCxn id="165985" idx="0"/>
                <a:endCxn id="165983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20" name="AutoShape 102"/>
              <p:cNvCxnSpPr>
                <a:cxnSpLocks noChangeShapeType="1"/>
                <a:stCxn id="165984" idx="6"/>
                <a:endCxn id="40024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21" name="AutoShape 103"/>
              <p:cNvCxnSpPr>
                <a:cxnSpLocks noChangeShapeType="1"/>
                <a:stCxn id="165986" idx="4"/>
                <a:endCxn id="165985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sp>
            <p:nvSpPr>
              <p:cNvPr id="40022" name="Text Box 104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23" name="Text Box 105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24" name="Text Box 106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25" name="Text Box 107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26" name="Text Box 108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97" name="Oval 109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28" name="Text Box 110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29" name="Line 111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0" name="Line 112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1" name="Line 113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2" name="Line 114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12" name="Text Box 115"/>
            <p:cNvSpPr txBox="1">
              <a:spLocks noChangeArrowheads="1"/>
            </p:cNvSpPr>
            <p:nvPr/>
          </p:nvSpPr>
          <p:spPr bwMode="auto">
            <a:xfrm>
              <a:off x="448" y="3632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4.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err="1" smtClean="0">
                  <a:solidFill>
                    <a:srgbClr val="0000FF"/>
                  </a:solidFill>
                </a:rPr>
                <a:t>Coord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but P4 is not included</a:t>
              </a:r>
            </a:p>
          </p:txBody>
        </p:sp>
      </p:grpSp>
      <p:grpSp>
        <p:nvGrpSpPr>
          <p:cNvPr id="13" name="Group 116"/>
          <p:cNvGrpSpPr>
            <a:grpSpLocks/>
          </p:cNvGrpSpPr>
          <p:nvPr/>
        </p:nvGrpSpPr>
        <p:grpSpPr bwMode="auto">
          <a:xfrm>
            <a:off x="3429000" y="4076701"/>
            <a:ext cx="2451100" cy="2466976"/>
            <a:chOff x="2160" y="2376"/>
            <a:chExt cx="1544" cy="1554"/>
          </a:xfrm>
        </p:grpSpPr>
        <p:grpSp>
          <p:nvGrpSpPr>
            <p:cNvPr id="14" name="Group 117"/>
            <p:cNvGrpSpPr>
              <a:grpSpLocks/>
            </p:cNvGrpSpPr>
            <p:nvPr/>
          </p:nvGrpSpPr>
          <p:grpSpPr bwMode="auto">
            <a:xfrm>
              <a:off x="2336" y="2376"/>
              <a:ext cx="1280" cy="1256"/>
              <a:chOff x="2360" y="704"/>
              <a:chExt cx="1280" cy="1256"/>
            </a:xfrm>
          </p:grpSpPr>
          <p:sp>
            <p:nvSpPr>
              <p:cNvPr id="166006" name="Oval 118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7" name="Oval 119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8" name="Oval 120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9" name="Oval 121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10" name="Oval 122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9996" name="AutoShape 123"/>
              <p:cNvCxnSpPr>
                <a:cxnSpLocks noChangeShapeType="1"/>
                <a:stCxn id="166006" idx="6"/>
                <a:endCxn id="166007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39997" name="AutoShape 124"/>
              <p:cNvCxnSpPr>
                <a:cxnSpLocks noChangeShapeType="1"/>
                <a:stCxn id="166008" idx="0"/>
                <a:endCxn id="166006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39998" name="AutoShape 125"/>
              <p:cNvCxnSpPr>
                <a:cxnSpLocks noChangeShapeType="1"/>
                <a:stCxn id="166007" idx="6"/>
                <a:endCxn id="40002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39999" name="AutoShape 126"/>
              <p:cNvCxnSpPr>
                <a:cxnSpLocks noChangeShapeType="1"/>
                <a:stCxn id="166009" idx="4"/>
                <a:endCxn id="166008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sp>
            <p:nvSpPr>
              <p:cNvPr id="40000" name="Text Box 127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01" name="Text Box 128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02" name="Text Box 129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03" name="Text Box 130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04" name="Text Box 131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6020" name="Oval 132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06" name="Text Box 133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07" name="Line 134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08" name="Line 135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09" name="Line 136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10" name="Line 137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9990" name="Text Box 138"/>
            <p:cNvSpPr txBox="1">
              <a:spLocks noChangeArrowheads="1"/>
            </p:cNvSpPr>
            <p:nvPr/>
          </p:nvSpPr>
          <p:spPr bwMode="auto">
            <a:xfrm>
              <a:off x="2160" y="3736"/>
              <a:ext cx="1544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P2 re-initiates election</a:t>
              </a:r>
            </a:p>
          </p:txBody>
        </p:sp>
      </p:grpSp>
      <p:grpSp>
        <p:nvGrpSpPr>
          <p:cNvPr id="15" name="Group 139"/>
          <p:cNvGrpSpPr>
            <a:grpSpLocks/>
          </p:cNvGrpSpPr>
          <p:nvPr/>
        </p:nvGrpSpPr>
        <p:grpSpPr bwMode="auto">
          <a:xfrm>
            <a:off x="6070600" y="4000501"/>
            <a:ext cx="2451100" cy="2543176"/>
            <a:chOff x="3824" y="2328"/>
            <a:chExt cx="1544" cy="1602"/>
          </a:xfrm>
        </p:grpSpPr>
        <p:grpSp>
          <p:nvGrpSpPr>
            <p:cNvPr id="16" name="Group 140"/>
            <p:cNvGrpSpPr>
              <a:grpSpLocks/>
            </p:cNvGrpSpPr>
            <p:nvPr/>
          </p:nvGrpSpPr>
          <p:grpSpPr bwMode="auto">
            <a:xfrm>
              <a:off x="3936" y="2328"/>
              <a:ext cx="1280" cy="1256"/>
              <a:chOff x="2360" y="704"/>
              <a:chExt cx="1280" cy="1256"/>
            </a:xfrm>
          </p:grpSpPr>
          <p:sp>
            <p:nvSpPr>
              <p:cNvPr id="166029" name="Oval 141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0" name="Oval 142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1" name="Oval 143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2" name="Oval 144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3" name="Oval 145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9974" name="AutoShape 146"/>
              <p:cNvCxnSpPr>
                <a:cxnSpLocks noChangeShapeType="1"/>
                <a:stCxn id="166029" idx="6"/>
                <a:endCxn id="166030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39975" name="AutoShape 147"/>
              <p:cNvCxnSpPr>
                <a:cxnSpLocks noChangeShapeType="1"/>
                <a:stCxn id="166031" idx="0"/>
                <a:endCxn id="166029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39976" name="AutoShape 148"/>
              <p:cNvCxnSpPr>
                <a:cxnSpLocks noChangeShapeType="1"/>
                <a:stCxn id="166030" idx="6"/>
                <a:endCxn id="39980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39977" name="AutoShape 149"/>
              <p:cNvCxnSpPr>
                <a:cxnSpLocks noChangeShapeType="1"/>
                <a:stCxn id="166032" idx="4"/>
                <a:endCxn id="166031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sp>
            <p:nvSpPr>
              <p:cNvPr id="39978" name="Text Box 150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9979" name="Text Box 151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9980" name="Text Box 152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9981" name="Text Box 153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9982" name="Text Box 154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6043" name="Oval 155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9984" name="Text Box 156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9985" name="Line 157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6" name="Line 158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7" name="Line 159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8" name="Line 160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9968" name="Text Box 161"/>
            <p:cNvSpPr txBox="1">
              <a:spLocks noChangeArrowheads="1"/>
            </p:cNvSpPr>
            <p:nvPr/>
          </p:nvSpPr>
          <p:spPr bwMode="auto">
            <a:xfrm>
              <a:off x="3824" y="3736"/>
              <a:ext cx="1544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6. P3 is finally elected</a:t>
              </a:r>
            </a:p>
          </p:txBody>
        </p:sp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>
                <a:solidFill>
                  <a:srgbClr val="0000FF"/>
                </a:solidFill>
              </a:rPr>
              <a:pPr/>
              <a:t>2</a:t>
            </a:fld>
            <a:endParaRPr 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8" grpId="0" autoUpdateAnimBg="0"/>
      <p:bldP spid="165899" grpId="0" autoUpdateAnimBg="0"/>
      <p:bldP spid="165900" grpId="0" autoUpdateAnimBg="0"/>
      <p:bldP spid="165901" grpId="0" autoUpdateAnimBg="0"/>
      <p:bldP spid="165902" grpId="0" autoUpdateAnimBg="0"/>
      <p:bldP spid="165903" grpId="0" autoUpdateAnimBg="0"/>
      <p:bldP spid="165904" grpId="0" autoUpdateAnimBg="0"/>
      <p:bldP spid="165905" grpId="0" autoUpdateAnimBg="0"/>
      <p:bldP spid="165906" grpId="0" autoUpdateAnimBg="0"/>
      <p:bldP spid="165907" grpId="0" autoUpdateAnimBg="0"/>
      <p:bldP spid="165908" grpId="0" autoUpdateAnimBg="0"/>
      <p:bldP spid="165909" grpId="0" autoUpdateAnimBg="0"/>
      <p:bldP spid="165910" grpId="0" autoUpdateAnimBg="0"/>
      <p:bldP spid="165911" grpId="0" autoUpdateAnimBg="0"/>
      <p:bldP spid="165912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Pass Parameters?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Pass by value: no problem</a:t>
            </a:r>
          </a:p>
          <a:p>
            <a:pPr lvl="1"/>
            <a:r>
              <a:rPr lang="en-US" dirty="0" smtClean="0"/>
              <a:t>Just copy the value</a:t>
            </a:r>
          </a:p>
          <a:p>
            <a:r>
              <a:rPr lang="en-US" dirty="0" smtClean="0"/>
              <a:t>What about pointers/references?</a:t>
            </a:r>
          </a:p>
          <a:p>
            <a:pPr lvl="1"/>
            <a:r>
              <a:rPr lang="en-US" dirty="0" smtClean="0"/>
              <a:t>Need to copy the actual data as well</a:t>
            </a:r>
          </a:p>
          <a:p>
            <a:pPr lvl="1"/>
            <a:r>
              <a:rPr lang="en-US" dirty="0" smtClean="0"/>
              <a:t>Marshall them at the client and </a:t>
            </a:r>
            <a:r>
              <a:rPr lang="en-US" dirty="0" err="1" smtClean="0"/>
              <a:t>unmarshall</a:t>
            </a:r>
            <a:r>
              <a:rPr lang="en-US" dirty="0" smtClean="0"/>
              <a:t> them at the server</a:t>
            </a:r>
          </a:p>
          <a:p>
            <a:pPr lvl="1"/>
            <a:r>
              <a:rPr lang="en-US" dirty="0" smtClean="0"/>
              <a:t>Pass the local pointers/references</a:t>
            </a:r>
          </a:p>
          <a:p>
            <a:r>
              <a:rPr lang="en-US" dirty="0" smtClean="0"/>
              <a:t>What about complex data structures? </a:t>
            </a:r>
            <a:r>
              <a:rPr lang="en-US" dirty="0" err="1" smtClean="0"/>
              <a:t>s</a:t>
            </a:r>
            <a:r>
              <a:rPr lang="en-US" dirty="0" err="1" smtClean="0"/>
              <a:t>truct</a:t>
            </a:r>
            <a:r>
              <a:rPr lang="en-US" dirty="0" smtClean="0"/>
              <a:t>, class, etc.</a:t>
            </a:r>
          </a:p>
          <a:p>
            <a:pPr lvl="1"/>
            <a:r>
              <a:rPr lang="en-US" dirty="0" smtClean="0"/>
              <a:t>Need to have a platform independent way of representing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05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Data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 between two heterogeneous machines</a:t>
            </a:r>
          </a:p>
          <a:p>
            <a:pPr lvl="1"/>
            <a:r>
              <a:rPr lang="en-US" dirty="0" smtClean="0"/>
              <a:t>Different </a:t>
            </a:r>
            <a:r>
              <a:rPr lang="en-US" dirty="0" smtClean="0"/>
              <a:t>byte </a:t>
            </a:r>
            <a:r>
              <a:rPr lang="en-US" dirty="0" smtClean="0"/>
              <a:t>ordering (big-endian &amp; little-endian)</a:t>
            </a:r>
          </a:p>
          <a:p>
            <a:pPr lvl="1"/>
            <a:r>
              <a:rPr lang="en-US" dirty="0" smtClean="0"/>
              <a:t>Different </a:t>
            </a:r>
            <a:r>
              <a:rPr lang="en-US" dirty="0" smtClean="0"/>
              <a:t>sizes of integers and other </a:t>
            </a:r>
            <a:r>
              <a:rPr lang="en-US" dirty="0" smtClean="0"/>
              <a:t>types</a:t>
            </a:r>
            <a:endParaRPr lang="en-US" dirty="0" smtClean="0"/>
          </a:p>
          <a:p>
            <a:pPr lvl="1"/>
            <a:r>
              <a:rPr lang="en-US" dirty="0" smtClean="0"/>
              <a:t>Different </a:t>
            </a:r>
            <a:r>
              <a:rPr lang="en-US" dirty="0" smtClean="0"/>
              <a:t>floating point </a:t>
            </a:r>
            <a:r>
              <a:rPr lang="en-US" dirty="0" smtClean="0"/>
              <a:t>representations</a:t>
            </a:r>
            <a:endParaRPr lang="en-US" dirty="0" smtClean="0"/>
          </a:p>
          <a:p>
            <a:pPr lvl="1"/>
            <a:r>
              <a:rPr lang="en-US" dirty="0" smtClean="0"/>
              <a:t>Different </a:t>
            </a:r>
            <a:r>
              <a:rPr lang="en-US" dirty="0" smtClean="0"/>
              <a:t>character </a:t>
            </a:r>
            <a:r>
              <a:rPr lang="en-US" dirty="0" smtClean="0"/>
              <a:t>sets</a:t>
            </a:r>
            <a:endParaRPr lang="en-US" dirty="0" smtClean="0"/>
          </a:p>
          <a:p>
            <a:pPr lvl="1"/>
            <a:r>
              <a:rPr lang="en-US" dirty="0" smtClean="0"/>
              <a:t>Alignment requirements</a:t>
            </a:r>
          </a:p>
          <a:p>
            <a:r>
              <a:rPr lang="en-US" dirty="0" smtClean="0"/>
              <a:t>Used in general contexts, not just in </a:t>
            </a:r>
            <a:r>
              <a:rPr lang="en-US" dirty="0" err="1" smtClean="0"/>
              <a:t>RPCs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Google Protocol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language- and platform-neutral way to specify and serialize data</a:t>
            </a:r>
          </a:p>
          <a:p>
            <a:r>
              <a:rPr lang="en-US" dirty="0" smtClean="0"/>
              <a:t>Provides syntax &amp; pre-compiler (open-source)</a:t>
            </a:r>
          </a:p>
          <a:p>
            <a:pPr lvl="1"/>
            <a:r>
              <a:rPr lang="en-US" dirty="0" smtClean="0"/>
              <a:t>Pre-compiler generates code to manipulate objects for a specific language, </a:t>
            </a:r>
            <a:r>
              <a:rPr lang="en-US" dirty="0" err="1" smtClean="0"/>
              <a:t>e.g</a:t>
            </a:r>
            <a:r>
              <a:rPr lang="en-US" dirty="0" smtClean="0"/>
              <a:t>, C++, Java, Python.</a:t>
            </a:r>
          </a:p>
          <a:p>
            <a:pPr lvl="1"/>
            <a:r>
              <a:rPr lang="en-US" dirty="0" smtClean="0"/>
              <a:t>The runtime support applies a fast &amp; sloppy compression algorithm.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r>
              <a:rPr lang="en-US" sz="1800" dirty="0" smtClean="0"/>
              <a:t>message Book {</a:t>
            </a:r>
          </a:p>
          <a:p>
            <a:pPr>
              <a:buNone/>
            </a:pPr>
            <a:r>
              <a:rPr lang="en-US" sz="1800" dirty="0" smtClean="0"/>
              <a:t>	required string title = 1;</a:t>
            </a:r>
          </a:p>
          <a:p>
            <a:pPr>
              <a:buNone/>
            </a:pPr>
            <a:r>
              <a:rPr lang="en-US" sz="1800" dirty="0" smtClean="0"/>
              <a:t>	repeated string author = 2;</a:t>
            </a:r>
          </a:p>
          <a:p>
            <a:pPr>
              <a:buNone/>
            </a:pPr>
            <a:r>
              <a:rPr lang="en-US" sz="1800" dirty="0" smtClean="0"/>
              <a:t>	optional </a:t>
            </a:r>
            <a:r>
              <a:rPr lang="en-US" sz="1800" dirty="0" err="1" smtClean="0"/>
              <a:t>BookStats</a:t>
            </a:r>
            <a:r>
              <a:rPr lang="en-US" sz="1800" dirty="0" smtClean="0"/>
              <a:t> statistics = 3;</a:t>
            </a:r>
          </a:p>
          <a:p>
            <a:pPr>
              <a:buNone/>
            </a:pPr>
            <a:r>
              <a:rPr lang="en-US" sz="1800" dirty="0" smtClean="0"/>
              <a:t>	message </a:t>
            </a:r>
            <a:r>
              <a:rPr lang="en-US" sz="1800" dirty="0" err="1" smtClean="0"/>
              <a:t>BookStats</a:t>
            </a:r>
            <a:r>
              <a:rPr lang="en-US" sz="1800" dirty="0" smtClean="0"/>
              <a:t> {</a:t>
            </a:r>
          </a:p>
          <a:p>
            <a:pPr>
              <a:buNone/>
            </a:pPr>
            <a:r>
              <a:rPr lang="en-US" sz="1800" dirty="0" smtClean="0"/>
              <a:t>		required int32 sales =1;</a:t>
            </a:r>
          </a:p>
          <a:p>
            <a:pPr>
              <a:buNone/>
            </a:pPr>
            <a:r>
              <a:rPr lang="en-US" sz="1800" dirty="0" smtClean="0"/>
              <a:t>	}</a:t>
            </a:r>
          </a:p>
          <a:p>
            <a:pPr>
              <a:buNone/>
            </a:pPr>
            <a:r>
              <a:rPr lang="en-US" sz="1800" dirty="0" smtClean="0"/>
              <a:t>}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Failures?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calls do not fail.</a:t>
            </a:r>
          </a:p>
          <a:p>
            <a:r>
              <a:rPr lang="en-US" dirty="0" smtClean="0"/>
              <a:t>Remote calls might fail.</a:t>
            </a:r>
          </a:p>
          <a:p>
            <a:r>
              <a:rPr lang="en-US" dirty="0" smtClean="0"/>
              <a:t>Programmers should deal with this.</a:t>
            </a:r>
          </a:p>
          <a:p>
            <a:pPr lvl="1"/>
            <a:r>
              <a:rPr lang="en-US" dirty="0" smtClean="0"/>
              <a:t>No transparency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Modes of</a:t>
            </a:r>
            <a:r>
              <a:rPr lang="en-US" dirty="0" smtClean="0"/>
              <a:t> RPC</a:t>
            </a:r>
            <a:endParaRPr lang="en-US" dirty="0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1752600" y="16510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2387600" y="12954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flipH="1">
            <a:off x="876300" y="12827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2387600" y="23495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 flipH="1">
            <a:off x="939800" y="2616200"/>
            <a:ext cx="1447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1295400" y="24511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3276600" y="1714500"/>
            <a:ext cx="10287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correct function</a:t>
            </a:r>
          </a:p>
        </p:txBody>
      </p:sp>
      <p:sp>
        <p:nvSpPr>
          <p:cNvPr id="25611" name="AutoShape 11"/>
          <p:cNvSpPr>
            <a:spLocks noChangeArrowheads="1"/>
          </p:cNvSpPr>
          <p:nvPr/>
        </p:nvSpPr>
        <p:spPr bwMode="auto">
          <a:xfrm>
            <a:off x="1752600" y="3581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Execute,</a:t>
            </a:r>
          </a:p>
          <a:p>
            <a:pPr algn="ctr"/>
            <a:r>
              <a:rPr lang="en-US" sz="1600" b="1"/>
              <a:t>Crash</a:t>
            </a: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2387600" y="3225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76300" y="3213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2387600" y="42799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1155700" y="30353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16" name="AutoShape 16"/>
          <p:cNvSpPr>
            <a:spLocks noChangeArrowheads="1"/>
          </p:cNvSpPr>
          <p:nvPr/>
        </p:nvSpPr>
        <p:spPr bwMode="auto">
          <a:xfrm>
            <a:off x="2146300" y="41021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17" name="AutoShape 17"/>
          <p:cNvSpPr>
            <a:spLocks noChangeArrowheads="1"/>
          </p:cNvSpPr>
          <p:nvPr/>
        </p:nvSpPr>
        <p:spPr bwMode="auto">
          <a:xfrm>
            <a:off x="1727200" y="5232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/>
              <a:t>Crash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2362200" y="4876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 flipH="1">
            <a:off x="850900" y="4864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1130300" y="46863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21" name="AutoShape 21"/>
          <p:cNvSpPr>
            <a:spLocks noChangeArrowheads="1"/>
          </p:cNvSpPr>
          <p:nvPr/>
        </p:nvSpPr>
        <p:spPr bwMode="auto">
          <a:xfrm>
            <a:off x="2133600" y="56769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22" name="AutoShape 22"/>
          <p:cNvSpPr>
            <a:spLocks noChangeArrowheads="1"/>
          </p:cNvSpPr>
          <p:nvPr/>
        </p:nvSpPr>
        <p:spPr bwMode="auto">
          <a:xfrm>
            <a:off x="5321300" y="16256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flipH="1">
            <a:off x="4737100" y="12446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4902200" y="10922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25" name="AutoShape 25"/>
          <p:cNvSpPr>
            <a:spLocks noChangeArrowheads="1"/>
          </p:cNvSpPr>
          <p:nvPr/>
        </p:nvSpPr>
        <p:spPr bwMode="auto">
          <a:xfrm>
            <a:off x="6007100" y="9906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26" name="AutoShape 26"/>
          <p:cNvSpPr>
            <a:spLocks noChangeArrowheads="1"/>
          </p:cNvSpPr>
          <p:nvPr/>
        </p:nvSpPr>
        <p:spPr bwMode="auto">
          <a:xfrm>
            <a:off x="5448300" y="30226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6083300" y="26670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flipH="1">
            <a:off x="4572000" y="26543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>
            <a:off x="6083300" y="37211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0" name="Line 30"/>
          <p:cNvSpPr>
            <a:spLocks noChangeShapeType="1"/>
          </p:cNvSpPr>
          <p:nvPr/>
        </p:nvSpPr>
        <p:spPr bwMode="auto">
          <a:xfrm flipH="1">
            <a:off x="5168900" y="3987800"/>
            <a:ext cx="914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4991100" y="38227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32" name="AutoShape 32"/>
          <p:cNvSpPr>
            <a:spLocks noChangeArrowheads="1"/>
          </p:cNvSpPr>
          <p:nvPr/>
        </p:nvSpPr>
        <p:spPr bwMode="auto">
          <a:xfrm>
            <a:off x="5029200" y="36830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33" name="AutoShape 33"/>
          <p:cNvSpPr>
            <a:spLocks noChangeArrowheads="1"/>
          </p:cNvSpPr>
          <p:nvPr/>
        </p:nvSpPr>
        <p:spPr bwMode="auto">
          <a:xfrm>
            <a:off x="5626100" y="4851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34" name="Line 34"/>
          <p:cNvSpPr>
            <a:spLocks noChangeShapeType="1"/>
          </p:cNvSpPr>
          <p:nvPr/>
        </p:nvSpPr>
        <p:spPr bwMode="auto">
          <a:xfrm>
            <a:off x="6261100" y="4495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5" name="Line 35"/>
          <p:cNvSpPr>
            <a:spLocks noChangeShapeType="1"/>
          </p:cNvSpPr>
          <p:nvPr/>
        </p:nvSpPr>
        <p:spPr bwMode="auto">
          <a:xfrm flipH="1">
            <a:off x="4749800" y="4483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6" name="Line 36"/>
          <p:cNvSpPr>
            <a:spLocks noChangeShapeType="1"/>
          </p:cNvSpPr>
          <p:nvPr/>
        </p:nvSpPr>
        <p:spPr bwMode="auto">
          <a:xfrm>
            <a:off x="6261100" y="55499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7" name="Line 37"/>
          <p:cNvSpPr>
            <a:spLocks noChangeShapeType="1"/>
          </p:cNvSpPr>
          <p:nvPr/>
        </p:nvSpPr>
        <p:spPr bwMode="auto">
          <a:xfrm flipH="1">
            <a:off x="4813300" y="5816600"/>
            <a:ext cx="1447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5168900" y="56515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39" name="AutoShape 39"/>
          <p:cNvSpPr>
            <a:spLocks noChangeArrowheads="1"/>
          </p:cNvSpPr>
          <p:nvPr/>
        </p:nvSpPr>
        <p:spPr bwMode="auto">
          <a:xfrm>
            <a:off x="4457700" y="55372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40" name="Text Box 40"/>
          <p:cNvSpPr txBox="1">
            <a:spLocks noChangeArrowheads="1"/>
          </p:cNvSpPr>
          <p:nvPr/>
        </p:nvSpPr>
        <p:spPr bwMode="auto">
          <a:xfrm>
            <a:off x="3276600" y="3581400"/>
            <a:ext cx="10287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crash before reply </a:t>
            </a:r>
          </a:p>
        </p:txBody>
      </p:sp>
      <p:sp>
        <p:nvSpPr>
          <p:cNvPr id="25641" name="Line 41"/>
          <p:cNvSpPr>
            <a:spLocks noChangeShapeType="1"/>
          </p:cNvSpPr>
          <p:nvPr/>
        </p:nvSpPr>
        <p:spPr bwMode="auto">
          <a:xfrm>
            <a:off x="4305300" y="914400"/>
            <a:ext cx="0" cy="5270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2" name="Text Box 42"/>
          <p:cNvSpPr txBox="1">
            <a:spLocks noChangeArrowheads="1"/>
          </p:cNvSpPr>
          <p:nvPr/>
        </p:nvSpPr>
        <p:spPr bwMode="auto">
          <a:xfrm>
            <a:off x="3124200" y="5270500"/>
            <a:ext cx="11557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crash before execution</a:t>
            </a:r>
          </a:p>
        </p:txBody>
      </p:sp>
      <p:sp>
        <p:nvSpPr>
          <p:cNvPr id="25643" name="Text Box 43"/>
          <p:cNvSpPr txBox="1">
            <a:spLocks noChangeArrowheads="1"/>
          </p:cNvSpPr>
          <p:nvPr/>
        </p:nvSpPr>
        <p:spPr bwMode="auto">
          <a:xfrm>
            <a:off x="7150100" y="1663700"/>
            <a:ext cx="10287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lost request</a:t>
            </a:r>
          </a:p>
        </p:txBody>
      </p:sp>
      <p:sp>
        <p:nvSpPr>
          <p:cNvPr id="25644" name="Text Box 44"/>
          <p:cNvSpPr txBox="1">
            <a:spLocks noChangeArrowheads="1"/>
          </p:cNvSpPr>
          <p:nvPr/>
        </p:nvSpPr>
        <p:spPr bwMode="auto">
          <a:xfrm>
            <a:off x="7061200" y="2946400"/>
            <a:ext cx="10287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Channel fails during reply </a:t>
            </a:r>
          </a:p>
        </p:txBody>
      </p:sp>
      <p:sp>
        <p:nvSpPr>
          <p:cNvPr id="25645" name="Text Box 45"/>
          <p:cNvSpPr txBox="1">
            <a:spLocks noChangeArrowheads="1"/>
          </p:cNvSpPr>
          <p:nvPr/>
        </p:nvSpPr>
        <p:spPr bwMode="auto">
          <a:xfrm>
            <a:off x="7188200" y="4673600"/>
            <a:ext cx="11176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Client machine fails before receiving reply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49C8-D068-DF46-BE35-A61DA3EA2B79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24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Invocation Semantics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procedure call: </a:t>
            </a:r>
            <a:r>
              <a:rPr lang="en-US" dirty="0" smtClean="0">
                <a:solidFill>
                  <a:srgbClr val="FF0000"/>
                </a:solidFill>
              </a:rPr>
              <a:t>exactly-once</a:t>
            </a:r>
          </a:p>
          <a:p>
            <a:r>
              <a:rPr lang="en-US" dirty="0" smtClean="0"/>
              <a:t>Remote procedure call:</a:t>
            </a:r>
          </a:p>
          <a:p>
            <a:pPr lvl="1"/>
            <a:r>
              <a:rPr lang="en-US" dirty="0" smtClean="0"/>
              <a:t>0 times:</a:t>
            </a:r>
            <a:r>
              <a:rPr lang="en-US" dirty="0" smtClean="0"/>
              <a:t> </a:t>
            </a:r>
            <a:r>
              <a:rPr lang="en-US" dirty="0" smtClean="0"/>
              <a:t>server </a:t>
            </a:r>
            <a:r>
              <a:rPr lang="en-US" dirty="0" smtClean="0"/>
              <a:t>crashed or server process died before executing</a:t>
            </a:r>
            <a:r>
              <a:rPr lang="en-US" dirty="0" smtClean="0"/>
              <a:t> server code</a:t>
            </a:r>
          </a:p>
          <a:p>
            <a:pPr lvl="1"/>
            <a:r>
              <a:rPr lang="en-US" dirty="0" smtClean="0"/>
              <a:t>1 time:</a:t>
            </a:r>
            <a:r>
              <a:rPr lang="en-US" dirty="0" smtClean="0"/>
              <a:t> </a:t>
            </a:r>
            <a:r>
              <a:rPr lang="en-US" dirty="0" smtClean="0"/>
              <a:t>everything </a:t>
            </a:r>
            <a:r>
              <a:rPr lang="en-US" dirty="0" smtClean="0"/>
              <a:t>worked well, as </a:t>
            </a:r>
            <a:r>
              <a:rPr lang="en-US" dirty="0" smtClean="0"/>
              <a:t>expected</a:t>
            </a:r>
            <a:endParaRPr lang="en-US" dirty="0" smtClean="0"/>
          </a:p>
          <a:p>
            <a:pPr lvl="1"/>
            <a:r>
              <a:rPr lang="en-US" dirty="0" smtClean="0"/>
              <a:t>1 </a:t>
            </a:r>
            <a:r>
              <a:rPr lang="en-US" dirty="0" smtClean="0"/>
              <a:t>or more: excess latency or lost reply from server and </a:t>
            </a:r>
            <a:r>
              <a:rPr lang="en-US" dirty="0" smtClean="0"/>
              <a:t>client</a:t>
            </a:r>
            <a:r>
              <a:rPr lang="en-US" dirty="0" smtClean="0"/>
              <a:t> </a:t>
            </a:r>
            <a:r>
              <a:rPr lang="en-US" dirty="0" smtClean="0"/>
              <a:t>retransmission</a:t>
            </a:r>
          </a:p>
          <a:p>
            <a:r>
              <a:rPr lang="en-US" dirty="0" smtClean="0"/>
              <a:t>When do these make sense?</a:t>
            </a:r>
          </a:p>
          <a:p>
            <a:pPr lvl="1"/>
            <a:r>
              <a:rPr lang="en-US" dirty="0" smtClean="0"/>
              <a:t>Idempotent functions: OK to run any number of times</a:t>
            </a:r>
          </a:p>
          <a:p>
            <a:pPr lvl="1"/>
            <a:r>
              <a:rPr lang="en-US" dirty="0" smtClean="0"/>
              <a:t>Non-idempotent functions: cannot do it</a:t>
            </a:r>
          </a:p>
          <a:p>
            <a:r>
              <a:rPr lang="en-US" dirty="0" smtClean="0"/>
              <a:t>What we can offer</a:t>
            </a:r>
          </a:p>
          <a:p>
            <a:pPr lvl="1"/>
            <a:r>
              <a:rPr lang="en-US" dirty="0" smtClean="0"/>
              <a:t>At least once</a:t>
            </a:r>
          </a:p>
          <a:p>
            <a:pPr lvl="1"/>
            <a:r>
              <a:rPr lang="en-US" dirty="0" smtClean="0"/>
              <a:t>At most </a:t>
            </a:r>
            <a:r>
              <a:rPr lang="en-US" dirty="0" smtClean="0"/>
              <a:t>once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657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Invocation Semantics</a:t>
            </a:r>
            <a:endParaRPr lang="en-GB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03250" y="2057400"/>
            <a:ext cx="7937500" cy="3209925"/>
            <a:chOff x="375" y="1097"/>
            <a:chExt cx="5416" cy="2022"/>
          </a:xfrm>
        </p:grpSpPr>
        <p:sp>
          <p:nvSpPr>
            <p:cNvPr id="27668" name="Line 4"/>
            <p:cNvSpPr>
              <a:spLocks noChangeShapeType="1"/>
            </p:cNvSpPr>
            <p:nvPr/>
          </p:nvSpPr>
          <p:spPr bwMode="auto">
            <a:xfrm>
              <a:off x="375" y="1602"/>
              <a:ext cx="429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9" name="Line 5"/>
            <p:cNvSpPr>
              <a:spLocks noChangeShapeType="1"/>
            </p:cNvSpPr>
            <p:nvPr/>
          </p:nvSpPr>
          <p:spPr bwMode="auto">
            <a:xfrm>
              <a:off x="375" y="2139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Rectangle 6"/>
            <p:cNvSpPr>
              <a:spLocks noChangeArrowheads="1"/>
            </p:cNvSpPr>
            <p:nvPr/>
          </p:nvSpPr>
          <p:spPr bwMode="auto">
            <a:xfrm>
              <a:off x="1756" y="1231"/>
              <a:ext cx="176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Fault tolerance measures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1" name="Rectangle 7"/>
            <p:cNvSpPr>
              <a:spLocks noChangeArrowheads="1"/>
            </p:cNvSpPr>
            <p:nvPr/>
          </p:nvSpPr>
          <p:spPr bwMode="auto">
            <a:xfrm>
              <a:off x="4830" y="1168"/>
              <a:ext cx="78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Invocation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2" name="Rectangle 8"/>
            <p:cNvSpPr>
              <a:spLocks noChangeArrowheads="1"/>
            </p:cNvSpPr>
            <p:nvPr/>
          </p:nvSpPr>
          <p:spPr bwMode="auto">
            <a:xfrm>
              <a:off x="4830" y="1325"/>
              <a:ext cx="68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semantics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3" name="Rectangle 9"/>
            <p:cNvSpPr>
              <a:spLocks noChangeArrowheads="1"/>
            </p:cNvSpPr>
            <p:nvPr/>
          </p:nvSpPr>
          <p:spPr bwMode="auto">
            <a:xfrm>
              <a:off x="661" y="1768"/>
              <a:ext cx="135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charset="0"/>
                </a:rPr>
                <a:t>Retransmit request 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4" name="Rectangle 10"/>
            <p:cNvSpPr>
              <a:spLocks noChangeArrowheads="1"/>
            </p:cNvSpPr>
            <p:nvPr/>
          </p:nvSpPr>
          <p:spPr bwMode="auto">
            <a:xfrm>
              <a:off x="981" y="1926"/>
              <a:ext cx="58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message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5" name="Rectangle 11"/>
            <p:cNvSpPr>
              <a:spLocks noChangeArrowheads="1"/>
            </p:cNvSpPr>
            <p:nvPr/>
          </p:nvSpPr>
          <p:spPr bwMode="auto">
            <a:xfrm>
              <a:off x="2146" y="1768"/>
              <a:ext cx="72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charset="0"/>
                </a:rPr>
                <a:t>Duplicate 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6" name="Rectangle 12"/>
            <p:cNvSpPr>
              <a:spLocks noChangeArrowheads="1"/>
            </p:cNvSpPr>
            <p:nvPr/>
          </p:nvSpPr>
          <p:spPr bwMode="auto">
            <a:xfrm>
              <a:off x="2201" y="1926"/>
              <a:ext cx="55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filtering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7" name="Rectangle 13"/>
            <p:cNvSpPr>
              <a:spLocks noChangeArrowheads="1"/>
            </p:cNvSpPr>
            <p:nvPr/>
          </p:nvSpPr>
          <p:spPr bwMode="auto">
            <a:xfrm>
              <a:off x="3219" y="1768"/>
              <a:ext cx="155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Re-execute procedure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8" name="Rectangle 14"/>
            <p:cNvSpPr>
              <a:spLocks noChangeArrowheads="1"/>
            </p:cNvSpPr>
            <p:nvPr/>
          </p:nvSpPr>
          <p:spPr bwMode="auto">
            <a:xfrm>
              <a:off x="3297" y="1926"/>
              <a:ext cx="131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or retransmit 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9" name="Rectangle 15"/>
            <p:cNvSpPr>
              <a:spLocks noChangeArrowheads="1"/>
            </p:cNvSpPr>
            <p:nvPr/>
          </p:nvSpPr>
          <p:spPr bwMode="auto">
            <a:xfrm>
              <a:off x="651" y="2210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0" name="Rectangle 16"/>
            <p:cNvSpPr>
              <a:spLocks noChangeArrowheads="1"/>
            </p:cNvSpPr>
            <p:nvPr/>
          </p:nvSpPr>
          <p:spPr bwMode="auto">
            <a:xfrm>
              <a:off x="651" y="2526"/>
              <a:ext cx="27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1" name="Rectangle 17"/>
            <p:cNvSpPr>
              <a:spLocks noChangeArrowheads="1"/>
            </p:cNvSpPr>
            <p:nvPr/>
          </p:nvSpPr>
          <p:spPr bwMode="auto">
            <a:xfrm>
              <a:off x="651" y="2857"/>
              <a:ext cx="27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2" name="Rectangle 18"/>
            <p:cNvSpPr>
              <a:spLocks noChangeArrowheads="1"/>
            </p:cNvSpPr>
            <p:nvPr/>
          </p:nvSpPr>
          <p:spPr bwMode="auto">
            <a:xfrm>
              <a:off x="2051" y="2210"/>
              <a:ext cx="101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Not applicable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3" name="Rectangle 19"/>
            <p:cNvSpPr>
              <a:spLocks noChangeArrowheads="1"/>
            </p:cNvSpPr>
            <p:nvPr/>
          </p:nvSpPr>
          <p:spPr bwMode="auto">
            <a:xfrm>
              <a:off x="2051" y="2526"/>
              <a:ext cx="21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4" name="Rectangle 20"/>
            <p:cNvSpPr>
              <a:spLocks noChangeArrowheads="1"/>
            </p:cNvSpPr>
            <p:nvPr/>
          </p:nvSpPr>
          <p:spPr bwMode="auto">
            <a:xfrm>
              <a:off x="2051" y="2857"/>
              <a:ext cx="26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5" name="Rectangle 21"/>
            <p:cNvSpPr>
              <a:spLocks noChangeArrowheads="1"/>
            </p:cNvSpPr>
            <p:nvPr/>
          </p:nvSpPr>
          <p:spPr bwMode="auto">
            <a:xfrm>
              <a:off x="3230" y="2210"/>
              <a:ext cx="101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Not applicable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6" name="Rectangle 22"/>
            <p:cNvSpPr>
              <a:spLocks noChangeArrowheads="1"/>
            </p:cNvSpPr>
            <p:nvPr/>
          </p:nvSpPr>
          <p:spPr bwMode="auto">
            <a:xfrm>
              <a:off x="3230" y="2526"/>
              <a:ext cx="151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Re-execute procedure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7" name="Rectangle 23"/>
            <p:cNvSpPr>
              <a:spLocks noChangeArrowheads="1"/>
            </p:cNvSpPr>
            <p:nvPr/>
          </p:nvSpPr>
          <p:spPr bwMode="auto">
            <a:xfrm>
              <a:off x="3230" y="2857"/>
              <a:ext cx="143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Retransmit old 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8" name="Rectangle 24"/>
            <p:cNvSpPr>
              <a:spLocks noChangeArrowheads="1"/>
            </p:cNvSpPr>
            <p:nvPr/>
          </p:nvSpPr>
          <p:spPr bwMode="auto">
            <a:xfrm>
              <a:off x="4841" y="2857"/>
              <a:ext cx="92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At-most-once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9" name="Rectangle 25"/>
            <p:cNvSpPr>
              <a:spLocks noChangeArrowheads="1"/>
            </p:cNvSpPr>
            <p:nvPr/>
          </p:nvSpPr>
          <p:spPr bwMode="auto">
            <a:xfrm>
              <a:off x="4830" y="2526"/>
              <a:ext cx="92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At-least-once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0" name="Rectangle 26"/>
            <p:cNvSpPr>
              <a:spLocks noChangeArrowheads="1"/>
            </p:cNvSpPr>
            <p:nvPr/>
          </p:nvSpPr>
          <p:spPr bwMode="auto">
            <a:xfrm>
              <a:off x="4999" y="2210"/>
              <a:ext cx="47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Maybe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1" name="Line 27"/>
            <p:cNvSpPr>
              <a:spLocks noChangeShapeType="1"/>
            </p:cNvSpPr>
            <p:nvPr/>
          </p:nvSpPr>
          <p:spPr bwMode="auto">
            <a:xfrm>
              <a:off x="375" y="1097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Line 28"/>
            <p:cNvSpPr>
              <a:spLocks noChangeShapeType="1"/>
            </p:cNvSpPr>
            <p:nvPr/>
          </p:nvSpPr>
          <p:spPr bwMode="auto">
            <a:xfrm>
              <a:off x="375" y="3118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49C8-D068-DF46-BE35-A61DA3EA2B79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26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Remote </a:t>
            </a:r>
            <a:r>
              <a:rPr lang="en-GB" dirty="0" smtClean="0"/>
              <a:t>Method</a:t>
            </a:r>
            <a:r>
              <a:rPr lang="en-GB" dirty="0" smtClean="0"/>
              <a:t> Invocation (RMI)</a:t>
            </a:r>
            <a:endParaRPr lang="en-GB" dirty="0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828675" y="2165350"/>
            <a:ext cx="7464425" cy="3090863"/>
            <a:chOff x="565" y="1364"/>
            <a:chExt cx="5094" cy="1947"/>
          </a:xfrm>
        </p:grpSpPr>
        <p:sp>
          <p:nvSpPr>
            <p:cNvPr id="39944" name="Rectangle 4"/>
            <p:cNvSpPr>
              <a:spLocks noChangeArrowheads="1"/>
            </p:cNvSpPr>
            <p:nvPr/>
          </p:nvSpPr>
          <p:spPr bwMode="auto">
            <a:xfrm>
              <a:off x="566" y="1364"/>
              <a:ext cx="1838" cy="194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5" name="Rectangle 5"/>
            <p:cNvSpPr>
              <a:spLocks noChangeArrowheads="1"/>
            </p:cNvSpPr>
            <p:nvPr/>
          </p:nvSpPr>
          <p:spPr bwMode="auto">
            <a:xfrm>
              <a:off x="2918" y="1364"/>
              <a:ext cx="2741" cy="194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6" name="Oval 6"/>
            <p:cNvSpPr>
              <a:spLocks noChangeArrowheads="1"/>
            </p:cNvSpPr>
            <p:nvPr/>
          </p:nvSpPr>
          <p:spPr bwMode="auto">
            <a:xfrm>
              <a:off x="3105" y="1489"/>
              <a:ext cx="2461" cy="1386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47" name="Oval 7"/>
            <p:cNvSpPr>
              <a:spLocks noChangeArrowheads="1"/>
            </p:cNvSpPr>
            <p:nvPr/>
          </p:nvSpPr>
          <p:spPr bwMode="auto">
            <a:xfrm>
              <a:off x="598" y="1505"/>
              <a:ext cx="1775" cy="1370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48" name="Rectangle 8"/>
            <p:cNvSpPr>
              <a:spLocks noChangeArrowheads="1"/>
            </p:cNvSpPr>
            <p:nvPr/>
          </p:nvSpPr>
          <p:spPr bwMode="auto">
            <a:xfrm>
              <a:off x="772" y="1821"/>
              <a:ext cx="46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object A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49" name="Rectangle 9"/>
            <p:cNvSpPr>
              <a:spLocks noChangeArrowheads="1"/>
            </p:cNvSpPr>
            <p:nvPr/>
          </p:nvSpPr>
          <p:spPr bwMode="auto">
            <a:xfrm>
              <a:off x="4726" y="1837"/>
              <a:ext cx="46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object 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0" name="Rectangle 10"/>
            <p:cNvSpPr>
              <a:spLocks noChangeArrowheads="1"/>
            </p:cNvSpPr>
            <p:nvPr/>
          </p:nvSpPr>
          <p:spPr bwMode="auto">
            <a:xfrm>
              <a:off x="3962" y="1764"/>
              <a:ext cx="4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skeleton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1" name="Rectangle 11"/>
            <p:cNvSpPr>
              <a:spLocks noChangeArrowheads="1"/>
            </p:cNvSpPr>
            <p:nvPr/>
          </p:nvSpPr>
          <p:spPr bwMode="auto">
            <a:xfrm>
              <a:off x="2436" y="1917"/>
              <a:ext cx="4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Request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2" name="Rectangle 12"/>
            <p:cNvSpPr>
              <a:spLocks noChangeArrowheads="1"/>
            </p:cNvSpPr>
            <p:nvPr/>
          </p:nvSpPr>
          <p:spPr bwMode="auto">
            <a:xfrm>
              <a:off x="1302" y="1821"/>
              <a:ext cx="6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proxy for 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3" name="AutoShape 13"/>
            <p:cNvSpPr>
              <a:spLocks noChangeArrowheads="1"/>
            </p:cNvSpPr>
            <p:nvPr/>
          </p:nvSpPr>
          <p:spPr bwMode="auto">
            <a:xfrm>
              <a:off x="1921" y="1925"/>
              <a:ext cx="250" cy="592"/>
            </a:xfrm>
            <a:prstGeom prst="roundRect">
              <a:avLst>
                <a:gd name="adj" fmla="val 48199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4" name="AutoShape 14"/>
            <p:cNvSpPr>
              <a:spLocks noChangeArrowheads="1"/>
            </p:cNvSpPr>
            <p:nvPr/>
          </p:nvSpPr>
          <p:spPr bwMode="auto">
            <a:xfrm>
              <a:off x="3354" y="1925"/>
              <a:ext cx="249" cy="592"/>
            </a:xfrm>
            <a:prstGeom prst="roundRect">
              <a:avLst>
                <a:gd name="adj" fmla="val 4839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5" name="AutoShape 15"/>
            <p:cNvSpPr>
              <a:spLocks noChangeArrowheads="1"/>
            </p:cNvSpPr>
            <p:nvPr/>
          </p:nvSpPr>
          <p:spPr bwMode="auto">
            <a:xfrm>
              <a:off x="1112" y="2501"/>
              <a:ext cx="607" cy="249"/>
            </a:xfrm>
            <a:prstGeom prst="roundRect">
              <a:avLst>
                <a:gd name="adj" fmla="val 4839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6" name="Rectangle 16"/>
            <p:cNvSpPr>
              <a:spLocks noChangeArrowheads="1"/>
            </p:cNvSpPr>
            <p:nvPr/>
          </p:nvSpPr>
          <p:spPr bwMode="auto">
            <a:xfrm>
              <a:off x="2485" y="2415"/>
              <a:ext cx="32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7" name="Rectangle 17"/>
            <p:cNvSpPr>
              <a:spLocks noChangeArrowheads="1"/>
            </p:cNvSpPr>
            <p:nvPr/>
          </p:nvSpPr>
          <p:spPr bwMode="auto">
            <a:xfrm>
              <a:off x="2927" y="2945"/>
              <a:ext cx="88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Communication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8" name="Rectangle 18"/>
            <p:cNvSpPr>
              <a:spLocks noChangeArrowheads="1"/>
            </p:cNvSpPr>
            <p:nvPr/>
          </p:nvSpPr>
          <p:spPr bwMode="auto">
            <a:xfrm>
              <a:off x="814" y="2976"/>
              <a:ext cx="4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Remote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9" name="Freeform 19"/>
            <p:cNvSpPr>
              <a:spLocks/>
            </p:cNvSpPr>
            <p:nvPr/>
          </p:nvSpPr>
          <p:spPr bwMode="auto">
            <a:xfrm>
              <a:off x="3214" y="2050"/>
              <a:ext cx="109" cy="62"/>
            </a:xfrm>
            <a:custGeom>
              <a:avLst/>
              <a:gdLst>
                <a:gd name="T0" fmla="*/ 0 w 109"/>
                <a:gd name="T1" fmla="*/ 31 h 62"/>
                <a:gd name="T2" fmla="*/ 0 w 109"/>
                <a:gd name="T3" fmla="*/ 0 h 62"/>
                <a:gd name="T4" fmla="*/ 109 w 109"/>
                <a:gd name="T5" fmla="*/ 31 h 62"/>
                <a:gd name="T6" fmla="*/ 0 w 109"/>
                <a:gd name="T7" fmla="*/ 62 h 62"/>
                <a:gd name="T8" fmla="*/ 0 w 109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"/>
                <a:gd name="T16" fmla="*/ 0 h 62"/>
                <a:gd name="T17" fmla="*/ 109 w 109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" h="62">
                  <a:moveTo>
                    <a:pt x="0" y="31"/>
                  </a:moveTo>
                  <a:lnTo>
                    <a:pt x="0" y="0"/>
                  </a:lnTo>
                  <a:lnTo>
                    <a:pt x="109" y="31"/>
                  </a:lnTo>
                  <a:lnTo>
                    <a:pt x="0" y="62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0" name="Line 20"/>
            <p:cNvSpPr>
              <a:spLocks noChangeShapeType="1"/>
            </p:cNvSpPr>
            <p:nvPr/>
          </p:nvSpPr>
          <p:spPr bwMode="auto">
            <a:xfrm flipH="1">
              <a:off x="2077" y="2081"/>
              <a:ext cx="11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1" name="Freeform 21"/>
            <p:cNvSpPr>
              <a:spLocks/>
            </p:cNvSpPr>
            <p:nvPr/>
          </p:nvSpPr>
          <p:spPr bwMode="auto">
            <a:xfrm>
              <a:off x="2155" y="2314"/>
              <a:ext cx="125" cy="63"/>
            </a:xfrm>
            <a:custGeom>
              <a:avLst/>
              <a:gdLst>
                <a:gd name="T0" fmla="*/ 125 w 125"/>
                <a:gd name="T1" fmla="*/ 32 h 63"/>
                <a:gd name="T2" fmla="*/ 125 w 125"/>
                <a:gd name="T3" fmla="*/ 63 h 63"/>
                <a:gd name="T4" fmla="*/ 0 w 125"/>
                <a:gd name="T5" fmla="*/ 32 h 63"/>
                <a:gd name="T6" fmla="*/ 125 w 125"/>
                <a:gd name="T7" fmla="*/ 0 h 63"/>
                <a:gd name="T8" fmla="*/ 125 w 125"/>
                <a:gd name="T9" fmla="*/ 32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5"/>
                <a:gd name="T16" fmla="*/ 0 h 63"/>
                <a:gd name="T17" fmla="*/ 125 w 125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5" h="63">
                  <a:moveTo>
                    <a:pt x="125" y="32"/>
                  </a:moveTo>
                  <a:lnTo>
                    <a:pt x="125" y="63"/>
                  </a:lnTo>
                  <a:lnTo>
                    <a:pt x="0" y="32"/>
                  </a:lnTo>
                  <a:lnTo>
                    <a:pt x="125" y="0"/>
                  </a:lnTo>
                  <a:lnTo>
                    <a:pt x="125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2" name="Line 22"/>
            <p:cNvSpPr>
              <a:spLocks noChangeShapeType="1"/>
            </p:cNvSpPr>
            <p:nvPr/>
          </p:nvSpPr>
          <p:spPr bwMode="auto">
            <a:xfrm>
              <a:off x="2280" y="2346"/>
              <a:ext cx="11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3" name="Rectangle 23"/>
            <p:cNvSpPr>
              <a:spLocks noChangeArrowheads="1"/>
            </p:cNvSpPr>
            <p:nvPr/>
          </p:nvSpPr>
          <p:spPr bwMode="auto">
            <a:xfrm>
              <a:off x="3982" y="2929"/>
              <a:ext cx="102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Remote reference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4" name="Rectangle 24"/>
            <p:cNvSpPr>
              <a:spLocks noChangeArrowheads="1"/>
            </p:cNvSpPr>
            <p:nvPr/>
          </p:nvSpPr>
          <p:spPr bwMode="auto">
            <a:xfrm>
              <a:off x="1526" y="2945"/>
              <a:ext cx="88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Communication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5" name="Rectangle 25"/>
            <p:cNvSpPr>
              <a:spLocks noChangeArrowheads="1"/>
            </p:cNvSpPr>
            <p:nvPr/>
          </p:nvSpPr>
          <p:spPr bwMode="auto">
            <a:xfrm>
              <a:off x="2944" y="3131"/>
              <a:ext cx="4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6" name="Rectangle 26"/>
            <p:cNvSpPr>
              <a:spLocks noChangeArrowheads="1"/>
            </p:cNvSpPr>
            <p:nvPr/>
          </p:nvSpPr>
          <p:spPr bwMode="auto">
            <a:xfrm>
              <a:off x="1941" y="3131"/>
              <a:ext cx="4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7" name="Rectangle 27"/>
            <p:cNvSpPr>
              <a:spLocks noChangeArrowheads="1"/>
            </p:cNvSpPr>
            <p:nvPr/>
          </p:nvSpPr>
          <p:spPr bwMode="auto">
            <a:xfrm>
              <a:off x="565" y="3116"/>
              <a:ext cx="99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reference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8" name="Line 28"/>
            <p:cNvSpPr>
              <a:spLocks noChangeShapeType="1"/>
            </p:cNvSpPr>
            <p:nvPr/>
          </p:nvSpPr>
          <p:spPr bwMode="auto">
            <a:xfrm flipV="1">
              <a:off x="3401" y="2517"/>
              <a:ext cx="78" cy="35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9" name="Line 29"/>
            <p:cNvSpPr>
              <a:spLocks noChangeShapeType="1"/>
            </p:cNvSpPr>
            <p:nvPr/>
          </p:nvSpPr>
          <p:spPr bwMode="auto">
            <a:xfrm flipV="1">
              <a:off x="2077" y="2517"/>
              <a:ext cx="1" cy="35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0" name="Line 30"/>
            <p:cNvSpPr>
              <a:spLocks noChangeShapeType="1"/>
            </p:cNvSpPr>
            <p:nvPr/>
          </p:nvSpPr>
          <p:spPr bwMode="auto">
            <a:xfrm flipV="1">
              <a:off x="1018" y="2719"/>
              <a:ext cx="156" cy="234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1" name="Line 31"/>
            <p:cNvSpPr>
              <a:spLocks noChangeShapeType="1"/>
            </p:cNvSpPr>
            <p:nvPr/>
          </p:nvSpPr>
          <p:spPr bwMode="auto">
            <a:xfrm flipH="1" flipV="1">
              <a:off x="3930" y="2626"/>
              <a:ext cx="343" cy="28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2" name="Rectangle 32"/>
            <p:cNvSpPr>
              <a:spLocks noChangeArrowheads="1"/>
            </p:cNvSpPr>
            <p:nvPr/>
          </p:nvSpPr>
          <p:spPr bwMode="auto">
            <a:xfrm>
              <a:off x="4237" y="3069"/>
              <a:ext cx="4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3" name="Rectangle 33"/>
            <p:cNvSpPr>
              <a:spLocks noChangeArrowheads="1"/>
            </p:cNvSpPr>
            <p:nvPr/>
          </p:nvSpPr>
          <p:spPr bwMode="auto">
            <a:xfrm>
              <a:off x="3828" y="2060"/>
              <a:ext cx="75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charset="0"/>
                </a:rPr>
                <a:t>for </a:t>
              </a:r>
              <a:r>
                <a:rPr lang="en-GB" sz="1600" dirty="0" smtClean="0">
                  <a:solidFill>
                    <a:srgbClr val="000000"/>
                  </a:solidFill>
                  <a:latin typeface="Arial" charset="0"/>
                </a:rPr>
                <a:t>B</a:t>
              </a:r>
              <a:r>
                <a:rPr lang="fr-FR" sz="1600" dirty="0" smtClean="0">
                  <a:solidFill>
                    <a:srgbClr val="000000"/>
                  </a:solidFill>
                  <a:latin typeface="Arial" charset="0"/>
                </a:rPr>
                <a:t>'</a:t>
              </a:r>
              <a:r>
                <a:rPr lang="en-GB" sz="1600" dirty="0" smtClean="0">
                  <a:solidFill>
                    <a:srgbClr val="000000"/>
                  </a:solidFill>
                  <a:latin typeface="Arial" charset="0"/>
                </a:rPr>
                <a:t>s </a:t>
              </a:r>
              <a:r>
                <a:rPr lang="en-GB" sz="1600" dirty="0">
                  <a:solidFill>
                    <a:srgbClr val="000000"/>
                  </a:solidFill>
                  <a:latin typeface="Arial" charset="0"/>
                </a:rPr>
                <a:t>class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4" name="AutoShape 34"/>
            <p:cNvSpPr>
              <a:spLocks noChangeArrowheads="1"/>
            </p:cNvSpPr>
            <p:nvPr/>
          </p:nvSpPr>
          <p:spPr bwMode="auto">
            <a:xfrm>
              <a:off x="3759" y="1754"/>
              <a:ext cx="841" cy="545"/>
            </a:xfrm>
            <a:prstGeom prst="roundRect">
              <a:avLst>
                <a:gd name="adj" fmla="val 4926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5" name="Rectangle 35"/>
            <p:cNvSpPr>
              <a:spLocks noChangeArrowheads="1"/>
            </p:cNvSpPr>
            <p:nvPr/>
          </p:nvSpPr>
          <p:spPr bwMode="auto">
            <a:xfrm>
              <a:off x="3791" y="1904"/>
              <a:ext cx="71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&amp; dispatcher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6" name="Rectangle 36"/>
            <p:cNvSpPr>
              <a:spLocks noChangeArrowheads="1"/>
            </p:cNvSpPr>
            <p:nvPr/>
          </p:nvSpPr>
          <p:spPr bwMode="auto">
            <a:xfrm>
              <a:off x="4750" y="1697"/>
              <a:ext cx="39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remote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7" name="Rectangle 37"/>
            <p:cNvSpPr>
              <a:spLocks noChangeArrowheads="1"/>
            </p:cNvSpPr>
            <p:nvPr/>
          </p:nvSpPr>
          <p:spPr bwMode="auto">
            <a:xfrm>
              <a:off x="1275" y="1605"/>
              <a:ext cx="29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8" name="Rectangle 38"/>
            <p:cNvSpPr>
              <a:spLocks noChangeArrowheads="1"/>
            </p:cNvSpPr>
            <p:nvPr/>
          </p:nvSpPr>
          <p:spPr bwMode="auto">
            <a:xfrm>
              <a:off x="4685" y="1574"/>
              <a:ext cx="3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9" name="Rectangle 39"/>
            <p:cNvSpPr>
              <a:spLocks noChangeArrowheads="1"/>
            </p:cNvSpPr>
            <p:nvPr/>
          </p:nvSpPr>
          <p:spPr bwMode="auto">
            <a:xfrm>
              <a:off x="4175" y="1559"/>
              <a:ext cx="35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server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80" name="AutoShape 40"/>
            <p:cNvSpPr>
              <a:spLocks noChangeArrowheads="1"/>
            </p:cNvSpPr>
            <p:nvPr/>
          </p:nvSpPr>
          <p:spPr bwMode="auto">
            <a:xfrm>
              <a:off x="3634" y="2392"/>
              <a:ext cx="608" cy="249"/>
            </a:xfrm>
            <a:prstGeom prst="roundRect">
              <a:avLst>
                <a:gd name="adj" fmla="val 4839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1" name="AutoShape 41"/>
            <p:cNvSpPr>
              <a:spLocks noChangeArrowheads="1"/>
            </p:cNvSpPr>
            <p:nvPr/>
          </p:nvSpPr>
          <p:spPr bwMode="auto">
            <a:xfrm>
              <a:off x="862" y="1972"/>
              <a:ext cx="218" cy="327"/>
            </a:xfrm>
            <a:prstGeom prst="roundRect">
              <a:avLst>
                <a:gd name="adj" fmla="val 30273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2" name="AutoShape 42"/>
            <p:cNvSpPr>
              <a:spLocks noChangeArrowheads="1"/>
            </p:cNvSpPr>
            <p:nvPr/>
          </p:nvSpPr>
          <p:spPr bwMode="auto">
            <a:xfrm>
              <a:off x="862" y="1972"/>
              <a:ext cx="234" cy="342"/>
            </a:xfrm>
            <a:prstGeom prst="roundRect">
              <a:avLst>
                <a:gd name="adj" fmla="val 28204"/>
              </a:avLst>
            </a:prstGeom>
            <a:noFill/>
            <a:ln w="36513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3" name="Rectangle 43"/>
            <p:cNvSpPr>
              <a:spLocks noChangeArrowheads="1"/>
            </p:cNvSpPr>
            <p:nvPr/>
          </p:nvSpPr>
          <p:spPr bwMode="auto">
            <a:xfrm>
              <a:off x="878" y="1987"/>
              <a:ext cx="202" cy="1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4" name="Rectangle 44"/>
            <p:cNvSpPr>
              <a:spLocks noChangeArrowheads="1"/>
            </p:cNvSpPr>
            <p:nvPr/>
          </p:nvSpPr>
          <p:spPr bwMode="auto">
            <a:xfrm>
              <a:off x="878" y="1987"/>
              <a:ext cx="218" cy="156"/>
            </a:xfrm>
            <a:prstGeom prst="rect">
              <a:avLst/>
            </a:prstGeom>
            <a:noFill/>
            <a:ln w="36513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5" name="AutoShape 45"/>
            <p:cNvSpPr>
              <a:spLocks noChangeArrowheads="1"/>
            </p:cNvSpPr>
            <p:nvPr/>
          </p:nvSpPr>
          <p:spPr bwMode="auto">
            <a:xfrm>
              <a:off x="862" y="1972"/>
              <a:ext cx="234" cy="342"/>
            </a:xfrm>
            <a:prstGeom prst="roundRect">
              <a:avLst>
                <a:gd name="adj" fmla="val 2820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6" name="Line 46"/>
            <p:cNvSpPr>
              <a:spLocks noChangeShapeType="1"/>
            </p:cNvSpPr>
            <p:nvPr/>
          </p:nvSpPr>
          <p:spPr bwMode="auto">
            <a:xfrm>
              <a:off x="862" y="2143"/>
              <a:ext cx="21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7" name="AutoShape 47"/>
            <p:cNvSpPr>
              <a:spLocks noChangeArrowheads="1"/>
            </p:cNvSpPr>
            <p:nvPr/>
          </p:nvSpPr>
          <p:spPr bwMode="auto">
            <a:xfrm>
              <a:off x="1439" y="2003"/>
              <a:ext cx="202" cy="311"/>
            </a:xfrm>
            <a:prstGeom prst="roundRect">
              <a:avLst>
                <a:gd name="adj" fmla="val 3267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8" name="AutoShape 48"/>
            <p:cNvSpPr>
              <a:spLocks noChangeArrowheads="1"/>
            </p:cNvSpPr>
            <p:nvPr/>
          </p:nvSpPr>
          <p:spPr bwMode="auto">
            <a:xfrm>
              <a:off x="1439" y="2003"/>
              <a:ext cx="218" cy="327"/>
            </a:xfrm>
            <a:prstGeom prst="roundRect">
              <a:avLst>
                <a:gd name="adj" fmla="val 30273"/>
              </a:avLst>
            </a:prstGeom>
            <a:noFill/>
            <a:ln w="36513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9" name="Rectangle 49"/>
            <p:cNvSpPr>
              <a:spLocks noChangeArrowheads="1"/>
            </p:cNvSpPr>
            <p:nvPr/>
          </p:nvSpPr>
          <p:spPr bwMode="auto">
            <a:xfrm>
              <a:off x="1439" y="2003"/>
              <a:ext cx="202" cy="1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0" name="Rectangle 50"/>
            <p:cNvSpPr>
              <a:spLocks noChangeArrowheads="1"/>
            </p:cNvSpPr>
            <p:nvPr/>
          </p:nvSpPr>
          <p:spPr bwMode="auto">
            <a:xfrm>
              <a:off x="1439" y="2003"/>
              <a:ext cx="218" cy="171"/>
            </a:xfrm>
            <a:prstGeom prst="rect">
              <a:avLst/>
            </a:prstGeom>
            <a:noFill/>
            <a:ln w="36513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1" name="AutoShape 51"/>
            <p:cNvSpPr>
              <a:spLocks noChangeArrowheads="1"/>
            </p:cNvSpPr>
            <p:nvPr/>
          </p:nvSpPr>
          <p:spPr bwMode="auto">
            <a:xfrm>
              <a:off x="1439" y="2003"/>
              <a:ext cx="218" cy="327"/>
            </a:xfrm>
            <a:prstGeom prst="roundRect">
              <a:avLst>
                <a:gd name="adj" fmla="val 30273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2" name="Line 52"/>
            <p:cNvSpPr>
              <a:spLocks noChangeShapeType="1"/>
            </p:cNvSpPr>
            <p:nvPr/>
          </p:nvSpPr>
          <p:spPr bwMode="auto">
            <a:xfrm>
              <a:off x="1439" y="2159"/>
              <a:ext cx="202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3" name="AutoShape 53"/>
            <p:cNvSpPr>
              <a:spLocks noChangeArrowheads="1"/>
            </p:cNvSpPr>
            <p:nvPr/>
          </p:nvSpPr>
          <p:spPr bwMode="auto">
            <a:xfrm>
              <a:off x="4834" y="2003"/>
              <a:ext cx="218" cy="311"/>
            </a:xfrm>
            <a:prstGeom prst="roundRect">
              <a:avLst>
                <a:gd name="adj" fmla="val 30273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4" name="AutoShape 54"/>
            <p:cNvSpPr>
              <a:spLocks noChangeArrowheads="1"/>
            </p:cNvSpPr>
            <p:nvPr/>
          </p:nvSpPr>
          <p:spPr bwMode="auto">
            <a:xfrm>
              <a:off x="4834" y="2003"/>
              <a:ext cx="233" cy="327"/>
            </a:xfrm>
            <a:prstGeom prst="roundRect">
              <a:avLst>
                <a:gd name="adj" fmla="val 28324"/>
              </a:avLst>
            </a:prstGeom>
            <a:noFill/>
            <a:ln w="36513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5" name="Rectangle 55"/>
            <p:cNvSpPr>
              <a:spLocks noChangeArrowheads="1"/>
            </p:cNvSpPr>
            <p:nvPr/>
          </p:nvSpPr>
          <p:spPr bwMode="auto">
            <a:xfrm>
              <a:off x="4849" y="2003"/>
              <a:ext cx="203" cy="1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6" name="Rectangle 56"/>
            <p:cNvSpPr>
              <a:spLocks noChangeArrowheads="1"/>
            </p:cNvSpPr>
            <p:nvPr/>
          </p:nvSpPr>
          <p:spPr bwMode="auto">
            <a:xfrm>
              <a:off x="4849" y="2003"/>
              <a:ext cx="218" cy="171"/>
            </a:xfrm>
            <a:prstGeom prst="rect">
              <a:avLst/>
            </a:prstGeom>
            <a:noFill/>
            <a:ln w="36513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7" name="AutoShape 57"/>
            <p:cNvSpPr>
              <a:spLocks noChangeArrowheads="1"/>
            </p:cNvSpPr>
            <p:nvPr/>
          </p:nvSpPr>
          <p:spPr bwMode="auto">
            <a:xfrm>
              <a:off x="4834" y="2003"/>
              <a:ext cx="233" cy="327"/>
            </a:xfrm>
            <a:prstGeom prst="roundRect">
              <a:avLst>
                <a:gd name="adj" fmla="val 2832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8" name="Line 58"/>
            <p:cNvSpPr>
              <a:spLocks noChangeShapeType="1"/>
            </p:cNvSpPr>
            <p:nvPr/>
          </p:nvSpPr>
          <p:spPr bwMode="auto">
            <a:xfrm>
              <a:off x="4834" y="2159"/>
              <a:ext cx="21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40" name="Text Box 59"/>
          <p:cNvSpPr txBox="1">
            <a:spLocks noChangeArrowheads="1"/>
          </p:cNvSpPr>
          <p:nvPr/>
        </p:nvSpPr>
        <p:spPr bwMode="auto">
          <a:xfrm>
            <a:off x="2257425" y="1655763"/>
            <a:ext cx="17907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/>
              <a:t>Process P1 (</a:t>
            </a:r>
            <a:r>
              <a:rPr lang="ja-JP" altLang="en-US"/>
              <a:t>“</a:t>
            </a:r>
            <a:r>
              <a:rPr lang="en-US"/>
              <a:t>client</a:t>
            </a:r>
            <a:r>
              <a:rPr lang="ja-JP" altLang="en-US"/>
              <a:t>”</a:t>
            </a:r>
            <a:r>
              <a:rPr lang="en-US"/>
              <a:t>)</a:t>
            </a:r>
          </a:p>
        </p:txBody>
      </p:sp>
      <p:sp>
        <p:nvSpPr>
          <p:cNvPr id="39941" name="Line 60"/>
          <p:cNvSpPr>
            <a:spLocks noChangeShapeType="1"/>
          </p:cNvSpPr>
          <p:nvPr/>
        </p:nvSpPr>
        <p:spPr bwMode="auto">
          <a:xfrm flipH="1">
            <a:off x="2540000" y="2044700"/>
            <a:ext cx="152400" cy="444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Text Box 61"/>
          <p:cNvSpPr txBox="1">
            <a:spLocks noChangeArrowheads="1"/>
          </p:cNvSpPr>
          <p:nvPr/>
        </p:nvSpPr>
        <p:spPr bwMode="auto">
          <a:xfrm>
            <a:off x="6537325" y="1592263"/>
            <a:ext cx="18669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/>
              <a:t>Process P2 (</a:t>
            </a:r>
            <a:r>
              <a:rPr lang="ja-JP" altLang="en-US"/>
              <a:t>“</a:t>
            </a:r>
            <a:r>
              <a:rPr lang="en-US"/>
              <a:t>server</a:t>
            </a:r>
            <a:r>
              <a:rPr lang="ja-JP" altLang="en-US"/>
              <a:t>”</a:t>
            </a:r>
            <a:r>
              <a:rPr lang="en-US"/>
              <a:t>)</a:t>
            </a:r>
          </a:p>
        </p:txBody>
      </p:sp>
      <p:sp>
        <p:nvSpPr>
          <p:cNvPr id="39943" name="Line 62"/>
          <p:cNvSpPr>
            <a:spLocks noChangeShapeType="1"/>
          </p:cNvSpPr>
          <p:nvPr/>
        </p:nvSpPr>
        <p:spPr bwMode="auto">
          <a:xfrm flipH="1">
            <a:off x="6819900" y="1981200"/>
            <a:ext cx="152400" cy="444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49C8-D068-DF46-BE35-A61DA3EA2B79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</a:t>
            </a:r>
            <a:endParaRPr lang="en-US"/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RPC enables programmers to call functions in remote processes.</a:t>
            </a:r>
          </a:p>
          <a:p>
            <a:r>
              <a:rPr lang="en-US" dirty="0" smtClean="0"/>
              <a:t>IDL (Interface Definition Language) allows programmers to define remote procedure calls.</a:t>
            </a:r>
          </a:p>
          <a:p>
            <a:r>
              <a:rPr lang="en-US" dirty="0" smtClean="0"/>
              <a:t>Stubs are used to make it appear that the call is local.</a:t>
            </a:r>
          </a:p>
          <a:p>
            <a:r>
              <a:rPr lang="en-US" dirty="0" smtClean="0"/>
              <a:t>Semantics</a:t>
            </a:r>
          </a:p>
          <a:p>
            <a:pPr lvl="1"/>
            <a:r>
              <a:rPr lang="en-US" dirty="0" smtClean="0"/>
              <a:t>C</a:t>
            </a:r>
            <a:r>
              <a:rPr lang="en-US" dirty="0" smtClean="0"/>
              <a:t>annot provide exactly once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At least once</a:t>
            </a:r>
          </a:p>
          <a:p>
            <a:pPr lvl="1"/>
            <a:r>
              <a:rPr lang="en-US" dirty="0" smtClean="0"/>
              <a:t>At most once</a:t>
            </a:r>
          </a:p>
          <a:p>
            <a:pPr lvl="1"/>
            <a:r>
              <a:rPr lang="en-US" dirty="0" smtClean="0"/>
              <a:t>Depends on the application requirements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28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85351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381000"/>
            <a:ext cx="8229600" cy="1252538"/>
          </a:xfrm>
        </p:spPr>
        <p:txBody>
          <a:bodyPr/>
          <a:lstStyle/>
          <a:p>
            <a:r>
              <a:rPr lang="en-US" dirty="0" smtClean="0"/>
              <a:t>Recap: </a:t>
            </a:r>
            <a:r>
              <a:rPr lang="en-US" dirty="0" smtClean="0"/>
              <a:t>Bully</a:t>
            </a:r>
            <a:r>
              <a:rPr lang="en-US" dirty="0" smtClean="0"/>
              <a:t> Algorithm</a:t>
            </a:r>
            <a:endParaRPr lang="en-US" dirty="0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533900" y="1638300"/>
            <a:ext cx="1016000" cy="1092200"/>
            <a:chOff x="2856" y="1032"/>
            <a:chExt cx="640" cy="688"/>
          </a:xfrm>
        </p:grpSpPr>
        <p:sp>
          <p:nvSpPr>
            <p:cNvPr id="52388" name="Line 11"/>
            <p:cNvSpPr>
              <a:spLocks noChangeShapeType="1"/>
            </p:cNvSpPr>
            <p:nvPr/>
          </p:nvSpPr>
          <p:spPr bwMode="auto">
            <a:xfrm flipV="1">
              <a:off x="3424" y="1176"/>
              <a:ext cx="0" cy="256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2389" name="AutoShape 12"/>
            <p:cNvCxnSpPr>
              <a:cxnSpLocks noChangeShapeType="1"/>
            </p:cNvCxnSpPr>
            <p:nvPr/>
          </p:nvCxnSpPr>
          <p:spPr bwMode="auto">
            <a:xfrm rot="-5400000">
              <a:off x="2784" y="1232"/>
              <a:ext cx="688" cy="288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sp>
          <p:nvSpPr>
            <p:cNvPr id="52390" name="Text Box 13"/>
            <p:cNvSpPr txBox="1">
              <a:spLocks noChangeArrowheads="1"/>
            </p:cNvSpPr>
            <p:nvPr/>
          </p:nvSpPr>
          <p:spPr bwMode="auto">
            <a:xfrm>
              <a:off x="3160" y="1256"/>
              <a:ext cx="33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  <p:sp>
          <p:nvSpPr>
            <p:cNvPr id="52391" name="Text Box 14"/>
            <p:cNvSpPr txBox="1">
              <a:spLocks noChangeArrowheads="1"/>
            </p:cNvSpPr>
            <p:nvPr/>
          </p:nvSpPr>
          <p:spPr bwMode="auto">
            <a:xfrm>
              <a:off x="2856" y="1160"/>
              <a:ext cx="33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723900" y="901700"/>
            <a:ext cx="2260600" cy="2644776"/>
            <a:chOff x="456" y="568"/>
            <a:chExt cx="1424" cy="1666"/>
          </a:xfrm>
        </p:grpSpPr>
        <p:sp>
          <p:nvSpPr>
            <p:cNvPr id="185360" name="Oval 16"/>
            <p:cNvSpPr>
              <a:spLocks noChangeArrowheads="1"/>
            </p:cNvSpPr>
            <p:nvPr/>
          </p:nvSpPr>
          <p:spPr bwMode="auto">
            <a:xfrm>
              <a:off x="1008" y="56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1" name="Oval 17"/>
            <p:cNvSpPr>
              <a:spLocks noChangeArrowheads="1"/>
            </p:cNvSpPr>
            <p:nvPr/>
          </p:nvSpPr>
          <p:spPr bwMode="auto">
            <a:xfrm>
              <a:off x="1528" y="87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2" name="Oval 18"/>
            <p:cNvSpPr>
              <a:spLocks noChangeArrowheads="1"/>
            </p:cNvSpPr>
            <p:nvPr/>
          </p:nvSpPr>
          <p:spPr bwMode="auto">
            <a:xfrm>
              <a:off x="568" y="88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3" name="Oval 19"/>
            <p:cNvSpPr>
              <a:spLocks noChangeArrowheads="1"/>
            </p:cNvSpPr>
            <p:nvPr/>
          </p:nvSpPr>
          <p:spPr bwMode="auto">
            <a:xfrm>
              <a:off x="1520" y="141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4" name="Oval 20"/>
            <p:cNvSpPr>
              <a:spLocks noChangeArrowheads="1"/>
            </p:cNvSpPr>
            <p:nvPr/>
          </p:nvSpPr>
          <p:spPr bwMode="auto">
            <a:xfrm>
              <a:off x="1088" y="170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73" name="AutoShape 21"/>
            <p:cNvCxnSpPr>
              <a:cxnSpLocks noChangeShapeType="1"/>
              <a:stCxn id="185360" idx="6"/>
              <a:endCxn id="185361" idx="0"/>
            </p:cNvCxnSpPr>
            <p:nvPr/>
          </p:nvCxnSpPr>
          <p:spPr bwMode="auto">
            <a:xfrm>
              <a:off x="1312" y="712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74" name="AutoShape 22"/>
            <p:cNvCxnSpPr>
              <a:cxnSpLocks noChangeShapeType="1"/>
              <a:stCxn id="185363" idx="4"/>
              <a:endCxn id="185364" idx="6"/>
            </p:cNvCxnSpPr>
            <p:nvPr/>
          </p:nvCxnSpPr>
          <p:spPr bwMode="auto">
            <a:xfrm rot="5400000">
              <a:off x="1460" y="1636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75" name="AutoShape 23"/>
            <p:cNvCxnSpPr>
              <a:cxnSpLocks noChangeShapeType="1"/>
              <a:stCxn id="185362" idx="0"/>
              <a:endCxn id="185360" idx="2"/>
            </p:cNvCxnSpPr>
            <p:nvPr/>
          </p:nvCxnSpPr>
          <p:spPr bwMode="auto">
            <a:xfrm rot="-5400000">
              <a:off x="780" y="652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76" name="AutoShape 24"/>
            <p:cNvCxnSpPr>
              <a:cxnSpLocks noChangeShapeType="1"/>
              <a:stCxn id="185361" idx="6"/>
              <a:endCxn id="52380" idx="3"/>
            </p:cNvCxnSpPr>
            <p:nvPr/>
          </p:nvCxnSpPr>
          <p:spPr bwMode="auto">
            <a:xfrm>
              <a:off x="1832" y="1016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77" name="AutoShape 25"/>
            <p:cNvCxnSpPr>
              <a:cxnSpLocks noChangeShapeType="1"/>
              <a:stCxn id="185364" idx="2"/>
              <a:endCxn id="185362" idx="2"/>
            </p:cNvCxnSpPr>
            <p:nvPr/>
          </p:nvCxnSpPr>
          <p:spPr bwMode="auto">
            <a:xfrm rot="10800000">
              <a:off x="568" y="1024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sp>
          <p:nvSpPr>
            <p:cNvPr id="52378" name="Text Box 26"/>
            <p:cNvSpPr txBox="1">
              <a:spLocks noChangeArrowheads="1"/>
            </p:cNvSpPr>
            <p:nvPr/>
          </p:nvSpPr>
          <p:spPr bwMode="auto">
            <a:xfrm>
              <a:off x="1040" y="64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79" name="Text Box 27"/>
            <p:cNvSpPr txBox="1">
              <a:spLocks noChangeArrowheads="1"/>
            </p:cNvSpPr>
            <p:nvPr/>
          </p:nvSpPr>
          <p:spPr bwMode="auto">
            <a:xfrm>
              <a:off x="1552" y="92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80" name="Text Box 28"/>
            <p:cNvSpPr txBox="1">
              <a:spLocks noChangeArrowheads="1"/>
            </p:cNvSpPr>
            <p:nvPr/>
          </p:nvSpPr>
          <p:spPr bwMode="auto">
            <a:xfrm>
              <a:off x="1544" y="1472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81" name="Text Box 29"/>
            <p:cNvSpPr txBox="1">
              <a:spLocks noChangeArrowheads="1"/>
            </p:cNvSpPr>
            <p:nvPr/>
          </p:nvSpPr>
          <p:spPr bwMode="auto">
            <a:xfrm>
              <a:off x="1104" y="176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82" name="Text Box 30"/>
            <p:cNvSpPr txBox="1">
              <a:spLocks noChangeArrowheads="1"/>
            </p:cNvSpPr>
            <p:nvPr/>
          </p:nvSpPr>
          <p:spPr bwMode="auto">
            <a:xfrm>
              <a:off x="584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375" name="Oval 31"/>
            <p:cNvSpPr>
              <a:spLocks noChangeArrowheads="1"/>
            </p:cNvSpPr>
            <p:nvPr/>
          </p:nvSpPr>
          <p:spPr bwMode="auto">
            <a:xfrm>
              <a:off x="480" y="139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84" name="Text Box 32"/>
            <p:cNvSpPr txBox="1">
              <a:spLocks noChangeArrowheads="1"/>
            </p:cNvSpPr>
            <p:nvPr/>
          </p:nvSpPr>
          <p:spPr bwMode="auto">
            <a:xfrm>
              <a:off x="480" y="1440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85" name="Line 33"/>
            <p:cNvSpPr>
              <a:spLocks noChangeShapeType="1"/>
            </p:cNvSpPr>
            <p:nvPr/>
          </p:nvSpPr>
          <p:spPr bwMode="auto">
            <a:xfrm flipH="1">
              <a:off x="504" y="1360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86" name="Line 34"/>
            <p:cNvSpPr>
              <a:spLocks noChangeShapeType="1"/>
            </p:cNvSpPr>
            <p:nvPr/>
          </p:nvSpPr>
          <p:spPr bwMode="auto">
            <a:xfrm>
              <a:off x="456" y="1376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87" name="Text Box 35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1. P2 initiates election</a:t>
              </a:r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3479800" y="927100"/>
            <a:ext cx="2489200" cy="2593976"/>
            <a:chOff x="2192" y="584"/>
            <a:chExt cx="1568" cy="1634"/>
          </a:xfrm>
        </p:grpSpPr>
        <p:sp>
          <p:nvSpPr>
            <p:cNvPr id="52348" name="Text Box 37"/>
            <p:cNvSpPr txBox="1">
              <a:spLocks noChangeArrowheads="1"/>
            </p:cNvSpPr>
            <p:nvPr/>
          </p:nvSpPr>
          <p:spPr bwMode="auto">
            <a:xfrm>
              <a:off x="2200" y="2024"/>
              <a:ext cx="1560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</a:t>
              </a:r>
              <a:r>
                <a:rPr lang="en-US" b="1" dirty="0" smtClean="0">
                  <a:solidFill>
                    <a:srgbClr val="0000FF"/>
                  </a:solidFill>
                </a:rPr>
                <a:t> replies</a:t>
              </a:r>
              <a:endParaRPr lang="en-US" b="1" dirty="0">
                <a:solidFill>
                  <a:srgbClr val="0000FF"/>
                </a:solidFill>
              </a:endParaRPr>
            </a:p>
          </p:txBody>
        </p:sp>
        <p:sp>
          <p:nvSpPr>
            <p:cNvPr id="185382" name="Oval 38"/>
            <p:cNvSpPr>
              <a:spLocks noChangeArrowheads="1"/>
            </p:cNvSpPr>
            <p:nvPr/>
          </p:nvSpPr>
          <p:spPr bwMode="auto">
            <a:xfrm>
              <a:off x="2744" y="58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3" name="Oval 39"/>
            <p:cNvSpPr>
              <a:spLocks noChangeArrowheads="1"/>
            </p:cNvSpPr>
            <p:nvPr/>
          </p:nvSpPr>
          <p:spPr bwMode="auto">
            <a:xfrm>
              <a:off x="3264" y="88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4" name="Oval 40"/>
            <p:cNvSpPr>
              <a:spLocks noChangeArrowheads="1"/>
            </p:cNvSpPr>
            <p:nvPr/>
          </p:nvSpPr>
          <p:spPr bwMode="auto">
            <a:xfrm>
              <a:off x="2304" y="89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5" name="Oval 41"/>
            <p:cNvSpPr>
              <a:spLocks noChangeArrowheads="1"/>
            </p:cNvSpPr>
            <p:nvPr/>
          </p:nvSpPr>
          <p:spPr bwMode="auto">
            <a:xfrm>
              <a:off x="3256" y="143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6" name="Oval 42"/>
            <p:cNvSpPr>
              <a:spLocks noChangeArrowheads="1"/>
            </p:cNvSpPr>
            <p:nvPr/>
          </p:nvSpPr>
          <p:spPr bwMode="auto">
            <a:xfrm>
              <a:off x="2824" y="172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54" name="AutoShape 43"/>
            <p:cNvCxnSpPr>
              <a:cxnSpLocks noChangeShapeType="1"/>
              <a:stCxn id="185382" idx="6"/>
              <a:endCxn id="185383" idx="0"/>
            </p:cNvCxnSpPr>
            <p:nvPr/>
          </p:nvCxnSpPr>
          <p:spPr bwMode="auto">
            <a:xfrm>
              <a:off x="3048" y="728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55" name="AutoShape 44"/>
            <p:cNvCxnSpPr>
              <a:cxnSpLocks noChangeShapeType="1"/>
              <a:stCxn id="185385" idx="4"/>
              <a:endCxn id="185386" idx="6"/>
            </p:cNvCxnSpPr>
            <p:nvPr/>
          </p:nvCxnSpPr>
          <p:spPr bwMode="auto">
            <a:xfrm rot="5400000">
              <a:off x="3196" y="1652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56" name="AutoShape 45"/>
            <p:cNvCxnSpPr>
              <a:cxnSpLocks noChangeShapeType="1"/>
              <a:stCxn id="185384" idx="0"/>
              <a:endCxn id="185382" idx="2"/>
            </p:cNvCxnSpPr>
            <p:nvPr/>
          </p:nvCxnSpPr>
          <p:spPr bwMode="auto">
            <a:xfrm rot="-5400000">
              <a:off x="2516" y="668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57" name="AutoShape 46"/>
            <p:cNvCxnSpPr>
              <a:cxnSpLocks noChangeShapeType="1"/>
              <a:stCxn id="185383" idx="6"/>
              <a:endCxn id="52361" idx="3"/>
            </p:cNvCxnSpPr>
            <p:nvPr/>
          </p:nvCxnSpPr>
          <p:spPr bwMode="auto">
            <a:xfrm>
              <a:off x="3568" y="1032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58" name="AutoShape 47"/>
            <p:cNvCxnSpPr>
              <a:cxnSpLocks noChangeShapeType="1"/>
              <a:stCxn id="185386" idx="2"/>
              <a:endCxn id="185384" idx="2"/>
            </p:cNvCxnSpPr>
            <p:nvPr/>
          </p:nvCxnSpPr>
          <p:spPr bwMode="auto">
            <a:xfrm rot="10800000">
              <a:off x="2304" y="1040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sp>
          <p:nvSpPr>
            <p:cNvPr id="52359" name="Text Box 48"/>
            <p:cNvSpPr txBox="1">
              <a:spLocks noChangeArrowheads="1"/>
            </p:cNvSpPr>
            <p:nvPr/>
          </p:nvSpPr>
          <p:spPr bwMode="auto">
            <a:xfrm>
              <a:off x="2776" y="656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60" name="Text Box 49"/>
            <p:cNvSpPr txBox="1">
              <a:spLocks noChangeArrowheads="1"/>
            </p:cNvSpPr>
            <p:nvPr/>
          </p:nvSpPr>
          <p:spPr bwMode="auto">
            <a:xfrm>
              <a:off x="3288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61" name="Text Box 50"/>
            <p:cNvSpPr txBox="1">
              <a:spLocks noChangeArrowheads="1"/>
            </p:cNvSpPr>
            <p:nvPr/>
          </p:nvSpPr>
          <p:spPr bwMode="auto">
            <a:xfrm>
              <a:off x="3280" y="148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62" name="Text Box 51"/>
            <p:cNvSpPr txBox="1">
              <a:spLocks noChangeArrowheads="1"/>
            </p:cNvSpPr>
            <p:nvPr/>
          </p:nvSpPr>
          <p:spPr bwMode="auto">
            <a:xfrm>
              <a:off x="2840" y="178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63" name="Text Box 52"/>
            <p:cNvSpPr txBox="1">
              <a:spLocks noChangeArrowheads="1"/>
            </p:cNvSpPr>
            <p:nvPr/>
          </p:nvSpPr>
          <p:spPr bwMode="auto">
            <a:xfrm>
              <a:off x="2320" y="96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397" name="Oval 53"/>
            <p:cNvSpPr>
              <a:spLocks noChangeArrowheads="1"/>
            </p:cNvSpPr>
            <p:nvPr/>
          </p:nvSpPr>
          <p:spPr bwMode="auto">
            <a:xfrm>
              <a:off x="2216" y="140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65" name="Text Box 54"/>
            <p:cNvSpPr txBox="1">
              <a:spLocks noChangeArrowheads="1"/>
            </p:cNvSpPr>
            <p:nvPr/>
          </p:nvSpPr>
          <p:spPr bwMode="auto">
            <a:xfrm>
              <a:off x="2216" y="1456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66" name="Line 55"/>
            <p:cNvSpPr>
              <a:spLocks noChangeShapeType="1"/>
            </p:cNvSpPr>
            <p:nvPr/>
          </p:nvSpPr>
          <p:spPr bwMode="auto">
            <a:xfrm flipH="1">
              <a:off x="2240" y="1376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67" name="Line 56"/>
            <p:cNvSpPr>
              <a:spLocks noChangeShapeType="1"/>
            </p:cNvSpPr>
            <p:nvPr/>
          </p:nvSpPr>
          <p:spPr bwMode="auto">
            <a:xfrm>
              <a:off x="2192" y="1392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6083300" y="927100"/>
            <a:ext cx="2476500" cy="2581276"/>
            <a:chOff x="3832" y="584"/>
            <a:chExt cx="1560" cy="1626"/>
          </a:xfrm>
        </p:grpSpPr>
        <p:sp>
          <p:nvSpPr>
            <p:cNvPr id="52328" name="Text Box 58"/>
            <p:cNvSpPr txBox="1">
              <a:spLocks noChangeArrowheads="1"/>
            </p:cNvSpPr>
            <p:nvPr/>
          </p:nvSpPr>
          <p:spPr bwMode="auto">
            <a:xfrm>
              <a:off x="3840" y="2016"/>
              <a:ext cx="15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3. P3 &amp; P4 initiate election</a:t>
              </a:r>
            </a:p>
          </p:txBody>
        </p:sp>
        <p:sp>
          <p:nvSpPr>
            <p:cNvPr id="185403" name="Oval 59"/>
            <p:cNvSpPr>
              <a:spLocks noChangeArrowheads="1"/>
            </p:cNvSpPr>
            <p:nvPr/>
          </p:nvSpPr>
          <p:spPr bwMode="auto">
            <a:xfrm>
              <a:off x="4384" y="58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4" name="Oval 60"/>
            <p:cNvSpPr>
              <a:spLocks noChangeArrowheads="1"/>
            </p:cNvSpPr>
            <p:nvPr/>
          </p:nvSpPr>
          <p:spPr bwMode="auto">
            <a:xfrm>
              <a:off x="4904" y="88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5" name="Oval 61"/>
            <p:cNvSpPr>
              <a:spLocks noChangeArrowheads="1"/>
            </p:cNvSpPr>
            <p:nvPr/>
          </p:nvSpPr>
          <p:spPr bwMode="auto">
            <a:xfrm>
              <a:off x="3944" y="89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6" name="Oval 62"/>
            <p:cNvSpPr>
              <a:spLocks noChangeArrowheads="1"/>
            </p:cNvSpPr>
            <p:nvPr/>
          </p:nvSpPr>
          <p:spPr bwMode="auto">
            <a:xfrm>
              <a:off x="4896" y="143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7" name="Oval 63"/>
            <p:cNvSpPr>
              <a:spLocks noChangeArrowheads="1"/>
            </p:cNvSpPr>
            <p:nvPr/>
          </p:nvSpPr>
          <p:spPr bwMode="auto">
            <a:xfrm>
              <a:off x="4464" y="172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34" name="AutoShape 64"/>
            <p:cNvCxnSpPr>
              <a:cxnSpLocks noChangeShapeType="1"/>
              <a:stCxn id="185403" idx="6"/>
              <a:endCxn id="185404" idx="0"/>
            </p:cNvCxnSpPr>
            <p:nvPr/>
          </p:nvCxnSpPr>
          <p:spPr bwMode="auto">
            <a:xfrm>
              <a:off x="4688" y="728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35" name="AutoShape 65"/>
            <p:cNvCxnSpPr>
              <a:cxnSpLocks noChangeShapeType="1"/>
              <a:stCxn id="185406" idx="4"/>
              <a:endCxn id="185407" idx="6"/>
            </p:cNvCxnSpPr>
            <p:nvPr/>
          </p:nvCxnSpPr>
          <p:spPr bwMode="auto">
            <a:xfrm rot="5400000">
              <a:off x="4836" y="1652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36" name="AutoShape 66"/>
            <p:cNvCxnSpPr>
              <a:cxnSpLocks noChangeShapeType="1"/>
              <a:stCxn id="185405" idx="0"/>
              <a:endCxn id="185403" idx="2"/>
            </p:cNvCxnSpPr>
            <p:nvPr/>
          </p:nvCxnSpPr>
          <p:spPr bwMode="auto">
            <a:xfrm rot="-5400000">
              <a:off x="4156" y="668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37" name="AutoShape 67"/>
            <p:cNvCxnSpPr>
              <a:cxnSpLocks noChangeShapeType="1"/>
              <a:stCxn id="185404" idx="6"/>
              <a:endCxn id="52341" idx="3"/>
            </p:cNvCxnSpPr>
            <p:nvPr/>
          </p:nvCxnSpPr>
          <p:spPr bwMode="auto">
            <a:xfrm>
              <a:off x="5208" y="1032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38" name="AutoShape 68"/>
            <p:cNvCxnSpPr>
              <a:cxnSpLocks noChangeShapeType="1"/>
              <a:stCxn id="185407" idx="2"/>
              <a:endCxn id="185405" idx="2"/>
            </p:cNvCxnSpPr>
            <p:nvPr/>
          </p:nvCxnSpPr>
          <p:spPr bwMode="auto">
            <a:xfrm rot="10800000">
              <a:off x="3944" y="1040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sp>
          <p:nvSpPr>
            <p:cNvPr id="52339" name="Text Box 69"/>
            <p:cNvSpPr txBox="1">
              <a:spLocks noChangeArrowheads="1"/>
            </p:cNvSpPr>
            <p:nvPr/>
          </p:nvSpPr>
          <p:spPr bwMode="auto">
            <a:xfrm>
              <a:off x="4416" y="656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40" name="Text Box 70"/>
            <p:cNvSpPr txBox="1">
              <a:spLocks noChangeArrowheads="1"/>
            </p:cNvSpPr>
            <p:nvPr/>
          </p:nvSpPr>
          <p:spPr bwMode="auto">
            <a:xfrm>
              <a:off x="4928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41" name="Text Box 71"/>
            <p:cNvSpPr txBox="1">
              <a:spLocks noChangeArrowheads="1"/>
            </p:cNvSpPr>
            <p:nvPr/>
          </p:nvSpPr>
          <p:spPr bwMode="auto">
            <a:xfrm>
              <a:off x="4920" y="148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42" name="Text Box 72"/>
            <p:cNvSpPr txBox="1">
              <a:spLocks noChangeArrowheads="1"/>
            </p:cNvSpPr>
            <p:nvPr/>
          </p:nvSpPr>
          <p:spPr bwMode="auto">
            <a:xfrm>
              <a:off x="4480" y="178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43" name="Text Box 73"/>
            <p:cNvSpPr txBox="1">
              <a:spLocks noChangeArrowheads="1"/>
            </p:cNvSpPr>
            <p:nvPr/>
          </p:nvSpPr>
          <p:spPr bwMode="auto">
            <a:xfrm>
              <a:off x="3960" y="96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418" name="Oval 74"/>
            <p:cNvSpPr>
              <a:spLocks noChangeArrowheads="1"/>
            </p:cNvSpPr>
            <p:nvPr/>
          </p:nvSpPr>
          <p:spPr bwMode="auto">
            <a:xfrm>
              <a:off x="3856" y="140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45" name="Text Box 75"/>
            <p:cNvSpPr txBox="1">
              <a:spLocks noChangeArrowheads="1"/>
            </p:cNvSpPr>
            <p:nvPr/>
          </p:nvSpPr>
          <p:spPr bwMode="auto">
            <a:xfrm>
              <a:off x="3856" y="1456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46" name="Line 76"/>
            <p:cNvSpPr>
              <a:spLocks noChangeShapeType="1"/>
            </p:cNvSpPr>
            <p:nvPr/>
          </p:nvSpPr>
          <p:spPr bwMode="auto">
            <a:xfrm flipH="1">
              <a:off x="3880" y="1376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47" name="Line 77"/>
            <p:cNvSpPr>
              <a:spLocks noChangeShapeType="1"/>
            </p:cNvSpPr>
            <p:nvPr/>
          </p:nvSpPr>
          <p:spPr bwMode="auto">
            <a:xfrm>
              <a:off x="3832" y="1392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6" name="Group 78"/>
          <p:cNvGrpSpPr>
            <a:grpSpLocks/>
          </p:cNvGrpSpPr>
          <p:nvPr/>
        </p:nvGrpSpPr>
        <p:grpSpPr bwMode="auto">
          <a:xfrm>
            <a:off x="736600" y="3644901"/>
            <a:ext cx="2247900" cy="2568576"/>
            <a:chOff x="464" y="2296"/>
            <a:chExt cx="1416" cy="1618"/>
          </a:xfrm>
        </p:grpSpPr>
        <p:grpSp>
          <p:nvGrpSpPr>
            <p:cNvPr id="7" name="Group 79"/>
            <p:cNvGrpSpPr>
              <a:grpSpLocks/>
            </p:cNvGrpSpPr>
            <p:nvPr/>
          </p:nvGrpSpPr>
          <p:grpSpPr bwMode="auto">
            <a:xfrm>
              <a:off x="464" y="2296"/>
              <a:ext cx="1392" cy="1424"/>
              <a:chOff x="464" y="2320"/>
              <a:chExt cx="1392" cy="1424"/>
            </a:xfrm>
          </p:grpSpPr>
          <p:sp>
            <p:nvSpPr>
              <p:cNvPr id="185424" name="Oval 80"/>
              <p:cNvSpPr>
                <a:spLocks noChangeArrowheads="1"/>
              </p:cNvSpPr>
              <p:nvPr/>
            </p:nvSpPr>
            <p:spPr bwMode="auto">
              <a:xfrm>
                <a:off x="1016" y="232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5" name="Oval 81"/>
              <p:cNvSpPr>
                <a:spLocks noChangeArrowheads="1"/>
              </p:cNvSpPr>
              <p:nvPr/>
            </p:nvSpPr>
            <p:spPr bwMode="auto">
              <a:xfrm>
                <a:off x="1536" y="26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6" name="Oval 82"/>
              <p:cNvSpPr>
                <a:spLocks noChangeArrowheads="1"/>
              </p:cNvSpPr>
              <p:nvPr/>
            </p:nvSpPr>
            <p:spPr bwMode="auto">
              <a:xfrm>
                <a:off x="576" y="263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7" name="Oval 83"/>
              <p:cNvSpPr>
                <a:spLocks noChangeArrowheads="1"/>
              </p:cNvSpPr>
              <p:nvPr/>
            </p:nvSpPr>
            <p:spPr bwMode="auto">
              <a:xfrm>
                <a:off x="1528" y="31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8" name="Oval 84"/>
              <p:cNvSpPr>
                <a:spLocks noChangeArrowheads="1"/>
              </p:cNvSpPr>
              <p:nvPr/>
            </p:nvSpPr>
            <p:spPr bwMode="auto">
              <a:xfrm>
                <a:off x="1096" y="3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314" name="AutoShape 85"/>
              <p:cNvCxnSpPr>
                <a:cxnSpLocks noChangeShapeType="1"/>
                <a:stCxn id="185424" idx="6"/>
                <a:endCxn id="185425" idx="0"/>
              </p:cNvCxnSpPr>
              <p:nvPr/>
            </p:nvCxnSpPr>
            <p:spPr bwMode="auto">
              <a:xfrm>
                <a:off x="1320" y="2464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315" name="AutoShape 86"/>
              <p:cNvCxnSpPr>
                <a:cxnSpLocks noChangeShapeType="1"/>
                <a:stCxn id="185427" idx="4"/>
                <a:endCxn id="185428" idx="6"/>
              </p:cNvCxnSpPr>
              <p:nvPr/>
            </p:nvCxnSpPr>
            <p:spPr bwMode="auto">
              <a:xfrm rot="5400000">
                <a:off x="1468" y="3388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316" name="AutoShape 87"/>
              <p:cNvCxnSpPr>
                <a:cxnSpLocks noChangeShapeType="1"/>
                <a:stCxn id="185426" idx="0"/>
                <a:endCxn id="185424" idx="2"/>
              </p:cNvCxnSpPr>
              <p:nvPr/>
            </p:nvCxnSpPr>
            <p:spPr bwMode="auto">
              <a:xfrm rot="-5400000">
                <a:off x="788" y="2404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317" name="AutoShape 88"/>
              <p:cNvCxnSpPr>
                <a:cxnSpLocks noChangeShapeType="1"/>
                <a:stCxn id="185425" idx="6"/>
                <a:endCxn id="52321" idx="3"/>
              </p:cNvCxnSpPr>
              <p:nvPr/>
            </p:nvCxnSpPr>
            <p:spPr bwMode="auto">
              <a:xfrm>
                <a:off x="1840" y="2768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318" name="AutoShape 89"/>
              <p:cNvCxnSpPr>
                <a:cxnSpLocks noChangeShapeType="1"/>
                <a:stCxn id="185428" idx="2"/>
                <a:endCxn id="185426" idx="2"/>
              </p:cNvCxnSpPr>
              <p:nvPr/>
            </p:nvCxnSpPr>
            <p:spPr bwMode="auto">
              <a:xfrm rot="10800000">
                <a:off x="576" y="2776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sp>
            <p:nvSpPr>
              <p:cNvPr id="52319" name="Text Box 90"/>
              <p:cNvSpPr txBox="1">
                <a:spLocks noChangeArrowheads="1"/>
              </p:cNvSpPr>
              <p:nvPr/>
            </p:nvSpPr>
            <p:spPr bwMode="auto">
              <a:xfrm>
                <a:off x="1048" y="23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320" name="Text Box 91"/>
              <p:cNvSpPr txBox="1">
                <a:spLocks noChangeArrowheads="1"/>
              </p:cNvSpPr>
              <p:nvPr/>
            </p:nvSpPr>
            <p:spPr bwMode="auto">
              <a:xfrm>
                <a:off x="1560" y="26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321" name="Text Box 92"/>
              <p:cNvSpPr txBox="1">
                <a:spLocks noChangeArrowheads="1"/>
              </p:cNvSpPr>
              <p:nvPr/>
            </p:nvSpPr>
            <p:spPr bwMode="auto">
              <a:xfrm>
                <a:off x="1552" y="32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322" name="Text Box 93"/>
              <p:cNvSpPr txBox="1">
                <a:spLocks noChangeArrowheads="1"/>
              </p:cNvSpPr>
              <p:nvPr/>
            </p:nvSpPr>
            <p:spPr bwMode="auto">
              <a:xfrm>
                <a:off x="1112" y="35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323" name="Text Box 94"/>
              <p:cNvSpPr txBox="1">
                <a:spLocks noChangeArrowheads="1"/>
              </p:cNvSpPr>
              <p:nvPr/>
            </p:nvSpPr>
            <p:spPr bwMode="auto">
              <a:xfrm>
                <a:off x="592" y="269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439" name="Oval 95"/>
              <p:cNvSpPr>
                <a:spLocks noChangeArrowheads="1"/>
              </p:cNvSpPr>
              <p:nvPr/>
            </p:nvSpPr>
            <p:spPr bwMode="auto">
              <a:xfrm>
                <a:off x="488" y="314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325" name="Text Box 96"/>
              <p:cNvSpPr txBox="1">
                <a:spLocks noChangeArrowheads="1"/>
              </p:cNvSpPr>
              <p:nvPr/>
            </p:nvSpPr>
            <p:spPr bwMode="auto">
              <a:xfrm>
                <a:off x="488" y="3192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326" name="Line 97"/>
              <p:cNvSpPr>
                <a:spLocks noChangeShapeType="1"/>
              </p:cNvSpPr>
              <p:nvPr/>
            </p:nvSpPr>
            <p:spPr bwMode="auto">
              <a:xfrm flipH="1">
                <a:off x="512" y="311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327" name="Line 98"/>
              <p:cNvSpPr>
                <a:spLocks noChangeShapeType="1"/>
              </p:cNvSpPr>
              <p:nvPr/>
            </p:nvSpPr>
            <p:spPr bwMode="auto">
              <a:xfrm>
                <a:off x="464" y="312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308" name="Text Box 99"/>
            <p:cNvSpPr txBox="1">
              <a:spLocks noChangeArrowheads="1"/>
            </p:cNvSpPr>
            <p:nvPr/>
          </p:nvSpPr>
          <p:spPr bwMode="auto">
            <a:xfrm>
              <a:off x="528" y="372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4. P3 receives reply</a:t>
              </a:r>
            </a:p>
          </p:txBody>
        </p:sp>
      </p:grpSp>
      <p:grpSp>
        <p:nvGrpSpPr>
          <p:cNvPr id="8" name="Group 100"/>
          <p:cNvGrpSpPr>
            <a:grpSpLocks/>
          </p:cNvGrpSpPr>
          <p:nvPr/>
        </p:nvGrpSpPr>
        <p:grpSpPr bwMode="auto">
          <a:xfrm>
            <a:off x="1816100" y="5118100"/>
            <a:ext cx="647700" cy="330200"/>
            <a:chOff x="1144" y="3224"/>
            <a:chExt cx="408" cy="208"/>
          </a:xfrm>
        </p:grpSpPr>
        <p:cxnSp>
          <p:nvCxnSpPr>
            <p:cNvPr id="52305" name="AutoShape 101"/>
            <p:cNvCxnSpPr>
              <a:cxnSpLocks noChangeShapeType="1"/>
              <a:stCxn id="185428" idx="0"/>
              <a:endCxn id="52321" idx="1"/>
            </p:cNvCxnSpPr>
            <p:nvPr/>
          </p:nvCxnSpPr>
          <p:spPr bwMode="auto">
            <a:xfrm rot="-5400000">
              <a:off x="1333" y="3214"/>
              <a:ext cx="133" cy="304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sp>
          <p:nvSpPr>
            <p:cNvPr id="52306" name="Text Box 102"/>
            <p:cNvSpPr txBox="1">
              <a:spLocks noChangeArrowheads="1"/>
            </p:cNvSpPr>
            <p:nvPr/>
          </p:nvSpPr>
          <p:spPr bwMode="auto">
            <a:xfrm>
              <a:off x="1144" y="3224"/>
              <a:ext cx="36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</p:grpSp>
      <p:grpSp>
        <p:nvGrpSpPr>
          <p:cNvPr id="9" name="Group 103"/>
          <p:cNvGrpSpPr>
            <a:grpSpLocks/>
          </p:cNvGrpSpPr>
          <p:nvPr/>
        </p:nvGrpSpPr>
        <p:grpSpPr bwMode="auto">
          <a:xfrm>
            <a:off x="1244600" y="1562100"/>
            <a:ext cx="2133600" cy="1143000"/>
            <a:chOff x="784" y="984"/>
            <a:chExt cx="1344" cy="720"/>
          </a:xfrm>
        </p:grpSpPr>
        <p:sp>
          <p:nvSpPr>
            <p:cNvPr id="52299" name="Text Box 104"/>
            <p:cNvSpPr txBox="1">
              <a:spLocks noChangeArrowheads="1"/>
            </p:cNvSpPr>
            <p:nvPr/>
          </p:nvSpPr>
          <p:spPr bwMode="auto">
            <a:xfrm>
              <a:off x="1496" y="1168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300" name="AutoShape 105"/>
            <p:cNvCxnSpPr>
              <a:cxnSpLocks noChangeShapeType="1"/>
            </p:cNvCxnSpPr>
            <p:nvPr/>
          </p:nvCxnSpPr>
          <p:spPr bwMode="auto">
            <a:xfrm rot="10800000" flipV="1">
              <a:off x="1240" y="1027"/>
              <a:ext cx="312" cy="677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sp>
          <p:nvSpPr>
            <p:cNvPr id="52301" name="Text Box 106"/>
            <p:cNvSpPr txBox="1">
              <a:spLocks noChangeArrowheads="1"/>
            </p:cNvSpPr>
            <p:nvPr/>
          </p:nvSpPr>
          <p:spPr bwMode="auto">
            <a:xfrm>
              <a:off x="1000" y="1216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302" name="AutoShape 107"/>
            <p:cNvCxnSpPr>
              <a:cxnSpLocks noChangeShapeType="1"/>
            </p:cNvCxnSpPr>
            <p:nvPr/>
          </p:nvCxnSpPr>
          <p:spPr bwMode="auto">
            <a:xfrm rot="10800000" flipV="1">
              <a:off x="784" y="1027"/>
              <a:ext cx="768" cy="324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sp>
          <p:nvSpPr>
            <p:cNvPr id="52303" name="Text Box 108"/>
            <p:cNvSpPr txBox="1">
              <a:spLocks noChangeArrowheads="1"/>
            </p:cNvSpPr>
            <p:nvPr/>
          </p:nvSpPr>
          <p:spPr bwMode="auto">
            <a:xfrm>
              <a:off x="880" y="984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304" name="Line 109"/>
            <p:cNvSpPr>
              <a:spLocks noChangeShapeType="1"/>
            </p:cNvSpPr>
            <p:nvPr/>
          </p:nvSpPr>
          <p:spPr bwMode="auto">
            <a:xfrm flipH="1">
              <a:off x="1712" y="1152"/>
              <a:ext cx="40" cy="272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110"/>
          <p:cNvGrpSpPr>
            <a:grpSpLocks/>
          </p:cNvGrpSpPr>
          <p:nvPr/>
        </p:nvGrpSpPr>
        <p:grpSpPr bwMode="auto">
          <a:xfrm>
            <a:off x="6569075" y="1930400"/>
            <a:ext cx="1927225" cy="1020763"/>
            <a:chOff x="4138" y="1216"/>
            <a:chExt cx="1214" cy="643"/>
          </a:xfrm>
        </p:grpSpPr>
        <p:sp>
          <p:nvSpPr>
            <p:cNvPr id="52293" name="Text Box 111"/>
            <p:cNvSpPr txBox="1">
              <a:spLocks noChangeArrowheads="1"/>
            </p:cNvSpPr>
            <p:nvPr/>
          </p:nvSpPr>
          <p:spPr bwMode="auto">
            <a:xfrm>
              <a:off x="4760" y="1680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294" name="Line 112"/>
            <p:cNvSpPr>
              <a:spLocks noChangeShapeType="1"/>
            </p:cNvSpPr>
            <p:nvPr/>
          </p:nvSpPr>
          <p:spPr bwMode="auto">
            <a:xfrm flipH="1" flipV="1">
              <a:off x="4138" y="1568"/>
              <a:ext cx="358" cy="208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5" name="Text Box 113"/>
            <p:cNvSpPr txBox="1">
              <a:spLocks noChangeArrowheads="1"/>
            </p:cNvSpPr>
            <p:nvPr/>
          </p:nvSpPr>
          <p:spPr bwMode="auto">
            <a:xfrm>
              <a:off x="4208" y="1504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296" name="AutoShape 114"/>
            <p:cNvCxnSpPr>
              <a:cxnSpLocks noChangeShapeType="1"/>
            </p:cNvCxnSpPr>
            <p:nvPr/>
          </p:nvCxnSpPr>
          <p:spPr bwMode="auto">
            <a:xfrm rot="5400000" flipH="1">
              <a:off x="4571" y="956"/>
              <a:ext cx="65" cy="888"/>
            </a:xfrm>
            <a:prstGeom prst="curvedConnector3">
              <a:avLst>
                <a:gd name="adj1" fmla="val 307694"/>
              </a:avLst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sp>
          <p:nvSpPr>
            <p:cNvPr id="52297" name="Text Box 115"/>
            <p:cNvSpPr txBox="1">
              <a:spLocks noChangeArrowheads="1"/>
            </p:cNvSpPr>
            <p:nvPr/>
          </p:nvSpPr>
          <p:spPr bwMode="auto">
            <a:xfrm>
              <a:off x="4288" y="1216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298" name="Line 116"/>
            <p:cNvSpPr>
              <a:spLocks noChangeShapeType="1"/>
            </p:cNvSpPr>
            <p:nvPr/>
          </p:nvSpPr>
          <p:spPr bwMode="auto">
            <a:xfrm flipH="1">
              <a:off x="4720" y="1624"/>
              <a:ext cx="192" cy="136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117"/>
          <p:cNvGrpSpPr>
            <a:grpSpLocks/>
          </p:cNvGrpSpPr>
          <p:nvPr/>
        </p:nvGrpSpPr>
        <p:grpSpPr bwMode="auto">
          <a:xfrm>
            <a:off x="3454400" y="3594101"/>
            <a:ext cx="2260600" cy="2593976"/>
            <a:chOff x="2176" y="2264"/>
            <a:chExt cx="1424" cy="1634"/>
          </a:xfrm>
        </p:grpSpPr>
        <p:grpSp>
          <p:nvGrpSpPr>
            <p:cNvPr id="12" name="Group 118"/>
            <p:cNvGrpSpPr>
              <a:grpSpLocks/>
            </p:cNvGrpSpPr>
            <p:nvPr/>
          </p:nvGrpSpPr>
          <p:grpSpPr bwMode="auto">
            <a:xfrm>
              <a:off x="2176" y="2264"/>
              <a:ext cx="1392" cy="1424"/>
              <a:chOff x="2176" y="2264"/>
              <a:chExt cx="1392" cy="1424"/>
            </a:xfrm>
          </p:grpSpPr>
          <p:sp>
            <p:nvSpPr>
              <p:cNvPr id="185463" name="Oval 119"/>
              <p:cNvSpPr>
                <a:spLocks noChangeArrowheads="1"/>
              </p:cNvSpPr>
              <p:nvPr/>
            </p:nvSpPr>
            <p:spPr bwMode="auto">
              <a:xfrm>
                <a:off x="2728" y="22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4" name="Oval 120"/>
              <p:cNvSpPr>
                <a:spLocks noChangeArrowheads="1"/>
              </p:cNvSpPr>
              <p:nvPr/>
            </p:nvSpPr>
            <p:spPr bwMode="auto">
              <a:xfrm>
                <a:off x="3248" y="25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5" name="Oval 121"/>
              <p:cNvSpPr>
                <a:spLocks noChangeArrowheads="1"/>
              </p:cNvSpPr>
              <p:nvPr/>
            </p:nvSpPr>
            <p:spPr bwMode="auto">
              <a:xfrm>
                <a:off x="2288" y="257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6" name="Oval 122"/>
              <p:cNvSpPr>
                <a:spLocks noChangeArrowheads="1"/>
              </p:cNvSpPr>
              <p:nvPr/>
            </p:nvSpPr>
            <p:spPr bwMode="auto">
              <a:xfrm>
                <a:off x="3240" y="31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7" name="Oval 123"/>
              <p:cNvSpPr>
                <a:spLocks noChangeArrowheads="1"/>
              </p:cNvSpPr>
              <p:nvPr/>
            </p:nvSpPr>
            <p:spPr bwMode="auto">
              <a:xfrm>
                <a:off x="2808" y="340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279" name="AutoShape 124"/>
              <p:cNvCxnSpPr>
                <a:cxnSpLocks noChangeShapeType="1"/>
                <a:stCxn id="185463" idx="6"/>
                <a:endCxn id="185464" idx="0"/>
              </p:cNvCxnSpPr>
              <p:nvPr/>
            </p:nvCxnSpPr>
            <p:spPr bwMode="auto">
              <a:xfrm>
                <a:off x="3032" y="240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280" name="AutoShape 125"/>
              <p:cNvCxnSpPr>
                <a:cxnSpLocks noChangeShapeType="1"/>
                <a:stCxn id="185466" idx="4"/>
                <a:endCxn id="185467" idx="6"/>
              </p:cNvCxnSpPr>
              <p:nvPr/>
            </p:nvCxnSpPr>
            <p:spPr bwMode="auto">
              <a:xfrm rot="5400000">
                <a:off x="3180" y="3332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281" name="AutoShape 126"/>
              <p:cNvCxnSpPr>
                <a:cxnSpLocks noChangeShapeType="1"/>
                <a:stCxn id="185465" idx="0"/>
                <a:endCxn id="185463" idx="2"/>
              </p:cNvCxnSpPr>
              <p:nvPr/>
            </p:nvCxnSpPr>
            <p:spPr bwMode="auto">
              <a:xfrm rot="-5400000">
                <a:off x="2500" y="234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282" name="AutoShape 127"/>
              <p:cNvCxnSpPr>
                <a:cxnSpLocks noChangeShapeType="1"/>
                <a:stCxn id="185464" idx="6"/>
                <a:endCxn id="52286" idx="3"/>
              </p:cNvCxnSpPr>
              <p:nvPr/>
            </p:nvCxnSpPr>
            <p:spPr bwMode="auto">
              <a:xfrm>
                <a:off x="3552" y="2712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283" name="AutoShape 128"/>
              <p:cNvCxnSpPr>
                <a:cxnSpLocks noChangeShapeType="1"/>
                <a:stCxn id="185467" idx="2"/>
                <a:endCxn id="185465" idx="2"/>
              </p:cNvCxnSpPr>
              <p:nvPr/>
            </p:nvCxnSpPr>
            <p:spPr bwMode="auto">
              <a:xfrm rot="10800000">
                <a:off x="2288" y="2720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sp>
            <p:nvSpPr>
              <p:cNvPr id="52284" name="Text Box 129"/>
              <p:cNvSpPr txBox="1">
                <a:spLocks noChangeArrowheads="1"/>
              </p:cNvSpPr>
              <p:nvPr/>
            </p:nvSpPr>
            <p:spPr bwMode="auto">
              <a:xfrm>
                <a:off x="2760" y="233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285" name="Text Box 130"/>
              <p:cNvSpPr txBox="1">
                <a:spLocks noChangeArrowheads="1"/>
              </p:cNvSpPr>
              <p:nvPr/>
            </p:nvSpPr>
            <p:spPr bwMode="auto">
              <a:xfrm>
                <a:off x="3272" y="26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286" name="Text Box 131"/>
              <p:cNvSpPr txBox="1">
                <a:spLocks noChangeArrowheads="1"/>
              </p:cNvSpPr>
              <p:nvPr/>
            </p:nvSpPr>
            <p:spPr bwMode="auto">
              <a:xfrm>
                <a:off x="3264" y="316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287" name="Text Box 132"/>
              <p:cNvSpPr txBox="1">
                <a:spLocks noChangeArrowheads="1"/>
              </p:cNvSpPr>
              <p:nvPr/>
            </p:nvSpPr>
            <p:spPr bwMode="auto">
              <a:xfrm>
                <a:off x="2824" y="34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288" name="Text Box 133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478" name="Oval 134"/>
              <p:cNvSpPr>
                <a:spLocks noChangeArrowheads="1"/>
              </p:cNvSpPr>
              <p:nvPr/>
            </p:nvSpPr>
            <p:spPr bwMode="auto">
              <a:xfrm>
                <a:off x="2200" y="308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290" name="Text Box 135"/>
              <p:cNvSpPr txBox="1">
                <a:spLocks noChangeArrowheads="1"/>
              </p:cNvSpPr>
              <p:nvPr/>
            </p:nvSpPr>
            <p:spPr bwMode="auto">
              <a:xfrm>
                <a:off x="2200" y="313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291" name="Line 136"/>
              <p:cNvSpPr>
                <a:spLocks noChangeShapeType="1"/>
              </p:cNvSpPr>
              <p:nvPr/>
            </p:nvSpPr>
            <p:spPr bwMode="auto">
              <a:xfrm flipH="1">
                <a:off x="2224" y="3056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292" name="Line 137"/>
              <p:cNvSpPr>
                <a:spLocks noChangeShapeType="1"/>
              </p:cNvSpPr>
              <p:nvPr/>
            </p:nvSpPr>
            <p:spPr bwMode="auto">
              <a:xfrm>
                <a:off x="2176" y="3072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273" name="Text Box 138"/>
            <p:cNvSpPr txBox="1">
              <a:spLocks noChangeArrowheads="1"/>
            </p:cNvSpPr>
            <p:nvPr/>
          </p:nvSpPr>
          <p:spPr bwMode="auto">
            <a:xfrm>
              <a:off x="2248" y="3704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P4 receives no reply</a:t>
              </a:r>
            </a:p>
          </p:txBody>
        </p:sp>
      </p:grpSp>
      <p:grpSp>
        <p:nvGrpSpPr>
          <p:cNvPr id="13" name="Group 139"/>
          <p:cNvGrpSpPr>
            <a:grpSpLocks/>
          </p:cNvGrpSpPr>
          <p:nvPr/>
        </p:nvGrpSpPr>
        <p:grpSpPr bwMode="auto">
          <a:xfrm>
            <a:off x="6083300" y="3606801"/>
            <a:ext cx="2260600" cy="2593976"/>
            <a:chOff x="2176" y="2264"/>
            <a:chExt cx="1424" cy="1634"/>
          </a:xfrm>
        </p:grpSpPr>
        <p:grpSp>
          <p:nvGrpSpPr>
            <p:cNvPr id="14" name="Group 140"/>
            <p:cNvGrpSpPr>
              <a:grpSpLocks/>
            </p:cNvGrpSpPr>
            <p:nvPr/>
          </p:nvGrpSpPr>
          <p:grpSpPr bwMode="auto">
            <a:xfrm>
              <a:off x="2176" y="2264"/>
              <a:ext cx="1392" cy="1424"/>
              <a:chOff x="2176" y="2264"/>
              <a:chExt cx="1392" cy="1424"/>
            </a:xfrm>
          </p:grpSpPr>
          <p:sp>
            <p:nvSpPr>
              <p:cNvPr id="185485" name="Oval 141"/>
              <p:cNvSpPr>
                <a:spLocks noChangeArrowheads="1"/>
              </p:cNvSpPr>
              <p:nvPr/>
            </p:nvSpPr>
            <p:spPr bwMode="auto">
              <a:xfrm>
                <a:off x="2728" y="22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6" name="Oval 142"/>
              <p:cNvSpPr>
                <a:spLocks noChangeArrowheads="1"/>
              </p:cNvSpPr>
              <p:nvPr/>
            </p:nvSpPr>
            <p:spPr bwMode="auto">
              <a:xfrm>
                <a:off x="3248" y="25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7" name="Oval 143"/>
              <p:cNvSpPr>
                <a:spLocks noChangeArrowheads="1"/>
              </p:cNvSpPr>
              <p:nvPr/>
            </p:nvSpPr>
            <p:spPr bwMode="auto">
              <a:xfrm>
                <a:off x="2288" y="257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8" name="Oval 144"/>
              <p:cNvSpPr>
                <a:spLocks noChangeArrowheads="1"/>
              </p:cNvSpPr>
              <p:nvPr/>
            </p:nvSpPr>
            <p:spPr bwMode="auto">
              <a:xfrm>
                <a:off x="3240" y="31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9" name="Oval 145"/>
              <p:cNvSpPr>
                <a:spLocks noChangeArrowheads="1"/>
              </p:cNvSpPr>
              <p:nvPr/>
            </p:nvSpPr>
            <p:spPr bwMode="auto">
              <a:xfrm>
                <a:off x="2808" y="340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258" name="AutoShape 146"/>
              <p:cNvCxnSpPr>
                <a:cxnSpLocks noChangeShapeType="1"/>
                <a:stCxn id="185485" idx="6"/>
                <a:endCxn id="185486" idx="0"/>
              </p:cNvCxnSpPr>
              <p:nvPr/>
            </p:nvCxnSpPr>
            <p:spPr bwMode="auto">
              <a:xfrm>
                <a:off x="3032" y="240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259" name="AutoShape 147"/>
              <p:cNvCxnSpPr>
                <a:cxnSpLocks noChangeShapeType="1"/>
                <a:stCxn id="185488" idx="4"/>
                <a:endCxn id="185489" idx="6"/>
              </p:cNvCxnSpPr>
              <p:nvPr/>
            </p:nvCxnSpPr>
            <p:spPr bwMode="auto">
              <a:xfrm rot="5400000">
                <a:off x="3180" y="3332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260" name="AutoShape 148"/>
              <p:cNvCxnSpPr>
                <a:cxnSpLocks noChangeShapeType="1"/>
                <a:stCxn id="185487" idx="0"/>
                <a:endCxn id="185485" idx="2"/>
              </p:cNvCxnSpPr>
              <p:nvPr/>
            </p:nvCxnSpPr>
            <p:spPr bwMode="auto">
              <a:xfrm rot="-5400000">
                <a:off x="2500" y="234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261" name="AutoShape 149"/>
              <p:cNvCxnSpPr>
                <a:cxnSpLocks noChangeShapeType="1"/>
                <a:stCxn id="185486" idx="6"/>
                <a:endCxn id="52265" idx="3"/>
              </p:cNvCxnSpPr>
              <p:nvPr/>
            </p:nvCxnSpPr>
            <p:spPr bwMode="auto">
              <a:xfrm>
                <a:off x="3552" y="2712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262" name="AutoShape 150"/>
              <p:cNvCxnSpPr>
                <a:cxnSpLocks noChangeShapeType="1"/>
                <a:stCxn id="185489" idx="2"/>
                <a:endCxn id="185487" idx="2"/>
              </p:cNvCxnSpPr>
              <p:nvPr/>
            </p:nvCxnSpPr>
            <p:spPr bwMode="auto">
              <a:xfrm rot="10800000">
                <a:off x="2288" y="2720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sp>
            <p:nvSpPr>
              <p:cNvPr id="52263" name="Text Box 151"/>
              <p:cNvSpPr txBox="1">
                <a:spLocks noChangeArrowheads="1"/>
              </p:cNvSpPr>
              <p:nvPr/>
            </p:nvSpPr>
            <p:spPr bwMode="auto">
              <a:xfrm>
                <a:off x="2760" y="233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264" name="Text Box 152"/>
              <p:cNvSpPr txBox="1">
                <a:spLocks noChangeArrowheads="1"/>
              </p:cNvSpPr>
              <p:nvPr/>
            </p:nvSpPr>
            <p:spPr bwMode="auto">
              <a:xfrm>
                <a:off x="3272" y="26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265" name="Text Box 153"/>
              <p:cNvSpPr txBox="1">
                <a:spLocks noChangeArrowheads="1"/>
              </p:cNvSpPr>
              <p:nvPr/>
            </p:nvSpPr>
            <p:spPr bwMode="auto">
              <a:xfrm>
                <a:off x="3264" y="316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266" name="Text Box 154"/>
              <p:cNvSpPr txBox="1">
                <a:spLocks noChangeArrowheads="1"/>
              </p:cNvSpPr>
              <p:nvPr/>
            </p:nvSpPr>
            <p:spPr bwMode="auto">
              <a:xfrm>
                <a:off x="2824" y="34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267" name="Text Box 155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500" name="Oval 156"/>
              <p:cNvSpPr>
                <a:spLocks noChangeArrowheads="1"/>
              </p:cNvSpPr>
              <p:nvPr/>
            </p:nvSpPr>
            <p:spPr bwMode="auto">
              <a:xfrm>
                <a:off x="2200" y="308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269" name="Text Box 157"/>
              <p:cNvSpPr txBox="1">
                <a:spLocks noChangeArrowheads="1"/>
              </p:cNvSpPr>
              <p:nvPr/>
            </p:nvSpPr>
            <p:spPr bwMode="auto">
              <a:xfrm>
                <a:off x="2200" y="313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270" name="Line 158"/>
              <p:cNvSpPr>
                <a:spLocks noChangeShapeType="1"/>
              </p:cNvSpPr>
              <p:nvPr/>
            </p:nvSpPr>
            <p:spPr bwMode="auto">
              <a:xfrm flipH="1">
                <a:off x="2224" y="3056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271" name="Line 159"/>
              <p:cNvSpPr>
                <a:spLocks noChangeShapeType="1"/>
              </p:cNvSpPr>
              <p:nvPr/>
            </p:nvSpPr>
            <p:spPr bwMode="auto">
              <a:xfrm>
                <a:off x="2176" y="3072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252" name="Text Box 160"/>
            <p:cNvSpPr txBox="1">
              <a:spLocks noChangeArrowheads="1"/>
            </p:cNvSpPr>
            <p:nvPr/>
          </p:nvSpPr>
          <p:spPr bwMode="auto">
            <a:xfrm>
              <a:off x="2248" y="3704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P4 announces itself </a:t>
              </a:r>
            </a:p>
          </p:txBody>
        </p:sp>
      </p:grpSp>
      <p:grpSp>
        <p:nvGrpSpPr>
          <p:cNvPr id="15" name="Group 161"/>
          <p:cNvGrpSpPr>
            <a:grpSpLocks/>
          </p:cNvGrpSpPr>
          <p:nvPr/>
        </p:nvGrpSpPr>
        <p:grpSpPr bwMode="auto">
          <a:xfrm>
            <a:off x="6521450" y="4051300"/>
            <a:ext cx="1301750" cy="1425575"/>
            <a:chOff x="4108" y="2552"/>
            <a:chExt cx="820" cy="898"/>
          </a:xfrm>
        </p:grpSpPr>
        <p:cxnSp>
          <p:nvCxnSpPr>
            <p:cNvPr id="52246" name="AutoShape 162"/>
            <p:cNvCxnSpPr>
              <a:cxnSpLocks noChangeShapeType="1"/>
              <a:stCxn id="185489" idx="0"/>
              <a:endCxn id="52264" idx="1"/>
            </p:cNvCxnSpPr>
            <p:nvPr/>
          </p:nvCxnSpPr>
          <p:spPr bwMode="auto">
            <a:xfrm rot="-5400000">
              <a:off x="4433" y="2914"/>
              <a:ext cx="677" cy="312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247" name="AutoShape 163"/>
            <p:cNvCxnSpPr>
              <a:cxnSpLocks noChangeShapeType="1"/>
              <a:stCxn id="185489" idx="7"/>
              <a:endCxn id="185488" idx="2"/>
            </p:cNvCxnSpPr>
            <p:nvPr/>
          </p:nvCxnSpPr>
          <p:spPr bwMode="auto">
            <a:xfrm rot="-5400000">
              <a:off x="4717" y="3270"/>
              <a:ext cx="186" cy="173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248" name="AutoShape 164"/>
            <p:cNvCxnSpPr>
              <a:cxnSpLocks noChangeShapeType="1"/>
              <a:stCxn id="185489" idx="1"/>
              <a:endCxn id="52267" idx="2"/>
            </p:cNvCxnSpPr>
            <p:nvPr/>
          </p:nvCxnSpPr>
          <p:spPr bwMode="auto">
            <a:xfrm rot="5400000" flipH="1">
              <a:off x="4006" y="2947"/>
              <a:ext cx="605" cy="401"/>
            </a:xfrm>
            <a:prstGeom prst="curvedConnector3">
              <a:avLst>
                <a:gd name="adj1" fmla="val 53389"/>
              </a:avLst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sp>
          <p:nvSpPr>
            <p:cNvPr id="52249" name="Line 165"/>
            <p:cNvSpPr>
              <a:spLocks noChangeShapeType="1"/>
            </p:cNvSpPr>
            <p:nvPr/>
          </p:nvSpPr>
          <p:spPr bwMode="auto">
            <a:xfrm flipH="1" flipV="1">
              <a:off x="4528" y="2552"/>
              <a:ext cx="40" cy="864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0" name="Text Box 166"/>
            <p:cNvSpPr txBox="1">
              <a:spLocks noChangeArrowheads="1"/>
            </p:cNvSpPr>
            <p:nvPr/>
          </p:nvSpPr>
          <p:spPr bwMode="auto">
            <a:xfrm>
              <a:off x="4288" y="3104"/>
              <a:ext cx="57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coordinator</a:t>
              </a:r>
            </a:p>
          </p:txBody>
        </p:sp>
      </p:grpSp>
      <p:sp>
        <p:nvSpPr>
          <p:cNvPr id="52245" name="Text Box 167"/>
          <p:cNvSpPr txBox="1">
            <a:spLocks noChangeArrowheads="1"/>
          </p:cNvSpPr>
          <p:nvPr/>
        </p:nvSpPr>
        <p:spPr bwMode="auto">
          <a:xfrm>
            <a:off x="5434013" y="414338"/>
            <a:ext cx="11276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answer=OK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E79977-8762-624D-9D2F-4FE156E28C29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auto">
          <a:xfrm>
            <a:off x="2286000" y="3505200"/>
            <a:ext cx="20574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TCP</a:t>
            </a:r>
          </a:p>
        </p:txBody>
      </p:sp>
      <p:sp>
        <p:nvSpPr>
          <p:cNvPr id="6" name="Rectangle 26"/>
          <p:cNvSpPr>
            <a:spLocks noChangeArrowheads="1"/>
          </p:cNvSpPr>
          <p:nvPr/>
        </p:nvSpPr>
        <p:spPr bwMode="auto">
          <a:xfrm>
            <a:off x="4343400" y="3505200"/>
            <a:ext cx="2133600" cy="68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rgbClr val="000000"/>
                </a:solidFill>
                <a:latin typeface="Arial" pitchFamily="-1" charset="0"/>
              </a:rPr>
              <a:t>UDP</a:t>
            </a:r>
          </a:p>
        </p:txBody>
      </p:sp>
      <p:sp>
        <p:nvSpPr>
          <p:cNvPr id="7" name="Rectangle 27"/>
          <p:cNvSpPr>
            <a:spLocks noChangeArrowheads="1"/>
          </p:cNvSpPr>
          <p:nvPr/>
        </p:nvSpPr>
        <p:spPr bwMode="auto">
          <a:xfrm>
            <a:off x="2286000" y="4191000"/>
            <a:ext cx="4191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IP</a:t>
            </a:r>
          </a:p>
        </p:txBody>
      </p:sp>
      <p:sp>
        <p:nvSpPr>
          <p:cNvPr id="8" name="Rectangle 27"/>
          <p:cNvSpPr>
            <a:spLocks noChangeArrowheads="1"/>
          </p:cNvSpPr>
          <p:nvPr/>
        </p:nvSpPr>
        <p:spPr bwMode="auto">
          <a:xfrm>
            <a:off x="2286000" y="4876800"/>
            <a:ext cx="4191000" cy="685800"/>
          </a:xfrm>
          <a:prstGeom prst="rect">
            <a:avLst/>
          </a:prstGeom>
          <a:solidFill>
            <a:srgbClr val="000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bg1"/>
                </a:solidFill>
                <a:latin typeface="Arial" pitchFamily="-1" charset="0"/>
              </a:rPr>
              <a:t>Device Drivers</a:t>
            </a:r>
            <a:endParaRPr lang="en-US" sz="2400" b="0" dirty="0">
              <a:solidFill>
                <a:schemeClr val="bg1"/>
              </a:solidFill>
              <a:latin typeface="Arial" pitchFamily="-1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2286000" y="5562600"/>
            <a:ext cx="4191000" cy="6858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bg1"/>
                </a:solidFill>
                <a:latin typeface="Arial" pitchFamily="-1" charset="0"/>
              </a:rPr>
              <a:t>Network Interface</a:t>
            </a:r>
            <a:endParaRPr lang="en-US" sz="2400" b="0" dirty="0">
              <a:solidFill>
                <a:schemeClr val="bg1"/>
              </a:solidFill>
              <a:latin typeface="Arial" pitchFamily="-1" charset="0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828800" y="3200400"/>
            <a:ext cx="5943600" cy="1588"/>
          </a:xfrm>
          <a:prstGeom prst="line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rot="5400000">
            <a:off x="6973094" y="3543300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67056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OS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05600" y="2052935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App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600" y="2971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Socket API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905000"/>
            <a:ext cx="819150" cy="8191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1828800"/>
            <a:ext cx="914400" cy="9144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28800"/>
            <a:ext cx="914400" cy="9144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1828800"/>
            <a:ext cx="914400" cy="914400"/>
          </a:xfrm>
          <a:prstGeom prst="rect">
            <a:avLst/>
          </a:prstGeom>
        </p:spPr>
      </p:pic>
      <p:cxnSp>
        <p:nvCxnSpPr>
          <p:cNvPr id="19" name="Straight Arrow Connector 18"/>
          <p:cNvCxnSpPr/>
          <p:nvPr/>
        </p:nvCxnSpPr>
        <p:spPr bwMode="auto">
          <a:xfrm rot="5400000">
            <a:off x="6973094" y="2856706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501775" y="1700213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socket()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654175" y="2392363"/>
            <a:ext cx="10985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bind()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500188" y="3108325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listen()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501775" y="3813175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accept()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670050" y="4926013"/>
            <a:ext cx="10985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read()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593850" y="6000750"/>
            <a:ext cx="12509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write()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654175" y="1163638"/>
            <a:ext cx="1098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u="sng"/>
              <a:t>Server</a:t>
            </a: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2171700" y="2084388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2171700" y="2774950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2171700" y="3505200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2171700" y="4195763"/>
            <a:ext cx="19050" cy="7302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2171700" y="5322888"/>
            <a:ext cx="19050" cy="6524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270000" y="1585913"/>
            <a:ext cx="1919288" cy="276542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116013" y="4465638"/>
            <a:ext cx="946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block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847725" y="5307013"/>
            <a:ext cx="125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/>
              <a:t>process</a:t>
            </a:r>
          </a:p>
          <a:p>
            <a:pPr>
              <a:lnSpc>
                <a:spcPct val="90000"/>
              </a:lnSpc>
            </a:pPr>
            <a:r>
              <a:rPr lang="en-US"/>
              <a:t>request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6530975" y="2814638"/>
            <a:ext cx="1098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u="sng"/>
              <a:t>Client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434138" y="3352800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socket()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6357938" y="4044950"/>
            <a:ext cx="15557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connect()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6508750" y="4760913"/>
            <a:ext cx="12509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write()</a:t>
            </a:r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7104063" y="3736975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7104063" y="4427538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H="1">
            <a:off x="2152650" y="4235450"/>
            <a:ext cx="4264025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 rot="21359234">
            <a:off x="3670300" y="3621088"/>
            <a:ext cx="1708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establish</a:t>
            </a:r>
          </a:p>
          <a:p>
            <a:r>
              <a:rPr lang="en-US"/>
              <a:t>connection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H="1">
            <a:off x="2728913" y="4887913"/>
            <a:ext cx="3763962" cy="2301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 Box 29"/>
          <p:cNvSpPr txBox="1">
            <a:spLocks noChangeArrowheads="1"/>
          </p:cNvSpPr>
          <p:nvPr/>
        </p:nvSpPr>
        <p:spPr bwMode="auto">
          <a:xfrm rot="21358569">
            <a:off x="3689350" y="4581525"/>
            <a:ext cx="2012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send request</a:t>
            </a:r>
          </a:p>
        </p:txBody>
      </p:sp>
      <p:sp>
        <p:nvSpPr>
          <p:cNvPr id="30" name="Text Box 31"/>
          <p:cNvSpPr txBox="1">
            <a:spLocks noChangeArrowheads="1"/>
          </p:cNvSpPr>
          <p:nvPr/>
        </p:nvSpPr>
        <p:spPr bwMode="auto">
          <a:xfrm>
            <a:off x="6607175" y="6156325"/>
            <a:ext cx="10985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read()</a:t>
            </a:r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2843213" y="6156325"/>
            <a:ext cx="3763962" cy="1920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3"/>
          <p:cNvSpPr txBox="1">
            <a:spLocks noChangeArrowheads="1"/>
          </p:cNvSpPr>
          <p:nvPr/>
        </p:nvSpPr>
        <p:spPr bwMode="auto">
          <a:xfrm rot="247832">
            <a:off x="3765550" y="5848350"/>
            <a:ext cx="2165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send response</a:t>
            </a:r>
          </a:p>
        </p:txBody>
      </p:sp>
      <p:sp>
        <p:nvSpPr>
          <p:cNvPr id="33" name="Line 34"/>
          <p:cNvSpPr>
            <a:spLocks noChangeShapeType="1"/>
          </p:cNvSpPr>
          <p:nvPr/>
        </p:nvSpPr>
        <p:spPr bwMode="auto">
          <a:xfrm>
            <a:off x="7107238" y="5157788"/>
            <a:ext cx="38100" cy="9985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/>
      <p:bldP spid="28" grpId="0" animBg="1"/>
      <p:bldP spid="29" grpId="0"/>
      <p:bldP spid="30" grpId="0" animBg="1"/>
      <p:bldP spid="31" grpId="0" animBg="1"/>
      <p:bldP spid="32" grpId="0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 with Socket API?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Low-level read/write</a:t>
            </a:r>
          </a:p>
          <a:p>
            <a:r>
              <a:rPr lang="en-US" dirty="0" smtClean="0"/>
              <a:t>Communication oriented</a:t>
            </a:r>
          </a:p>
          <a:p>
            <a:r>
              <a:rPr lang="en-US" dirty="0" smtClean="0"/>
              <a:t>Same sequence of calls, repeated many times</a:t>
            </a:r>
          </a:p>
          <a:p>
            <a:r>
              <a:rPr lang="en-US" dirty="0" smtClean="0"/>
              <a:t>Etc, etc…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Not programmer friendly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RPC (Remote Procedure Call)</a:t>
            </a:r>
          </a:p>
          <a:p>
            <a:pPr lvl="1"/>
            <a:r>
              <a:rPr lang="en-US" dirty="0" smtClean="0"/>
              <a:t>Goal: it should appear that the programmer is calling a local function</a:t>
            </a:r>
          </a:p>
          <a:p>
            <a:pPr lvl="1"/>
            <a:r>
              <a:rPr lang="en-US" dirty="0" smtClean="0"/>
              <a:t>Mechanism to enable function calls between different processes</a:t>
            </a:r>
          </a:p>
          <a:p>
            <a:pPr lvl="1"/>
            <a:r>
              <a:rPr lang="en-US" dirty="0" smtClean="0"/>
              <a:t>First proposed in the 80’s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Sun RPC</a:t>
            </a:r>
          </a:p>
          <a:p>
            <a:pPr lvl="1"/>
            <a:r>
              <a:rPr lang="en-US" dirty="0" smtClean="0"/>
              <a:t>Java RMI</a:t>
            </a:r>
          </a:p>
          <a:p>
            <a:pPr lvl="1"/>
            <a:r>
              <a:rPr lang="en-US" dirty="0" smtClean="0"/>
              <a:t>CORBA</a:t>
            </a:r>
          </a:p>
          <a:p>
            <a:r>
              <a:rPr lang="en-US" dirty="0" smtClean="0"/>
              <a:t>Other examples that borrow the idea</a:t>
            </a:r>
          </a:p>
          <a:p>
            <a:pPr lvl="1"/>
            <a:r>
              <a:rPr lang="en-US" dirty="0" smtClean="0"/>
              <a:t>XML-RPC</a:t>
            </a:r>
          </a:p>
          <a:p>
            <a:pPr lvl="1"/>
            <a:r>
              <a:rPr lang="en-US" dirty="0" smtClean="0"/>
              <a:t>Android Bound Services with AIDL</a:t>
            </a:r>
          </a:p>
          <a:p>
            <a:pPr lvl="1"/>
            <a:r>
              <a:rPr lang="en-US" dirty="0" smtClean="0"/>
              <a:t>Google Protocol Buffers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Client</a:t>
            </a:r>
          </a:p>
          <a:p>
            <a:pPr>
              <a:buNone/>
            </a:pPr>
            <a:r>
              <a:rPr lang="en-US" dirty="0" err="1" smtClean="0"/>
              <a:t>i</a:t>
            </a:r>
            <a:r>
              <a:rPr lang="en-US" dirty="0" err="1" smtClean="0"/>
              <a:t>nt</a:t>
            </a:r>
            <a:r>
              <a:rPr lang="en-US" dirty="0" smtClean="0"/>
              <a:t> main (…)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 …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rpc_call</a:t>
            </a:r>
            <a:r>
              <a:rPr lang="en-US" dirty="0" smtClean="0"/>
              <a:t>(…);</a:t>
            </a:r>
          </a:p>
          <a:p>
            <a:pPr>
              <a:buNone/>
            </a:pPr>
            <a:r>
              <a:rPr lang="en-US" dirty="0" smtClean="0"/>
              <a:t>	…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Server</a:t>
            </a:r>
          </a:p>
          <a:p>
            <a:pPr>
              <a:buNone/>
            </a:pPr>
            <a:r>
              <a:rPr lang="en-US" dirty="0" smtClean="0"/>
              <a:t>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</a:t>
            </a:r>
            <a:r>
              <a:rPr lang="en-US" dirty="0" smtClean="0"/>
              <a:t>oid </a:t>
            </a:r>
            <a:r>
              <a:rPr lang="en-US" dirty="0" err="1" smtClean="0"/>
              <a:t>rpc_call</a:t>
            </a:r>
            <a:r>
              <a:rPr lang="en-US" dirty="0" smtClean="0"/>
              <a:t>(…) {</a:t>
            </a:r>
          </a:p>
          <a:p>
            <a:pPr>
              <a:buNone/>
            </a:pPr>
            <a:r>
              <a:rPr lang="en-US" dirty="0" smtClean="0"/>
              <a:t>	…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3200400" y="3048000"/>
            <a:ext cx="1524000" cy="381000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rot="10800000">
            <a:off x="3124200" y="3581400"/>
            <a:ext cx="1524000" cy="381000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Procedure Call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E.g., </a:t>
            </a:r>
            <a:r>
              <a:rPr lang="en-US" dirty="0" err="1" smtClean="0"/>
              <a:t>x</a:t>
            </a:r>
            <a:r>
              <a:rPr lang="en-US" dirty="0" smtClean="0"/>
              <a:t> = </a:t>
            </a:r>
            <a:r>
              <a:rPr lang="en-US" dirty="0" err="1" smtClean="0"/>
              <a:t>local_call(“str</a:t>
            </a:r>
            <a:r>
              <a:rPr lang="en-US" dirty="0" smtClean="0"/>
              <a:t>”);</a:t>
            </a:r>
          </a:p>
          <a:p>
            <a:r>
              <a:rPr lang="en-US" dirty="0" smtClean="0"/>
              <a:t>The compiler generates code to </a:t>
            </a:r>
            <a:r>
              <a:rPr lang="en-US" i="1" dirty="0" smtClean="0">
                <a:solidFill>
                  <a:srgbClr val="0000FF"/>
                </a:solidFill>
              </a:rPr>
              <a:t>transfer necessary things</a:t>
            </a:r>
            <a:r>
              <a:rPr lang="en-US" dirty="0" smtClean="0"/>
              <a:t> to </a:t>
            </a:r>
            <a:r>
              <a:rPr lang="en-US" dirty="0" err="1" smtClean="0"/>
              <a:t>local_call</a:t>
            </a:r>
            <a:endParaRPr lang="en-US" dirty="0" smtClean="0"/>
          </a:p>
          <a:p>
            <a:pPr lvl="1"/>
            <a:r>
              <a:rPr lang="en-US" dirty="0" smtClean="0"/>
              <a:t>Push the parameters to the stack</a:t>
            </a:r>
          </a:p>
          <a:p>
            <a:pPr lvl="1"/>
            <a:r>
              <a:rPr lang="en-US" dirty="0" smtClean="0"/>
              <a:t>Call </a:t>
            </a:r>
            <a:r>
              <a:rPr lang="en-US" dirty="0" err="1" smtClean="0"/>
              <a:t>local_call</a:t>
            </a:r>
            <a:endParaRPr lang="en-US" dirty="0" smtClean="0"/>
          </a:p>
          <a:p>
            <a:r>
              <a:rPr lang="en-US" dirty="0" smtClean="0"/>
              <a:t>The compiler also generates code to </a:t>
            </a:r>
            <a:r>
              <a:rPr lang="en-US" i="1" dirty="0" smtClean="0">
                <a:solidFill>
                  <a:srgbClr val="0000FF"/>
                </a:solidFill>
              </a:rPr>
              <a:t>execute the local call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Assigns </a:t>
            </a:r>
            <a:r>
              <a:rPr lang="en-US" dirty="0" smtClean="0"/>
              <a:t>registers</a:t>
            </a:r>
          </a:p>
          <a:p>
            <a:pPr lvl="1"/>
            <a:r>
              <a:rPr lang="en-US" dirty="0" smtClean="0"/>
              <a:t>Adjust stack pointers</a:t>
            </a:r>
          </a:p>
          <a:p>
            <a:pPr lvl="1"/>
            <a:r>
              <a:rPr lang="en-US" dirty="0" smtClean="0"/>
              <a:t>Saves the return value</a:t>
            </a:r>
          </a:p>
          <a:p>
            <a:pPr lvl="1"/>
            <a:r>
              <a:rPr lang="en-US" dirty="0" smtClean="0"/>
              <a:t>Calls the return instruction</a:t>
            </a:r>
          </a:p>
          <a:p>
            <a:pPr lvl="1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24525</TotalTime>
  <Pages>12</Pages>
  <Words>1693</Words>
  <Application>Microsoft Macintosh PowerPoint</Application>
  <PresentationFormat>Letter Paper (8.5x11 in)</PresentationFormat>
  <Paragraphs>478</Paragraphs>
  <Slides>29</Slides>
  <Notes>8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CS252-template</vt:lpstr>
      <vt:lpstr>Office Theme</vt:lpstr>
      <vt:lpstr>CSE 486/586 Distributed Systems Remote Procedure Call</vt:lpstr>
      <vt:lpstr>Recap: Modified Ring</vt:lpstr>
      <vt:lpstr>Recap: Bully Algorithm</vt:lpstr>
      <vt:lpstr>Recall?</vt:lpstr>
      <vt:lpstr>Socket API</vt:lpstr>
      <vt:lpstr>What’s Wrong with Socket API?</vt:lpstr>
      <vt:lpstr>Another Abstraction</vt:lpstr>
      <vt:lpstr>RPC</vt:lpstr>
      <vt:lpstr>Local Procedure Call</vt:lpstr>
      <vt:lpstr>Remote Procedure Call</vt:lpstr>
      <vt:lpstr>CSE 486/586 Administrivia</vt:lpstr>
      <vt:lpstr>Stub, Marshalling, &amp; Unmarshalling</vt:lpstr>
      <vt:lpstr>RPC Process</vt:lpstr>
      <vt:lpstr>How Do You Generate Stubs?</vt:lpstr>
      <vt:lpstr>Interface Definition Language (IDL)</vt:lpstr>
      <vt:lpstr>Example: SUN XDR</vt:lpstr>
      <vt:lpstr>Stub Generation</vt:lpstr>
      <vt:lpstr>How Do You Find the Server Process?</vt:lpstr>
      <vt:lpstr>Local DB with Well-Known Port</vt:lpstr>
      <vt:lpstr>How to Pass Parameters?</vt:lpstr>
      <vt:lpstr>External Data Representation</vt:lpstr>
      <vt:lpstr>Example: Google Protocol Buffers</vt:lpstr>
      <vt:lpstr>What About Failures?</vt:lpstr>
      <vt:lpstr>Failure Modes of RPC</vt:lpstr>
      <vt:lpstr>Invocation Semantics</vt:lpstr>
      <vt:lpstr>Invocation Semantics</vt:lpstr>
      <vt:lpstr>Remote Method Invocation (RMI)</vt:lpstr>
      <vt:lpstr>Summary 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946</cp:revision>
  <cp:lastPrinted>2012-02-29T19:14:03Z</cp:lastPrinted>
  <dcterms:created xsi:type="dcterms:W3CDTF">2012-02-29T14:30:44Z</dcterms:created>
  <dcterms:modified xsi:type="dcterms:W3CDTF">2012-03-01T05:19:01Z</dcterms:modified>
  <cp:category/>
</cp:coreProperties>
</file>