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1"/>
  </p:notesMasterIdLst>
  <p:handoutMasterIdLst>
    <p:handoutMasterId r:id="rId22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594" r:id="rId16"/>
    <p:sldId id="597" r:id="rId17"/>
    <p:sldId id="610" r:id="rId18"/>
    <p:sldId id="631" r:id="rId19"/>
    <p:sldId id="584" r:id="rId2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8" d="100"/>
          <a:sy n="78" d="100"/>
        </p:scale>
        <p:origin x="-13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15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First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back: 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Recitations will begin from next week.</a:t>
            </a:r>
          </a:p>
          <a:p>
            <a:pPr lvl="1"/>
            <a:r>
              <a:rPr lang="en-US" smtClean="0"/>
              <a:t>M </a:t>
            </a:r>
            <a:r>
              <a:rPr lang="en-US" dirty="0"/>
              <a:t>(10:00 – 10:50) &amp; F (2:00 – 2:50) @ </a:t>
            </a:r>
            <a:r>
              <a:rPr lang="en-US" dirty="0" smtClean="0"/>
              <a:t>106 Baldy</a:t>
            </a:r>
          </a:p>
          <a:p>
            <a:r>
              <a:rPr lang="en-US" dirty="0" smtClean="0"/>
              <a:t>PA 1 description will be out soon.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Anonymous/private posting: generally questions are beneficial to the whole class; please consider posting it publicly first.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care?</a:t>
            </a:r>
          </a:p>
          <a:p>
            <a:pPr lvl="1"/>
            <a:r>
              <a:rPr lang="en-US" dirty="0" smtClean="0"/>
              <a:t>Now: you might be just doing what’s given to you.</a:t>
            </a:r>
          </a:p>
          <a:p>
            <a:pPr lvl="1"/>
            <a:r>
              <a:rPr lang="en-US" dirty="0" smtClean="0"/>
              <a:t>Later: you will likely </a:t>
            </a:r>
            <a:r>
              <a:rPr lang="en-US" i="1" dirty="0" smtClean="0">
                <a:solidFill>
                  <a:srgbClr val="FF0000"/>
                </a:solidFill>
              </a:rPr>
              <a:t>define</a:t>
            </a:r>
            <a:r>
              <a:rPr lang="en-US" dirty="0" smtClean="0"/>
              <a:t> what you want to do and do it.</a:t>
            </a:r>
          </a:p>
          <a:p>
            <a:r>
              <a:rPr lang="en-US" dirty="0" smtClean="0"/>
              <a:t>Internet as a case study of a distributed system</a:t>
            </a:r>
          </a:p>
          <a:p>
            <a:pPr lvl="1"/>
            <a:r>
              <a:rPr lang="en-US" dirty="0" smtClean="0"/>
              <a:t>Put a designer’s hat on for a moment.</a:t>
            </a:r>
          </a:p>
          <a:p>
            <a:r>
              <a:rPr lang="en-US" dirty="0" smtClean="0"/>
              <a:t>Questions to think about:</a:t>
            </a:r>
          </a:p>
          <a:p>
            <a:pPr lvl="1"/>
            <a:r>
              <a:rPr lang="en-US" dirty="0" smtClean="0"/>
              <a:t>Why? i.e., why do we want to connect computers?</a:t>
            </a:r>
          </a:p>
          <a:p>
            <a:pPr lvl="1"/>
            <a:r>
              <a:rPr lang="en-US" dirty="0" smtClean="0"/>
              <a:t>What is the ideal outcome? i.e., what do we want?</a:t>
            </a:r>
          </a:p>
          <a:p>
            <a:pPr lvl="1"/>
            <a:r>
              <a:rPr lang="en-US" dirty="0" smtClean="0"/>
              <a:t>How do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and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</a:p>
          <a:p>
            <a:pPr lvl="1"/>
            <a:r>
              <a:rPr lang="en-US" dirty="0" smtClean="0"/>
              <a:t>“The whole can </a:t>
            </a:r>
            <a:r>
              <a:rPr lang="en-US" dirty="0"/>
              <a:t>be greater than </a:t>
            </a:r>
            <a:r>
              <a:rPr lang="en-US" dirty="0" smtClean="0"/>
              <a:t>the sum of its parts”</a:t>
            </a:r>
          </a:p>
          <a:p>
            <a:r>
              <a:rPr lang="en-US" dirty="0" smtClean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Interconnect?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</a:t>
            </a:r>
            <a:r>
              <a:rPr lang="en-US" dirty="0" smtClean="0">
                <a:solidFill>
                  <a:srgbClr val="0000FF"/>
                </a:solidFill>
              </a:rPr>
              <a:t>many types of networks </a:t>
            </a:r>
            <a:r>
              <a:rPr lang="en-US" dirty="0" smtClean="0"/>
              <a:t>based on </a:t>
            </a:r>
            <a:r>
              <a:rPr lang="en-US" dirty="0" smtClean="0">
                <a:solidFill>
                  <a:srgbClr val="0000FF"/>
                </a:solidFill>
              </a:rPr>
              <a:t>various physical media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Coax, radio, satellite, etc.</a:t>
            </a:r>
          </a:p>
          <a:p>
            <a:r>
              <a:rPr lang="en-US" dirty="0" smtClean="0"/>
              <a:t>The original designers wanted to interconnect those somehow.</a:t>
            </a:r>
          </a:p>
          <a:p>
            <a:r>
              <a:rPr lang="en-US" dirty="0" smtClean="0"/>
              <a:t>A potential solution</a:t>
            </a:r>
          </a:p>
          <a:p>
            <a:pPr lvl="1"/>
            <a:r>
              <a:rPr lang="en-US" dirty="0" smtClean="0"/>
              <a:t>Designing a “multi-media” network (e.g., via physical signal translator for various physical media)</a:t>
            </a:r>
          </a:p>
          <a:p>
            <a:r>
              <a:rPr lang="en-US" dirty="0" smtClean="0"/>
              <a:t>Solution chosen?</a:t>
            </a:r>
          </a:p>
          <a:p>
            <a:pPr lvl="1"/>
            <a:r>
              <a:rPr lang="en-US" dirty="0" smtClean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Connecting by layering</a:t>
            </a:r>
            <a:r>
              <a:rPr lang="en-US" dirty="0" smtClean="0"/>
              <a:t> with packet switching</a:t>
            </a:r>
          </a:p>
          <a:p>
            <a:pPr lvl="1"/>
            <a:r>
              <a:rPr lang="en-US" dirty="0" smtClean="0"/>
              <a:t>(We will not cover packet switching vs. circuit switching)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14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82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6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A network of networks</a:t>
            </a:r>
          </a:p>
          <a:p>
            <a:pPr lvl="1"/>
            <a:r>
              <a:rPr lang="en-US" dirty="0" smtClean="0"/>
              <a:t>A case study as a distributed system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An agreement between multiple parties</a:t>
            </a:r>
          </a:p>
          <a:p>
            <a:pPr lvl="1"/>
            <a:r>
              <a:rPr lang="en-US" dirty="0" smtClean="0"/>
              <a:t>Syntax &amp; semantics</a:t>
            </a:r>
          </a:p>
          <a:p>
            <a:r>
              <a:rPr lang="en-US" dirty="0" smtClean="0"/>
              <a:t>Design a system</a:t>
            </a:r>
          </a:p>
          <a:p>
            <a:pPr lvl="1"/>
            <a:r>
              <a:rPr lang="en-US" dirty="0" smtClean="0"/>
              <a:t>Why, what, and how</a:t>
            </a:r>
          </a:p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Connecting by layering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make an effort to come to every class.</a:t>
            </a:r>
          </a:p>
          <a:p>
            <a:r>
              <a:rPr lang="en-US" dirty="0" smtClean="0"/>
              <a:t>Please do the work yourself.</a:t>
            </a:r>
          </a:p>
          <a:p>
            <a:r>
              <a:rPr lang="en-US" dirty="0" smtClean="0"/>
              <a:t>This course:</a:t>
            </a:r>
          </a:p>
          <a:p>
            <a:pPr lvl="1"/>
            <a:r>
              <a:rPr lang="en-US" dirty="0" smtClean="0"/>
              <a:t>Introducing common problems that arise when building a distributed system</a:t>
            </a:r>
          </a:p>
          <a:p>
            <a:pPr lvl="1"/>
            <a:r>
              <a:rPr lang="en-US" dirty="0" smtClean="0"/>
              <a:t>Discussing algorithms, architectures, and abstractions that solve those problems</a:t>
            </a:r>
          </a:p>
          <a:p>
            <a:pPr lvl="1"/>
            <a:r>
              <a:rPr lang="en-US" dirty="0" smtClean="0"/>
              <a:t>Practicing how to adapt those algorithms and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and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brief overview of the Internet</a:t>
            </a:r>
          </a:p>
          <a:p>
            <a:r>
              <a:rPr lang="en-US" dirty="0" smtClean="0"/>
              <a:t>Two things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design philosophy </a:t>
            </a:r>
            <a:r>
              <a:rPr lang="en-US" dirty="0" smtClean="0"/>
              <a:t>of the Internet (“The Design Philosophy of the DARPA Internet Protocols” by David Clark): today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Transport &amp; application</a:t>
            </a:r>
            <a:r>
              <a:rPr lang="en-US" dirty="0" smtClean="0"/>
              <a:t> layers: </a:t>
            </a:r>
            <a:r>
              <a:rPr lang="en-US" dirty="0"/>
              <a:t>n</a:t>
            </a:r>
            <a:r>
              <a:rPr lang="en-US" dirty="0" smtClean="0"/>
              <a:t>ext lecture</a:t>
            </a:r>
          </a:p>
          <a:p>
            <a:r>
              <a:rPr lang="en-US" dirty="0" smtClean="0"/>
              <a:t>Obviously can’t replace a networking course; please take it if you haven’t---it’s interesting!</a:t>
            </a:r>
          </a:p>
          <a:p>
            <a:r>
              <a:rPr lang="en-US" dirty="0" smtClean="0"/>
              <a:t>Why teach these?</a:t>
            </a:r>
          </a:p>
          <a:p>
            <a:pPr lvl="1"/>
            <a:r>
              <a:rPr lang="en-US" dirty="0" smtClean="0"/>
              <a:t>Because I want to ;-)</a:t>
            </a:r>
          </a:p>
          <a:p>
            <a:pPr lvl="1"/>
            <a:r>
              <a:rPr lang="en-US" dirty="0" smtClean="0"/>
              <a:t>If there’s no network, there’s no distributed system.</a:t>
            </a:r>
          </a:p>
          <a:p>
            <a:pPr lvl="1"/>
            <a:r>
              <a:rPr lang="en-US" dirty="0" smtClean="0"/>
              <a:t>Not just that: </a:t>
            </a:r>
            <a:r>
              <a:rPr lang="en-US" dirty="0" smtClean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making </a:t>
            </a:r>
            <a:r>
              <a:rPr lang="en-US" dirty="0"/>
              <a:t>an </a:t>
            </a:r>
            <a:r>
              <a:rPr lang="en-US" dirty="0" smtClean="0"/>
              <a:t>appointment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</a:rPr>
              <a:t>Bob: </a:t>
            </a:r>
            <a:r>
              <a:rPr lang="en-US" dirty="0">
                <a:solidFill>
                  <a:srgbClr val="FF3300"/>
                </a:solidFill>
              </a:rPr>
              <a:t>When are you free to meet for 1.5 hours during the next two weeks?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>
                <a:solidFill>
                  <a:srgbClr val="FF3300"/>
                </a:solidFill>
              </a:rPr>
              <a:t>Alice: </a:t>
            </a:r>
            <a:r>
              <a:rPr lang="en-US" dirty="0">
                <a:solidFill>
                  <a:srgbClr val="FF3300"/>
                </a:solidFill>
              </a:rPr>
              <a:t>10:30am on Feb 8 and 1:15pm on Feb 9.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/>
              <a:t>Bob: </a:t>
            </a:r>
            <a:r>
              <a:rPr lang="en-US" dirty="0"/>
              <a:t>Book me for 1.5 hours at 10:30am on Feb 8.</a:t>
            </a:r>
            <a:endParaRPr lang="en-US" dirty="0" smtClean="0"/>
          </a:p>
          <a:p>
            <a:r>
              <a:rPr lang="en-US" dirty="0" smtClean="0"/>
              <a:t>Alice: </a:t>
            </a:r>
            <a:r>
              <a:rPr lang="en-US" dirty="0"/>
              <a:t>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 between entities in communication</a:t>
            </a:r>
          </a:p>
          <a:p>
            <a:pPr lvl="1"/>
            <a:r>
              <a:rPr lang="en-US" dirty="0" smtClean="0"/>
              <a:t>Two things: 1) syntax, 2)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 smtClean="0"/>
              <a:t>What language?</a:t>
            </a:r>
          </a:p>
          <a:p>
            <a:pPr lvl="1"/>
            <a:r>
              <a:rPr lang="en-US" dirty="0" smtClean="0"/>
              <a:t>What’s the time format? Granularity?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 smtClean="0"/>
              <a:t>If broken into pieces, how do you reassemble?</a:t>
            </a:r>
          </a:p>
          <a:p>
            <a:pPr lvl="1"/>
            <a:r>
              <a:rPr lang="en-US" dirty="0" smtClean="0"/>
              <a:t>If a </a:t>
            </a:r>
            <a:r>
              <a:rPr lang="en-US" dirty="0" err="1" smtClean="0"/>
              <a:t>msg</a:t>
            </a:r>
            <a:r>
              <a:rPr lang="en-US" dirty="0" smtClean="0"/>
              <a:t> gets lost, what do you do?</a:t>
            </a:r>
          </a:p>
          <a:p>
            <a:pPr lvl="1"/>
            <a:r>
              <a:rPr lang="en-US" dirty="0" smtClean="0"/>
              <a:t>If you get a </a:t>
            </a:r>
            <a:r>
              <a:rPr lang="en-US" dirty="0" err="1" smtClean="0"/>
              <a:t>msg</a:t>
            </a:r>
            <a:r>
              <a:rPr lang="en-US" dirty="0" smtClean="0"/>
              <a:t>, what do you do?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7573</TotalTime>
  <Pages>12</Pages>
  <Words>1092</Words>
  <Application>Microsoft Macintosh PowerPoint</Application>
  <PresentationFormat>Letter Paper (8.5x11 in)</PresentationFormat>
  <Paragraphs>197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 to Interconnect?</vt:lpstr>
      <vt:lpstr>Layering: A Modular Approach</vt:lpstr>
      <vt:lpstr>Challenges in Layering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373</cp:revision>
  <cp:lastPrinted>2012-01-18T19:39:03Z</cp:lastPrinted>
  <dcterms:created xsi:type="dcterms:W3CDTF">2012-01-18T18:01:14Z</dcterms:created>
  <dcterms:modified xsi:type="dcterms:W3CDTF">2013-01-16T22:26:41Z</dcterms:modified>
  <cp:category/>
</cp:coreProperties>
</file>