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embeddings/oleObject1.bin" ContentType="application/vnd.openxmlformats-officedocument.oleObject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7"/>
  </p:notesMasterIdLst>
  <p:handoutMasterIdLst>
    <p:handoutMasterId r:id="rId28"/>
  </p:handoutMasterIdLst>
  <p:sldIdLst>
    <p:sldId id="322" r:id="rId3"/>
    <p:sldId id="609" r:id="rId4"/>
    <p:sldId id="649" r:id="rId5"/>
    <p:sldId id="650" r:id="rId6"/>
    <p:sldId id="631" r:id="rId7"/>
    <p:sldId id="632" r:id="rId8"/>
    <p:sldId id="633" r:id="rId9"/>
    <p:sldId id="634" r:id="rId10"/>
    <p:sldId id="635" r:id="rId11"/>
    <p:sldId id="636" r:id="rId12"/>
    <p:sldId id="637" r:id="rId13"/>
    <p:sldId id="638" r:id="rId14"/>
    <p:sldId id="651" r:id="rId15"/>
    <p:sldId id="639" r:id="rId16"/>
    <p:sldId id="640" r:id="rId17"/>
    <p:sldId id="641" r:id="rId18"/>
    <p:sldId id="642" r:id="rId19"/>
    <p:sldId id="643" r:id="rId20"/>
    <p:sldId id="644" r:id="rId21"/>
    <p:sldId id="645" r:id="rId22"/>
    <p:sldId id="646" r:id="rId23"/>
    <p:sldId id="647" r:id="rId24"/>
    <p:sldId id="648" r:id="rId25"/>
    <p:sldId id="584" r:id="rId26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78" d="100"/>
          <a:sy n="78" d="100"/>
        </p:scale>
        <p:origin x="-132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4609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71820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A9E1CF-75F7-2D47-88D6-05CA13EBA11A}" type="slidenum">
              <a:rPr lang="en-US"/>
              <a:pPr/>
              <a:t>3</a:t>
            </a:fld>
            <a:endParaRPr lang="en-US"/>
          </a:p>
        </p:txBody>
      </p:sp>
      <p:sp>
        <p:nvSpPr>
          <p:cNvPr id="74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9D97D7-721F-F74F-9906-49419B21CDE4}" type="slidenum">
              <a:rPr lang="en-US"/>
              <a:pPr/>
              <a:t>10</a:t>
            </a:fld>
            <a:endParaRPr lang="en-US"/>
          </a:p>
        </p:txBody>
      </p:sp>
      <p:sp>
        <p:nvSpPr>
          <p:cNvPr id="69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8663"/>
            <a:ext cx="4789487" cy="3592512"/>
          </a:xfrm>
          <a:ln/>
        </p:spPr>
      </p:sp>
      <p:sp>
        <p:nvSpPr>
          <p:cNvPr id="69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60888"/>
            <a:ext cx="5367337" cy="43180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0F6663-6D41-D84B-9EF9-38EC60952198}" type="slidenum">
              <a:rPr lang="en-US"/>
              <a:pPr/>
              <a:t>11</a:t>
            </a:fld>
            <a:endParaRPr lang="en-US"/>
          </a:p>
        </p:txBody>
      </p:sp>
      <p:sp>
        <p:nvSpPr>
          <p:cNvPr id="70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ln/>
        </p:spPr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4D3FD2-D6C5-A34A-BEFF-719AC62E803C}" type="slidenum">
              <a:rPr lang="en-US"/>
              <a:pPr/>
              <a:t>17</a:t>
            </a:fld>
            <a:endParaRPr lang="en-US"/>
          </a:p>
        </p:txBody>
      </p:sp>
      <p:sp>
        <p:nvSpPr>
          <p:cNvPr id="991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24EE56-B0BA-E44B-AE37-98CFEDC344A0}" type="slidenum">
              <a:rPr lang="en-US"/>
              <a:pPr/>
              <a:t>20</a:t>
            </a:fld>
            <a:endParaRPr lang="en-US"/>
          </a:p>
        </p:txBody>
      </p:sp>
      <p:sp>
        <p:nvSpPr>
          <p:cNvPr id="979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9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1A7043-D086-1E43-A8B1-7C621009B0ED}" type="slidenum">
              <a:rPr lang="en-US"/>
              <a:pPr/>
              <a:t>21</a:t>
            </a:fld>
            <a:endParaRPr lang="en-US"/>
          </a:p>
        </p:txBody>
      </p:sp>
      <p:sp>
        <p:nvSpPr>
          <p:cNvPr id="980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oleObject" Target="../embeddings/oleObject1.bin"/><Relationship Id="rId5" Type="http://schemas.openxmlformats.org/officeDocument/2006/relationships/image" Target="../media/image3.png"/><Relationship Id="rId6" Type="http://schemas.openxmlformats.org/officeDocument/2006/relationships/image" Target="../media/image5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The Internet in 2 Hours:</a:t>
            </a:r>
            <a:br>
              <a:rPr lang="en-US" dirty="0" smtClean="0"/>
            </a:br>
            <a:r>
              <a:rPr lang="en-US" dirty="0" smtClean="0"/>
              <a:t>The Second Hour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B47F17DC-FC10-F946-BC61-8C607BE1DFD7}" type="slidenum">
              <a:rPr lang="en-US"/>
              <a:pPr/>
              <a:t>10</a:t>
            </a:fld>
            <a:endParaRPr lang="en-US"/>
          </a:p>
        </p:txBody>
      </p:sp>
      <p:sp>
        <p:nvSpPr>
          <p:cNvPr id="694274" name="Rectangle 2"/>
          <p:cNvSpPr>
            <a:spLocks noChangeArrowheads="1"/>
          </p:cNvSpPr>
          <p:nvPr/>
        </p:nvSpPr>
        <p:spPr bwMode="auto">
          <a:xfrm>
            <a:off x="533400" y="1752600"/>
            <a:ext cx="8077200" cy="38100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75" name="Rectangle 3"/>
          <p:cNvSpPr>
            <a:spLocks noGrp="1" noChangeArrowheads="1"/>
          </p:cNvSpPr>
          <p:nvPr>
            <p:ph type="title"/>
          </p:nvPr>
        </p:nvSpPr>
        <p:spPr>
          <a:xfrm>
            <a:off x="471488" y="66675"/>
            <a:ext cx="7453312" cy="1143000"/>
          </a:xfrm>
          <a:noFill/>
          <a:ln/>
        </p:spPr>
        <p:txBody>
          <a:bodyPr lIns="90452" tIns="44434" rIns="90452" bIns="44434" anchor="b"/>
          <a:lstStyle/>
          <a:p>
            <a:r>
              <a:rPr lang="en-US"/>
              <a:t>The Internet Protocol Suite</a:t>
            </a:r>
          </a:p>
        </p:txBody>
      </p:sp>
      <p:sp>
        <p:nvSpPr>
          <p:cNvPr id="694276" name="Line 4"/>
          <p:cNvSpPr>
            <a:spLocks noChangeShapeType="1"/>
          </p:cNvSpPr>
          <p:nvPr/>
        </p:nvSpPr>
        <p:spPr bwMode="auto">
          <a:xfrm>
            <a:off x="2971800" y="3810000"/>
            <a:ext cx="2819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77" name="Arc 5"/>
          <p:cNvSpPr>
            <a:spLocks/>
          </p:cNvSpPr>
          <p:nvPr/>
        </p:nvSpPr>
        <p:spPr bwMode="auto">
          <a:xfrm>
            <a:off x="6553200" y="3767138"/>
            <a:ext cx="1181100" cy="1346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78" name="Arc 6"/>
          <p:cNvSpPr>
            <a:spLocks/>
          </p:cNvSpPr>
          <p:nvPr/>
        </p:nvSpPr>
        <p:spPr bwMode="auto">
          <a:xfrm>
            <a:off x="5373688" y="3767138"/>
            <a:ext cx="1181100" cy="13462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71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79" name="Arc 7"/>
          <p:cNvSpPr>
            <a:spLocks/>
          </p:cNvSpPr>
          <p:nvPr/>
        </p:nvSpPr>
        <p:spPr bwMode="auto">
          <a:xfrm rot="10800000">
            <a:off x="6543675" y="1981200"/>
            <a:ext cx="1230313" cy="1677988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71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80" name="Arc 8"/>
          <p:cNvSpPr>
            <a:spLocks/>
          </p:cNvSpPr>
          <p:nvPr/>
        </p:nvSpPr>
        <p:spPr bwMode="auto">
          <a:xfrm rot="10800000">
            <a:off x="5334000" y="1981200"/>
            <a:ext cx="1209675" cy="167798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81" name="Line 9"/>
          <p:cNvSpPr>
            <a:spLocks noChangeShapeType="1"/>
          </p:cNvSpPr>
          <p:nvPr/>
        </p:nvSpPr>
        <p:spPr bwMode="auto">
          <a:xfrm flipV="1">
            <a:off x="5326063" y="1981200"/>
            <a:ext cx="24352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82" name="Line 10"/>
          <p:cNvSpPr>
            <a:spLocks noChangeShapeType="1"/>
          </p:cNvSpPr>
          <p:nvPr/>
        </p:nvSpPr>
        <p:spPr bwMode="auto">
          <a:xfrm flipV="1">
            <a:off x="5326063" y="5100638"/>
            <a:ext cx="23590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83" name="Rectangle 11"/>
          <p:cNvSpPr>
            <a:spLocks noChangeArrowheads="1"/>
          </p:cNvSpPr>
          <p:nvPr/>
        </p:nvSpPr>
        <p:spPr bwMode="auto">
          <a:xfrm>
            <a:off x="6400800" y="3584575"/>
            <a:ext cx="304800" cy="217488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5935663" y="2819400"/>
            <a:ext cx="1247775" cy="365125"/>
            <a:chOff x="3739" y="2290"/>
            <a:chExt cx="786" cy="240"/>
          </a:xfrm>
        </p:grpSpPr>
        <p:sp>
          <p:nvSpPr>
            <p:cNvPr id="694285" name="Rectangle 13"/>
            <p:cNvSpPr>
              <a:spLocks noChangeArrowheads="1"/>
            </p:cNvSpPr>
            <p:nvPr/>
          </p:nvSpPr>
          <p:spPr bwMode="auto">
            <a:xfrm>
              <a:off x="3739" y="2290"/>
              <a:ext cx="418" cy="23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43" tIns="44430" rIns="90443" bIns="44430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1800">
                  <a:latin typeface="Arial" pitchFamily="-1" charset="0"/>
                </a:rPr>
                <a:t>UDP</a:t>
              </a:r>
            </a:p>
          </p:txBody>
        </p:sp>
        <p:sp>
          <p:nvSpPr>
            <p:cNvPr id="694286" name="Rectangle 14"/>
            <p:cNvSpPr>
              <a:spLocks noChangeArrowheads="1"/>
            </p:cNvSpPr>
            <p:nvPr/>
          </p:nvSpPr>
          <p:spPr bwMode="auto">
            <a:xfrm>
              <a:off x="4123" y="2290"/>
              <a:ext cx="402" cy="24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43" tIns="44430" rIns="90443" bIns="44430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1800">
                  <a:latin typeface="Arial" pitchFamily="-1" charset="0"/>
                </a:rPr>
                <a:t>TCP</a:t>
              </a:r>
            </a:p>
          </p:txBody>
        </p:sp>
      </p:grpSp>
      <p:sp>
        <p:nvSpPr>
          <p:cNvPr id="694287" name="Rectangle 15"/>
          <p:cNvSpPr>
            <a:spLocks noChangeArrowheads="1"/>
          </p:cNvSpPr>
          <p:nvPr/>
        </p:nvSpPr>
        <p:spPr bwMode="auto">
          <a:xfrm>
            <a:off x="5954713" y="4144963"/>
            <a:ext cx="12096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52" tIns="44434" rIns="90452" bIns="44434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latin typeface="Arial" pitchFamily="-1" charset="0"/>
              </a:rPr>
              <a:t>Data Link</a:t>
            </a:r>
          </a:p>
        </p:txBody>
      </p:sp>
      <p:sp>
        <p:nvSpPr>
          <p:cNvPr id="694288" name="Rectangle 16"/>
          <p:cNvSpPr>
            <a:spLocks noChangeArrowheads="1"/>
          </p:cNvSpPr>
          <p:nvPr/>
        </p:nvSpPr>
        <p:spPr bwMode="auto">
          <a:xfrm>
            <a:off x="6005513" y="4579938"/>
            <a:ext cx="11080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52" tIns="44434" rIns="90452" bIns="44434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latin typeface="Arial" pitchFamily="-1" charset="0"/>
              </a:rPr>
              <a:t>Physical</a:t>
            </a:r>
          </a:p>
        </p:txBody>
      </p:sp>
      <p:sp>
        <p:nvSpPr>
          <p:cNvPr id="694289" name="Rectangle 17"/>
          <p:cNvSpPr>
            <a:spLocks noChangeArrowheads="1"/>
          </p:cNvSpPr>
          <p:nvPr/>
        </p:nvSpPr>
        <p:spPr bwMode="auto">
          <a:xfrm>
            <a:off x="5783263" y="2182813"/>
            <a:ext cx="15525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52" tIns="44434" rIns="90452" bIns="44434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latin typeface="Arial" pitchFamily="-1" charset="0"/>
              </a:rPr>
              <a:t>Applications</a:t>
            </a:r>
          </a:p>
        </p:txBody>
      </p:sp>
      <p:sp>
        <p:nvSpPr>
          <p:cNvPr id="694290" name="Text Box 18"/>
          <p:cNvSpPr txBox="1">
            <a:spLocks noChangeArrowheads="1"/>
          </p:cNvSpPr>
          <p:nvPr/>
        </p:nvSpPr>
        <p:spPr bwMode="auto">
          <a:xfrm>
            <a:off x="5086350" y="5103813"/>
            <a:ext cx="3260725" cy="4572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1267" tIns="45632" rIns="91267" bIns="45632">
            <a:prstTxWarp prst="textNoShape">
              <a:avLst/>
            </a:prstTxWarp>
            <a:spAutoFit/>
          </a:bodyPr>
          <a:lstStyle/>
          <a:p>
            <a:pPr algn="l" defTabSz="912813" eaLnBrk="0" hangingPunct="0"/>
            <a:r>
              <a:rPr lang="en-US" sz="2400">
                <a:latin typeface="Arial" pitchFamily="-1" charset="0"/>
              </a:rPr>
              <a:t>The Hourglass Model</a:t>
            </a:r>
          </a:p>
        </p:txBody>
      </p:sp>
      <p:sp>
        <p:nvSpPr>
          <p:cNvPr id="694291" name="Text Box 19"/>
          <p:cNvSpPr txBox="1">
            <a:spLocks noChangeArrowheads="1"/>
          </p:cNvSpPr>
          <p:nvPr/>
        </p:nvSpPr>
        <p:spPr bwMode="auto">
          <a:xfrm>
            <a:off x="3962400" y="3352800"/>
            <a:ext cx="1597025" cy="5175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91267" tIns="45632" rIns="91267" bIns="45632">
            <a:prstTxWarp prst="textNoShape">
              <a:avLst/>
            </a:prstTxWarp>
            <a:spAutoFit/>
          </a:bodyPr>
          <a:lstStyle/>
          <a:p>
            <a:pPr algn="l" defTabSz="912813" eaLnBrk="0" hangingPunct="0">
              <a:spcBef>
                <a:spcPct val="50000"/>
              </a:spcBef>
            </a:pPr>
            <a:r>
              <a:rPr lang="en-US" sz="2800" b="0">
                <a:latin typeface="Arial" pitchFamily="-1" charset="0"/>
              </a:rPr>
              <a:t>Waist</a:t>
            </a:r>
          </a:p>
        </p:txBody>
      </p:sp>
      <p:sp>
        <p:nvSpPr>
          <p:cNvPr id="694292" name="Text Box 20"/>
          <p:cNvSpPr txBox="1">
            <a:spLocks noChangeArrowheads="1"/>
          </p:cNvSpPr>
          <p:nvPr/>
        </p:nvSpPr>
        <p:spPr bwMode="auto">
          <a:xfrm>
            <a:off x="533400" y="5715000"/>
            <a:ext cx="6019800" cy="51911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91267" tIns="45632" rIns="91267" bIns="45632">
            <a:prstTxWarp prst="textNoShape">
              <a:avLst/>
            </a:prstTxWarp>
            <a:spAutoFit/>
          </a:bodyPr>
          <a:lstStyle/>
          <a:p>
            <a:pPr algn="l" defTabSz="912813" eaLnBrk="0" hangingPunct="0">
              <a:spcBef>
                <a:spcPct val="50000"/>
              </a:spcBef>
            </a:pPr>
            <a:r>
              <a:rPr lang="en-US" sz="2800" b="0">
                <a:latin typeface="Arial" pitchFamily="-1" charset="0"/>
              </a:rPr>
              <a:t>The waist facilitates interoperability</a:t>
            </a:r>
          </a:p>
        </p:txBody>
      </p:sp>
      <p:sp>
        <p:nvSpPr>
          <p:cNvPr id="694293" name="Rectangle 21"/>
          <p:cNvSpPr>
            <a:spLocks noChangeArrowheads="1"/>
          </p:cNvSpPr>
          <p:nvPr/>
        </p:nvSpPr>
        <p:spPr bwMode="auto">
          <a:xfrm>
            <a:off x="914400" y="2209800"/>
            <a:ext cx="685800" cy="3810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chemeClr val="bg1"/>
                </a:solidFill>
                <a:latin typeface="Arial" pitchFamily="-1" charset="0"/>
              </a:rPr>
              <a:t>FTP</a:t>
            </a:r>
          </a:p>
        </p:txBody>
      </p:sp>
      <p:sp>
        <p:nvSpPr>
          <p:cNvPr id="694294" name="Rectangle 22"/>
          <p:cNvSpPr>
            <a:spLocks noChangeArrowheads="1"/>
          </p:cNvSpPr>
          <p:nvPr/>
        </p:nvSpPr>
        <p:spPr bwMode="auto">
          <a:xfrm>
            <a:off x="17526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HTTP</a:t>
            </a:r>
          </a:p>
        </p:txBody>
      </p:sp>
      <p:sp>
        <p:nvSpPr>
          <p:cNvPr id="694295" name="Rectangle 23"/>
          <p:cNvSpPr>
            <a:spLocks noChangeArrowheads="1"/>
          </p:cNvSpPr>
          <p:nvPr/>
        </p:nvSpPr>
        <p:spPr bwMode="auto">
          <a:xfrm>
            <a:off x="34290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TFTP</a:t>
            </a:r>
          </a:p>
        </p:txBody>
      </p:sp>
      <p:sp>
        <p:nvSpPr>
          <p:cNvPr id="694296" name="Rectangle 24"/>
          <p:cNvSpPr>
            <a:spLocks noChangeArrowheads="1"/>
          </p:cNvSpPr>
          <p:nvPr/>
        </p:nvSpPr>
        <p:spPr bwMode="auto">
          <a:xfrm>
            <a:off x="25908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NV</a:t>
            </a:r>
          </a:p>
        </p:txBody>
      </p:sp>
      <p:sp>
        <p:nvSpPr>
          <p:cNvPr id="694297" name="Rectangle 25"/>
          <p:cNvSpPr>
            <a:spLocks noChangeArrowheads="1"/>
          </p:cNvSpPr>
          <p:nvPr/>
        </p:nvSpPr>
        <p:spPr bwMode="auto">
          <a:xfrm>
            <a:off x="1295400" y="2895600"/>
            <a:ext cx="6858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chemeClr val="bg1"/>
                </a:solidFill>
                <a:latin typeface="Arial" pitchFamily="-1" charset="0"/>
              </a:rPr>
              <a:t>TCP</a:t>
            </a:r>
          </a:p>
        </p:txBody>
      </p:sp>
      <p:sp>
        <p:nvSpPr>
          <p:cNvPr id="694298" name="Rectangle 26"/>
          <p:cNvSpPr>
            <a:spLocks noChangeArrowheads="1"/>
          </p:cNvSpPr>
          <p:nvPr/>
        </p:nvSpPr>
        <p:spPr bwMode="auto">
          <a:xfrm>
            <a:off x="3048000" y="2895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UDP</a:t>
            </a:r>
          </a:p>
        </p:txBody>
      </p:sp>
      <p:sp>
        <p:nvSpPr>
          <p:cNvPr id="694299" name="Rectangle 27"/>
          <p:cNvSpPr>
            <a:spLocks noChangeArrowheads="1"/>
          </p:cNvSpPr>
          <p:nvPr/>
        </p:nvSpPr>
        <p:spPr bwMode="auto">
          <a:xfrm>
            <a:off x="2209800" y="36576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chemeClr val="bg1"/>
                </a:solidFill>
                <a:latin typeface="Arial" pitchFamily="-1" charset="0"/>
              </a:rPr>
              <a:t>IP</a:t>
            </a:r>
          </a:p>
        </p:txBody>
      </p:sp>
      <p:sp>
        <p:nvSpPr>
          <p:cNvPr id="694300" name="Rectangle 28"/>
          <p:cNvSpPr>
            <a:spLocks noChangeArrowheads="1"/>
          </p:cNvSpPr>
          <p:nvPr/>
        </p:nvSpPr>
        <p:spPr bwMode="auto">
          <a:xfrm>
            <a:off x="838200" y="4419600"/>
            <a:ext cx="685800" cy="3810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chemeClr val="bg1"/>
                </a:solidFill>
                <a:latin typeface="Arial" pitchFamily="-1" charset="0"/>
              </a:rPr>
              <a:t>NET</a:t>
            </a:r>
            <a:r>
              <a:rPr lang="en-US" b="0" baseline="-25000">
                <a:solidFill>
                  <a:schemeClr val="bg1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694301" name="Rectangle 29"/>
          <p:cNvSpPr>
            <a:spLocks noChangeArrowheads="1"/>
          </p:cNvSpPr>
          <p:nvPr/>
        </p:nvSpPr>
        <p:spPr bwMode="auto">
          <a:xfrm>
            <a:off x="1981200" y="4419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NET</a:t>
            </a:r>
            <a:r>
              <a:rPr lang="en-US" b="0" baseline="-250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sp>
        <p:nvSpPr>
          <p:cNvPr id="694302" name="Rectangle 30"/>
          <p:cNvSpPr>
            <a:spLocks noChangeArrowheads="1"/>
          </p:cNvSpPr>
          <p:nvPr/>
        </p:nvSpPr>
        <p:spPr bwMode="auto">
          <a:xfrm>
            <a:off x="3581400" y="4419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NET</a:t>
            </a:r>
            <a:r>
              <a:rPr lang="en-US" b="0" baseline="-25000">
                <a:solidFill>
                  <a:srgbClr val="000000"/>
                </a:solidFill>
                <a:latin typeface="Arial" pitchFamily="-1" charset="0"/>
              </a:rPr>
              <a:t>n</a:t>
            </a:r>
          </a:p>
        </p:txBody>
      </p:sp>
      <p:sp>
        <p:nvSpPr>
          <p:cNvPr id="694303" name="Rectangle 31"/>
          <p:cNvSpPr>
            <a:spLocks noChangeArrowheads="1"/>
          </p:cNvSpPr>
          <p:nvPr/>
        </p:nvSpPr>
        <p:spPr bwMode="auto">
          <a:xfrm>
            <a:off x="2743200" y="4419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…</a:t>
            </a:r>
            <a:endParaRPr lang="en-US" b="0" baseline="-25000">
              <a:solidFill>
                <a:srgbClr val="000000"/>
              </a:solidFill>
              <a:latin typeface="Arial" pitchFamily="-1" charset="0"/>
            </a:endParaRPr>
          </a:p>
        </p:txBody>
      </p:sp>
      <p:cxnSp>
        <p:nvCxnSpPr>
          <p:cNvPr id="694304" name="AutoShape 32"/>
          <p:cNvCxnSpPr>
            <a:cxnSpLocks noChangeShapeType="1"/>
            <a:stCxn id="694293" idx="2"/>
            <a:endCxn id="694297" idx="0"/>
          </p:cNvCxnSpPr>
          <p:nvPr/>
        </p:nvCxnSpPr>
        <p:spPr bwMode="auto">
          <a:xfrm>
            <a:off x="1257300" y="2590800"/>
            <a:ext cx="3810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05" name="AutoShape 33"/>
          <p:cNvCxnSpPr>
            <a:cxnSpLocks noChangeShapeType="1"/>
            <a:endCxn id="694297" idx="0"/>
          </p:cNvCxnSpPr>
          <p:nvPr/>
        </p:nvCxnSpPr>
        <p:spPr bwMode="auto">
          <a:xfrm flipH="1">
            <a:off x="16383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06" name="AutoShape 34"/>
          <p:cNvCxnSpPr>
            <a:cxnSpLocks noChangeShapeType="1"/>
            <a:stCxn id="694296" idx="2"/>
          </p:cNvCxnSpPr>
          <p:nvPr/>
        </p:nvCxnSpPr>
        <p:spPr bwMode="auto">
          <a:xfrm>
            <a:off x="29337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07" name="AutoShape 35"/>
          <p:cNvCxnSpPr>
            <a:cxnSpLocks noChangeShapeType="1"/>
            <a:stCxn id="694295" idx="2"/>
          </p:cNvCxnSpPr>
          <p:nvPr/>
        </p:nvCxnSpPr>
        <p:spPr bwMode="auto">
          <a:xfrm flipH="1">
            <a:off x="33528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08" name="AutoShape 36"/>
          <p:cNvCxnSpPr>
            <a:cxnSpLocks noChangeShapeType="1"/>
            <a:stCxn id="694297" idx="2"/>
            <a:endCxn id="694299" idx="0"/>
          </p:cNvCxnSpPr>
          <p:nvPr/>
        </p:nvCxnSpPr>
        <p:spPr bwMode="auto">
          <a:xfrm>
            <a:off x="1638300" y="3276600"/>
            <a:ext cx="9144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09" name="AutoShape 37"/>
          <p:cNvCxnSpPr>
            <a:cxnSpLocks noChangeShapeType="1"/>
            <a:stCxn id="694298" idx="2"/>
            <a:endCxn id="694299" idx="0"/>
          </p:cNvCxnSpPr>
          <p:nvPr/>
        </p:nvCxnSpPr>
        <p:spPr bwMode="auto">
          <a:xfrm flipH="1">
            <a:off x="2552700" y="3276600"/>
            <a:ext cx="8382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10" name="AutoShape 38"/>
          <p:cNvCxnSpPr>
            <a:cxnSpLocks noChangeShapeType="1"/>
            <a:stCxn id="694299" idx="2"/>
            <a:endCxn id="694302" idx="0"/>
          </p:cNvCxnSpPr>
          <p:nvPr/>
        </p:nvCxnSpPr>
        <p:spPr bwMode="auto">
          <a:xfrm>
            <a:off x="2552700" y="4038600"/>
            <a:ext cx="13716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11" name="AutoShape 39"/>
          <p:cNvCxnSpPr>
            <a:cxnSpLocks noChangeShapeType="1"/>
            <a:stCxn id="694299" idx="2"/>
            <a:endCxn id="694300" idx="0"/>
          </p:cNvCxnSpPr>
          <p:nvPr/>
        </p:nvCxnSpPr>
        <p:spPr bwMode="auto">
          <a:xfrm flipH="1">
            <a:off x="1181100" y="4038600"/>
            <a:ext cx="13716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12" name="AutoShape 40"/>
          <p:cNvCxnSpPr>
            <a:cxnSpLocks noChangeShapeType="1"/>
            <a:stCxn id="694299" idx="2"/>
            <a:endCxn id="694301" idx="0"/>
          </p:cNvCxnSpPr>
          <p:nvPr/>
        </p:nvCxnSpPr>
        <p:spPr bwMode="auto">
          <a:xfrm flipH="1">
            <a:off x="2324100" y="4038600"/>
            <a:ext cx="2286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</p:spTree>
    <p:extLst>
      <p:ext uri="{BB962C8B-B14F-4D97-AF65-F5344CB8AC3E}">
        <p14:creationId xmlns:p14="http://schemas.microsoft.com/office/powerpoint/2010/main" val="342658959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A36EDA50-BA36-4647-B4FE-38A648B43805}" type="slidenum">
              <a:rPr lang="en-US"/>
              <a:pPr/>
              <a:t>11</a:t>
            </a:fld>
            <a:endParaRPr lang="en-US"/>
          </a:p>
        </p:txBody>
      </p:sp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Suite: End Hosts vs. Routers</a:t>
            </a:r>
          </a:p>
        </p:txBody>
      </p:sp>
      <p:sp>
        <p:nvSpPr>
          <p:cNvPr id="699395" name="Rectangle 3"/>
          <p:cNvSpPr>
            <a:spLocks noChangeArrowheads="1"/>
          </p:cNvSpPr>
          <p:nvPr/>
        </p:nvSpPr>
        <p:spPr bwMode="auto">
          <a:xfrm>
            <a:off x="693738" y="1739900"/>
            <a:ext cx="914400" cy="582613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396" name="Rectangle 4"/>
          <p:cNvSpPr>
            <a:spLocks noChangeArrowheads="1"/>
          </p:cNvSpPr>
          <p:nvPr/>
        </p:nvSpPr>
        <p:spPr bwMode="auto">
          <a:xfrm>
            <a:off x="703263" y="2932113"/>
            <a:ext cx="914400" cy="5826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397" name="Text Box 5"/>
          <p:cNvSpPr txBox="1">
            <a:spLocks noChangeArrowheads="1"/>
          </p:cNvSpPr>
          <p:nvPr/>
        </p:nvSpPr>
        <p:spPr bwMode="auto">
          <a:xfrm>
            <a:off x="806450" y="1839913"/>
            <a:ext cx="75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b="0">
                <a:latin typeface="Times New Roman" pitchFamily="-1" charset="0"/>
              </a:rPr>
              <a:t>HTTP</a:t>
            </a:r>
          </a:p>
        </p:txBody>
      </p:sp>
      <p:sp>
        <p:nvSpPr>
          <p:cNvPr id="699398" name="Text Box 6"/>
          <p:cNvSpPr txBox="1">
            <a:spLocks noChangeArrowheads="1"/>
          </p:cNvSpPr>
          <p:nvPr/>
        </p:nvSpPr>
        <p:spPr bwMode="auto">
          <a:xfrm>
            <a:off x="890588" y="3030538"/>
            <a:ext cx="603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b="0">
                <a:latin typeface="Times New Roman" pitchFamily="-1" charset="0"/>
              </a:rPr>
              <a:t>TCP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88975" y="4119563"/>
            <a:ext cx="914400" cy="582612"/>
            <a:chOff x="323" y="2664"/>
            <a:chExt cx="576" cy="367"/>
          </a:xfrm>
        </p:grpSpPr>
        <p:sp>
          <p:nvSpPr>
            <p:cNvPr id="699400" name="Rectangle 8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01" name="Text Box 9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1800" b="0">
                  <a:latin typeface="Times New Roman" pitchFamily="-1" charset="0"/>
                </a:rPr>
                <a:t>IP</a:t>
              </a:r>
            </a:p>
          </p:txBody>
        </p:sp>
      </p:grpSp>
      <p:sp>
        <p:nvSpPr>
          <p:cNvPr id="699403" name="Rectangle 11"/>
          <p:cNvSpPr>
            <a:spLocks noChangeArrowheads="1"/>
          </p:cNvSpPr>
          <p:nvPr/>
        </p:nvSpPr>
        <p:spPr bwMode="auto">
          <a:xfrm>
            <a:off x="669925" y="5349875"/>
            <a:ext cx="906463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04" name="Text Box 12"/>
          <p:cNvSpPr txBox="1">
            <a:spLocks noChangeArrowheads="1"/>
          </p:cNvSpPr>
          <p:nvPr/>
        </p:nvSpPr>
        <p:spPr bwMode="auto">
          <a:xfrm>
            <a:off x="677863" y="5387975"/>
            <a:ext cx="89852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Ethernet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interface</a:t>
            </a:r>
          </a:p>
        </p:txBody>
      </p:sp>
      <p:sp>
        <p:nvSpPr>
          <p:cNvPr id="699405" name="Line 13"/>
          <p:cNvSpPr>
            <a:spLocks noChangeShapeType="1"/>
          </p:cNvSpPr>
          <p:nvPr/>
        </p:nvSpPr>
        <p:spPr bwMode="auto">
          <a:xfrm>
            <a:off x="1147763" y="23145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06" name="Line 14"/>
          <p:cNvSpPr>
            <a:spLocks noChangeShapeType="1"/>
          </p:cNvSpPr>
          <p:nvPr/>
        </p:nvSpPr>
        <p:spPr bwMode="auto">
          <a:xfrm>
            <a:off x="1147763" y="35210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07" name="Line 15"/>
          <p:cNvSpPr>
            <a:spLocks noChangeShapeType="1"/>
          </p:cNvSpPr>
          <p:nvPr/>
        </p:nvSpPr>
        <p:spPr bwMode="auto">
          <a:xfrm>
            <a:off x="1147763" y="4713288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08" name="Rectangle 16"/>
          <p:cNvSpPr>
            <a:spLocks noChangeArrowheads="1"/>
          </p:cNvSpPr>
          <p:nvPr/>
        </p:nvSpPr>
        <p:spPr bwMode="auto">
          <a:xfrm>
            <a:off x="538163" y="1538288"/>
            <a:ext cx="1303337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09" name="Rectangle 17"/>
          <p:cNvSpPr>
            <a:spLocks noChangeArrowheads="1"/>
          </p:cNvSpPr>
          <p:nvPr/>
        </p:nvSpPr>
        <p:spPr bwMode="auto">
          <a:xfrm>
            <a:off x="7648575" y="1739900"/>
            <a:ext cx="914400" cy="582613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0" name="Rectangle 18"/>
          <p:cNvSpPr>
            <a:spLocks noChangeArrowheads="1"/>
          </p:cNvSpPr>
          <p:nvPr/>
        </p:nvSpPr>
        <p:spPr bwMode="auto">
          <a:xfrm>
            <a:off x="7658100" y="2932113"/>
            <a:ext cx="914400" cy="5826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1" name="Rectangle 19"/>
          <p:cNvSpPr>
            <a:spLocks noChangeArrowheads="1"/>
          </p:cNvSpPr>
          <p:nvPr/>
        </p:nvSpPr>
        <p:spPr bwMode="auto">
          <a:xfrm>
            <a:off x="7643813" y="4119563"/>
            <a:ext cx="914400" cy="582612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2" name="Rectangle 20"/>
          <p:cNvSpPr>
            <a:spLocks noChangeArrowheads="1"/>
          </p:cNvSpPr>
          <p:nvPr/>
        </p:nvSpPr>
        <p:spPr bwMode="auto">
          <a:xfrm>
            <a:off x="7659688" y="5310188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3" name="Text Box 21"/>
          <p:cNvSpPr txBox="1">
            <a:spLocks noChangeArrowheads="1"/>
          </p:cNvSpPr>
          <p:nvPr/>
        </p:nvSpPr>
        <p:spPr bwMode="auto">
          <a:xfrm>
            <a:off x="7761288" y="1839913"/>
            <a:ext cx="75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b="0">
                <a:latin typeface="Times New Roman" pitchFamily="-1" charset="0"/>
              </a:rPr>
              <a:t>HTTP</a:t>
            </a:r>
          </a:p>
        </p:txBody>
      </p:sp>
      <p:sp>
        <p:nvSpPr>
          <p:cNvPr id="699414" name="Text Box 22"/>
          <p:cNvSpPr txBox="1">
            <a:spLocks noChangeArrowheads="1"/>
          </p:cNvSpPr>
          <p:nvPr/>
        </p:nvSpPr>
        <p:spPr bwMode="auto">
          <a:xfrm>
            <a:off x="7845425" y="3030538"/>
            <a:ext cx="603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b="0">
                <a:latin typeface="Times New Roman" pitchFamily="-1" charset="0"/>
              </a:rPr>
              <a:t>TCP</a:t>
            </a:r>
          </a:p>
        </p:txBody>
      </p:sp>
      <p:sp>
        <p:nvSpPr>
          <p:cNvPr id="699415" name="Text Box 23"/>
          <p:cNvSpPr txBox="1">
            <a:spLocks noChangeArrowheads="1"/>
          </p:cNvSpPr>
          <p:nvPr/>
        </p:nvSpPr>
        <p:spPr bwMode="auto">
          <a:xfrm>
            <a:off x="7940675" y="4235450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b="0">
                <a:latin typeface="Times New Roman" pitchFamily="-1" charset="0"/>
              </a:rPr>
              <a:t>IP</a:t>
            </a:r>
          </a:p>
        </p:txBody>
      </p:sp>
      <p:sp>
        <p:nvSpPr>
          <p:cNvPr id="699416" name="Text Box 24"/>
          <p:cNvSpPr txBox="1">
            <a:spLocks noChangeArrowheads="1"/>
          </p:cNvSpPr>
          <p:nvPr/>
        </p:nvSpPr>
        <p:spPr bwMode="auto">
          <a:xfrm>
            <a:off x="7683500" y="5349875"/>
            <a:ext cx="898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Ethernet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interface</a:t>
            </a:r>
          </a:p>
        </p:txBody>
      </p:sp>
      <p:sp>
        <p:nvSpPr>
          <p:cNvPr id="699417" name="Line 25"/>
          <p:cNvSpPr>
            <a:spLocks noChangeShapeType="1"/>
          </p:cNvSpPr>
          <p:nvPr/>
        </p:nvSpPr>
        <p:spPr bwMode="auto">
          <a:xfrm>
            <a:off x="8102600" y="23145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8" name="Line 26"/>
          <p:cNvSpPr>
            <a:spLocks noChangeShapeType="1"/>
          </p:cNvSpPr>
          <p:nvPr/>
        </p:nvSpPr>
        <p:spPr bwMode="auto">
          <a:xfrm>
            <a:off x="8102600" y="35210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9" name="Line 27"/>
          <p:cNvSpPr>
            <a:spLocks noChangeShapeType="1"/>
          </p:cNvSpPr>
          <p:nvPr/>
        </p:nvSpPr>
        <p:spPr bwMode="auto">
          <a:xfrm>
            <a:off x="8102600" y="4713288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20" name="Rectangle 28"/>
          <p:cNvSpPr>
            <a:spLocks noChangeArrowheads="1"/>
          </p:cNvSpPr>
          <p:nvPr/>
        </p:nvSpPr>
        <p:spPr bwMode="auto">
          <a:xfrm>
            <a:off x="7493000" y="1538288"/>
            <a:ext cx="1303338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21" name="Line 29"/>
          <p:cNvSpPr>
            <a:spLocks noChangeShapeType="1"/>
          </p:cNvSpPr>
          <p:nvPr/>
        </p:nvSpPr>
        <p:spPr bwMode="auto">
          <a:xfrm>
            <a:off x="1139825" y="5935663"/>
            <a:ext cx="0" cy="373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22" name="Line 30"/>
          <p:cNvSpPr>
            <a:spLocks noChangeShapeType="1"/>
          </p:cNvSpPr>
          <p:nvPr/>
        </p:nvSpPr>
        <p:spPr bwMode="auto">
          <a:xfrm>
            <a:off x="808038" y="6308725"/>
            <a:ext cx="2327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2905125" y="4148138"/>
            <a:ext cx="914400" cy="582612"/>
            <a:chOff x="323" y="2664"/>
            <a:chExt cx="576" cy="367"/>
          </a:xfrm>
        </p:grpSpPr>
        <p:sp>
          <p:nvSpPr>
            <p:cNvPr id="699424" name="Rectangle 32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25" name="Text Box 33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1800" b="0">
                  <a:latin typeface="Times New Roman" pitchFamily="-1" charset="0"/>
                </a:rPr>
                <a:t>IP</a:t>
              </a:r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5549900" y="4148138"/>
            <a:ext cx="914400" cy="582612"/>
            <a:chOff x="323" y="2664"/>
            <a:chExt cx="576" cy="367"/>
          </a:xfrm>
        </p:grpSpPr>
        <p:sp>
          <p:nvSpPr>
            <p:cNvPr id="699427" name="Rectangle 35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28" name="Text Box 36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1800" b="0">
                  <a:latin typeface="Times New Roman" pitchFamily="-1" charset="0"/>
                </a:rPr>
                <a:t>IP</a:t>
              </a:r>
            </a:p>
          </p:txBody>
        </p:sp>
      </p:grpSp>
      <p:sp>
        <p:nvSpPr>
          <p:cNvPr id="699430" name="Rectangle 38"/>
          <p:cNvSpPr>
            <a:spLocks noChangeArrowheads="1"/>
          </p:cNvSpPr>
          <p:nvPr/>
        </p:nvSpPr>
        <p:spPr bwMode="auto">
          <a:xfrm>
            <a:off x="2306638" y="5349875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31" name="Text Box 39"/>
          <p:cNvSpPr txBox="1">
            <a:spLocks noChangeArrowheads="1"/>
          </p:cNvSpPr>
          <p:nvPr/>
        </p:nvSpPr>
        <p:spPr bwMode="auto">
          <a:xfrm>
            <a:off x="2306638" y="5349875"/>
            <a:ext cx="89852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Ethernet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interface</a:t>
            </a:r>
          </a:p>
        </p:txBody>
      </p: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6205538" y="5324475"/>
            <a:ext cx="914400" cy="606425"/>
            <a:chOff x="323" y="3421"/>
            <a:chExt cx="581" cy="367"/>
          </a:xfrm>
        </p:grpSpPr>
        <p:sp>
          <p:nvSpPr>
            <p:cNvPr id="699433" name="Rectangle 41"/>
            <p:cNvSpPr>
              <a:spLocks noChangeArrowheads="1"/>
            </p:cNvSpPr>
            <p:nvPr/>
          </p:nvSpPr>
          <p:spPr bwMode="auto">
            <a:xfrm>
              <a:off x="323" y="3421"/>
              <a:ext cx="576" cy="367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34" name="Text Box 42"/>
            <p:cNvSpPr txBox="1">
              <a:spLocks noChangeArrowheads="1"/>
            </p:cNvSpPr>
            <p:nvPr/>
          </p:nvSpPr>
          <p:spPr bwMode="auto">
            <a:xfrm>
              <a:off x="333" y="3429"/>
              <a:ext cx="571" cy="322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1600" b="0">
                  <a:latin typeface="Times New Roman" pitchFamily="-1" charset="0"/>
                </a:rPr>
                <a:t>Ethernet</a:t>
              </a:r>
            </a:p>
            <a:p>
              <a:pPr eaLnBrk="0" hangingPunct="0">
                <a:lnSpc>
                  <a:spcPct val="90000"/>
                </a:lnSpc>
              </a:pPr>
              <a:r>
                <a:rPr lang="en-US" sz="1600" b="0">
                  <a:latin typeface="Times New Roman" pitchFamily="-1" charset="0"/>
                </a:rPr>
                <a:t>interface</a:t>
              </a:r>
            </a:p>
          </p:txBody>
        </p:sp>
      </p:grpSp>
      <p:sp>
        <p:nvSpPr>
          <p:cNvPr id="699435" name="Line 43"/>
          <p:cNvSpPr>
            <a:spLocks noChangeShapeType="1"/>
          </p:cNvSpPr>
          <p:nvPr/>
        </p:nvSpPr>
        <p:spPr bwMode="auto">
          <a:xfrm flipH="1">
            <a:off x="2744788" y="5964238"/>
            <a:ext cx="1587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36" name="Line 44"/>
          <p:cNvSpPr>
            <a:spLocks noChangeShapeType="1"/>
          </p:cNvSpPr>
          <p:nvPr/>
        </p:nvSpPr>
        <p:spPr bwMode="auto">
          <a:xfrm flipH="1">
            <a:off x="2725738" y="4727575"/>
            <a:ext cx="541337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37" name="Line 45"/>
          <p:cNvSpPr>
            <a:spLocks noChangeShapeType="1"/>
          </p:cNvSpPr>
          <p:nvPr/>
        </p:nvSpPr>
        <p:spPr bwMode="auto">
          <a:xfrm>
            <a:off x="3529013" y="4741863"/>
            <a:ext cx="541337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38" name="Rectangle 46"/>
          <p:cNvSpPr>
            <a:spLocks noChangeArrowheads="1"/>
          </p:cNvSpPr>
          <p:nvPr/>
        </p:nvSpPr>
        <p:spPr bwMode="auto">
          <a:xfrm>
            <a:off x="3614738" y="5324475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39" name="Text Box 47"/>
          <p:cNvSpPr txBox="1">
            <a:spLocks noChangeArrowheads="1"/>
          </p:cNvSpPr>
          <p:nvPr/>
        </p:nvSpPr>
        <p:spPr bwMode="auto">
          <a:xfrm>
            <a:off x="3635375" y="5349875"/>
            <a:ext cx="898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SONET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interface</a:t>
            </a:r>
          </a:p>
        </p:txBody>
      </p:sp>
      <p:sp>
        <p:nvSpPr>
          <p:cNvPr id="699440" name="Rectangle 48"/>
          <p:cNvSpPr>
            <a:spLocks noChangeArrowheads="1"/>
          </p:cNvSpPr>
          <p:nvPr/>
        </p:nvSpPr>
        <p:spPr bwMode="auto">
          <a:xfrm>
            <a:off x="4889500" y="5337175"/>
            <a:ext cx="906463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1" name="Text Box 49"/>
          <p:cNvSpPr txBox="1">
            <a:spLocks noChangeArrowheads="1"/>
          </p:cNvSpPr>
          <p:nvPr/>
        </p:nvSpPr>
        <p:spPr bwMode="auto">
          <a:xfrm>
            <a:off x="4902200" y="5387975"/>
            <a:ext cx="898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SONET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interface</a:t>
            </a:r>
          </a:p>
        </p:txBody>
      </p:sp>
      <p:sp>
        <p:nvSpPr>
          <p:cNvPr id="699442" name="Line 50"/>
          <p:cNvSpPr>
            <a:spLocks noChangeShapeType="1"/>
          </p:cNvSpPr>
          <p:nvPr/>
        </p:nvSpPr>
        <p:spPr bwMode="auto">
          <a:xfrm flipH="1">
            <a:off x="6680200" y="5924550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3" name="Line 51"/>
          <p:cNvSpPr>
            <a:spLocks noChangeShapeType="1"/>
          </p:cNvSpPr>
          <p:nvPr/>
        </p:nvSpPr>
        <p:spPr bwMode="auto">
          <a:xfrm flipH="1">
            <a:off x="6223000" y="6270625"/>
            <a:ext cx="2327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4" name="Line 52"/>
          <p:cNvSpPr>
            <a:spLocks noChangeShapeType="1"/>
          </p:cNvSpPr>
          <p:nvPr/>
        </p:nvSpPr>
        <p:spPr bwMode="auto">
          <a:xfrm>
            <a:off x="8132763" y="5927725"/>
            <a:ext cx="1587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5" name="Line 53"/>
          <p:cNvSpPr>
            <a:spLocks noChangeShapeType="1"/>
          </p:cNvSpPr>
          <p:nvPr/>
        </p:nvSpPr>
        <p:spPr bwMode="auto">
          <a:xfrm flipH="1">
            <a:off x="5302250" y="4754563"/>
            <a:ext cx="541338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6" name="Line 54"/>
          <p:cNvSpPr>
            <a:spLocks noChangeShapeType="1"/>
          </p:cNvSpPr>
          <p:nvPr/>
        </p:nvSpPr>
        <p:spPr bwMode="auto">
          <a:xfrm>
            <a:off x="6119813" y="4754563"/>
            <a:ext cx="527050" cy="595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7" name="Rectangle 55"/>
          <p:cNvSpPr>
            <a:spLocks noChangeArrowheads="1"/>
          </p:cNvSpPr>
          <p:nvPr/>
        </p:nvSpPr>
        <p:spPr bwMode="auto">
          <a:xfrm>
            <a:off x="2144713" y="3948113"/>
            <a:ext cx="2522537" cy="2162175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8" name="Rectangle 56"/>
          <p:cNvSpPr>
            <a:spLocks noChangeArrowheads="1"/>
          </p:cNvSpPr>
          <p:nvPr/>
        </p:nvSpPr>
        <p:spPr bwMode="auto">
          <a:xfrm>
            <a:off x="4776788" y="3948113"/>
            <a:ext cx="2522537" cy="2162175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9" name="Line 57"/>
          <p:cNvSpPr>
            <a:spLocks noChangeShapeType="1"/>
          </p:cNvSpPr>
          <p:nvPr/>
        </p:nvSpPr>
        <p:spPr bwMode="auto">
          <a:xfrm flipH="1">
            <a:off x="4054475" y="5926138"/>
            <a:ext cx="1588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50" name="Line 58"/>
          <p:cNvSpPr>
            <a:spLocks noChangeShapeType="1"/>
          </p:cNvSpPr>
          <p:nvPr/>
        </p:nvSpPr>
        <p:spPr bwMode="auto">
          <a:xfrm flipH="1">
            <a:off x="5314950" y="5938838"/>
            <a:ext cx="1588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51" name="Line 59"/>
          <p:cNvSpPr>
            <a:spLocks noChangeShapeType="1"/>
          </p:cNvSpPr>
          <p:nvPr/>
        </p:nvSpPr>
        <p:spPr bwMode="auto">
          <a:xfrm>
            <a:off x="4071938" y="6270625"/>
            <a:ext cx="12461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52" name="Text Box 60"/>
          <p:cNvSpPr txBox="1">
            <a:spLocks noChangeArrowheads="1"/>
          </p:cNvSpPr>
          <p:nvPr/>
        </p:nvSpPr>
        <p:spPr bwMode="auto">
          <a:xfrm>
            <a:off x="860425" y="1162050"/>
            <a:ext cx="590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solidFill>
                  <a:srgbClr val="3333FF"/>
                </a:solidFill>
                <a:latin typeface="Times New Roman" pitchFamily="-1" charset="0"/>
              </a:rPr>
              <a:t>host</a:t>
            </a:r>
          </a:p>
        </p:txBody>
      </p:sp>
      <p:sp>
        <p:nvSpPr>
          <p:cNvPr id="699453" name="Text Box 61"/>
          <p:cNvSpPr txBox="1">
            <a:spLocks noChangeArrowheads="1"/>
          </p:cNvSpPr>
          <p:nvPr/>
        </p:nvSpPr>
        <p:spPr bwMode="auto">
          <a:xfrm>
            <a:off x="7815263" y="1147763"/>
            <a:ext cx="590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solidFill>
                  <a:srgbClr val="3333FF"/>
                </a:solidFill>
                <a:latin typeface="Times New Roman" pitchFamily="-1" charset="0"/>
              </a:rPr>
              <a:t>host</a:t>
            </a:r>
          </a:p>
        </p:txBody>
      </p:sp>
      <p:sp>
        <p:nvSpPr>
          <p:cNvPr id="699454" name="Text Box 62"/>
          <p:cNvSpPr txBox="1">
            <a:spLocks noChangeArrowheads="1"/>
          </p:cNvSpPr>
          <p:nvPr/>
        </p:nvSpPr>
        <p:spPr bwMode="auto">
          <a:xfrm>
            <a:off x="2981325" y="354488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solidFill>
                  <a:srgbClr val="FF0000"/>
                </a:solidFill>
                <a:latin typeface="Times New Roman" pitchFamily="-1" charset="0"/>
              </a:rPr>
              <a:t>router</a:t>
            </a:r>
          </a:p>
        </p:txBody>
      </p:sp>
      <p:sp>
        <p:nvSpPr>
          <p:cNvPr id="699455" name="Text Box 63"/>
          <p:cNvSpPr txBox="1">
            <a:spLocks noChangeArrowheads="1"/>
          </p:cNvSpPr>
          <p:nvPr/>
        </p:nvSpPr>
        <p:spPr bwMode="auto">
          <a:xfrm>
            <a:off x="5611813" y="3559175"/>
            <a:ext cx="806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solidFill>
                  <a:srgbClr val="FF0000"/>
                </a:solidFill>
                <a:latin typeface="Times New Roman" pitchFamily="-1" charset="0"/>
              </a:rPr>
              <a:t>router</a:t>
            </a:r>
          </a:p>
        </p:txBody>
      </p:sp>
      <p:sp>
        <p:nvSpPr>
          <p:cNvPr id="699456" name="Line 64"/>
          <p:cNvSpPr>
            <a:spLocks noChangeShapeType="1"/>
          </p:cNvSpPr>
          <p:nvPr/>
        </p:nvSpPr>
        <p:spPr bwMode="auto">
          <a:xfrm>
            <a:off x="1619250" y="2036763"/>
            <a:ext cx="60404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57" name="Line 65"/>
          <p:cNvSpPr>
            <a:spLocks noChangeShapeType="1"/>
          </p:cNvSpPr>
          <p:nvPr/>
        </p:nvSpPr>
        <p:spPr bwMode="auto">
          <a:xfrm>
            <a:off x="1647825" y="3227388"/>
            <a:ext cx="60404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58" name="Text Box 66"/>
          <p:cNvSpPr txBox="1">
            <a:spLocks noChangeArrowheads="1"/>
          </p:cNvSpPr>
          <p:nvPr/>
        </p:nvSpPr>
        <p:spPr bwMode="auto">
          <a:xfrm>
            <a:off x="4005263" y="1668463"/>
            <a:ext cx="15001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600">
                <a:solidFill>
                  <a:srgbClr val="FF9900"/>
                </a:solidFill>
                <a:latin typeface="Times New Roman" pitchFamily="-1" charset="0"/>
              </a:rPr>
              <a:t>HTTP message</a:t>
            </a:r>
          </a:p>
        </p:txBody>
      </p:sp>
      <p:sp>
        <p:nvSpPr>
          <p:cNvPr id="699459" name="Text Box 67"/>
          <p:cNvSpPr txBox="1">
            <a:spLocks noChangeArrowheads="1"/>
          </p:cNvSpPr>
          <p:nvPr/>
        </p:nvSpPr>
        <p:spPr bwMode="auto">
          <a:xfrm>
            <a:off x="4103688" y="2873375"/>
            <a:ext cx="1352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600">
                <a:solidFill>
                  <a:srgbClr val="FF9900"/>
                </a:solidFill>
                <a:latin typeface="Times New Roman" pitchFamily="-1" charset="0"/>
              </a:rPr>
              <a:t>TCP segment</a:t>
            </a:r>
          </a:p>
        </p:txBody>
      </p:sp>
      <p:sp>
        <p:nvSpPr>
          <p:cNvPr id="699460" name="Line 68"/>
          <p:cNvSpPr>
            <a:spLocks noChangeShapeType="1"/>
          </p:cNvSpPr>
          <p:nvPr/>
        </p:nvSpPr>
        <p:spPr bwMode="auto">
          <a:xfrm flipV="1">
            <a:off x="1620838" y="4432300"/>
            <a:ext cx="13017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61" name="Line 69"/>
          <p:cNvSpPr>
            <a:spLocks noChangeShapeType="1"/>
          </p:cNvSpPr>
          <p:nvPr/>
        </p:nvSpPr>
        <p:spPr bwMode="auto">
          <a:xfrm flipV="1">
            <a:off x="3851275" y="4446588"/>
            <a:ext cx="17446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62" name="Line 70"/>
          <p:cNvSpPr>
            <a:spLocks noChangeShapeType="1"/>
          </p:cNvSpPr>
          <p:nvPr/>
        </p:nvSpPr>
        <p:spPr bwMode="auto">
          <a:xfrm flipV="1">
            <a:off x="6469063" y="4432300"/>
            <a:ext cx="11763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63" name="Text Box 71"/>
          <p:cNvSpPr txBox="1">
            <a:spLocks noChangeArrowheads="1"/>
          </p:cNvSpPr>
          <p:nvPr/>
        </p:nvSpPr>
        <p:spPr bwMode="auto">
          <a:xfrm>
            <a:off x="1776413" y="4105275"/>
            <a:ext cx="10144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600">
                <a:solidFill>
                  <a:srgbClr val="FF9900"/>
                </a:solidFill>
                <a:latin typeface="Times New Roman" pitchFamily="-1" charset="0"/>
              </a:rPr>
              <a:t>IP packet</a:t>
            </a:r>
          </a:p>
        </p:txBody>
      </p:sp>
      <p:sp>
        <p:nvSpPr>
          <p:cNvPr id="699464" name="Text Box 72"/>
          <p:cNvSpPr txBox="1">
            <a:spLocks noChangeArrowheads="1"/>
          </p:cNvSpPr>
          <p:nvPr/>
        </p:nvSpPr>
        <p:spPr bwMode="auto">
          <a:xfrm>
            <a:off x="6597650" y="4133850"/>
            <a:ext cx="10144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600">
                <a:solidFill>
                  <a:srgbClr val="FF9900"/>
                </a:solidFill>
                <a:latin typeface="Times New Roman" pitchFamily="-1" charset="0"/>
              </a:rPr>
              <a:t>IP packet</a:t>
            </a:r>
          </a:p>
        </p:txBody>
      </p:sp>
      <p:sp>
        <p:nvSpPr>
          <p:cNvPr id="699465" name="Text Box 73"/>
          <p:cNvSpPr txBox="1">
            <a:spLocks noChangeArrowheads="1"/>
          </p:cNvSpPr>
          <p:nvPr/>
        </p:nvSpPr>
        <p:spPr bwMode="auto">
          <a:xfrm>
            <a:off x="4200525" y="4119563"/>
            <a:ext cx="10144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600">
                <a:solidFill>
                  <a:srgbClr val="FF9900"/>
                </a:solidFill>
                <a:latin typeface="Times New Roman" pitchFamily="-1" charset="0"/>
              </a:rPr>
              <a:t>IP packet</a:t>
            </a:r>
          </a:p>
        </p:txBody>
      </p:sp>
    </p:spTree>
    <p:extLst>
      <p:ext uri="{BB962C8B-B14F-4D97-AF65-F5344CB8AC3E}">
        <p14:creationId xmlns:p14="http://schemas.microsoft.com/office/powerpoint/2010/main" val="4516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End-to-End Arguments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Helps </a:t>
            </a:r>
            <a:r>
              <a:rPr lang="en-US" dirty="0" smtClean="0">
                <a:solidFill>
                  <a:srgbClr val="0000FF"/>
                </a:solidFill>
              </a:rPr>
              <a:t>resisting the tendency to put and hide complicated things in the lower layers</a:t>
            </a:r>
          </a:p>
          <a:p>
            <a:r>
              <a:rPr lang="en-US" dirty="0" smtClean="0"/>
              <a:t>If a functionality </a:t>
            </a:r>
            <a:r>
              <a:rPr lang="en-US" dirty="0" smtClean="0">
                <a:solidFill>
                  <a:srgbClr val="FF0000"/>
                </a:solidFill>
              </a:rPr>
              <a:t>must be implemented end-to-end</a:t>
            </a:r>
            <a:r>
              <a:rPr lang="en-US" dirty="0" smtClean="0"/>
              <a:t>, then </a:t>
            </a:r>
            <a:r>
              <a:rPr lang="en-US" dirty="0" smtClean="0">
                <a:solidFill>
                  <a:srgbClr val="FF0000"/>
                </a:solidFill>
              </a:rPr>
              <a:t>don’t implement it in the network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Exception: when there are clear performance improvements</a:t>
            </a:r>
          </a:p>
          <a:p>
            <a:r>
              <a:rPr lang="en-US" dirty="0" smtClean="0"/>
              <a:t>Laid out in “</a:t>
            </a:r>
            <a:r>
              <a:rPr lang="en-US" i="1" dirty="0" smtClean="0"/>
              <a:t>End-to-End Arguments in System Design</a:t>
            </a:r>
            <a:r>
              <a:rPr lang="en-US" dirty="0" smtClean="0"/>
              <a:t>” by J.H. </a:t>
            </a:r>
            <a:r>
              <a:rPr lang="en-US" dirty="0" err="1" smtClean="0"/>
              <a:t>Saltzer</a:t>
            </a:r>
            <a:r>
              <a:rPr lang="en-US" dirty="0" smtClean="0"/>
              <a:t>, D.P. Reed and D.D. Clark (optional reading)</a:t>
            </a:r>
          </a:p>
          <a:p>
            <a:r>
              <a:rPr lang="en-US" dirty="0" smtClean="0"/>
              <a:t>A good rule of thumb in </a:t>
            </a:r>
            <a:r>
              <a:rPr lang="en-US" i="1" dirty="0" smtClean="0"/>
              <a:t>any</a:t>
            </a:r>
            <a:r>
              <a:rPr lang="en-US" dirty="0" smtClean="0"/>
              <a:t> system design, but still not something to follow blindly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485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Recitations from next week.</a:t>
            </a:r>
          </a:p>
          <a:p>
            <a:pPr lvl="1"/>
            <a:r>
              <a:rPr lang="en-US" dirty="0" smtClean="0"/>
              <a:t>M </a:t>
            </a:r>
            <a:r>
              <a:rPr lang="en-US" dirty="0"/>
              <a:t>(10:00 – 10:50) &amp; F (2:00 – 2:50) @ </a:t>
            </a:r>
            <a:r>
              <a:rPr lang="en-US" dirty="0" smtClean="0"/>
              <a:t>106 Baldy</a:t>
            </a:r>
          </a:p>
          <a:p>
            <a:r>
              <a:rPr lang="en-US" dirty="0" smtClean="0"/>
              <a:t>PA 1 description </a:t>
            </a:r>
            <a:r>
              <a:rPr lang="en-US" smtClean="0"/>
              <a:t>is out.</a:t>
            </a:r>
            <a:endParaRPr lang="en-US" dirty="0" smtClean="0"/>
          </a:p>
          <a:p>
            <a:pPr lvl="1"/>
            <a:r>
              <a:rPr lang="en-US" dirty="0" smtClean="0"/>
              <a:t>Please try it out right away and see how much it takes you.</a:t>
            </a:r>
          </a:p>
          <a:p>
            <a:r>
              <a:rPr lang="en-US" dirty="0" smtClean="0"/>
              <a:t>Please use Piazza; all announcements will go there.</a:t>
            </a:r>
          </a:p>
          <a:p>
            <a:pPr lvl="1"/>
            <a:r>
              <a:rPr lang="en-US" dirty="0" smtClean="0"/>
              <a:t>Anonymous/private posting: generally questions are beneficial to the whole class; please consider posting it publicly first.</a:t>
            </a:r>
          </a:p>
          <a:p>
            <a:pPr lvl="1"/>
            <a:r>
              <a:rPr lang="en-US" dirty="0" smtClean="0"/>
              <a:t>If you want an invite, let me know.</a:t>
            </a:r>
          </a:p>
          <a:p>
            <a:r>
              <a:rPr lang="en-US" dirty="0" smtClean="0"/>
              <a:t>Please come to my office during the office hours!</a:t>
            </a:r>
          </a:p>
          <a:p>
            <a:pPr lvl="1"/>
            <a:r>
              <a:rPr lang="en-US" dirty="0" smtClean="0"/>
              <a:t>Give feedback about the class, ask questions, etc.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Please don’t forget to bring your laptop next time!</a:t>
            </a:r>
          </a:p>
          <a:p>
            <a:pPr lvl="1"/>
            <a:r>
              <a:rPr lang="en-US" dirty="0" smtClean="0"/>
              <a:t>We’ll do some lab sessions.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284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TCP/IP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 “best-effort” network</a:t>
            </a:r>
          </a:p>
          <a:p>
            <a:pPr lvl="1"/>
            <a:r>
              <a:rPr lang="en-US" dirty="0" smtClean="0"/>
              <a:t>The network knows the source and the destination.</a:t>
            </a:r>
          </a:p>
          <a:p>
            <a:pPr lvl="1"/>
            <a:r>
              <a:rPr lang="en-US" dirty="0" smtClean="0"/>
              <a:t>A conversation is divided into packets.</a:t>
            </a:r>
          </a:p>
          <a:p>
            <a:pPr lvl="1"/>
            <a:r>
              <a:rPr lang="en-US" dirty="0" smtClean="0"/>
              <a:t>Makes the best effort to deliver packets</a:t>
            </a:r>
          </a:p>
          <a:p>
            <a:pPr lvl="1"/>
            <a:r>
              <a:rPr lang="en-US" dirty="0" smtClean="0"/>
              <a:t>Packet loss, corruption, out-of-order delivery, etc. could all happen.</a:t>
            </a:r>
          </a:p>
          <a:p>
            <a:r>
              <a:rPr lang="en-US" dirty="0" smtClean="0"/>
              <a:t>TCP (Transmission Control Protocol)</a:t>
            </a:r>
          </a:p>
          <a:p>
            <a:pPr lvl="1"/>
            <a:r>
              <a:rPr lang="en-US" dirty="0" smtClean="0"/>
              <a:t>Handles the problems</a:t>
            </a:r>
          </a:p>
          <a:p>
            <a:pPr lvl="1"/>
            <a:r>
              <a:rPr lang="en-US" dirty="0" smtClean="0"/>
              <a:t>Implemented at the end hosts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j028575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13625" y="4960937"/>
            <a:ext cx="1730375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724150" y="4495800"/>
          <a:ext cx="3608388" cy="206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3" name="Photo Editor Photo" r:id="rId4" imgW="1905266" imgH="1390844" progId="">
                  <p:embed/>
                </p:oleObj>
              </mc:Choice>
              <mc:Fallback>
                <p:oleObj name="Photo Editor Photo" r:id="rId4" imgW="1905266" imgH="1390844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4495800"/>
                        <a:ext cx="3608388" cy="206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Line 6"/>
          <p:cNvSpPr>
            <a:spLocks noChangeShapeType="1"/>
          </p:cNvSpPr>
          <p:nvPr/>
        </p:nvSpPr>
        <p:spPr bwMode="auto">
          <a:xfrm flipV="1">
            <a:off x="1714500" y="5618162"/>
            <a:ext cx="1344613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6122988" y="5470525"/>
            <a:ext cx="10953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0" y="4311650"/>
            <a:ext cx="979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>
                <a:latin typeface="Times New Roman" pitchFamily="-1" charset="0"/>
              </a:rPr>
              <a:t>source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7224713" y="4394200"/>
            <a:ext cx="1519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>
                <a:latin typeface="Times New Roman" pitchFamily="-1" charset="0"/>
              </a:rPr>
              <a:t>destination</a:t>
            </a:r>
          </a:p>
        </p:txBody>
      </p:sp>
      <p:pic>
        <p:nvPicPr>
          <p:cNvPr id="11" name="Picture 10" descr="MCj02957280000[1]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743450"/>
            <a:ext cx="1928813" cy="163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519488" y="5186362"/>
            <a:ext cx="1892300" cy="5191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0" dirty="0">
                <a:latin typeface="Tahoma" pitchFamily="-1" charset="0"/>
              </a:rPr>
              <a:t>IP network</a:t>
            </a:r>
          </a:p>
        </p:txBody>
      </p: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2089150" y="5080000"/>
            <a:ext cx="327025" cy="457200"/>
            <a:chOff x="4505" y="1615"/>
            <a:chExt cx="206" cy="288"/>
          </a:xfrm>
        </p:grpSpPr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2584450" y="5084762"/>
            <a:ext cx="327025" cy="457200"/>
            <a:chOff x="4505" y="1615"/>
            <a:chExt cx="206" cy="288"/>
          </a:xfrm>
        </p:grpSpPr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6438900" y="4938712"/>
            <a:ext cx="327025" cy="457200"/>
            <a:chOff x="4505" y="1615"/>
            <a:chExt cx="206" cy="288"/>
          </a:xfrm>
        </p:grpSpPr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533400" y="6096000"/>
            <a:ext cx="801121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0" dirty="0" smtClean="0">
                <a:latin typeface="Tahoma" pitchFamily="-1" charset="0"/>
              </a:rPr>
              <a:t>TCP</a:t>
            </a:r>
            <a:endParaRPr lang="en-US" sz="2800" b="0" dirty="0">
              <a:latin typeface="Tahoma" pitchFamily="-1" charset="0"/>
            </a:endParaRP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7772400" y="6096000"/>
            <a:ext cx="801121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0" dirty="0" smtClean="0">
                <a:latin typeface="Tahoma" pitchFamily="-1" charset="0"/>
              </a:rPr>
              <a:t>TCP</a:t>
            </a:r>
            <a:endParaRPr lang="en-US" sz="2800" b="0" dirty="0">
              <a:latin typeface="Tahoma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346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OK; Let’s Think about It Together…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Is this always a good thing?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Is today’s Internet still stateless?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057400"/>
            <a:ext cx="519176" cy="5899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429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372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An end-to-end protocol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Protects conversations</a:t>
            </a:r>
          </a:p>
          <a:p>
            <a:pPr lvl="1"/>
            <a:r>
              <a:rPr lang="en-US" dirty="0" smtClean="0"/>
              <a:t>Receiver is supposed to send an </a:t>
            </a:r>
            <a:r>
              <a:rPr lang="en-US" dirty="0" err="1" smtClean="0"/>
              <a:t>ack</a:t>
            </a:r>
            <a:r>
              <a:rPr lang="en-US" dirty="0" smtClean="0"/>
              <a:t> (acknowledgement) packet.</a:t>
            </a:r>
          </a:p>
          <a:p>
            <a:pPr lvl="1"/>
            <a:r>
              <a:rPr lang="en-US" dirty="0" smtClean="0"/>
              <a:t>Packet loss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retransmission</a:t>
            </a:r>
            <a:endParaRPr lang="en-US" dirty="0" smtClean="0"/>
          </a:p>
          <a:p>
            <a:pPr lvl="1"/>
            <a:r>
              <a:rPr lang="en-US" dirty="0" smtClean="0"/>
              <a:t>Out-of-order delivery, duplicate packets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sequence numbers</a:t>
            </a:r>
          </a:p>
          <a:p>
            <a:pPr lvl="1"/>
            <a:r>
              <a:rPr lang="en-US" dirty="0" smtClean="0">
                <a:sym typeface="Wingdings"/>
              </a:rPr>
              <a:t>Packet corruption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checksum</a:t>
            </a:r>
          </a:p>
          <a:p>
            <a:r>
              <a:rPr lang="en-US" dirty="0" smtClean="0">
                <a:solidFill>
                  <a:srgbClr val="FF0000"/>
                </a:solidFill>
                <a:sym typeface="Wingdings"/>
              </a:rPr>
              <a:t>Controls congestion</a:t>
            </a:r>
          </a:p>
          <a:p>
            <a:pPr lvl="1"/>
            <a:r>
              <a:rPr lang="en-US" dirty="0" smtClean="0">
                <a:sym typeface="Wingdings"/>
              </a:rPr>
              <a:t>The network might be over-utilized</a:t>
            </a:r>
          </a:p>
          <a:p>
            <a:pPr lvl="1"/>
            <a:r>
              <a:rPr lang="en-US" dirty="0" smtClean="0">
                <a:sym typeface="Wingdings"/>
              </a:rPr>
              <a:t>Prevents the network from collapsing (which was actually a concern in the late 80’s)</a:t>
            </a:r>
          </a:p>
          <a:p>
            <a:r>
              <a:rPr lang="en-US" dirty="0" smtClean="0">
                <a:sym typeface="Wingdings"/>
              </a:rPr>
              <a:t>TCP is an abstraction: a reliable, byte-stream connection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694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62EDD990-D1A4-EC43-AAD2-EF925372DD54}" type="slidenum">
              <a:rPr lang="en-US"/>
              <a:pPr/>
              <a:t>17</a:t>
            </a:fld>
            <a:endParaRPr lang="en-US"/>
          </a:p>
        </p:txBody>
      </p:sp>
      <p:sp>
        <p:nvSpPr>
          <p:cNvPr id="92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(Very) Brief Overview of TCP</a:t>
            </a:r>
            <a:endParaRPr lang="en-US" dirty="0"/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1963" y="4258708"/>
            <a:ext cx="8458200" cy="1941512"/>
          </a:xfrm>
        </p:spPr>
        <p:txBody>
          <a:bodyPr/>
          <a:lstStyle/>
          <a:p>
            <a:r>
              <a:rPr lang="en-US" dirty="0"/>
              <a:t>Three-way handshake to establish connection</a:t>
            </a:r>
          </a:p>
          <a:p>
            <a:pPr lvl="1"/>
            <a:r>
              <a:rPr lang="en-US" dirty="0"/>
              <a:t>Host A sends a </a:t>
            </a:r>
            <a:r>
              <a:rPr lang="en-US" b="1" dirty="0">
                <a:solidFill>
                  <a:srgbClr val="0000FF"/>
                </a:solidFill>
              </a:rPr>
              <a:t>SYN</a:t>
            </a:r>
            <a:r>
              <a:rPr lang="en-US" dirty="0"/>
              <a:t> (open) to the host B</a:t>
            </a:r>
          </a:p>
          <a:p>
            <a:pPr lvl="1"/>
            <a:r>
              <a:rPr lang="en-US" dirty="0"/>
              <a:t>Host B returns a SYN acknowledgment (</a:t>
            </a:r>
            <a:r>
              <a:rPr lang="en-US" b="1" dirty="0">
                <a:solidFill>
                  <a:srgbClr val="FF3300"/>
                </a:solidFill>
              </a:rPr>
              <a:t>SYN ACK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Host A sends an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FF"/>
                </a:solidFill>
              </a:rPr>
              <a:t>ACK</a:t>
            </a:r>
            <a:r>
              <a:rPr lang="en-US" dirty="0"/>
              <a:t> to acknowledge the SYN </a:t>
            </a:r>
            <a:r>
              <a:rPr lang="en-US" dirty="0" smtClean="0"/>
              <a:t>ACK</a:t>
            </a:r>
          </a:p>
          <a:p>
            <a:r>
              <a:rPr lang="en-US" dirty="0" smtClean="0"/>
              <a:t>Why 3-way instead of 2-way?</a:t>
            </a:r>
          </a:p>
          <a:p>
            <a:pPr lvl="1"/>
            <a:r>
              <a:rPr lang="en-US" dirty="0" err="1" smtClean="0"/>
              <a:t>Reachability</a:t>
            </a:r>
            <a:endParaRPr lang="en-US" dirty="0"/>
          </a:p>
        </p:txBody>
      </p:sp>
      <p:sp>
        <p:nvSpPr>
          <p:cNvPr id="20" name="Line 4"/>
          <p:cNvSpPr>
            <a:spLocks noChangeShapeType="1"/>
          </p:cNvSpPr>
          <p:nvPr/>
        </p:nvSpPr>
        <p:spPr bwMode="auto">
          <a:xfrm rot="5400000" flipV="1">
            <a:off x="4429158" y="953293"/>
            <a:ext cx="287338" cy="1603375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5"/>
          <p:cNvSpPr>
            <a:spLocks noChangeShapeType="1"/>
          </p:cNvSpPr>
          <p:nvPr/>
        </p:nvSpPr>
        <p:spPr bwMode="auto">
          <a:xfrm rot="5400000">
            <a:off x="4419633" y="1491456"/>
            <a:ext cx="300038" cy="15748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 rot="5400000" flipV="1">
            <a:off x="4331527" y="2149475"/>
            <a:ext cx="457200" cy="1600200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7"/>
          <p:cNvSpPr>
            <a:spLocks noChangeShapeType="1"/>
          </p:cNvSpPr>
          <p:nvPr/>
        </p:nvSpPr>
        <p:spPr bwMode="auto">
          <a:xfrm rot="5400000" flipV="1">
            <a:off x="4329146" y="2688430"/>
            <a:ext cx="469900" cy="1598613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 rot="605430">
            <a:off x="4220402" y="1268412"/>
            <a:ext cx="6937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FF"/>
                </a:solidFill>
                <a:latin typeface="Times New Roman" pitchFamily="-1" charset="0"/>
              </a:rPr>
              <a:t>SYN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 rot="10146980" flipH="1" flipV="1">
            <a:off x="3909252" y="1908175"/>
            <a:ext cx="1308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FF3300"/>
                </a:solidFill>
                <a:latin typeface="Times New Roman" pitchFamily="-1" charset="0"/>
              </a:rPr>
              <a:t>SYN ACK</a:t>
            </a:r>
          </a:p>
        </p:txBody>
      </p:sp>
      <p:sp>
        <p:nvSpPr>
          <p:cNvPr id="26" name="Text Box 10"/>
          <p:cNvSpPr txBox="1">
            <a:spLocks noChangeArrowheads="1"/>
          </p:cNvSpPr>
          <p:nvPr/>
        </p:nvSpPr>
        <p:spPr bwMode="auto">
          <a:xfrm rot="1044999">
            <a:off x="4434714" y="2676525"/>
            <a:ext cx="722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FF"/>
                </a:solidFill>
                <a:latin typeface="Times New Roman" pitchFamily="-1" charset="0"/>
              </a:rPr>
              <a:t>ACK</a:t>
            </a:r>
          </a:p>
        </p:txBody>
      </p:sp>
      <p:sp>
        <p:nvSpPr>
          <p:cNvPr id="27" name="Text Box 11"/>
          <p:cNvSpPr txBox="1">
            <a:spLocks noChangeArrowheads="1"/>
          </p:cNvSpPr>
          <p:nvPr/>
        </p:nvSpPr>
        <p:spPr bwMode="auto">
          <a:xfrm rot="1003808">
            <a:off x="4223577" y="3097212"/>
            <a:ext cx="663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FF"/>
                </a:solidFill>
                <a:latin typeface="Times New Roman" pitchFamily="-1" charset="0"/>
              </a:rPr>
              <a:t>Data</a:t>
            </a:r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rot="16200000" flipH="1">
            <a:off x="3919570" y="2845594"/>
            <a:ext cx="2890837" cy="635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13"/>
          <p:cNvSpPr>
            <a:spLocks noChangeShapeType="1"/>
          </p:cNvSpPr>
          <p:nvPr/>
        </p:nvSpPr>
        <p:spPr bwMode="auto">
          <a:xfrm rot="5400000">
            <a:off x="2368583" y="2805906"/>
            <a:ext cx="2797175" cy="23813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3594927" y="9525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>
                <a:solidFill>
                  <a:srgbClr val="0000FF"/>
                </a:solidFill>
                <a:latin typeface="Times New Roman" pitchFamily="-1" charset="0"/>
              </a:rPr>
              <a:t>A</a:t>
            </a:r>
          </a:p>
        </p:txBody>
      </p:sp>
      <p:sp>
        <p:nvSpPr>
          <p:cNvPr id="31" name="Text Box 15"/>
          <p:cNvSpPr txBox="1">
            <a:spLocks noChangeArrowheads="1"/>
          </p:cNvSpPr>
          <p:nvPr/>
        </p:nvSpPr>
        <p:spPr bwMode="auto">
          <a:xfrm>
            <a:off x="5161789" y="9144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 dirty="0">
                <a:solidFill>
                  <a:srgbClr val="FF3300"/>
                </a:solidFill>
                <a:latin typeface="Times New Roman" pitchFamily="-1" charset="0"/>
              </a:rPr>
              <a:t>B</a:t>
            </a:r>
          </a:p>
        </p:txBody>
      </p:sp>
      <p:sp>
        <p:nvSpPr>
          <p:cNvPr id="32" name="Line 16"/>
          <p:cNvSpPr>
            <a:spLocks noChangeShapeType="1"/>
          </p:cNvSpPr>
          <p:nvPr/>
        </p:nvSpPr>
        <p:spPr bwMode="auto">
          <a:xfrm rot="5400000" flipV="1">
            <a:off x="4357721" y="3029743"/>
            <a:ext cx="469900" cy="1598613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Text Box 17"/>
          <p:cNvSpPr txBox="1">
            <a:spLocks noChangeArrowheads="1"/>
          </p:cNvSpPr>
          <p:nvPr/>
        </p:nvSpPr>
        <p:spPr bwMode="auto">
          <a:xfrm rot="1003808">
            <a:off x="4252152" y="3438525"/>
            <a:ext cx="663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FF"/>
                </a:solidFill>
                <a:latin typeface="Times New Roman" pitchFamily="-1" charset="0"/>
              </a:rPr>
              <a:t>Data</a:t>
            </a:r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8674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943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79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Retransmission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Timeout &amp; retransmission to handle packet loss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20" name="Group 19"/>
          <p:cNvGrpSpPr>
            <a:grpSpLocks/>
          </p:cNvGrpSpPr>
          <p:nvPr/>
        </p:nvGrpSpPr>
        <p:grpSpPr bwMode="auto">
          <a:xfrm rot="688582">
            <a:off x="3686274" y="2200275"/>
            <a:ext cx="1081087" cy="396875"/>
            <a:chOff x="1093" y="1281"/>
            <a:chExt cx="924" cy="215"/>
          </a:xfrm>
        </p:grpSpPr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1105" y="1483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093" y="1281"/>
              <a:ext cx="821" cy="21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0">
                  <a:solidFill>
                    <a:srgbClr val="000000"/>
                  </a:solidFill>
                  <a:latin typeface="Arial" pitchFamily="-1" charset="0"/>
                </a:rPr>
                <a:t>Packet</a:t>
              </a:r>
            </a:p>
          </p:txBody>
        </p:sp>
      </p:grpSp>
      <p:cxnSp>
        <p:nvCxnSpPr>
          <p:cNvPr id="23" name="AutoShape 22"/>
          <p:cNvCxnSpPr>
            <a:cxnSpLocks noChangeShapeType="1"/>
          </p:cNvCxnSpPr>
          <p:nvPr/>
        </p:nvCxnSpPr>
        <p:spPr bwMode="auto">
          <a:xfrm rot="5400000" flipV="1">
            <a:off x="2683767" y="2912269"/>
            <a:ext cx="1890713" cy="3175"/>
          </a:xfrm>
          <a:prstGeom prst="bentConnector5">
            <a:avLst>
              <a:gd name="adj1" fmla="val 22833"/>
              <a:gd name="adj2" fmla="val -6800005"/>
              <a:gd name="adj3" fmla="val 100671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</p:cxnSp>
      <p:sp>
        <p:nvSpPr>
          <p:cNvPr id="24" name="Text Box 23"/>
          <p:cNvSpPr txBox="1">
            <a:spLocks noChangeArrowheads="1"/>
          </p:cNvSpPr>
          <p:nvPr/>
        </p:nvSpPr>
        <p:spPr bwMode="auto">
          <a:xfrm rot="16200000">
            <a:off x="2639318" y="2810669"/>
            <a:ext cx="121443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Timeout</a:t>
            </a:r>
          </a:p>
        </p:txBody>
      </p:sp>
      <p:grpSp>
        <p:nvGrpSpPr>
          <p:cNvPr id="25" name="Group 24"/>
          <p:cNvGrpSpPr>
            <a:grpSpLocks/>
          </p:cNvGrpSpPr>
          <p:nvPr/>
        </p:nvGrpSpPr>
        <p:grpSpPr bwMode="auto">
          <a:xfrm rot="688582">
            <a:off x="3703736" y="3679825"/>
            <a:ext cx="1447800" cy="396875"/>
            <a:chOff x="1105" y="1265"/>
            <a:chExt cx="912" cy="250"/>
          </a:xfrm>
        </p:grpSpPr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1105" y="1487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Text Box 26"/>
            <p:cNvSpPr txBox="1">
              <a:spLocks noChangeArrowheads="1"/>
            </p:cNvSpPr>
            <p:nvPr/>
          </p:nvSpPr>
          <p:spPr bwMode="auto">
            <a:xfrm>
              <a:off x="1202" y="1265"/>
              <a:ext cx="605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0">
                  <a:solidFill>
                    <a:srgbClr val="000000"/>
                  </a:solidFill>
                  <a:latin typeface="Arial" pitchFamily="-1" charset="0"/>
                </a:rPr>
                <a:t>Packet</a:t>
              </a:r>
            </a:p>
          </p:txBody>
        </p:sp>
      </p:grpSp>
      <p:grpSp>
        <p:nvGrpSpPr>
          <p:cNvPr id="28" name="Group 27"/>
          <p:cNvGrpSpPr>
            <a:grpSpLocks/>
          </p:cNvGrpSpPr>
          <p:nvPr/>
        </p:nvGrpSpPr>
        <p:grpSpPr bwMode="auto">
          <a:xfrm rot="-1217168">
            <a:off x="3551336" y="4443413"/>
            <a:ext cx="1447800" cy="396875"/>
            <a:chOff x="1133" y="1733"/>
            <a:chExt cx="912" cy="250"/>
          </a:xfrm>
        </p:grpSpPr>
        <p:sp>
          <p:nvSpPr>
            <p:cNvPr id="29" name="Line 28"/>
            <p:cNvSpPr>
              <a:spLocks noChangeShapeType="1"/>
            </p:cNvSpPr>
            <p:nvPr/>
          </p:nvSpPr>
          <p:spPr bwMode="auto">
            <a:xfrm rot="688582">
              <a:off x="1133" y="1965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Text Box 29"/>
            <p:cNvSpPr txBox="1">
              <a:spLocks noChangeArrowheads="1"/>
            </p:cNvSpPr>
            <p:nvPr/>
          </p:nvSpPr>
          <p:spPr bwMode="auto">
            <a:xfrm rot="688582">
              <a:off x="1328" y="1733"/>
              <a:ext cx="446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0">
                  <a:solidFill>
                    <a:srgbClr val="000000"/>
                  </a:solidFill>
                  <a:latin typeface="Arial" pitchFamily="-1" charset="0"/>
                </a:rPr>
                <a:t>ACK</a:t>
              </a:r>
            </a:p>
          </p:txBody>
        </p:sp>
      </p:grpSp>
      <p:cxnSp>
        <p:nvCxnSpPr>
          <p:cNvPr id="31" name="AutoShape 30"/>
          <p:cNvCxnSpPr>
            <a:cxnSpLocks noChangeShapeType="1"/>
          </p:cNvCxnSpPr>
          <p:nvPr/>
        </p:nvCxnSpPr>
        <p:spPr bwMode="auto">
          <a:xfrm rot="5400000" flipV="1">
            <a:off x="2682181" y="4387056"/>
            <a:ext cx="1890712" cy="3175"/>
          </a:xfrm>
          <a:prstGeom prst="bentConnector5">
            <a:avLst>
              <a:gd name="adj1" fmla="val 22833"/>
              <a:gd name="adj2" fmla="val -6800005"/>
              <a:gd name="adj3" fmla="val 97144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</p:cxnSp>
      <p:sp>
        <p:nvSpPr>
          <p:cNvPr id="32" name="Text Box 31"/>
          <p:cNvSpPr txBox="1">
            <a:spLocks noChangeArrowheads="1"/>
          </p:cNvSpPr>
          <p:nvPr/>
        </p:nvSpPr>
        <p:spPr bwMode="auto">
          <a:xfrm rot="16200000">
            <a:off x="2637730" y="4287044"/>
            <a:ext cx="121443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Timeout</a:t>
            </a:r>
          </a:p>
        </p:txBody>
      </p:sp>
      <p:sp>
        <p:nvSpPr>
          <p:cNvPr id="33" name="AutoShape 32"/>
          <p:cNvSpPr>
            <a:spLocks noChangeArrowheads="1"/>
          </p:cNvSpPr>
          <p:nvPr/>
        </p:nvSpPr>
        <p:spPr bwMode="auto">
          <a:xfrm flipH="1">
            <a:off x="4541936" y="2438400"/>
            <a:ext cx="381000" cy="457200"/>
          </a:xfrm>
          <a:prstGeom prst="lightningBol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Text Box 54"/>
          <p:cNvSpPr txBox="1">
            <a:spLocks noChangeArrowheads="1"/>
          </p:cNvSpPr>
          <p:nvPr/>
        </p:nvSpPr>
        <p:spPr bwMode="auto">
          <a:xfrm>
            <a:off x="3651349" y="5477269"/>
            <a:ext cx="152400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FF"/>
                </a:solidFill>
                <a:latin typeface="Arial" pitchFamily="-1" charset="0"/>
              </a:rPr>
              <a:t>Packet lost</a:t>
            </a:r>
          </a:p>
        </p:txBody>
      </p:sp>
      <p:sp>
        <p:nvSpPr>
          <p:cNvPr id="56" name="Line 57"/>
          <p:cNvSpPr>
            <a:spLocks noChangeShapeType="1"/>
          </p:cNvSpPr>
          <p:nvPr/>
        </p:nvSpPr>
        <p:spPr bwMode="auto">
          <a:xfrm>
            <a:off x="3625949" y="1828800"/>
            <a:ext cx="0" cy="3810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58"/>
          <p:cNvSpPr>
            <a:spLocks noChangeShapeType="1"/>
          </p:cNvSpPr>
          <p:nvPr/>
        </p:nvSpPr>
        <p:spPr bwMode="auto">
          <a:xfrm>
            <a:off x="5113436" y="1828800"/>
            <a:ext cx="0" cy="3810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52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Dark Side of TCP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There’s overhead associated.</a:t>
            </a:r>
          </a:p>
          <a:p>
            <a:pPr lvl="1"/>
            <a:r>
              <a:rPr lang="en-US" dirty="0" smtClean="0"/>
              <a:t>Connection establishment: 3-way handshake</a:t>
            </a:r>
          </a:p>
          <a:p>
            <a:pPr lvl="1"/>
            <a:r>
              <a:rPr lang="en-US" dirty="0" smtClean="0"/>
              <a:t>Packet loss: retransmission timeout</a:t>
            </a:r>
          </a:p>
          <a:p>
            <a:pPr lvl="1"/>
            <a:r>
              <a:rPr lang="en-US" dirty="0" smtClean="0"/>
              <a:t>Congestion control: doesn’t utilize full bandwidth</a:t>
            </a:r>
          </a:p>
          <a:p>
            <a:r>
              <a:rPr lang="en-US" dirty="0" smtClean="0"/>
              <a:t>More importantly, some applications </a:t>
            </a:r>
            <a:r>
              <a:rPr lang="en-US" dirty="0" smtClean="0">
                <a:solidFill>
                  <a:srgbClr val="FF0000"/>
                </a:solidFill>
              </a:rPr>
              <a:t>do not </a:t>
            </a:r>
            <a:r>
              <a:rPr lang="en-US" dirty="0" smtClean="0"/>
              <a:t>need these.</a:t>
            </a:r>
          </a:p>
          <a:p>
            <a:r>
              <a:rPr lang="en-US" dirty="0" smtClean="0"/>
              <a:t>Examples?</a:t>
            </a:r>
          </a:p>
          <a:p>
            <a:r>
              <a:rPr lang="en-US" dirty="0" smtClean="0"/>
              <a:t>So, enter </a:t>
            </a:r>
            <a:r>
              <a:rPr lang="en-US" dirty="0" smtClean="0">
                <a:solidFill>
                  <a:srgbClr val="0000FF"/>
                </a:solidFill>
              </a:rPr>
              <a:t>UDP (User Datagram Protocol)</a:t>
            </a:r>
            <a:r>
              <a:rPr lang="en-US" dirty="0" smtClean="0"/>
              <a:t>: exposes almost exactly what IP can give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251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Internet</a:t>
            </a:r>
          </a:p>
          <a:p>
            <a:pPr lvl="1"/>
            <a:r>
              <a:rPr lang="en-US" dirty="0"/>
              <a:t>A network of networks</a:t>
            </a:r>
          </a:p>
          <a:p>
            <a:pPr lvl="1"/>
            <a:r>
              <a:rPr lang="en-US" dirty="0"/>
              <a:t>A case study as a distributed system</a:t>
            </a:r>
          </a:p>
          <a:p>
            <a:r>
              <a:rPr lang="en-US" dirty="0"/>
              <a:t>Protocol</a:t>
            </a:r>
          </a:p>
          <a:p>
            <a:pPr lvl="1"/>
            <a:r>
              <a:rPr lang="en-US" dirty="0"/>
              <a:t>An agreement between multiple parties</a:t>
            </a:r>
          </a:p>
          <a:p>
            <a:pPr lvl="1"/>
            <a:r>
              <a:rPr lang="en-US" dirty="0"/>
              <a:t>Syntax &amp; semantics</a:t>
            </a:r>
          </a:p>
          <a:p>
            <a:r>
              <a:rPr lang="en-US" dirty="0"/>
              <a:t>Design a system</a:t>
            </a:r>
          </a:p>
          <a:p>
            <a:pPr lvl="1"/>
            <a:r>
              <a:rPr lang="en-US" dirty="0"/>
              <a:t>Why, what, and how</a:t>
            </a:r>
          </a:p>
          <a:p>
            <a:r>
              <a:rPr lang="en-US" dirty="0"/>
              <a:t>The Internet</a:t>
            </a:r>
          </a:p>
          <a:p>
            <a:pPr lvl="1"/>
            <a:r>
              <a:rPr lang="en-US" dirty="0"/>
              <a:t>Connecting by </a:t>
            </a:r>
            <a:r>
              <a:rPr lang="en-US" dirty="0" smtClean="0"/>
              <a:t>layering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48EBDA8E-E910-CF4F-9700-119E38F53CF9}" type="slidenum">
              <a:rPr lang="en-US"/>
              <a:pPr/>
              <a:t>20</a:t>
            </a:fld>
            <a:endParaRPr lang="en-US"/>
          </a:p>
        </p:txBody>
      </p:sp>
      <p:sp>
        <p:nvSpPr>
          <p:cNvPr id="91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Would Anyone Use UDP?</a:t>
            </a:r>
          </a:p>
        </p:txBody>
      </p:sp>
      <p:sp>
        <p:nvSpPr>
          <p:cNvPr id="91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Fine control over what data is sent and when</a:t>
            </a:r>
          </a:p>
          <a:p>
            <a:pPr lvl="1"/>
            <a:r>
              <a:rPr lang="en-US" dirty="0"/>
              <a:t>As soon as an application process </a:t>
            </a:r>
            <a:r>
              <a:rPr lang="en-US" dirty="0" smtClean="0"/>
              <a:t>writes</a:t>
            </a:r>
          </a:p>
          <a:p>
            <a:pPr lvl="1"/>
            <a:r>
              <a:rPr lang="en-US" dirty="0"/>
              <a:t>… UDP will package the data and send the packet</a:t>
            </a:r>
          </a:p>
          <a:p>
            <a:r>
              <a:rPr lang="en-US" dirty="0">
                <a:solidFill>
                  <a:srgbClr val="0000FF"/>
                </a:solidFill>
              </a:rPr>
              <a:t>No delay for connection establishment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UDP just blasts away without any formal preliminaries</a:t>
            </a:r>
          </a:p>
          <a:p>
            <a:pPr lvl="1"/>
            <a:r>
              <a:rPr lang="en-US" dirty="0"/>
              <a:t>… which avoids introducing any unnecessary delays</a:t>
            </a:r>
          </a:p>
          <a:p>
            <a:r>
              <a:rPr lang="en-US" dirty="0">
                <a:solidFill>
                  <a:srgbClr val="0000FF"/>
                </a:solidFill>
              </a:rPr>
              <a:t>No connection state</a:t>
            </a:r>
          </a:p>
          <a:p>
            <a:pPr lvl="1"/>
            <a:r>
              <a:rPr lang="en-US" dirty="0"/>
              <a:t>No allocation of buffers, parameters, sequence #</a:t>
            </a:r>
            <a:r>
              <a:rPr lang="en-US" dirty="0" err="1"/>
              <a:t>s</a:t>
            </a:r>
            <a:r>
              <a:rPr lang="en-US" dirty="0"/>
              <a:t>, etc.</a:t>
            </a:r>
          </a:p>
          <a:p>
            <a:pPr lvl="1"/>
            <a:r>
              <a:rPr lang="en-US" dirty="0"/>
              <a:t>… making it easier to handle many active clients at once</a:t>
            </a:r>
          </a:p>
          <a:p>
            <a:r>
              <a:rPr lang="en-US" dirty="0">
                <a:solidFill>
                  <a:srgbClr val="0000FF"/>
                </a:solidFill>
              </a:rPr>
              <a:t>Small packet header overhead</a:t>
            </a:r>
          </a:p>
          <a:p>
            <a:pPr lvl="1"/>
            <a:r>
              <a:rPr lang="en-US" dirty="0"/>
              <a:t>UDP header is only eight-bytes long</a:t>
            </a:r>
          </a:p>
        </p:txBody>
      </p:sp>
    </p:spTree>
    <p:extLst>
      <p:ext uri="{BB962C8B-B14F-4D97-AF65-F5344CB8AC3E}">
        <p14:creationId xmlns:p14="http://schemas.microsoft.com/office/powerpoint/2010/main" val="1689139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38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F83C1D4C-CB36-DE49-8EAA-A5582E76F8E0}" type="slidenum">
              <a:rPr lang="en-US"/>
              <a:pPr/>
              <a:t>21</a:t>
            </a:fld>
            <a:endParaRPr lang="en-US"/>
          </a:p>
        </p:txBody>
      </p:sp>
      <p:sp>
        <p:nvSpPr>
          <p:cNvPr id="90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Popular Applications That Use UDP</a:t>
            </a:r>
          </a:p>
        </p:txBody>
      </p:sp>
      <p:sp>
        <p:nvSpPr>
          <p:cNvPr id="90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Multimedia streaming</a:t>
            </a:r>
          </a:p>
          <a:p>
            <a:pPr lvl="1"/>
            <a:r>
              <a:rPr lang="en-US" dirty="0"/>
              <a:t>Retransmitting lost/corrupted packets is not worthwhile</a:t>
            </a:r>
          </a:p>
          <a:p>
            <a:pPr lvl="1"/>
            <a:r>
              <a:rPr lang="en-US" dirty="0"/>
              <a:t>By the time the packet is retransmitted, it’s too late</a:t>
            </a:r>
          </a:p>
          <a:p>
            <a:pPr lvl="1"/>
            <a:r>
              <a:rPr lang="en-US" dirty="0"/>
              <a:t>E.g., telephone calls, video conferencing, gaming</a:t>
            </a:r>
          </a:p>
          <a:p>
            <a:r>
              <a:rPr lang="en-US" dirty="0">
                <a:solidFill>
                  <a:srgbClr val="0000FF"/>
                </a:solidFill>
              </a:rPr>
              <a:t>Simple query protocols like Domain Name System</a:t>
            </a:r>
          </a:p>
          <a:p>
            <a:pPr lvl="1"/>
            <a:r>
              <a:rPr lang="en-US" dirty="0"/>
              <a:t>Overhead of connection establishment is overkill</a:t>
            </a:r>
          </a:p>
          <a:p>
            <a:pPr lvl="1"/>
            <a:r>
              <a:rPr lang="en-US" dirty="0"/>
              <a:t>Easier to have the application retransmit if </a:t>
            </a:r>
            <a:r>
              <a:rPr lang="en-US" dirty="0" smtClean="0"/>
              <a:t>needed</a:t>
            </a:r>
          </a:p>
          <a:p>
            <a:pPr lvl="1"/>
            <a:r>
              <a:rPr lang="en-US" dirty="0" smtClean="0"/>
              <a:t>Will cover this in a separate lecture</a:t>
            </a:r>
            <a:endParaRPr lang="en-US" dirty="0"/>
          </a:p>
        </p:txBody>
      </p:sp>
      <p:pic>
        <p:nvPicPr>
          <p:cNvPr id="900100" name="Picture 4" descr="j0292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88" y="4497387"/>
            <a:ext cx="1636712" cy="1552575"/>
          </a:xfrm>
          <a:prstGeom prst="rect">
            <a:avLst/>
          </a:prstGeom>
          <a:noFill/>
        </p:spPr>
      </p:pic>
      <p:pic>
        <p:nvPicPr>
          <p:cNvPr id="900101" name="Picture 5" descr="j028575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23000" y="4919662"/>
            <a:ext cx="1730375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0102" name="Freeform 6"/>
          <p:cNvSpPr>
            <a:spLocks/>
          </p:cNvSpPr>
          <p:nvPr/>
        </p:nvSpPr>
        <p:spPr bwMode="auto">
          <a:xfrm>
            <a:off x="3035300" y="4605337"/>
            <a:ext cx="3687763" cy="430213"/>
          </a:xfrm>
          <a:custGeom>
            <a:avLst/>
            <a:gdLst/>
            <a:ahLst/>
            <a:cxnLst>
              <a:cxn ang="0">
                <a:pos x="0" y="271"/>
              </a:cxn>
              <a:cxn ang="0">
                <a:pos x="992" y="4"/>
              </a:cxn>
              <a:cxn ang="0">
                <a:pos x="2323" y="246"/>
              </a:cxn>
            </a:cxnLst>
            <a:rect l="0" t="0" r="r" b="b"/>
            <a:pathLst>
              <a:path w="2323" h="271">
                <a:moveTo>
                  <a:pt x="0" y="271"/>
                </a:moveTo>
                <a:cubicBezTo>
                  <a:pt x="302" y="139"/>
                  <a:pt x="605" y="8"/>
                  <a:pt x="992" y="4"/>
                </a:cubicBezTo>
                <a:cubicBezTo>
                  <a:pt x="1379" y="0"/>
                  <a:pt x="1851" y="123"/>
                  <a:pt x="2323" y="246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0103" name="Freeform 7"/>
          <p:cNvSpPr>
            <a:spLocks/>
          </p:cNvSpPr>
          <p:nvPr/>
        </p:nvSpPr>
        <p:spPr bwMode="auto">
          <a:xfrm>
            <a:off x="3073400" y="5688012"/>
            <a:ext cx="3725863" cy="358775"/>
          </a:xfrm>
          <a:custGeom>
            <a:avLst/>
            <a:gdLst/>
            <a:ahLst/>
            <a:cxnLst>
              <a:cxn ang="0">
                <a:pos x="2347" y="48"/>
              </a:cxn>
              <a:cxn ang="0">
                <a:pos x="1113" y="218"/>
              </a:cxn>
              <a:cxn ang="0">
                <a:pos x="0" y="0"/>
              </a:cxn>
            </a:cxnLst>
            <a:rect l="0" t="0" r="r" b="b"/>
            <a:pathLst>
              <a:path w="2347" h="226">
                <a:moveTo>
                  <a:pt x="2347" y="48"/>
                </a:moveTo>
                <a:cubicBezTo>
                  <a:pt x="1925" y="137"/>
                  <a:pt x="1504" y="226"/>
                  <a:pt x="1113" y="218"/>
                </a:cubicBezTo>
                <a:cubicBezTo>
                  <a:pt x="722" y="210"/>
                  <a:pt x="361" y="105"/>
                  <a:pt x="0" y="0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0104" name="Text Box 8"/>
          <p:cNvSpPr txBox="1">
            <a:spLocks noChangeArrowheads="1"/>
          </p:cNvSpPr>
          <p:nvPr/>
        </p:nvSpPr>
        <p:spPr bwMode="auto">
          <a:xfrm>
            <a:off x="2805113" y="4267200"/>
            <a:ext cx="4146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“Address for www.cnn.com?”</a:t>
            </a:r>
          </a:p>
        </p:txBody>
      </p:sp>
      <p:sp>
        <p:nvSpPr>
          <p:cNvPr id="900105" name="Text Box 9"/>
          <p:cNvSpPr txBox="1">
            <a:spLocks noChangeArrowheads="1"/>
          </p:cNvSpPr>
          <p:nvPr/>
        </p:nvSpPr>
        <p:spPr bwMode="auto">
          <a:xfrm>
            <a:off x="3919538" y="5534025"/>
            <a:ext cx="1860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“12.3.4.15”</a:t>
            </a:r>
          </a:p>
        </p:txBody>
      </p:sp>
    </p:spTree>
    <p:extLst>
      <p:ext uri="{BB962C8B-B14F-4D97-AF65-F5344CB8AC3E}">
        <p14:creationId xmlns:p14="http://schemas.microsoft.com/office/powerpoint/2010/main" val="1750010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Applications See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42" name="Rectangle 25"/>
          <p:cNvSpPr>
            <a:spLocks noChangeArrowheads="1"/>
          </p:cNvSpPr>
          <p:nvPr/>
        </p:nvSpPr>
        <p:spPr bwMode="auto">
          <a:xfrm>
            <a:off x="2286000" y="3505200"/>
            <a:ext cx="2057400" cy="685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TCP</a:t>
            </a:r>
          </a:p>
        </p:txBody>
      </p:sp>
      <p:sp>
        <p:nvSpPr>
          <p:cNvPr id="43" name="Rectangle 26"/>
          <p:cNvSpPr>
            <a:spLocks noChangeArrowheads="1"/>
          </p:cNvSpPr>
          <p:nvPr/>
        </p:nvSpPr>
        <p:spPr bwMode="auto">
          <a:xfrm>
            <a:off x="4343400" y="3505200"/>
            <a:ext cx="2133600" cy="685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rgbClr val="000000"/>
                </a:solidFill>
                <a:latin typeface="Arial" pitchFamily="-1" charset="0"/>
              </a:rPr>
              <a:t>UDP</a:t>
            </a:r>
          </a:p>
        </p:txBody>
      </p:sp>
      <p:sp>
        <p:nvSpPr>
          <p:cNvPr id="44" name="Rectangle 27"/>
          <p:cNvSpPr>
            <a:spLocks noChangeArrowheads="1"/>
          </p:cNvSpPr>
          <p:nvPr/>
        </p:nvSpPr>
        <p:spPr bwMode="auto">
          <a:xfrm>
            <a:off x="2286000" y="4191000"/>
            <a:ext cx="4191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IP</a:t>
            </a:r>
          </a:p>
        </p:txBody>
      </p:sp>
      <p:sp>
        <p:nvSpPr>
          <p:cNvPr id="57" name="Rectangle 27"/>
          <p:cNvSpPr>
            <a:spLocks noChangeArrowheads="1"/>
          </p:cNvSpPr>
          <p:nvPr/>
        </p:nvSpPr>
        <p:spPr bwMode="auto">
          <a:xfrm>
            <a:off x="2286000" y="4876800"/>
            <a:ext cx="4191000" cy="685800"/>
          </a:xfrm>
          <a:prstGeom prst="rect">
            <a:avLst/>
          </a:prstGeom>
          <a:solidFill>
            <a:srgbClr val="00009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bg1"/>
                </a:solidFill>
                <a:latin typeface="Arial" pitchFamily="-1" charset="0"/>
              </a:rPr>
              <a:t>Device Drivers</a:t>
            </a:r>
            <a:endParaRPr lang="en-US" sz="2400" b="0" dirty="0">
              <a:solidFill>
                <a:schemeClr val="bg1"/>
              </a:solidFill>
              <a:latin typeface="Arial" pitchFamily="-1" charset="0"/>
            </a:endParaRPr>
          </a:p>
        </p:txBody>
      </p:sp>
      <p:sp>
        <p:nvSpPr>
          <p:cNvPr id="58" name="Rectangle 27"/>
          <p:cNvSpPr>
            <a:spLocks noChangeArrowheads="1"/>
          </p:cNvSpPr>
          <p:nvPr/>
        </p:nvSpPr>
        <p:spPr bwMode="auto">
          <a:xfrm>
            <a:off x="2286000" y="5562600"/>
            <a:ext cx="4191000" cy="685800"/>
          </a:xfrm>
          <a:prstGeom prst="rect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bg1"/>
                </a:solidFill>
                <a:latin typeface="Arial" pitchFamily="-1" charset="0"/>
              </a:rPr>
              <a:t>Network Interface</a:t>
            </a:r>
            <a:endParaRPr lang="en-US" sz="2400" b="0" dirty="0">
              <a:solidFill>
                <a:schemeClr val="bg1"/>
              </a:solidFill>
              <a:latin typeface="Arial" pitchFamily="-1" charset="0"/>
            </a:endParaRPr>
          </a:p>
        </p:txBody>
      </p:sp>
      <p:cxnSp>
        <p:nvCxnSpPr>
          <p:cNvPr id="60" name="Straight Connector 59"/>
          <p:cNvCxnSpPr/>
          <p:nvPr/>
        </p:nvCxnSpPr>
        <p:spPr bwMode="auto">
          <a:xfrm>
            <a:off x="1828800" y="3200400"/>
            <a:ext cx="5943600" cy="1588"/>
          </a:xfrm>
          <a:prstGeom prst="line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Arrow Connector 62"/>
          <p:cNvCxnSpPr/>
          <p:nvPr/>
        </p:nvCxnSpPr>
        <p:spPr bwMode="auto">
          <a:xfrm rot="5400000">
            <a:off x="6973094" y="3543300"/>
            <a:ext cx="685006" cy="794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64" name="TextBox 63"/>
          <p:cNvSpPr txBox="1"/>
          <p:nvPr/>
        </p:nvSpPr>
        <p:spPr>
          <a:xfrm>
            <a:off x="67056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OS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705600" y="2052935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App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228600" y="29718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Socket API</a:t>
            </a:r>
          </a:p>
        </p:txBody>
      </p:sp>
      <p:pic>
        <p:nvPicPr>
          <p:cNvPr id="72" name="Picture 7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905000"/>
            <a:ext cx="819150" cy="819150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1828800"/>
            <a:ext cx="914400" cy="914400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828800"/>
            <a:ext cx="914400" cy="914400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1200" y="1828800"/>
            <a:ext cx="914400" cy="914400"/>
          </a:xfrm>
          <a:prstGeom prst="rect">
            <a:avLst/>
          </a:prstGeom>
        </p:spPr>
      </p:pic>
      <p:cxnSp>
        <p:nvCxnSpPr>
          <p:cNvPr id="78" name="Straight Arrow Connector 77"/>
          <p:cNvCxnSpPr/>
          <p:nvPr/>
        </p:nvCxnSpPr>
        <p:spPr bwMode="auto">
          <a:xfrm rot="5400000">
            <a:off x="6973094" y="2856706"/>
            <a:ext cx="685006" cy="794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763797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What to put on top of physical networks?</a:t>
            </a:r>
          </a:p>
          <a:p>
            <a:pPr lvl="1"/>
            <a:r>
              <a:rPr lang="en-US" dirty="0" smtClean="0"/>
              <a:t>Layers providing </a:t>
            </a:r>
            <a:r>
              <a:rPr lang="en-US" dirty="0" smtClean="0">
                <a:solidFill>
                  <a:srgbClr val="FF0000"/>
                </a:solidFill>
              </a:rPr>
              <a:t>survivability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Where to put functionalities?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Fate-sharing</a:t>
            </a:r>
            <a:r>
              <a:rPr lang="en-US" dirty="0" smtClean="0"/>
              <a:t> &amp; </a:t>
            </a:r>
            <a:r>
              <a:rPr lang="en-US" dirty="0" smtClean="0">
                <a:solidFill>
                  <a:srgbClr val="FF0000"/>
                </a:solidFill>
              </a:rPr>
              <a:t>end-to-end arguments</a:t>
            </a:r>
          </a:p>
          <a:p>
            <a:pPr lvl="1"/>
            <a:r>
              <a:rPr lang="en-US" dirty="0" smtClean="0"/>
              <a:t>IP layer doesn’t provide much</a:t>
            </a:r>
          </a:p>
          <a:p>
            <a:pPr lvl="1"/>
            <a:r>
              <a:rPr lang="en-US" dirty="0" smtClean="0"/>
              <a:t>TCP handles most of the survivability issues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TCP &amp; UDP</a:t>
            </a:r>
            <a:r>
              <a:rPr lang="en-US" dirty="0" smtClean="0"/>
              <a:t>: the two transport protocols of the Internet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What interface do applications see?</a:t>
            </a:r>
          </a:p>
          <a:p>
            <a:pPr lvl="1"/>
            <a:r>
              <a:rPr lang="en-US" dirty="0" smtClean="0"/>
              <a:t>Socket API</a:t>
            </a:r>
          </a:p>
          <a:p>
            <a:r>
              <a:rPr lang="en-US" dirty="0" smtClean="0"/>
              <a:t>Next: </a:t>
            </a:r>
            <a:r>
              <a:rPr lang="en-US" dirty="0" smtClean="0"/>
              <a:t>An </a:t>
            </a:r>
            <a:r>
              <a:rPr lang="en-US" dirty="0" smtClean="0"/>
              <a:t>introduction to </a:t>
            </a:r>
            <a:r>
              <a:rPr lang="en-US" dirty="0" smtClean="0"/>
              <a:t>Android programming</a:t>
            </a: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20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</a:t>
            </a:r>
          </a:p>
          <a:p>
            <a:pPr lvl="1"/>
            <a:r>
              <a:rPr lang="en-US" dirty="0" err="1" smtClean="0"/>
              <a:t>Indranil</a:t>
            </a:r>
            <a:r>
              <a:rPr lang="en-US" dirty="0" smtClean="0"/>
              <a:t> Gupta at UIUC</a:t>
            </a:r>
          </a:p>
          <a:p>
            <a:pPr lvl="1"/>
            <a:r>
              <a:rPr lang="en-US" dirty="0" smtClean="0"/>
              <a:t>Mike Freedman and Jen Rexford at Princeton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3C907DC6-B1D8-7843-B57B-715F571B7F49}" type="slidenum">
              <a:rPr lang="en-US"/>
              <a:pPr/>
              <a:t>3</a:t>
            </a:fld>
            <a:endParaRPr lang="en-US"/>
          </a:p>
        </p:txBody>
      </p:sp>
      <p:sp>
        <p:nvSpPr>
          <p:cNvPr id="69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Layering: A Modular Approach</a:t>
            </a:r>
          </a:p>
        </p:txBody>
      </p:sp>
      <p:sp>
        <p:nvSpPr>
          <p:cNvPr id="69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4250"/>
            <a:ext cx="8458200" cy="2978150"/>
          </a:xfrm>
        </p:spPr>
        <p:txBody>
          <a:bodyPr/>
          <a:lstStyle/>
          <a:p>
            <a:r>
              <a:rPr lang="en-US" dirty="0" smtClean="0"/>
              <a:t>Sub</a:t>
            </a:r>
            <a:r>
              <a:rPr lang="en-US" dirty="0"/>
              <a:t>-divide the problem</a:t>
            </a:r>
          </a:p>
          <a:p>
            <a:pPr lvl="1"/>
            <a:r>
              <a:rPr lang="en-US" dirty="0"/>
              <a:t>Each layer relies on services from layer below </a:t>
            </a:r>
          </a:p>
          <a:p>
            <a:pPr lvl="1"/>
            <a:r>
              <a:rPr lang="en-US" dirty="0"/>
              <a:t>Each layer exports services to layer above</a:t>
            </a:r>
          </a:p>
          <a:p>
            <a:r>
              <a:rPr lang="en-US" dirty="0"/>
              <a:t>Interface between layers defines interaction</a:t>
            </a:r>
          </a:p>
          <a:p>
            <a:pPr lvl="1"/>
            <a:r>
              <a:rPr lang="en-US" dirty="0"/>
              <a:t>Hides implementation details</a:t>
            </a:r>
          </a:p>
          <a:p>
            <a:pPr lvl="1"/>
            <a:r>
              <a:rPr lang="en-US" dirty="0"/>
              <a:t>Layers can change without disturbing other </a:t>
            </a:r>
            <a:r>
              <a:rPr lang="en-US" dirty="0" smtClean="0"/>
              <a:t>layers</a:t>
            </a:r>
            <a:endParaRPr lang="en-US" sz="3200" dirty="0" smtClean="0"/>
          </a:p>
          <a:p>
            <a:r>
              <a:rPr lang="en-US" dirty="0" smtClean="0"/>
              <a:t>“The” computer science approach</a:t>
            </a:r>
          </a:p>
          <a:p>
            <a:pPr lvl="1"/>
            <a:r>
              <a:rPr lang="en-US" dirty="0" smtClean="0"/>
              <a:t>ISA, OS, networking…</a:t>
            </a:r>
          </a:p>
        </p:txBody>
      </p:sp>
      <p:sp>
        <p:nvSpPr>
          <p:cNvPr id="692228" name="Rectangle 4"/>
          <p:cNvSpPr>
            <a:spLocks noChangeArrowheads="1"/>
          </p:cNvSpPr>
          <p:nvPr/>
        </p:nvSpPr>
        <p:spPr bwMode="auto">
          <a:xfrm>
            <a:off x="2133600" y="5930900"/>
            <a:ext cx="4800600" cy="609600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solidFill>
                  <a:schemeClr val="bg1"/>
                </a:solidFill>
                <a:latin typeface="Arial" pitchFamily="-1" charset="0"/>
              </a:rPr>
              <a:t>Link hardware</a:t>
            </a:r>
          </a:p>
        </p:txBody>
      </p:sp>
      <p:sp>
        <p:nvSpPr>
          <p:cNvPr id="692229" name="Rectangle 5"/>
          <p:cNvSpPr>
            <a:spLocks noChangeArrowheads="1"/>
          </p:cNvSpPr>
          <p:nvPr/>
        </p:nvSpPr>
        <p:spPr bwMode="auto">
          <a:xfrm>
            <a:off x="2133600" y="5322888"/>
            <a:ext cx="4800600" cy="608012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solidFill>
                  <a:schemeClr val="bg1"/>
                </a:solidFill>
                <a:latin typeface="Arial" pitchFamily="-1" charset="0"/>
              </a:rPr>
              <a:t>Host-to-host connectivity</a:t>
            </a:r>
          </a:p>
        </p:txBody>
      </p:sp>
      <p:sp>
        <p:nvSpPr>
          <p:cNvPr id="692230" name="Rectangle 6"/>
          <p:cNvSpPr>
            <a:spLocks noChangeArrowheads="1"/>
          </p:cNvSpPr>
          <p:nvPr/>
        </p:nvSpPr>
        <p:spPr bwMode="auto">
          <a:xfrm>
            <a:off x="2133600" y="4713288"/>
            <a:ext cx="4800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latin typeface="Arial" pitchFamily="-1" charset="0"/>
              </a:rPr>
              <a:t>Application-to-application channels</a:t>
            </a:r>
          </a:p>
        </p:txBody>
      </p:sp>
      <p:sp>
        <p:nvSpPr>
          <p:cNvPr id="692231" name="Rectangle 7"/>
          <p:cNvSpPr>
            <a:spLocks noChangeArrowheads="1"/>
          </p:cNvSpPr>
          <p:nvPr/>
        </p:nvSpPr>
        <p:spPr bwMode="auto">
          <a:xfrm>
            <a:off x="2133600" y="4102100"/>
            <a:ext cx="4800600" cy="611188"/>
          </a:xfrm>
          <a:prstGeom prst="rect">
            <a:avLst/>
          </a:prstGeom>
          <a:solidFill>
            <a:srgbClr val="FFCC99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latin typeface="Arial" pitchFamily="-1" charset="0"/>
              </a:rPr>
              <a:t>Application</a:t>
            </a:r>
          </a:p>
        </p:txBody>
      </p:sp>
    </p:spTree>
    <p:extLst>
      <p:ext uri="{BB962C8B-B14F-4D97-AF65-F5344CB8AC3E}">
        <p14:creationId xmlns:p14="http://schemas.microsoft.com/office/powerpoint/2010/main" val="587192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in Layering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066800"/>
            <a:ext cx="7683500" cy="49276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What to put</a:t>
            </a:r>
            <a:r>
              <a:rPr lang="en-US" dirty="0" smtClean="0"/>
              <a:t> on top of physical networks?</a:t>
            </a:r>
          </a:p>
          <a:p>
            <a:r>
              <a:rPr lang="en-US" dirty="0" smtClean="0"/>
              <a:t>Assumption (for the sake of the discussion):</a:t>
            </a:r>
          </a:p>
          <a:p>
            <a:pPr lvl="1"/>
            <a:r>
              <a:rPr lang="en-US" dirty="0" smtClean="0"/>
              <a:t>Packet </a:t>
            </a:r>
            <a:r>
              <a:rPr lang="en-US" dirty="0"/>
              <a:t>switching (a conversation is divided into smaller units called packets)</a:t>
            </a:r>
            <a:r>
              <a:rPr lang="en-US" dirty="0" smtClean="0"/>
              <a:t>.</a:t>
            </a:r>
          </a:p>
          <a:p>
            <a:r>
              <a:rPr lang="en-US" dirty="0" smtClean="0"/>
              <a:t>Basic things for enabling a conversation between remote hosts: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Addressing</a:t>
            </a:r>
            <a:r>
              <a:rPr lang="en-US" dirty="0" smtClean="0"/>
              <a:t> (where do I send a </a:t>
            </a:r>
            <a:r>
              <a:rPr lang="en-US" dirty="0" err="1" smtClean="0"/>
              <a:t>msg</a:t>
            </a:r>
            <a:r>
              <a:rPr lang="en-US" dirty="0" smtClean="0"/>
              <a:t>?)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Routing</a:t>
            </a:r>
            <a:r>
              <a:rPr lang="en-US" dirty="0" smtClean="0"/>
              <a:t> (how do I reach that address?)</a:t>
            </a:r>
          </a:p>
          <a:p>
            <a:r>
              <a:rPr lang="en-US" dirty="0" smtClean="0"/>
              <a:t>Most importantly, </a:t>
            </a:r>
            <a:r>
              <a:rPr lang="en-US" dirty="0" smtClean="0">
                <a:solidFill>
                  <a:srgbClr val="FF0000"/>
                </a:solidFill>
              </a:rPr>
              <a:t>survivability</a:t>
            </a:r>
          </a:p>
          <a:p>
            <a:pPr lvl="1"/>
            <a:r>
              <a:rPr lang="en-US" dirty="0" smtClean="0"/>
              <a:t>Protection of a conversation </a:t>
            </a:r>
            <a:r>
              <a:rPr lang="en-US" i="1" dirty="0" smtClean="0"/>
              <a:t>as long as </a:t>
            </a:r>
            <a:r>
              <a:rPr lang="en-US" dirty="0" smtClean="0"/>
              <a:t>there’s </a:t>
            </a:r>
            <a:r>
              <a:rPr lang="en-US" dirty="0" smtClean="0">
                <a:solidFill>
                  <a:srgbClr val="0000FF"/>
                </a:solidFill>
              </a:rPr>
              <a:t>a physical path</a:t>
            </a:r>
            <a:r>
              <a:rPr lang="en-US" dirty="0" smtClean="0"/>
              <a:t> between entities communicating and they are </a:t>
            </a:r>
            <a:r>
              <a:rPr lang="en-US" dirty="0" smtClean="0">
                <a:solidFill>
                  <a:srgbClr val="0000FF"/>
                </a:solidFill>
              </a:rPr>
              <a:t>alive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What are some of the threats that disrupt a conversation?</a:t>
            </a:r>
          </a:p>
          <a:p>
            <a:pPr lvl="1"/>
            <a:r>
              <a:rPr lang="en-US" dirty="0" smtClean="0"/>
              <a:t>Packet loss, out-of-order delivery, duplicate packets,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472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Must Ask Ourselves…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conversation, there are two components involved</a:t>
            </a:r>
          </a:p>
          <a:p>
            <a:pPr lvl="1"/>
            <a:r>
              <a:rPr lang="en-US" dirty="0" smtClean="0"/>
              <a:t>Hosts</a:t>
            </a:r>
          </a:p>
          <a:p>
            <a:pPr lvl="1"/>
            <a:r>
              <a:rPr lang="en-US" dirty="0" smtClean="0"/>
              <a:t>Network</a:t>
            </a:r>
          </a:p>
          <a:p>
            <a:r>
              <a:rPr lang="en-US" dirty="0" smtClean="0"/>
              <a:t>So, one more question: </a:t>
            </a:r>
            <a:r>
              <a:rPr lang="en-US" dirty="0" smtClean="0">
                <a:solidFill>
                  <a:srgbClr val="FF0000"/>
                </a:solidFill>
              </a:rPr>
              <a:t>where do we want to put the functionalities</a:t>
            </a:r>
            <a:r>
              <a:rPr lang="en-US" dirty="0" smtClean="0">
                <a:solidFill>
                  <a:srgbClr val="FF0000"/>
                </a:solidFill>
              </a:rPr>
              <a:t>? More specifically, what would be a good network/host division of labor?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Addressing and routing?</a:t>
            </a:r>
          </a:p>
          <a:p>
            <a:pPr lvl="1"/>
            <a:r>
              <a:rPr lang="en-US" dirty="0" smtClean="0"/>
              <a:t>Yeah, probably in the network</a:t>
            </a:r>
          </a:p>
          <a:p>
            <a:r>
              <a:rPr lang="en-US" dirty="0" smtClean="0"/>
              <a:t>What about conversation protection mechanisms?</a:t>
            </a:r>
          </a:p>
          <a:p>
            <a:pPr lvl="1"/>
            <a:r>
              <a:rPr lang="en-US" dirty="0" smtClean="0"/>
              <a:t>The network or hosts?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439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So, How to Protect a Conversation?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Think about the following scenario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1905000"/>
            <a:ext cx="1795463" cy="1833563"/>
          </a:xfrm>
          <a:prstGeom prst="rect">
            <a:avLst/>
          </a:prstGeom>
          <a:noFill/>
        </p:spPr>
      </p:pic>
      <p:pic>
        <p:nvPicPr>
          <p:cNvPr id="6" name="Picture 5" descr="j0292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025" y="3721100"/>
            <a:ext cx="1868487" cy="1773238"/>
          </a:xfrm>
          <a:prstGeom prst="rect">
            <a:avLst/>
          </a:prstGeom>
          <a:noFill/>
        </p:spPr>
      </p:pic>
      <p:sp>
        <p:nvSpPr>
          <p:cNvPr id="18" name="AutoShape 24"/>
          <p:cNvSpPr>
            <a:spLocks noChangeArrowheads="1"/>
          </p:cNvSpPr>
          <p:nvPr/>
        </p:nvSpPr>
        <p:spPr bwMode="auto">
          <a:xfrm>
            <a:off x="1165225" y="2349500"/>
            <a:ext cx="1036637" cy="914400"/>
          </a:xfrm>
          <a:prstGeom prst="wedgeRectCallout">
            <a:avLst>
              <a:gd name="adj1" fmla="val 1727"/>
              <a:gd name="adj2" fmla="val 10292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Hey!</a:t>
            </a:r>
            <a:endParaRPr lang="en-US" dirty="0"/>
          </a:p>
        </p:txBody>
      </p:sp>
      <p:sp>
        <p:nvSpPr>
          <p:cNvPr id="19" name="Cloud 18"/>
          <p:cNvSpPr/>
          <p:nvPr/>
        </p:nvSpPr>
        <p:spPr>
          <a:xfrm>
            <a:off x="3451225" y="2578100"/>
            <a:ext cx="2362200" cy="1447800"/>
          </a:xfrm>
          <a:prstGeom prst="cloud">
            <a:avLst/>
          </a:prstGeom>
          <a:noFill/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The Internet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5" name="Curved Connector 24"/>
          <p:cNvCxnSpPr>
            <a:stCxn id="6" idx="3"/>
            <a:endCxn id="19" idx="2"/>
          </p:cNvCxnSpPr>
          <p:nvPr/>
        </p:nvCxnSpPr>
        <p:spPr bwMode="auto">
          <a:xfrm flipV="1">
            <a:off x="2576512" y="3302000"/>
            <a:ext cx="882040" cy="1305719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Curved Connector 26"/>
          <p:cNvCxnSpPr>
            <a:stCxn id="19" idx="0"/>
            <a:endCxn id="5" idx="1"/>
          </p:cNvCxnSpPr>
          <p:nvPr/>
        </p:nvCxnSpPr>
        <p:spPr bwMode="auto">
          <a:xfrm flipV="1">
            <a:off x="5811457" y="2821782"/>
            <a:ext cx="741743" cy="480218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Rectangle 27"/>
          <p:cNvSpPr/>
          <p:nvPr/>
        </p:nvSpPr>
        <p:spPr bwMode="auto">
          <a:xfrm>
            <a:off x="2362200" y="3962400"/>
            <a:ext cx="609600" cy="5334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Hey!</a:t>
            </a:r>
          </a:p>
        </p:txBody>
      </p:sp>
    </p:spTree>
    <p:extLst>
      <p:ext uri="{BB962C8B-B14F-4D97-AF65-F5344CB8AC3E}">
        <p14:creationId xmlns:p14="http://schemas.microsoft.com/office/powerpoint/2010/main" val="34286225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17388E-7 3.65109E-6 C 0.00226 -0.00926 -0.00035 -0.00301 0.00573 -0.00949 C 0.00851 -0.01273 0.0099 -0.01782 0.01285 -0.02083 C 0.01945 -0.02846 0.02935 -0.02869 0.03717 -0.03818 C 0.03908 -0.04072 0.04065 -0.04373 0.0429 -0.04581 C 0.04551 -0.04882 0.05159 -0.05345 0.05159 -0.05345 C 0.05385 -0.0627 0.05472 -0.06571 0.05576 -0.07821 C 0.05628 -0.08723 0.05524 -0.09718 0.05871 -0.10481 C 0.06236 -0.11361 0.0707 -0.12055 0.0773 -0.12402 C 0.08529 -0.13443 0.09606 -0.13582 0.10596 -0.14114 C 0.11082 -0.14392 0.11464 -0.14808 0.12037 -0.14878 C 0.12975 -0.1504 0.13948 -0.15016 0.14904 -0.15063 C 0.1671 -0.15016 0.18534 -0.15132 0.2034 -0.14878 C 0.2067 -0.14831 0.20531 -0.13998 0.20618 -0.13536 C 0.20931 -0.11685 0.21469 -0.09579 0.21487 -0.07636 C 0.21522 -0.00532 0.21487 0.06617 0.21487 0.13743 " pathEditMode="relative" ptsTypes="fffffffffffffffA">
                                      <p:cBhvr>
                                        <p:cTn id="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Approaches to Survivability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Approach 1: “</a:t>
            </a:r>
            <a:r>
              <a:rPr lang="en-US" dirty="0" err="1" smtClean="0"/>
              <a:t>stateful</a:t>
            </a:r>
            <a:r>
              <a:rPr lang="en-US" dirty="0" smtClean="0"/>
              <a:t>” network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The network keeps the state</a:t>
            </a:r>
            <a:r>
              <a:rPr lang="en-US" dirty="0" smtClean="0"/>
              <a:t> information about conversations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1905000"/>
            <a:ext cx="1795463" cy="1833563"/>
          </a:xfrm>
          <a:prstGeom prst="rect">
            <a:avLst/>
          </a:prstGeom>
          <a:noFill/>
        </p:spPr>
      </p:pic>
      <p:pic>
        <p:nvPicPr>
          <p:cNvPr id="6" name="Picture 5" descr="j0292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025" y="3721100"/>
            <a:ext cx="1868487" cy="1773238"/>
          </a:xfrm>
          <a:prstGeom prst="rect">
            <a:avLst/>
          </a:prstGeom>
          <a:noFill/>
        </p:spPr>
      </p:pic>
      <p:sp>
        <p:nvSpPr>
          <p:cNvPr id="7" name="AutoShape 24"/>
          <p:cNvSpPr>
            <a:spLocks noChangeArrowheads="1"/>
          </p:cNvSpPr>
          <p:nvPr/>
        </p:nvSpPr>
        <p:spPr bwMode="auto">
          <a:xfrm>
            <a:off x="1165225" y="2349500"/>
            <a:ext cx="1036637" cy="914400"/>
          </a:xfrm>
          <a:prstGeom prst="wedgeRectCallout">
            <a:avLst>
              <a:gd name="adj1" fmla="val 1727"/>
              <a:gd name="adj2" fmla="val 10292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Hey!</a:t>
            </a:r>
            <a:endParaRPr lang="en-US" dirty="0"/>
          </a:p>
        </p:txBody>
      </p:sp>
      <p:sp>
        <p:nvSpPr>
          <p:cNvPr id="8" name="Cloud 7"/>
          <p:cNvSpPr/>
          <p:nvPr/>
        </p:nvSpPr>
        <p:spPr>
          <a:xfrm>
            <a:off x="3451225" y="2578100"/>
            <a:ext cx="2362200" cy="1447800"/>
          </a:xfrm>
          <a:prstGeom prst="cloud">
            <a:avLst/>
          </a:prstGeom>
          <a:noFill/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The Internet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9" name="Curved Connector 8"/>
          <p:cNvCxnSpPr>
            <a:stCxn id="6" idx="3"/>
            <a:endCxn id="8" idx="2"/>
          </p:cNvCxnSpPr>
          <p:nvPr/>
        </p:nvCxnSpPr>
        <p:spPr bwMode="auto">
          <a:xfrm flipV="1">
            <a:off x="2576512" y="3302000"/>
            <a:ext cx="882040" cy="1305719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Curved Connector 9"/>
          <p:cNvCxnSpPr>
            <a:stCxn id="8" idx="0"/>
            <a:endCxn id="5" idx="1"/>
          </p:cNvCxnSpPr>
          <p:nvPr/>
        </p:nvCxnSpPr>
        <p:spPr bwMode="auto">
          <a:xfrm flipV="1">
            <a:off x="5811457" y="2821782"/>
            <a:ext cx="741743" cy="480218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Oval Callout 14"/>
          <p:cNvSpPr/>
          <p:nvPr/>
        </p:nvSpPr>
        <p:spPr bwMode="auto">
          <a:xfrm flipV="1">
            <a:off x="4114800" y="4114800"/>
            <a:ext cx="3657600" cy="2209800"/>
          </a:xfrm>
          <a:prstGeom prst="wedgeEllipseCallou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2000" y="4495800"/>
            <a:ext cx="2971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OK; Bob is sending something to Alice.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I’d better keep another copy in case it gets lost…</a:t>
            </a:r>
          </a:p>
        </p:txBody>
      </p:sp>
    </p:spTree>
    <p:extLst>
      <p:ext uri="{BB962C8B-B14F-4D97-AF65-F5344CB8AC3E}">
        <p14:creationId xmlns:p14="http://schemas.microsoft.com/office/powerpoint/2010/main" val="851826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Approaches to Survivability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Approach 2: “stateless” network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The ends keep the state</a:t>
            </a:r>
            <a:r>
              <a:rPr lang="en-US" dirty="0" smtClean="0"/>
              <a:t> information about conversations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1905000"/>
            <a:ext cx="1795463" cy="1833563"/>
          </a:xfrm>
          <a:prstGeom prst="rect">
            <a:avLst/>
          </a:prstGeom>
          <a:noFill/>
        </p:spPr>
      </p:pic>
      <p:pic>
        <p:nvPicPr>
          <p:cNvPr id="6" name="Picture 5" descr="j0292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025" y="3721100"/>
            <a:ext cx="1868487" cy="1773238"/>
          </a:xfrm>
          <a:prstGeom prst="rect">
            <a:avLst/>
          </a:prstGeom>
          <a:noFill/>
        </p:spPr>
      </p:pic>
      <p:sp>
        <p:nvSpPr>
          <p:cNvPr id="7" name="AutoShape 24"/>
          <p:cNvSpPr>
            <a:spLocks noChangeArrowheads="1"/>
          </p:cNvSpPr>
          <p:nvPr/>
        </p:nvSpPr>
        <p:spPr bwMode="auto">
          <a:xfrm>
            <a:off x="533400" y="2286000"/>
            <a:ext cx="1882775" cy="914400"/>
          </a:xfrm>
          <a:prstGeom prst="wedgeRectCallout">
            <a:avLst>
              <a:gd name="adj1" fmla="val 1727"/>
              <a:gd name="adj2" fmla="val 10292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Hey!</a:t>
            </a:r>
          </a:p>
          <a:p>
            <a:pPr algn="ctr"/>
            <a:r>
              <a:rPr lang="en-US" dirty="0" smtClean="0"/>
              <a:t>(and let me know if you receive this)</a:t>
            </a:r>
            <a:endParaRPr lang="en-US" dirty="0"/>
          </a:p>
        </p:txBody>
      </p:sp>
      <p:sp>
        <p:nvSpPr>
          <p:cNvPr id="8" name="Cloud 7"/>
          <p:cNvSpPr/>
          <p:nvPr/>
        </p:nvSpPr>
        <p:spPr>
          <a:xfrm>
            <a:off x="3451225" y="2578100"/>
            <a:ext cx="2362200" cy="1447800"/>
          </a:xfrm>
          <a:prstGeom prst="cloud">
            <a:avLst/>
          </a:prstGeom>
          <a:noFill/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The Internet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9" name="Curved Connector 8"/>
          <p:cNvCxnSpPr>
            <a:stCxn id="6" idx="3"/>
            <a:endCxn id="8" idx="2"/>
          </p:cNvCxnSpPr>
          <p:nvPr/>
        </p:nvCxnSpPr>
        <p:spPr bwMode="auto">
          <a:xfrm flipV="1">
            <a:off x="2576512" y="3302000"/>
            <a:ext cx="882040" cy="1305719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Curved Connector 9"/>
          <p:cNvCxnSpPr>
            <a:stCxn id="8" idx="0"/>
            <a:endCxn id="5" idx="1"/>
          </p:cNvCxnSpPr>
          <p:nvPr/>
        </p:nvCxnSpPr>
        <p:spPr bwMode="auto">
          <a:xfrm flipV="1">
            <a:off x="5811457" y="2821782"/>
            <a:ext cx="741743" cy="480218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AutoShape 24"/>
          <p:cNvSpPr>
            <a:spLocks noChangeArrowheads="1"/>
          </p:cNvSpPr>
          <p:nvPr/>
        </p:nvSpPr>
        <p:spPr bwMode="auto">
          <a:xfrm>
            <a:off x="685801" y="2362200"/>
            <a:ext cx="1828800" cy="990600"/>
          </a:xfrm>
          <a:prstGeom prst="wedgeRectCallout">
            <a:avLst>
              <a:gd name="adj1" fmla="val 1727"/>
              <a:gd name="adj2" fmla="val 10292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(OK; Alice didn’t speak to me for a while. I’ll send it again.)</a:t>
            </a:r>
          </a:p>
        </p:txBody>
      </p:sp>
    </p:spTree>
    <p:extLst>
      <p:ext uri="{BB962C8B-B14F-4D97-AF65-F5344CB8AC3E}">
        <p14:creationId xmlns:p14="http://schemas.microsoft.com/office/powerpoint/2010/main" val="1855228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Approaches to Survivability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Stateless networks’ principle: </a:t>
            </a:r>
            <a:r>
              <a:rPr lang="en-US" dirty="0" smtClean="0">
                <a:solidFill>
                  <a:srgbClr val="FF0000"/>
                </a:solidFill>
              </a:rPr>
              <a:t>fate-sharing</a:t>
            </a:r>
          </a:p>
          <a:p>
            <a:pPr lvl="1"/>
            <a:r>
              <a:rPr lang="en-US" dirty="0" smtClean="0"/>
              <a:t>The conversation shares the same fate with the “ends.”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“it is acceptable to lose the state information associated with an entity if, at the same time, the entity itself is lost.”</a:t>
            </a:r>
          </a:p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Fate-sharing protects against </a:t>
            </a:r>
            <a:r>
              <a:rPr lang="en-US" dirty="0" smtClean="0">
                <a:solidFill>
                  <a:srgbClr val="FF0000"/>
                </a:solidFill>
              </a:rPr>
              <a:t>any number of intermediate network failures</a:t>
            </a:r>
            <a:r>
              <a:rPr lang="en-US" dirty="0" smtClean="0"/>
              <a:t> (what about replication?)</a:t>
            </a:r>
          </a:p>
          <a:p>
            <a:pPr lvl="1"/>
            <a:r>
              <a:rPr lang="en-US" dirty="0" smtClean="0"/>
              <a:t>Fate-sharing is </a:t>
            </a:r>
            <a:r>
              <a:rPr lang="en-US" dirty="0" smtClean="0">
                <a:solidFill>
                  <a:srgbClr val="FF0000"/>
                </a:solidFill>
              </a:rPr>
              <a:t>much easier to engineer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result: </a:t>
            </a:r>
            <a:r>
              <a:rPr lang="en-US" dirty="0" smtClean="0">
                <a:solidFill>
                  <a:srgbClr val="0000FF"/>
                </a:solidFill>
              </a:rPr>
              <a:t>a “best-effort” network</a:t>
            </a:r>
          </a:p>
          <a:p>
            <a:pPr lvl="1"/>
            <a:r>
              <a:rPr lang="en-US" dirty="0" smtClean="0"/>
              <a:t>The IP (Internet Protocol) layer doesn’t really provide anything other than “best-effort” delivery (i.e., </a:t>
            </a:r>
            <a:r>
              <a:rPr lang="en-US" dirty="0" smtClean="0">
                <a:solidFill>
                  <a:srgbClr val="FF0000"/>
                </a:solidFill>
              </a:rPr>
              <a:t>addressing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routing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The end hosts provide conversation protection mechanisms.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751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8786</TotalTime>
  <Pages>12</Pages>
  <Words>1442</Words>
  <Application>Microsoft Macintosh PowerPoint</Application>
  <PresentationFormat>Letter Paper (8.5x11 in)</PresentationFormat>
  <Paragraphs>285</Paragraphs>
  <Slides>24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CS252-template</vt:lpstr>
      <vt:lpstr>Office Theme</vt:lpstr>
      <vt:lpstr>Photo Editor Photo</vt:lpstr>
      <vt:lpstr>CSE 486/586 Distributed Systems The Internet in 2 Hours: The Second Hour</vt:lpstr>
      <vt:lpstr>Recap</vt:lpstr>
      <vt:lpstr>Layering: A Modular Approach</vt:lpstr>
      <vt:lpstr>Challenges in Layering</vt:lpstr>
      <vt:lpstr>We Must Ask Ourselves…</vt:lpstr>
      <vt:lpstr>So, How to Protect a Conversation?</vt:lpstr>
      <vt:lpstr>Two Approaches to Survivability</vt:lpstr>
      <vt:lpstr>Two Approaches to Survivability</vt:lpstr>
      <vt:lpstr>Two Approaches to Survivability</vt:lpstr>
      <vt:lpstr>The Internet Protocol Suite</vt:lpstr>
      <vt:lpstr>IP Suite: End Hosts vs. Routers</vt:lpstr>
      <vt:lpstr>End-to-End Arguments</vt:lpstr>
      <vt:lpstr>CSE 486/586 Administrivia</vt:lpstr>
      <vt:lpstr>TCP/IP</vt:lpstr>
      <vt:lpstr>OK; Let’s Think about It Together…</vt:lpstr>
      <vt:lpstr>TCP</vt:lpstr>
      <vt:lpstr>A (Very) Brief Overview of TCP</vt:lpstr>
      <vt:lpstr>Retransmission</vt:lpstr>
      <vt:lpstr>The Dark Side of TCP</vt:lpstr>
      <vt:lpstr>Why Would Anyone Use UDP?</vt:lpstr>
      <vt:lpstr>Popular Applications That Use UDP</vt:lpstr>
      <vt:lpstr>What Applications See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425</cp:revision>
  <cp:lastPrinted>2012-01-23T19:00:46Z</cp:lastPrinted>
  <dcterms:created xsi:type="dcterms:W3CDTF">2012-01-24T14:36:56Z</dcterms:created>
  <dcterms:modified xsi:type="dcterms:W3CDTF">2013-01-18T19:50:33Z</dcterms:modified>
  <cp:category/>
</cp:coreProperties>
</file>