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07" r:id="rId4"/>
    <p:sldId id="708" r:id="rId5"/>
    <p:sldId id="712" r:id="rId6"/>
    <p:sldId id="713" r:id="rId7"/>
    <p:sldId id="714" r:id="rId8"/>
    <p:sldId id="715" r:id="rId9"/>
    <p:sldId id="730" r:id="rId10"/>
    <p:sldId id="736" r:id="rId11"/>
    <p:sldId id="717" r:id="rId12"/>
    <p:sldId id="734" r:id="rId13"/>
    <p:sldId id="718" r:id="rId14"/>
    <p:sldId id="719" r:id="rId15"/>
    <p:sldId id="720" r:id="rId16"/>
    <p:sldId id="737" r:id="rId17"/>
    <p:sldId id="733" r:id="rId18"/>
    <p:sldId id="722" r:id="rId19"/>
    <p:sldId id="704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>
        <p:scale>
          <a:sx n="75" d="100"/>
          <a:sy n="75" d="100"/>
        </p:scale>
        <p:origin x="-1120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Time and Synchronization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Berkeley Algorithm: Internal Sync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an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elected master process </a:t>
            </a:r>
            <a:r>
              <a:rPr lang="en-US" dirty="0" smtClean="0">
                <a:latin typeface="Arial" pitchFamily="-1" charset="0"/>
              </a:rPr>
              <a:t>to synchronize among clients, without the presence of a time server 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elected master</a:t>
            </a:r>
            <a:r>
              <a:rPr lang="en-US" dirty="0" smtClean="0">
                <a:latin typeface="Arial" pitchFamily="-1" charset="0"/>
              </a:rPr>
              <a:t> broadcasts to all machines requesting for their time and adjusts times received for RTT &amp; latency, averages times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master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tells each machine the difference</a:t>
            </a:r>
            <a:r>
              <a:rPr lang="en-US" dirty="0" smtClean="0">
                <a:latin typeface="Arial" pitchFamily="-1" charset="0"/>
              </a:rPr>
              <a:t>.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Issues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Averaging client’s clocks may cause the entire system to drift away from UTC over time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Failure of the master requires some time for re-election, so accuracy cannot be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was the assignment?</a:t>
            </a:r>
          </a:p>
          <a:p>
            <a:r>
              <a:rPr lang="en-US" dirty="0" smtClean="0"/>
              <a:t>PA2 will be out soon.</a:t>
            </a:r>
          </a:p>
          <a:p>
            <a:r>
              <a:rPr lang="en-US" dirty="0" smtClean="0"/>
              <a:t>Please read the Android docs.</a:t>
            </a:r>
          </a:p>
          <a:p>
            <a:pPr lvl="1"/>
            <a:r>
              <a:rPr lang="en-US" dirty="0" err="1" smtClean="0"/>
              <a:t>OnClickListener</a:t>
            </a:r>
            <a:r>
              <a:rPr lang="en-US" dirty="0" smtClean="0"/>
              <a:t>, </a:t>
            </a:r>
            <a:r>
              <a:rPr lang="en-US" dirty="0" err="1" smtClean="0"/>
              <a:t>OnKeyListener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 smtClean="0"/>
              <a:t>AsyncTask</a:t>
            </a:r>
            <a:r>
              <a:rPr lang="en-US" dirty="0" smtClean="0"/>
              <a:t>, Thread, Socket, etc.</a:t>
            </a:r>
          </a:p>
          <a:p>
            <a:r>
              <a:rPr lang="en-US" dirty="0" smtClean="0"/>
              <a:t>Please understand the flow of PA1.</a:t>
            </a:r>
          </a:p>
          <a:p>
            <a:r>
              <a:rPr lang="en-US" dirty="0" smtClean="0"/>
              <a:t>Please be careful about your </a:t>
            </a:r>
            <a:r>
              <a:rPr lang="en-US" dirty="0"/>
              <a:t>c</a:t>
            </a:r>
            <a:r>
              <a:rPr lang="en-US" dirty="0" smtClean="0"/>
              <a:t>oding style.</a:t>
            </a:r>
          </a:p>
          <a:p>
            <a:r>
              <a:rPr lang="en-US" dirty="0" smtClean="0"/>
              <a:t>Lecture slides</a:t>
            </a:r>
          </a:p>
          <a:p>
            <a:pPr lvl="1"/>
            <a:r>
              <a:rPr lang="en-US" dirty="0" smtClean="0"/>
              <a:t>I will try posting them a day before.</a:t>
            </a:r>
          </a:p>
          <a:p>
            <a:pPr lvl="1"/>
            <a:r>
              <a:rPr lang="en-US" dirty="0" smtClean="0"/>
              <a:t>I will also post a PDF version.</a:t>
            </a:r>
          </a:p>
          <a:p>
            <a:r>
              <a:rPr lang="en-US" dirty="0" smtClean="0"/>
              <a:t>There is a course website.</a:t>
            </a:r>
          </a:p>
          <a:p>
            <a:pPr lvl="1"/>
            <a:r>
              <a:rPr lang="en-US" dirty="0" smtClean="0"/>
              <a:t>Schedule, syllabus, readings, 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Time Protocol (NTP)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 smtClean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Time servers are connected by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 smtClean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</a:t>
            </a:r>
            <a:r>
              <a:rPr lang="en-US" sz="1800" dirty="0" smtClean="0"/>
              <a:t>sync.</a:t>
            </a:r>
            <a:endParaRPr lang="en-US" sz="1800" dirty="0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Exchanged Between a Pair of NTP Peers (“Connected Servers”)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47725" y="4505325"/>
            <a:ext cx="7804150" cy="835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chemeClr val="hlink"/>
                </a:solidFill>
              </a:rPr>
              <a:t>Each message bears timestamps of recent message events: the local time</a:t>
            </a:r>
          </a:p>
          <a:p>
            <a:r>
              <a:rPr lang="en-US" sz="1800" dirty="0">
                <a:solidFill>
                  <a:schemeClr val="hlink"/>
                </a:solidFill>
              </a:rPr>
              <a:t>when the previous NTP message was sent and received, and the local time</a:t>
            </a:r>
          </a:p>
          <a:p>
            <a:r>
              <a:rPr lang="en-US" sz="1800" dirty="0">
                <a:solidFill>
                  <a:schemeClr val="hlink"/>
                </a:solidFill>
              </a:rPr>
              <a:t>when the current message was transmitted.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o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d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accuracy of 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; total transmission times for </a:t>
            </a:r>
            <a:r>
              <a:rPr lang="en-US" i="1" dirty="0" err="1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err="1" smtClean="0">
                <a:solidFill>
                  <a:srgbClr val="000000"/>
                </a:solidFill>
              </a:rPr>
              <a:t>m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i="1" dirty="0" err="1" smtClean="0">
                <a:solidFill>
                  <a:srgbClr val="000000"/>
                </a:solidFill>
              </a:rPr>
              <a:t>d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=</a:t>
            </a:r>
            <a:r>
              <a:rPr lang="en-US" i="1" dirty="0" err="1" smtClean="0">
                <a:solidFill>
                  <a:srgbClr val="000000"/>
                </a:solidFill>
              </a:rPr>
              <a:t>t+t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</a:p>
          <a:p>
            <a:r>
              <a:rPr lang="en-US" dirty="0" smtClean="0"/>
              <a:t>For better accuracy,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One NTP server talks to </a:t>
            </a:r>
            <a:r>
              <a:rPr lang="en-US" dirty="0" smtClean="0">
                <a:solidFill>
                  <a:srgbClr val="0000FF"/>
                </a:solidFill>
              </a:rPr>
              <a:t>many other peers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US" dirty="0" smtClean="0"/>
              <a:t>Each NTP server applies a </a:t>
            </a:r>
            <a:r>
              <a:rPr lang="en-US" dirty="0" smtClean="0">
                <a:solidFill>
                  <a:srgbClr val="FF0000"/>
                </a:solidFill>
              </a:rPr>
              <a:t>data filtering</a:t>
            </a:r>
            <a:r>
              <a:rPr lang="en-US" dirty="0" smtClean="0">
                <a:solidFill>
                  <a:srgbClr val="000000"/>
                </a:solidFill>
              </a:rPr>
              <a:t> algorithm.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Then </a:t>
            </a:r>
            <a:r>
              <a:rPr lang="en-US" dirty="0" smtClean="0">
                <a:solidFill>
                  <a:srgbClr val="FF0000"/>
                </a:solidFill>
              </a:rPr>
              <a:t>keeps the 8 most recent pairs</a:t>
            </a:r>
            <a:r>
              <a:rPr lang="en-US" dirty="0" smtClean="0">
                <a:solidFill>
                  <a:srgbClr val="000000"/>
                </a:solidFill>
              </a:rPr>
              <a:t> of &lt;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, </a:t>
            </a:r>
            <a:r>
              <a:rPr lang="en-US" i="1" dirty="0" err="1" smtClean="0">
                <a:solidFill>
                  <a:srgbClr val="000000"/>
                </a:solidFill>
              </a:rPr>
              <a:t>d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&gt;, and selects the minimum </a:t>
            </a:r>
            <a:r>
              <a:rPr lang="en-US" i="1" dirty="0" err="1" smtClean="0">
                <a:solidFill>
                  <a:srgbClr val="000000"/>
                </a:solidFill>
              </a:rPr>
              <a:t>d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endParaRPr lang="en-US" i="1" baseline="-250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8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9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Berkeley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 smtClean="0"/>
              <a:t>Next: continue on logical clocks and </a:t>
            </a:r>
            <a:r>
              <a:rPr lang="en-US" dirty="0" smtClean="0">
                <a:solidFill>
                  <a:srgbClr val="FF0000"/>
                </a:solidFill>
              </a:rPr>
              <a:t>the global system state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Failure detectors---why?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</a:t>
            </a:r>
            <a:r>
              <a:rPr lang="en-US" dirty="0" smtClean="0">
                <a:solidFill>
                  <a:srgbClr val="0000FF"/>
                </a:solidFill>
              </a:rPr>
              <a:t>detectors-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-what?</a:t>
            </a:r>
            <a:endParaRPr lang="en-US" dirty="0" smtClean="0"/>
          </a:p>
          <a:p>
            <a:pPr lvl="1"/>
            <a:r>
              <a:rPr lang="en-US" dirty="0" smtClean="0"/>
              <a:t>Properties: </a:t>
            </a:r>
            <a:r>
              <a:rPr lang="en-US" dirty="0" smtClean="0">
                <a:solidFill>
                  <a:srgbClr val="FF0000"/>
                </a:solidFill>
              </a:rPr>
              <a:t>completeness </a:t>
            </a:r>
            <a:r>
              <a:rPr lang="en-US" dirty="0" smtClean="0">
                <a:solidFill>
                  <a:srgbClr val="FF0000"/>
                </a:solidFill>
              </a:rPr>
              <a:t>&amp;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Metrics: </a:t>
            </a:r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>
                <a:solidFill>
                  <a:srgbClr val="FF0000"/>
                </a:solidFill>
              </a:rPr>
              <a:t>, detection time, scale,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Failure detectors---how?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Two processes: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dirty="0" smtClean="0"/>
              <a:t>and Ping</a:t>
            </a:r>
          </a:p>
          <a:p>
            <a:pPr lvl="1"/>
            <a:r>
              <a:rPr lang="en-US" dirty="0" smtClean="0"/>
              <a:t>Multiple processes: Centralized</a:t>
            </a:r>
            <a:r>
              <a:rPr lang="en-US" dirty="0" smtClean="0"/>
              <a:t>, ring, all-to-</a:t>
            </a:r>
            <a:r>
              <a:rPr lang="en-US" dirty="0" smtClean="0"/>
              <a:t>all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Servers in the cloud need to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 smtClean="0">
                <a:latin typeface="Arial" pitchFamily="-1" charset="0"/>
              </a:rPr>
              <a:t> </a:t>
            </a:r>
          </a:p>
          <a:p>
            <a:r>
              <a:rPr lang="en-US" dirty="0" smtClean="0">
                <a:latin typeface="Arial" pitchFamily="-1" charset="0"/>
              </a:rPr>
              <a:t>Server A and server B in the cloud have different clock values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You buy an airline ticket online via the cloud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It’s the last airline ticket available on that flight </a:t>
            </a:r>
          </a:p>
          <a:p>
            <a:pPr lvl="1"/>
            <a:r>
              <a:rPr lang="en-US" dirty="0" smtClean="0">
                <a:latin typeface="Arial" pitchFamily="-1" charset="0"/>
              </a:rPr>
              <a:t>Server A timestamps your purchase at 9h:15m:32.45s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What if someone else also bought the last ticket (via server B) at 9h:20m:22.76s?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What if Server A was &gt; 10 minutes ahead of server B? Behind?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?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Clocks &amp;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 smtClean="0"/>
              <a:t>Real-life examples</a:t>
            </a:r>
          </a:p>
          <a:p>
            <a:pPr lvl="1"/>
            <a:r>
              <a:rPr lang="en-US" dirty="0" smtClean="0"/>
              <a:t>Ever had “make: warning: Clock skew detected. Your build may be incomplete.”?</a:t>
            </a:r>
          </a:p>
          <a:p>
            <a:pPr lvl="1"/>
            <a:r>
              <a:rPr lang="en-US" dirty="0" smtClean="0"/>
              <a:t>It’s reported that in the worst case, there’s 1 sec/day drift in modern HW.</a:t>
            </a:r>
          </a:p>
          <a:p>
            <a:pPr lvl="1"/>
            <a:r>
              <a:rPr lang="en-US" smtClean="0"/>
              <a:t>Almost all </a:t>
            </a:r>
            <a:r>
              <a:rPr lang="en-US" dirty="0" smtClean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Physical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err="1" smtClean="0">
                <a:latin typeface="Arial" pitchFamily="-1" charset="0"/>
              </a:rPr>
              <a:t>(t</a:t>
            </a:r>
            <a:r>
              <a:rPr lang="en-US" sz="2000" i="1" dirty="0" smtClean="0">
                <a:latin typeface="Arial" pitchFamily="-1" charset="0"/>
              </a:rPr>
              <a:t>):</a:t>
            </a:r>
            <a:r>
              <a:rPr lang="en-US" sz="2000" dirty="0" smtClean="0">
                <a:latin typeface="Arial" pitchFamily="-1" charset="0"/>
              </a:rPr>
              <a:t> the reading of the software clock at process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when the real time is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 smtClean="0">
                <a:latin typeface="Arial" pitchFamily="-1" charset="0"/>
              </a:rPr>
              <a:t>: 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are accurate to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 smtClean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 smtClean="0">
                <a:latin typeface="Arial" pitchFamily="-1" charset="0"/>
              </a:rPr>
              <a:t>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</a:t>
            </a:r>
            <a:endParaRPr lang="en-US" sz="2000" dirty="0" smtClean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, </a:t>
            </a:r>
            <a:r>
              <a:rPr lang="en-US" sz="2000" i="1" dirty="0" err="1" smtClean="0">
                <a:latin typeface="Arial" pitchFamily="-1" charset="0"/>
              </a:rPr>
              <a:t>j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agree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latin typeface="Arial" pitchFamily="-1" charset="0"/>
              </a:rPr>
              <a:t>External synchronization with </a:t>
            </a:r>
            <a:r>
              <a:rPr lang="en-US" sz="2000" i="1" dirty="0" smtClean="0">
                <a:latin typeface="Arial" pitchFamily="-1" charset="0"/>
              </a:rPr>
              <a:t>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Internal synchronization with </a:t>
            </a:r>
            <a:r>
              <a:rPr lang="en-US" sz="2000" i="1" dirty="0" smtClean="0">
                <a:latin typeface="Arial" pitchFamily="-1" charset="0"/>
              </a:rPr>
              <a:t>2D</a:t>
            </a:r>
          </a:p>
          <a:p>
            <a:r>
              <a:rPr lang="en-US" sz="2000" dirty="0" smtClean="0">
                <a:latin typeface="Arial" pitchFamily="-1" charset="0"/>
              </a:rPr>
              <a:t>Internal synchronization with 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5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6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Synchronization Using a Time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Algorithm: External Sync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Uses a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 smtClean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Mainly designed for LAN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client asks the time server for time, the server responds with its current time, and the client uses the received value </a:t>
            </a:r>
            <a:r>
              <a:rPr lang="en-US" i="1" dirty="0" smtClean="0">
                <a:solidFill>
                  <a:schemeClr val="accent2"/>
                </a:solidFill>
                <a:latin typeface="Arial" pitchFamily="-1" charset="0"/>
              </a:rPr>
              <a:t>T</a:t>
            </a:r>
            <a:r>
              <a:rPr lang="en-US" dirty="0" smtClean="0">
                <a:latin typeface="Arial" pitchFamily="-1" charset="0"/>
              </a:rPr>
              <a:t>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RTT = response-received-time – request-sent-time </a:t>
            </a:r>
            <a:r>
              <a:rPr lang="en-US" dirty="0" smtClean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The minimum value </a:t>
            </a:r>
            <a:r>
              <a:rPr lang="en-US" i="1" dirty="0" smtClean="0"/>
              <a:t>min </a:t>
            </a:r>
            <a:r>
              <a:rPr lang="en-US" dirty="0" smtClean="0"/>
              <a:t>of the client-server one-way transmission time [Depends on what?]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That the server </a:t>
            </a:r>
            <a:r>
              <a:rPr lang="en-US" dirty="0" err="1" smtClean="0"/>
              <a:t>timestamped</a:t>
            </a:r>
            <a:r>
              <a:rPr lang="en-US" dirty="0" smtClean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Then, the actual time could be between [</a:t>
            </a:r>
            <a:r>
              <a:rPr lang="en-US" dirty="0" err="1" smtClean="0"/>
              <a:t>T+min,T+RTT</a:t>
            </a:r>
            <a:r>
              <a:rPr lang="en-US" dirty="0" smtClean="0"/>
              <a:t>—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4102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61530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Request sent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60768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Response received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600" y="58674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RTT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34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51054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50768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4102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4102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72464" y="4648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19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50768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51054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>
            <a:off x="4419600" y="5105400"/>
            <a:ext cx="0" cy="30480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30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the previous slide), the </a:t>
            </a:r>
            <a:r>
              <a:rPr lang="en-US" dirty="0"/>
              <a:t>accuracy is: </a:t>
            </a:r>
            <a:r>
              <a:rPr lang="en-US" dirty="0">
                <a:solidFill>
                  <a:srgbClr val="FF0000"/>
                </a:solidFill>
              </a:rPr>
              <a:t>+-(RTT/2 – min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err="1" smtClean="0"/>
              <a:t>Cristian’s</a:t>
            </a:r>
            <a:r>
              <a:rPr lang="en-US" dirty="0" smtClean="0"/>
              <a:t> </a:t>
            </a:r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Want to improve accuracy?</a:t>
            </a:r>
            <a:endParaRPr lang="en-US" dirty="0" smtClean="0"/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15302</TotalTime>
  <Pages>12</Pages>
  <Words>1312</Words>
  <Application>Microsoft Macintosh PowerPoint</Application>
  <PresentationFormat>Letter Paper (8.5x11 in)</PresentationFormat>
  <Paragraphs>229</Paragraphs>
  <Slides>19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Algorithm: External Sync</vt:lpstr>
      <vt:lpstr>Cristian’s Algorithm</vt:lpstr>
      <vt:lpstr>Cristian’s Algorithm</vt:lpstr>
      <vt:lpstr>Berkeley Algorithm: Internal Sync</vt:lpstr>
      <vt:lpstr>CSE 486/586 Administrivia</vt:lpstr>
      <vt:lpstr>The Network Time Protocol (NTP)</vt:lpstr>
      <vt:lpstr>Messages Exchanged Between a Pair of NTP Peers (“Connected Servers”)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551</cp:revision>
  <cp:lastPrinted>2012-01-30T19:42:28Z</cp:lastPrinted>
  <dcterms:created xsi:type="dcterms:W3CDTF">2012-02-01T18:39:09Z</dcterms:created>
  <dcterms:modified xsi:type="dcterms:W3CDTF">2013-02-01T23:18:53Z</dcterms:modified>
  <cp:category/>
</cp:coreProperties>
</file>