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  <p:sldMasterId id="2147483682" r:id="rId2"/>
  </p:sldMasterIdLst>
  <p:notesMasterIdLst>
    <p:notesMasterId r:id="rId21"/>
  </p:notesMasterIdLst>
  <p:handoutMasterIdLst>
    <p:handoutMasterId r:id="rId22"/>
  </p:handoutMasterIdLst>
  <p:sldIdLst>
    <p:sldId id="322" r:id="rId3"/>
    <p:sldId id="707" r:id="rId4"/>
    <p:sldId id="740" r:id="rId5"/>
    <p:sldId id="739" r:id="rId6"/>
    <p:sldId id="722" r:id="rId7"/>
    <p:sldId id="743" r:id="rId8"/>
    <p:sldId id="723" r:id="rId9"/>
    <p:sldId id="721" r:id="rId10"/>
    <p:sldId id="744" r:id="rId11"/>
    <p:sldId id="724" r:id="rId12"/>
    <p:sldId id="725" r:id="rId13"/>
    <p:sldId id="741" r:id="rId14"/>
    <p:sldId id="726" r:id="rId15"/>
    <p:sldId id="728" r:id="rId16"/>
    <p:sldId id="729" r:id="rId17"/>
    <p:sldId id="742" r:id="rId18"/>
    <p:sldId id="704" r:id="rId19"/>
    <p:sldId id="584" r:id="rId20"/>
  </p:sldIdLst>
  <p:sldSz cx="9144000" cy="6858000" type="letter"/>
  <p:notesSz cx="7315200" cy="9601200"/>
  <p:defaultTextStyle>
    <a:defPPr>
      <a:defRPr lang="en-US"/>
    </a:defPPr>
    <a:lvl1pPr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50000"/>
      </a:spcBef>
      <a:spcAft>
        <a:spcPct val="0"/>
      </a:spcAft>
      <a:defRPr sz="1600" kern="1200">
        <a:solidFill>
          <a:schemeClr val="hlink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sz="1600" kern="1200">
        <a:solidFill>
          <a:schemeClr val="hlink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FF"/>
    <a:srgbClr val="55FC02"/>
    <a:srgbClr val="FBBA03"/>
    <a:srgbClr val="0332B7"/>
    <a:srgbClr val="000000"/>
    <a:srgbClr val="114FFB"/>
    <a:srgbClr val="7B00E4"/>
    <a:srgbClr val="EFFB03"/>
    <a:srgbClr val="F905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9" autoAdjust="0"/>
    <p:restoredTop sz="80102" autoAdjust="0"/>
  </p:normalViewPr>
  <p:slideViewPr>
    <p:cSldViewPr>
      <p:cViewPr varScale="1">
        <p:scale>
          <a:sx n="79" d="100"/>
          <a:sy n="79" d="100"/>
        </p:scale>
        <p:origin x="-1008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84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112" d="100"/>
          <a:sy n="112" d="100"/>
        </p:scale>
        <p:origin x="-3904" y="-10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interSettings" Target="printerSettings/printerSettings1.bin"/><Relationship Id="rId24" Type="http://schemas.openxmlformats.org/officeDocument/2006/relationships/presProps" Target="presProps.xml"/><Relationship Id="rId25" Type="http://schemas.openxmlformats.org/officeDocument/2006/relationships/viewProps" Target="viewProps.xml"/><Relationship Id="rId26" Type="http://schemas.openxmlformats.org/officeDocument/2006/relationships/theme" Target="theme/theme1.xml"/><Relationship Id="rId27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FF668F6-92AF-F14F-959F-F8E6BDC5598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4785101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-23813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62425" y="23813"/>
            <a:ext cx="3176588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t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-23813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defTabSz="863600">
              <a:spcBef>
                <a:spcPct val="0"/>
              </a:spcBef>
              <a:defRPr sz="1000" i="1" smtClean="0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r>
              <a:rPr lang="en-US" smtClean="0"/>
              <a:t>C</a:t>
            </a: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62425" y="9150350"/>
            <a:ext cx="3176588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8003" tIns="0" rIns="18003" bIns="0" numCol="1" anchor="b" anchorCtr="0" compatLnSpc="1">
            <a:prstTxWarp prst="textNoShape">
              <a:avLst/>
            </a:prstTxWarp>
          </a:bodyPr>
          <a:lstStyle>
            <a:lvl1pPr algn="r" defTabSz="863600">
              <a:spcBef>
                <a:spcPct val="0"/>
              </a:spcBef>
              <a:defRPr sz="1000" i="1">
                <a:solidFill>
                  <a:schemeClr val="tx1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903442F8-CACF-AA42-83D4-E0A09A06F5C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3254375" y="9148763"/>
            <a:ext cx="808038" cy="265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3016" tIns="46508" rIns="93016" bIns="46508">
            <a:prstTxWarp prst="textNoShape">
              <a:avLst/>
            </a:prstTxWarp>
            <a:spAutoFit/>
          </a:bodyPr>
          <a:lstStyle/>
          <a:p>
            <a:pPr algn="ctr" defTabSz="919163">
              <a:lnSpc>
                <a:spcPct val="90000"/>
              </a:lnSpc>
              <a:spcBef>
                <a:spcPct val="0"/>
              </a:spcBef>
              <a:defRPr/>
            </a:pPr>
            <a:r>
              <a:rPr lang="en-US" sz="1300">
                <a:solidFill>
                  <a:schemeClr val="tx1"/>
                </a:solidFill>
              </a:rPr>
              <a:t>Page </a:t>
            </a:r>
            <a:fld id="{ACFFB53C-1439-6C41-A2C3-1FF6E096BBD2}" type="slidenum">
              <a:rPr lang="en-US" sz="1300">
                <a:solidFill>
                  <a:schemeClr val="tx1"/>
                </a:solidFill>
              </a:rPr>
              <a:pPr algn="ctr" defTabSz="919163">
                <a:lnSpc>
                  <a:spcPct val="90000"/>
                </a:lnSpc>
                <a:spcBef>
                  <a:spcPct val="0"/>
                </a:spcBef>
                <a:defRPr/>
              </a:pPr>
              <a:t>‹#›</a:t>
            </a:fld>
            <a:endParaRPr lang="en-US" sz="1300">
              <a:solidFill>
                <a:schemeClr val="tx1"/>
              </a:solidFill>
            </a:endParaRPr>
          </a:p>
        </p:txBody>
      </p:sp>
      <p:sp>
        <p:nvSpPr>
          <p:cNvPr id="14343" name="Rectangle 7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527175" y="923925"/>
            <a:ext cx="4260850" cy="31956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  <p:sp>
        <p:nvSpPr>
          <p:cNvPr id="2056" name="Rectangle 8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74725" y="4559300"/>
            <a:ext cx="5365750" cy="432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7517" tIns="48008" rIns="97517" bIns="4800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Body Text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996959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lnSpc>
        <a:spcPct val="90000"/>
      </a:lnSpc>
      <a:spcBef>
        <a:spcPct val="4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1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6249C3F-1F0D-0245-BD8E-6D134CBB21A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1A5CA2DB-8A6E-354A-84FE-C390361DC98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57950" y="330200"/>
            <a:ext cx="19240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330200"/>
            <a:ext cx="56197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750E79-2683-6848-A4D7-CDA40719EAAA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8C89C21-81C6-1849-AF7F-456E69B3BB35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6B3DFB28-5B5B-074C-B4E8-618C4BF2D1F1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9850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16450" y="1193800"/>
            <a:ext cx="3765550" cy="4927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27607546-6874-DF43-9D9F-828C20612237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0868A1-DE77-A845-97F5-165FD4D75CF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DC2A54D-D38A-6449-A27D-1BD4A1440DD2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4E79977-8762-624D-9D2F-4FE156E28C2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8C4F458F-5213-914F-94F8-6B10C77F9790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578600"/>
            <a:ext cx="2895600" cy="2794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4C4F620-2FEB-0043-9943-F8C545420FE9}" type="slidenum">
              <a:rPr lang="en-US"/>
              <a:pPr>
                <a:defRPr/>
              </a:pPr>
              <a:t>‹#›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565900"/>
            <a:ext cx="1905000" cy="292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1">
                <a:solidFill>
                  <a:schemeClr val="accent2"/>
                </a:solidFill>
                <a:latin typeface="Times New Roman" charset="0"/>
              </a:defRPr>
            </a:lvl1pPr>
          </a:lstStyle>
          <a:p>
            <a:pPr>
              <a:defRPr/>
            </a:pPr>
            <a:fld id="{F543C2CE-5AF7-8143-8A0A-0153F98C0316}" type="slidenum">
              <a:rPr lang="en-US"/>
              <a:pPr>
                <a:defRPr/>
              </a:pPr>
              <a:t>‹#›</a:t>
            </a:fld>
            <a:endParaRPr lang="en-US">
              <a:solidFill>
                <a:srgbClr val="FBBA03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30200"/>
            <a:ext cx="7292975" cy="736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698500" y="1193800"/>
            <a:ext cx="7683500" cy="49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Box 8"/>
          <p:cNvSpPr txBox="1"/>
          <p:nvPr userDrawn="1"/>
        </p:nvSpPr>
        <p:spPr>
          <a:xfrm>
            <a:off x="3048000" y="6519446"/>
            <a:ext cx="304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CSE 486/586, Spring</a:t>
            </a:r>
            <a:r>
              <a:rPr lang="en-US" baseline="0" dirty="0" smtClean="0"/>
              <a:t> 2013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iming>
    <p:tnLst>
      <p:par>
        <p:cTn xmlns:p14="http://schemas.microsoft.com/office/powerpoint/2010/main" id="1" dur="indefinite" restart="never" nodeType="tmRoot"/>
      </p:par>
    </p:tn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+mj-lt"/>
          <a:ea typeface="ＭＳ Ｐゴシック" charset="-128"/>
          <a:cs typeface="ＭＳ Ｐゴシック" charset="-128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  <a:ea typeface="ＭＳ Ｐゴシック" charset="-128"/>
          <a:cs typeface="ＭＳ Ｐゴシック" charset="-128"/>
        </a:defRPr>
      </a:lvl5pPr>
      <a:lvl6pPr marL="4572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6pPr>
      <a:lvl7pPr marL="9144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7pPr>
      <a:lvl8pPr marL="13716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8pPr>
      <a:lvl9pPr marL="1828800"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b="1">
          <a:solidFill>
            <a:srgbClr val="0332B7"/>
          </a:solidFill>
          <a:latin typeface="Arial" charset="0"/>
        </a:defRPr>
      </a:lvl9pPr>
    </p:titleStyle>
    <p:bodyStyle>
      <a:lvl1pPr marL="285750" indent="-2857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6858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  <a:ea typeface="ＭＳ Ｐゴシック" charset="-128"/>
        </a:defRPr>
      </a:lvl2pPr>
      <a:lvl3pPr marL="1143000" indent="-22860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»"/>
        <a:defRPr>
          <a:solidFill>
            <a:schemeClr val="tx1"/>
          </a:solidFill>
          <a:latin typeface="+mn-lt"/>
          <a:ea typeface="ＭＳ Ｐゴシック" charset="-128"/>
        </a:defRPr>
      </a:lvl3pPr>
      <a:lvl4pPr marL="1543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•"/>
        <a:defRPr sz="1400">
          <a:solidFill>
            <a:schemeClr val="tx1"/>
          </a:solidFill>
          <a:latin typeface="+mn-lt"/>
          <a:ea typeface="ＭＳ Ｐゴシック" charset="-128"/>
        </a:defRPr>
      </a:lvl4pPr>
      <a:lvl5pPr marL="20002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5pPr>
      <a:lvl6pPr marL="24574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6pPr>
      <a:lvl7pPr marL="29146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7pPr>
      <a:lvl8pPr marL="33718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8pPr>
      <a:lvl9pPr marL="3829050" indent="-171450" algn="l" rtl="0" eaLnBrk="0" fontAlgn="base" hangingPunct="0">
        <a:lnSpc>
          <a:spcPct val="90000"/>
        </a:lnSpc>
        <a:spcBef>
          <a:spcPct val="30000"/>
        </a:spcBef>
        <a:spcAft>
          <a:spcPct val="0"/>
        </a:spcAft>
        <a:buSzPct val="100000"/>
        <a:buChar char="–"/>
        <a:defRPr sz="1400">
          <a:solidFill>
            <a:schemeClr val="tx1"/>
          </a:solidFill>
          <a:latin typeface="+mn-lt"/>
          <a:ea typeface="ＭＳ Ｐゴシック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7F3828-6825-D14F-A1E4-6AC47EF8F40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  <p:sldLayoutId id="2147483690" r:id="rId8"/>
    <p:sldLayoutId id="2147483691" r:id="rId9"/>
    <p:sldLayoutId id="2147483692" r:id="rId10"/>
    <p:sldLayoutId id="2147483693" r:id="rId11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wmf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6050" y="1898650"/>
            <a:ext cx="8834438" cy="1666875"/>
          </a:xfrm>
        </p:spPr>
        <p:txBody>
          <a:bodyPr/>
          <a:lstStyle/>
          <a:p>
            <a:pPr algn="ctr">
              <a:lnSpc>
                <a:spcPct val="120000"/>
              </a:lnSpc>
            </a:pPr>
            <a:r>
              <a:rPr lang="en-US" dirty="0" smtClean="0"/>
              <a:t>CSE 486/586 Distributed Systems</a:t>
            </a:r>
            <a:br>
              <a:rPr lang="en-US" dirty="0" smtClean="0"/>
            </a:br>
            <a:r>
              <a:rPr lang="en-US" dirty="0" smtClean="0"/>
              <a:t>Logical Time</a:t>
            </a:r>
            <a:endParaRPr lang="en-US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171575" y="4289425"/>
            <a:ext cx="6900863" cy="1295400"/>
          </a:xfrm>
        </p:spPr>
        <p:txBody>
          <a:bodyPr/>
          <a:lstStyle/>
          <a:p>
            <a:pPr>
              <a:lnSpc>
                <a:spcPct val="70000"/>
              </a:lnSpc>
            </a:pPr>
            <a:r>
              <a:rPr lang="en-US" dirty="0" smtClean="0"/>
              <a:t>Steve Ko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Computer Sciences and Engineering</a:t>
            </a:r>
          </a:p>
          <a:p>
            <a:pPr>
              <a:lnSpc>
                <a:spcPct val="70000"/>
              </a:lnSpc>
            </a:pPr>
            <a:r>
              <a:rPr lang="en-US" sz="2000" dirty="0" smtClean="0"/>
              <a:t>University at Buffalo</a:t>
            </a:r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dirty="0" smtClean="0"/>
          </a:p>
          <a:p>
            <a:pPr>
              <a:lnSpc>
                <a:spcPct val="70000"/>
              </a:lnSpc>
            </a:pPr>
            <a:endParaRPr lang="en-US" sz="2000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the Mistake: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10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Corrected Example: </a:t>
            </a:r>
            <a:r>
              <a:rPr lang="en-US" dirty="0" err="1" smtClean="0"/>
              <a:t>Lamport</a:t>
            </a:r>
            <a:r>
              <a:rPr lang="en-US" dirty="0" smtClean="0"/>
              <a:t>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11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78486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1955800" y="2413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711200" y="28448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711200" y="3454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736600" y="42164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9"/>
          <p:cNvSpPr>
            <a:spLocks noChangeShapeType="1"/>
          </p:cNvSpPr>
          <p:nvPr/>
        </p:nvSpPr>
        <p:spPr bwMode="auto">
          <a:xfrm>
            <a:off x="2209800" y="2413000"/>
            <a:ext cx="520700" cy="622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0"/>
          <p:cNvSpPr>
            <a:spLocks noChangeShapeType="1"/>
          </p:cNvSpPr>
          <p:nvPr/>
        </p:nvSpPr>
        <p:spPr bwMode="auto">
          <a:xfrm>
            <a:off x="2921000" y="2425700"/>
            <a:ext cx="9144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4241800" y="3708400"/>
            <a:ext cx="482600" cy="7493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>
            <a:off x="4470400" y="3048000"/>
            <a:ext cx="406400" cy="660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Line 13"/>
          <p:cNvSpPr>
            <a:spLocks noChangeShapeType="1"/>
          </p:cNvSpPr>
          <p:nvPr/>
        </p:nvSpPr>
        <p:spPr bwMode="auto">
          <a:xfrm flipV="1">
            <a:off x="5181600" y="2590800"/>
            <a:ext cx="228600" cy="18288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6" name="Line 14"/>
          <p:cNvSpPr>
            <a:spLocks noChangeShapeType="1"/>
          </p:cNvSpPr>
          <p:nvPr/>
        </p:nvSpPr>
        <p:spPr bwMode="auto">
          <a:xfrm>
            <a:off x="5715000" y="2438400"/>
            <a:ext cx="762000" cy="12954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Line 15"/>
          <p:cNvSpPr>
            <a:spLocks noChangeShapeType="1"/>
          </p:cNvSpPr>
          <p:nvPr/>
        </p:nvSpPr>
        <p:spPr bwMode="auto">
          <a:xfrm flipV="1">
            <a:off x="1968500" y="30480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 flipV="1">
            <a:off x="1968500" y="37084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V="1">
            <a:off x="2019300" y="44196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0" name="Line 18"/>
          <p:cNvSpPr>
            <a:spLocks noChangeShapeType="1"/>
          </p:cNvSpPr>
          <p:nvPr/>
        </p:nvSpPr>
        <p:spPr bwMode="auto">
          <a:xfrm flipV="1">
            <a:off x="6616700" y="3835400"/>
            <a:ext cx="317500" cy="58420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1" name="Oval 19"/>
          <p:cNvSpPr>
            <a:spLocks noChangeArrowheads="1"/>
          </p:cNvSpPr>
          <p:nvPr/>
        </p:nvSpPr>
        <p:spPr bwMode="auto">
          <a:xfrm>
            <a:off x="20828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20796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</a:t>
            </a:r>
          </a:p>
        </p:txBody>
      </p:sp>
      <p:sp>
        <p:nvSpPr>
          <p:cNvPr id="23" name="Oval 21"/>
          <p:cNvSpPr>
            <a:spLocks noChangeArrowheads="1"/>
          </p:cNvSpPr>
          <p:nvPr/>
        </p:nvSpPr>
        <p:spPr bwMode="auto">
          <a:xfrm>
            <a:off x="2616200" y="30226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2613025" y="29845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5" name="Oval 23"/>
          <p:cNvSpPr>
            <a:spLocks noChangeArrowheads="1"/>
          </p:cNvSpPr>
          <p:nvPr/>
        </p:nvSpPr>
        <p:spPr bwMode="auto">
          <a:xfrm>
            <a:off x="2768600" y="22225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2765425" y="21844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2</a:t>
            </a:r>
          </a:p>
        </p:txBody>
      </p:sp>
      <p:sp>
        <p:nvSpPr>
          <p:cNvPr id="27" name="Oval 25"/>
          <p:cNvSpPr>
            <a:spLocks noChangeArrowheads="1"/>
          </p:cNvSpPr>
          <p:nvPr/>
        </p:nvSpPr>
        <p:spPr bwMode="auto">
          <a:xfrm>
            <a:off x="36957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6925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29" name="Oval 27"/>
          <p:cNvSpPr>
            <a:spLocks noChangeArrowheads="1"/>
          </p:cNvSpPr>
          <p:nvPr/>
        </p:nvSpPr>
        <p:spPr bwMode="auto">
          <a:xfrm>
            <a:off x="4330700" y="2870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4327525" y="28321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3</a:t>
            </a:r>
          </a:p>
        </p:txBody>
      </p:sp>
      <p:sp>
        <p:nvSpPr>
          <p:cNvPr id="31" name="Oval 29"/>
          <p:cNvSpPr>
            <a:spLocks noChangeArrowheads="1"/>
          </p:cNvSpPr>
          <p:nvPr/>
        </p:nvSpPr>
        <p:spPr bwMode="auto">
          <a:xfrm>
            <a:off x="4762500" y="3695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4759325" y="3657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3" name="Oval 31"/>
          <p:cNvSpPr>
            <a:spLocks noChangeArrowheads="1"/>
          </p:cNvSpPr>
          <p:nvPr/>
        </p:nvSpPr>
        <p:spPr bwMode="auto">
          <a:xfrm>
            <a:off x="4127500" y="3543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4" name="Text Box 32"/>
          <p:cNvSpPr txBox="1">
            <a:spLocks noChangeArrowheads="1"/>
          </p:cNvSpPr>
          <p:nvPr/>
        </p:nvSpPr>
        <p:spPr bwMode="auto">
          <a:xfrm>
            <a:off x="4124325" y="3505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4</a:t>
            </a:r>
          </a:p>
        </p:txBody>
      </p:sp>
      <p:sp>
        <p:nvSpPr>
          <p:cNvPr id="35" name="Oval 33"/>
          <p:cNvSpPr>
            <a:spLocks noChangeArrowheads="1"/>
          </p:cNvSpPr>
          <p:nvPr/>
        </p:nvSpPr>
        <p:spPr bwMode="auto">
          <a:xfrm>
            <a:off x="45847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6" name="Text Box 34"/>
          <p:cNvSpPr txBox="1">
            <a:spLocks noChangeArrowheads="1"/>
          </p:cNvSpPr>
          <p:nvPr/>
        </p:nvSpPr>
        <p:spPr bwMode="auto">
          <a:xfrm>
            <a:off x="45815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5</a:t>
            </a:r>
          </a:p>
        </p:txBody>
      </p:sp>
      <p:sp>
        <p:nvSpPr>
          <p:cNvPr id="37" name="Oval 35"/>
          <p:cNvSpPr>
            <a:spLocks noChangeArrowheads="1"/>
          </p:cNvSpPr>
          <p:nvPr/>
        </p:nvSpPr>
        <p:spPr bwMode="auto">
          <a:xfrm>
            <a:off x="5260975" y="237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8" name="Text Box 36"/>
          <p:cNvSpPr txBox="1">
            <a:spLocks noChangeArrowheads="1"/>
          </p:cNvSpPr>
          <p:nvPr/>
        </p:nvSpPr>
        <p:spPr bwMode="auto">
          <a:xfrm>
            <a:off x="5257800" y="23368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39" name="Oval 37"/>
          <p:cNvSpPr>
            <a:spLocks noChangeArrowheads="1"/>
          </p:cNvSpPr>
          <p:nvPr/>
        </p:nvSpPr>
        <p:spPr bwMode="auto">
          <a:xfrm>
            <a:off x="5032375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0" name="Text Box 38"/>
          <p:cNvSpPr txBox="1">
            <a:spLocks noChangeArrowheads="1"/>
          </p:cNvSpPr>
          <p:nvPr/>
        </p:nvSpPr>
        <p:spPr bwMode="auto">
          <a:xfrm>
            <a:off x="5029200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6</a:t>
            </a:r>
          </a:p>
        </p:txBody>
      </p:sp>
      <p:sp>
        <p:nvSpPr>
          <p:cNvPr id="41" name="Oval 39"/>
          <p:cNvSpPr>
            <a:spLocks noChangeArrowheads="1"/>
          </p:cNvSpPr>
          <p:nvPr/>
        </p:nvSpPr>
        <p:spPr bwMode="auto">
          <a:xfrm>
            <a:off x="5534025" y="22352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2" name="Text Box 40"/>
          <p:cNvSpPr txBox="1">
            <a:spLocks noChangeArrowheads="1"/>
          </p:cNvSpPr>
          <p:nvPr/>
        </p:nvSpPr>
        <p:spPr bwMode="auto">
          <a:xfrm>
            <a:off x="5530850" y="21971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8</a:t>
            </a:r>
          </a:p>
        </p:txBody>
      </p:sp>
      <p:sp>
        <p:nvSpPr>
          <p:cNvPr id="43" name="Oval 41"/>
          <p:cNvSpPr>
            <a:spLocks noChangeArrowheads="1"/>
          </p:cNvSpPr>
          <p:nvPr/>
        </p:nvSpPr>
        <p:spPr bwMode="auto">
          <a:xfrm>
            <a:off x="6426200" y="36830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4" name="Text Box 42"/>
          <p:cNvSpPr txBox="1">
            <a:spLocks noChangeArrowheads="1"/>
          </p:cNvSpPr>
          <p:nvPr/>
        </p:nvSpPr>
        <p:spPr bwMode="auto">
          <a:xfrm>
            <a:off x="6423025" y="3644900"/>
            <a:ext cx="222250" cy="5953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9</a:t>
            </a:r>
          </a:p>
        </p:txBody>
      </p:sp>
      <p:sp>
        <p:nvSpPr>
          <p:cNvPr id="45" name="Oval 43"/>
          <p:cNvSpPr>
            <a:spLocks noChangeArrowheads="1"/>
          </p:cNvSpPr>
          <p:nvPr/>
        </p:nvSpPr>
        <p:spPr bwMode="auto">
          <a:xfrm>
            <a:off x="6781800" y="3644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6" name="Text Box 44"/>
          <p:cNvSpPr txBox="1">
            <a:spLocks noChangeArrowheads="1"/>
          </p:cNvSpPr>
          <p:nvPr/>
        </p:nvSpPr>
        <p:spPr bwMode="auto">
          <a:xfrm>
            <a:off x="6702425" y="3606800"/>
            <a:ext cx="45085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10</a:t>
            </a:r>
          </a:p>
        </p:txBody>
      </p:sp>
      <p:sp>
        <p:nvSpPr>
          <p:cNvPr id="47" name="Oval 45"/>
          <p:cNvSpPr>
            <a:spLocks noChangeArrowheads="1"/>
          </p:cNvSpPr>
          <p:nvPr/>
        </p:nvSpPr>
        <p:spPr bwMode="auto">
          <a:xfrm>
            <a:off x="6502400" y="44069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8" name="Text Box 46"/>
          <p:cNvSpPr txBox="1">
            <a:spLocks noChangeArrowheads="1"/>
          </p:cNvSpPr>
          <p:nvPr/>
        </p:nvSpPr>
        <p:spPr bwMode="auto">
          <a:xfrm>
            <a:off x="6499225" y="43688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7</a:t>
            </a:r>
          </a:p>
        </p:txBody>
      </p:sp>
      <p:sp>
        <p:nvSpPr>
          <p:cNvPr id="49" name="Oval 47"/>
          <p:cNvSpPr>
            <a:spLocks noChangeArrowheads="1"/>
          </p:cNvSpPr>
          <p:nvPr/>
        </p:nvSpPr>
        <p:spPr bwMode="auto">
          <a:xfrm>
            <a:off x="1727200" y="2298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0" name="Text Box 48"/>
          <p:cNvSpPr txBox="1">
            <a:spLocks noChangeArrowheads="1"/>
          </p:cNvSpPr>
          <p:nvPr/>
        </p:nvSpPr>
        <p:spPr bwMode="auto">
          <a:xfrm>
            <a:off x="1724025" y="2260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1" name="Oval 49"/>
          <p:cNvSpPr>
            <a:spLocks noChangeArrowheads="1"/>
          </p:cNvSpPr>
          <p:nvPr/>
        </p:nvSpPr>
        <p:spPr bwMode="auto">
          <a:xfrm>
            <a:off x="1739900" y="29337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2" name="Text Box 50"/>
          <p:cNvSpPr txBox="1">
            <a:spLocks noChangeArrowheads="1"/>
          </p:cNvSpPr>
          <p:nvPr/>
        </p:nvSpPr>
        <p:spPr bwMode="auto">
          <a:xfrm>
            <a:off x="1736725" y="2895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3" name="Oval 51"/>
          <p:cNvSpPr>
            <a:spLocks noChangeArrowheads="1"/>
          </p:cNvSpPr>
          <p:nvPr/>
        </p:nvSpPr>
        <p:spPr bwMode="auto">
          <a:xfrm>
            <a:off x="1727200" y="3594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4" name="Text Box 52"/>
          <p:cNvSpPr txBox="1">
            <a:spLocks noChangeArrowheads="1"/>
          </p:cNvSpPr>
          <p:nvPr/>
        </p:nvSpPr>
        <p:spPr bwMode="auto">
          <a:xfrm>
            <a:off x="1724025" y="35560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5" name="Oval 53"/>
          <p:cNvSpPr>
            <a:spLocks noChangeArrowheads="1"/>
          </p:cNvSpPr>
          <p:nvPr/>
        </p:nvSpPr>
        <p:spPr bwMode="auto">
          <a:xfrm>
            <a:off x="1765300" y="43053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6" name="Text Box 54"/>
          <p:cNvSpPr txBox="1">
            <a:spLocks noChangeArrowheads="1"/>
          </p:cNvSpPr>
          <p:nvPr/>
        </p:nvSpPr>
        <p:spPr bwMode="auto">
          <a:xfrm>
            <a:off x="1762125" y="42672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0</a:t>
            </a:r>
          </a:p>
        </p:txBody>
      </p:sp>
      <p:sp>
        <p:nvSpPr>
          <p:cNvPr id="57" name="Text Box 55"/>
          <p:cNvSpPr txBox="1">
            <a:spLocks noChangeArrowheads="1"/>
          </p:cNvSpPr>
          <p:nvPr/>
        </p:nvSpPr>
        <p:spPr bwMode="auto">
          <a:xfrm>
            <a:off x="2171700" y="25781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1</a:t>
            </a:r>
          </a:p>
        </p:txBody>
      </p:sp>
      <p:sp>
        <p:nvSpPr>
          <p:cNvPr id="58" name="Text Box 56"/>
          <p:cNvSpPr txBox="1">
            <a:spLocks noChangeArrowheads="1"/>
          </p:cNvSpPr>
          <p:nvPr/>
        </p:nvSpPr>
        <p:spPr bwMode="auto">
          <a:xfrm>
            <a:off x="3149600" y="30353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2</a:t>
            </a:r>
          </a:p>
        </p:txBody>
      </p:sp>
      <p:sp>
        <p:nvSpPr>
          <p:cNvPr id="59" name="Text Box 57"/>
          <p:cNvSpPr txBox="1">
            <a:spLocks noChangeArrowheads="1"/>
          </p:cNvSpPr>
          <p:nvPr/>
        </p:nvSpPr>
        <p:spPr bwMode="auto">
          <a:xfrm>
            <a:off x="4152900" y="3911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4</a:t>
            </a:r>
          </a:p>
        </p:txBody>
      </p:sp>
      <p:sp>
        <p:nvSpPr>
          <p:cNvPr id="60" name="Text Box 58"/>
          <p:cNvSpPr txBox="1">
            <a:spLocks noChangeArrowheads="1"/>
          </p:cNvSpPr>
          <p:nvPr/>
        </p:nvSpPr>
        <p:spPr bwMode="auto">
          <a:xfrm>
            <a:off x="4318000" y="31750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3</a:t>
            </a:r>
          </a:p>
        </p:txBody>
      </p:sp>
      <p:sp>
        <p:nvSpPr>
          <p:cNvPr id="61" name="Text Box 59"/>
          <p:cNvSpPr txBox="1">
            <a:spLocks noChangeArrowheads="1"/>
          </p:cNvSpPr>
          <p:nvPr/>
        </p:nvSpPr>
        <p:spPr bwMode="auto">
          <a:xfrm>
            <a:off x="5334000" y="32766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6</a:t>
            </a:r>
          </a:p>
        </p:txBody>
      </p:sp>
      <p:sp>
        <p:nvSpPr>
          <p:cNvPr id="62" name="Text Box 61"/>
          <p:cNvSpPr txBox="1">
            <a:spLocks noChangeArrowheads="1"/>
          </p:cNvSpPr>
          <p:nvPr/>
        </p:nvSpPr>
        <p:spPr bwMode="auto">
          <a:xfrm>
            <a:off x="6794500" y="3987800"/>
            <a:ext cx="36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7</a:t>
            </a:r>
          </a:p>
        </p:txBody>
      </p:sp>
      <p:sp>
        <p:nvSpPr>
          <p:cNvPr id="63" name="Line 62"/>
          <p:cNvSpPr>
            <a:spLocks noChangeShapeType="1"/>
          </p:cNvSpPr>
          <p:nvPr/>
        </p:nvSpPr>
        <p:spPr bwMode="auto">
          <a:xfrm>
            <a:off x="5775325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4" name="Oval 63"/>
          <p:cNvSpPr>
            <a:spLocks noChangeArrowheads="1"/>
          </p:cNvSpPr>
          <p:nvPr/>
        </p:nvSpPr>
        <p:spPr bwMode="auto">
          <a:xfrm>
            <a:off x="1079500" y="5118100"/>
            <a:ext cx="266700" cy="2159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5" name="Text Box 64"/>
          <p:cNvSpPr txBox="1">
            <a:spLocks noChangeArrowheads="1"/>
          </p:cNvSpPr>
          <p:nvPr/>
        </p:nvSpPr>
        <p:spPr bwMode="auto">
          <a:xfrm>
            <a:off x="1050925" y="5054600"/>
            <a:ext cx="22225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>
                <a:solidFill>
                  <a:schemeClr val="hlink"/>
                </a:solidFill>
              </a:rPr>
              <a:t>n</a:t>
            </a:r>
          </a:p>
        </p:txBody>
      </p:sp>
      <p:sp>
        <p:nvSpPr>
          <p:cNvPr id="66" name="Text Box 65"/>
          <p:cNvSpPr txBox="1">
            <a:spLocks noChangeArrowheads="1"/>
          </p:cNvSpPr>
          <p:nvPr/>
        </p:nvSpPr>
        <p:spPr bwMode="auto">
          <a:xfrm>
            <a:off x="1435100" y="50419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Clock Value</a:t>
            </a:r>
          </a:p>
        </p:txBody>
      </p:sp>
      <p:sp>
        <p:nvSpPr>
          <p:cNvPr id="67" name="Line 66"/>
          <p:cNvSpPr>
            <a:spLocks noChangeShapeType="1"/>
          </p:cNvSpPr>
          <p:nvPr/>
        </p:nvSpPr>
        <p:spPr bwMode="auto">
          <a:xfrm>
            <a:off x="1155700" y="57023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68" name="Text Box 67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69" name="Text Box 68"/>
          <p:cNvSpPr txBox="1">
            <a:spLocks noChangeArrowheads="1"/>
          </p:cNvSpPr>
          <p:nvPr/>
        </p:nvSpPr>
        <p:spPr bwMode="auto">
          <a:xfrm>
            <a:off x="1435100" y="5422900"/>
            <a:ext cx="13589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timestamp</a:t>
            </a:r>
          </a:p>
        </p:txBody>
      </p:sp>
      <p:sp>
        <p:nvSpPr>
          <p:cNvPr id="70" name="Line 69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1" name="Text Box 70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72" name="Text Box 57"/>
          <p:cNvSpPr txBox="1">
            <a:spLocks noChangeArrowheads="1"/>
          </p:cNvSpPr>
          <p:nvPr/>
        </p:nvSpPr>
        <p:spPr bwMode="auto">
          <a:xfrm>
            <a:off x="6019800" y="2743200"/>
            <a:ext cx="368300" cy="34607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8</a:t>
            </a:r>
          </a:p>
        </p:txBody>
      </p:sp>
      <p:grpSp>
        <p:nvGrpSpPr>
          <p:cNvPr id="73" name="Group 72"/>
          <p:cNvGrpSpPr>
            <a:grpSpLocks/>
          </p:cNvGrpSpPr>
          <p:nvPr/>
        </p:nvGrpSpPr>
        <p:grpSpPr bwMode="auto">
          <a:xfrm>
            <a:off x="4884738" y="3073400"/>
            <a:ext cx="2747962" cy="2871788"/>
            <a:chOff x="3077" y="1936"/>
            <a:chExt cx="1731" cy="1809"/>
          </a:xfrm>
        </p:grpSpPr>
        <p:sp>
          <p:nvSpPr>
            <p:cNvPr id="74" name="Text Box 73"/>
            <p:cNvSpPr txBox="1">
              <a:spLocks noChangeArrowheads="1"/>
            </p:cNvSpPr>
            <p:nvPr/>
          </p:nvSpPr>
          <p:spPr bwMode="auto">
            <a:xfrm>
              <a:off x="3314" y="3160"/>
              <a:ext cx="1494" cy="585"/>
            </a:xfrm>
            <a:prstGeom prst="rect">
              <a:avLst/>
            </a:prstGeom>
            <a:noFill/>
            <a:ln w="12700">
              <a:solidFill>
                <a:srgbClr val="000000"/>
              </a:solidFill>
              <a:prstDash val="dash"/>
              <a:miter lim="800000"/>
              <a:headEnd type="none" w="sm" len="sm"/>
              <a:tailEnd type="none" w="med" len="lg"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000"/>
                <a:t>3 and 7 are logically </a:t>
              </a:r>
              <a:r>
                <a:rPr lang="en-US" sz="2000" i="1" u="sng"/>
                <a:t>concurrent </a:t>
              </a:r>
              <a:r>
                <a:rPr lang="en-US" sz="2000"/>
                <a:t>events</a:t>
              </a:r>
            </a:p>
          </p:txBody>
        </p:sp>
        <p:sp>
          <p:nvSpPr>
            <p:cNvPr id="75" name="Line 74"/>
            <p:cNvSpPr>
              <a:spLocks noChangeShapeType="1"/>
            </p:cNvSpPr>
            <p:nvPr/>
          </p:nvSpPr>
          <p:spPr bwMode="auto">
            <a:xfrm flipH="1" flipV="1">
              <a:off x="3077" y="1936"/>
              <a:ext cx="277" cy="1344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prstDash val="dash"/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76" name="Oval 71"/>
          <p:cNvSpPr>
            <a:spLocks noChangeArrowheads="1"/>
          </p:cNvSpPr>
          <p:nvPr/>
        </p:nvSpPr>
        <p:spPr bwMode="auto">
          <a:xfrm rot="19782274">
            <a:off x="4102100" y="2551113"/>
            <a:ext cx="1654175" cy="611187"/>
          </a:xfrm>
          <a:prstGeom prst="ellipse">
            <a:avLst/>
          </a:prstGeom>
          <a:noFill/>
          <a:ln w="12700">
            <a:solidFill>
              <a:srgbClr val="000000"/>
            </a:solidFill>
            <a:prstDash val="dash"/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With </a:t>
            </a: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clock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“happened-before”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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 &lt; timestamp (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f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),  but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  <a:sym typeface="Symbol" pitchFamily="-1" charset="2"/>
              </a:rPr>
              <a:t>timestamp(e) &lt; timestamp (f)   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e “happened-before” 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endParaRPr lang="en-US" dirty="0" smtClean="0">
              <a:solidFill>
                <a:schemeClr val="hlink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Idea?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12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8325" y="3138488"/>
            <a:ext cx="7985125" cy="326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4872037" y="2057400"/>
            <a:ext cx="385763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2400" dirty="0"/>
              <a:t>X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Vector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Vector Logical time addresses the issue: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vector of counters (logical clocks),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is the clock value for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, initially all zero.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Each process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dirty="0" smtClean="0">
                <a:latin typeface="Arial" pitchFamily="-1" charset="0"/>
              </a:rPr>
              <a:t> increments the </a:t>
            </a:r>
            <a:r>
              <a:rPr lang="en-US" dirty="0" err="1" smtClean="0">
                <a:latin typeface="Arial" pitchFamily="-1" charset="0"/>
              </a:rPr>
              <a:t>i</a:t>
            </a:r>
            <a:r>
              <a:rPr lang="en-US" baseline="30000" dirty="0" err="1" smtClean="0">
                <a:latin typeface="Arial" pitchFamily="-1" charset="0"/>
              </a:rPr>
              <a:t>th</a:t>
            </a:r>
            <a:r>
              <a:rPr lang="en-US" dirty="0" smtClean="0">
                <a:latin typeface="Arial" pitchFamily="-1" charset="0"/>
              </a:rPr>
              <a:t> element of its vector upon an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or 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send</a:t>
            </a:r>
            <a:r>
              <a:rPr lang="en-US" dirty="0" smtClean="0">
                <a:latin typeface="Arial" pitchFamily="-1" charset="0"/>
              </a:rPr>
              <a:t> event. Vector value is timestamp of the event.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send(message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 </a:t>
            </a:r>
            <a:r>
              <a:rPr lang="en-US" dirty="0" smtClean="0">
                <a:latin typeface="Arial" pitchFamily="-1" charset="0"/>
              </a:rPr>
              <a:t>event carries its vector timestamp (counter vector)</a:t>
            </a:r>
          </a:p>
          <a:p>
            <a:pPr lvl="1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receive(message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)</a:t>
            </a:r>
            <a:r>
              <a:rPr lang="en-US" dirty="0" smtClean="0">
                <a:latin typeface="Arial" pitchFamily="-1" charset="0"/>
              </a:rPr>
              <a:t> event,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=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,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message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]),   if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not self, </a:t>
            </a:r>
          </a:p>
          <a:p>
            <a:pPr lvl="2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V</a:t>
            </a:r>
            <a:r>
              <a:rPr lang="en-US" baseline="-25000" dirty="0" err="1" smtClean="0">
                <a:solidFill>
                  <a:srgbClr val="0000FF"/>
                </a:solidFill>
                <a:latin typeface="Arial" pitchFamily="-1" charset="0"/>
              </a:rPr>
              <a:t>receiver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[j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] + 1, otherwise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endParaRPr lang="en-US" dirty="0" smtClean="0">
              <a:latin typeface="Arial" pitchFamily="-1" charset="0"/>
            </a:endParaRP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13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 a Mistake: Vector Logical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14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609600" y="1143000"/>
            <a:ext cx="8128000" cy="49530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10000"/>
              </a:lnSpc>
              <a:spcBef>
                <a:spcPct val="30000"/>
              </a:spcBef>
              <a:spcAft>
                <a:spcPct val="0"/>
              </a:spcAft>
              <a:buClrTx/>
              <a:buSzPct val="100000"/>
              <a:buFont typeface="Wingdings" pitchFamily="-1" charset="2"/>
              <a:buNone/>
              <a:tabLst/>
              <a:defRPr/>
            </a:pPr>
            <a:r>
              <a:rPr kumimoji="0" lang="en-US" sz="2800" b="1" i="0" u="none" strike="noStrike" kern="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itchFamily="-1" charset="0"/>
                <a:ea typeface="+mn-ea"/>
                <a:cs typeface="+mn-cs"/>
              </a:rPr>
              <a:t>  </a:t>
            </a:r>
            <a:endParaRPr kumimoji="0" lang="en-US" sz="3600" b="1" i="0" u="none" strike="noStrike" kern="0" cap="none" spc="0" normalizeH="0" baseline="0" noProof="0">
              <a:ln>
                <a:noFill/>
              </a:ln>
              <a:solidFill>
                <a:schemeClr val="hlink"/>
              </a:solidFill>
              <a:effectLst/>
              <a:uLnTx/>
              <a:uFillTx/>
              <a:latin typeface="Arial" pitchFamily="-1" charset="0"/>
              <a:ea typeface="+mn-ea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 flipV="1">
            <a:off x="2590800" y="2374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673100" y="21971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1</a:t>
            </a: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673100" y="2806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2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647700" y="34417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3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698500" y="4140200"/>
            <a:ext cx="1155700" cy="42068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/>
              <a:t>p  4</a:t>
            </a:r>
          </a:p>
        </p:txBody>
      </p:sp>
      <p:sp>
        <p:nvSpPr>
          <p:cNvPr id="11" name="Line 15"/>
          <p:cNvSpPr>
            <a:spLocks noChangeShapeType="1"/>
          </p:cNvSpPr>
          <p:nvPr/>
        </p:nvSpPr>
        <p:spPr bwMode="auto">
          <a:xfrm flipV="1">
            <a:off x="2603500" y="3009900"/>
            <a:ext cx="4940300" cy="1270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Line 16"/>
          <p:cNvSpPr>
            <a:spLocks noChangeShapeType="1"/>
          </p:cNvSpPr>
          <p:nvPr/>
        </p:nvSpPr>
        <p:spPr bwMode="auto">
          <a:xfrm flipV="1">
            <a:off x="2603500" y="3683000"/>
            <a:ext cx="54229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3" name="Line 17"/>
          <p:cNvSpPr>
            <a:spLocks noChangeShapeType="1"/>
          </p:cNvSpPr>
          <p:nvPr/>
        </p:nvSpPr>
        <p:spPr bwMode="auto">
          <a:xfrm flipV="1">
            <a:off x="2654300" y="4394200"/>
            <a:ext cx="5334000" cy="0"/>
          </a:xfrm>
          <a:prstGeom prst="line">
            <a:avLst/>
          </a:prstGeom>
          <a:noFill/>
          <a:ln w="28575">
            <a:solidFill>
              <a:srgbClr val="037C03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4" name="Oval 19"/>
          <p:cNvSpPr>
            <a:spLocks noChangeArrowheads="1"/>
          </p:cNvSpPr>
          <p:nvPr/>
        </p:nvSpPr>
        <p:spPr bwMode="auto">
          <a:xfrm>
            <a:off x="1638300" y="22860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5" name="Text Box 20"/>
          <p:cNvSpPr txBox="1">
            <a:spLocks noChangeArrowheads="1"/>
          </p:cNvSpPr>
          <p:nvPr/>
        </p:nvSpPr>
        <p:spPr bwMode="auto">
          <a:xfrm>
            <a:off x="1635125" y="22606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16" name="Line 21"/>
          <p:cNvSpPr>
            <a:spLocks noChangeShapeType="1"/>
          </p:cNvSpPr>
          <p:nvPr/>
        </p:nvSpPr>
        <p:spPr bwMode="auto">
          <a:xfrm>
            <a:off x="5511800" y="1701800"/>
            <a:ext cx="2667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1981200" y="4940300"/>
            <a:ext cx="23749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Vector logical clock</a:t>
            </a:r>
          </a:p>
        </p:txBody>
      </p:sp>
      <p:sp>
        <p:nvSpPr>
          <p:cNvPr id="18" name="Line 23"/>
          <p:cNvSpPr>
            <a:spLocks noChangeShapeType="1"/>
          </p:cNvSpPr>
          <p:nvPr/>
        </p:nvSpPr>
        <p:spPr bwMode="auto">
          <a:xfrm>
            <a:off x="1104900" y="5765800"/>
            <a:ext cx="2184400" cy="0"/>
          </a:xfrm>
          <a:prstGeom prst="line">
            <a:avLst/>
          </a:prstGeom>
          <a:noFill/>
          <a:ln w="38100" cmpd="dbl">
            <a:solidFill>
              <a:srgbClr val="000000"/>
            </a:solidFill>
            <a:round/>
            <a:headEnd type="none" w="sm" len="sm"/>
            <a:tailEnd type="stealth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3492500" y="5524500"/>
            <a:ext cx="1663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Message</a:t>
            </a:r>
          </a:p>
        </p:txBody>
      </p:sp>
      <p:sp>
        <p:nvSpPr>
          <p:cNvPr id="20" name="Text Box 25"/>
          <p:cNvSpPr txBox="1">
            <a:spLocks noChangeArrowheads="1"/>
          </p:cNvSpPr>
          <p:nvPr/>
        </p:nvSpPr>
        <p:spPr bwMode="auto">
          <a:xfrm>
            <a:off x="977900" y="5397500"/>
            <a:ext cx="2908300" cy="339725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1"/>
              <a:t>(vector timestamp)</a:t>
            </a:r>
          </a:p>
        </p:txBody>
      </p:sp>
      <p:sp>
        <p:nvSpPr>
          <p:cNvPr id="21" name="Line 26"/>
          <p:cNvSpPr>
            <a:spLocks noChangeShapeType="1"/>
          </p:cNvSpPr>
          <p:nvPr/>
        </p:nvSpPr>
        <p:spPr bwMode="auto">
          <a:xfrm flipV="1">
            <a:off x="1790700" y="1701800"/>
            <a:ext cx="49149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3124200" y="1308100"/>
            <a:ext cx="2298700" cy="366713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solidFill>
                  <a:schemeClr val="tx1"/>
                </a:solidFill>
              </a:rPr>
              <a:t>Physical Time</a:t>
            </a:r>
          </a:p>
        </p:txBody>
      </p:sp>
      <p:sp>
        <p:nvSpPr>
          <p:cNvPr id="23" name="Oval 28"/>
          <p:cNvSpPr>
            <a:spLocks noChangeArrowheads="1"/>
          </p:cNvSpPr>
          <p:nvPr/>
        </p:nvSpPr>
        <p:spPr bwMode="auto">
          <a:xfrm>
            <a:off x="1676400" y="28575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4" name="Text Box 29"/>
          <p:cNvSpPr txBox="1">
            <a:spLocks noChangeArrowheads="1"/>
          </p:cNvSpPr>
          <p:nvPr/>
        </p:nvSpPr>
        <p:spPr bwMode="auto">
          <a:xfrm>
            <a:off x="1673225" y="28321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5" name="Oval 30"/>
          <p:cNvSpPr>
            <a:spLocks noChangeArrowheads="1"/>
          </p:cNvSpPr>
          <p:nvPr/>
        </p:nvSpPr>
        <p:spPr bwMode="auto">
          <a:xfrm>
            <a:off x="1676400" y="35052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6" name="Text Box 31"/>
          <p:cNvSpPr txBox="1">
            <a:spLocks noChangeArrowheads="1"/>
          </p:cNvSpPr>
          <p:nvPr/>
        </p:nvSpPr>
        <p:spPr bwMode="auto">
          <a:xfrm>
            <a:off x="1673225" y="34798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sp>
        <p:nvSpPr>
          <p:cNvPr id="27" name="Oval 32"/>
          <p:cNvSpPr>
            <a:spLocks noChangeArrowheads="1"/>
          </p:cNvSpPr>
          <p:nvPr/>
        </p:nvSpPr>
        <p:spPr bwMode="auto">
          <a:xfrm>
            <a:off x="1727200" y="4216400"/>
            <a:ext cx="774700" cy="2413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8" name="Text Box 33"/>
          <p:cNvSpPr txBox="1">
            <a:spLocks noChangeArrowheads="1"/>
          </p:cNvSpPr>
          <p:nvPr/>
        </p:nvSpPr>
        <p:spPr bwMode="auto">
          <a:xfrm>
            <a:off x="1724025" y="4191000"/>
            <a:ext cx="8699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0,0,0,0</a:t>
            </a:r>
          </a:p>
        </p:txBody>
      </p:sp>
      <p:grpSp>
        <p:nvGrpSpPr>
          <p:cNvPr id="29" name="Group 81"/>
          <p:cNvGrpSpPr>
            <a:grpSpLocks/>
          </p:cNvGrpSpPr>
          <p:nvPr/>
        </p:nvGrpSpPr>
        <p:grpSpPr bwMode="auto">
          <a:xfrm>
            <a:off x="2397125" y="2108200"/>
            <a:ext cx="1263650" cy="1214438"/>
            <a:chOff x="1510" y="1328"/>
            <a:chExt cx="796" cy="765"/>
          </a:xfrm>
        </p:grpSpPr>
        <p:sp>
          <p:nvSpPr>
            <p:cNvPr id="30" name="Line 9"/>
            <p:cNvSpPr>
              <a:spLocks noChangeShapeType="1"/>
            </p:cNvSpPr>
            <p:nvPr/>
          </p:nvSpPr>
          <p:spPr bwMode="auto">
            <a:xfrm>
              <a:off x="1792" y="1496"/>
              <a:ext cx="240" cy="40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1" name="Group 34"/>
            <p:cNvGrpSpPr>
              <a:grpSpLocks/>
            </p:cNvGrpSpPr>
            <p:nvPr/>
          </p:nvGrpSpPr>
          <p:grpSpPr bwMode="auto">
            <a:xfrm>
              <a:off x="1510" y="1328"/>
              <a:ext cx="796" cy="765"/>
              <a:chOff x="1510" y="1328"/>
              <a:chExt cx="796" cy="765"/>
            </a:xfrm>
          </p:grpSpPr>
          <p:sp>
            <p:nvSpPr>
              <p:cNvPr id="32" name="Text Box 35"/>
              <p:cNvSpPr txBox="1">
                <a:spLocks noChangeArrowheads="1"/>
              </p:cNvSpPr>
              <p:nvPr/>
            </p:nvSpPr>
            <p:spPr bwMode="auto">
              <a:xfrm>
                <a:off x="1600" y="156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(1,0,0,0)</a:t>
                </a:r>
              </a:p>
            </p:txBody>
          </p:sp>
          <p:sp>
            <p:nvSpPr>
              <p:cNvPr id="33" name="Oval 36"/>
              <p:cNvSpPr>
                <a:spLocks noChangeArrowheads="1"/>
              </p:cNvSpPr>
              <p:nvPr/>
            </p:nvSpPr>
            <p:spPr bwMode="auto">
              <a:xfrm>
                <a:off x="151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4" name="Text Box 37"/>
              <p:cNvSpPr txBox="1">
                <a:spLocks noChangeArrowheads="1"/>
              </p:cNvSpPr>
              <p:nvPr/>
            </p:nvSpPr>
            <p:spPr bwMode="auto">
              <a:xfrm>
                <a:off x="151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1,0,0,0</a:t>
                </a:r>
              </a:p>
            </p:txBody>
          </p:sp>
          <p:sp>
            <p:nvSpPr>
              <p:cNvPr id="35" name="Oval 38"/>
              <p:cNvSpPr>
                <a:spLocks noChangeArrowheads="1"/>
              </p:cNvSpPr>
              <p:nvPr/>
            </p:nvSpPr>
            <p:spPr bwMode="auto">
              <a:xfrm>
                <a:off x="1760" y="19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6" name="Text Box 39"/>
              <p:cNvSpPr txBox="1">
                <a:spLocks noChangeArrowheads="1"/>
              </p:cNvSpPr>
              <p:nvPr/>
            </p:nvSpPr>
            <p:spPr bwMode="auto">
              <a:xfrm>
                <a:off x="1758" y="18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1,1,0,0</a:t>
                </a:r>
              </a:p>
            </p:txBody>
          </p:sp>
        </p:grpSp>
      </p:grpSp>
      <p:grpSp>
        <p:nvGrpSpPr>
          <p:cNvPr id="37" name="Group 82"/>
          <p:cNvGrpSpPr>
            <a:grpSpLocks/>
          </p:cNvGrpSpPr>
          <p:nvPr/>
        </p:nvGrpSpPr>
        <p:grpSpPr bwMode="auto">
          <a:xfrm>
            <a:off x="3235325" y="2108200"/>
            <a:ext cx="1454150" cy="1862138"/>
            <a:chOff x="2038" y="1328"/>
            <a:chExt cx="916" cy="1173"/>
          </a:xfrm>
        </p:grpSpPr>
        <p:sp>
          <p:nvSpPr>
            <p:cNvPr id="38" name="Line 10"/>
            <p:cNvSpPr>
              <a:spLocks noChangeShapeType="1"/>
            </p:cNvSpPr>
            <p:nvPr/>
          </p:nvSpPr>
          <p:spPr bwMode="auto">
            <a:xfrm>
              <a:off x="2304" y="1496"/>
              <a:ext cx="384" cy="840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39" name="Group 40"/>
            <p:cNvGrpSpPr>
              <a:grpSpLocks/>
            </p:cNvGrpSpPr>
            <p:nvPr/>
          </p:nvGrpSpPr>
          <p:grpSpPr bwMode="auto">
            <a:xfrm>
              <a:off x="2038" y="1328"/>
              <a:ext cx="916" cy="1173"/>
              <a:chOff x="2038" y="1328"/>
              <a:chExt cx="916" cy="1173"/>
            </a:xfrm>
          </p:grpSpPr>
          <p:sp>
            <p:nvSpPr>
              <p:cNvPr id="40" name="Oval 41"/>
              <p:cNvSpPr>
                <a:spLocks noChangeArrowheads="1"/>
              </p:cNvSpPr>
              <p:nvPr/>
            </p:nvSpPr>
            <p:spPr bwMode="auto">
              <a:xfrm>
                <a:off x="2040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1" name="Text Box 42"/>
              <p:cNvSpPr txBox="1">
                <a:spLocks noChangeArrowheads="1"/>
              </p:cNvSpPr>
              <p:nvPr/>
            </p:nvSpPr>
            <p:spPr bwMode="auto">
              <a:xfrm>
                <a:off x="2038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2,0,0,0</a:t>
                </a:r>
              </a:p>
            </p:txBody>
          </p:sp>
          <p:sp>
            <p:nvSpPr>
              <p:cNvPr id="42" name="Oval 43"/>
              <p:cNvSpPr>
                <a:spLocks noChangeArrowheads="1"/>
              </p:cNvSpPr>
              <p:nvPr/>
            </p:nvSpPr>
            <p:spPr bwMode="auto">
              <a:xfrm>
                <a:off x="2408" y="232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3" name="Text Box 44"/>
              <p:cNvSpPr txBox="1">
                <a:spLocks noChangeArrowheads="1"/>
              </p:cNvSpPr>
              <p:nvPr/>
            </p:nvSpPr>
            <p:spPr bwMode="auto">
              <a:xfrm>
                <a:off x="2406" y="230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2,0,1,0</a:t>
                </a:r>
              </a:p>
            </p:txBody>
          </p:sp>
          <p:sp>
            <p:nvSpPr>
              <p:cNvPr id="44" name="Text Box 45"/>
              <p:cNvSpPr txBox="1">
                <a:spLocks noChangeArrowheads="1"/>
              </p:cNvSpPr>
              <p:nvPr/>
            </p:nvSpPr>
            <p:spPr bwMode="auto">
              <a:xfrm>
                <a:off x="2224" y="191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(2,0,0,0)</a:t>
                </a:r>
              </a:p>
            </p:txBody>
          </p:sp>
        </p:grpSp>
      </p:grpSp>
      <p:grpSp>
        <p:nvGrpSpPr>
          <p:cNvPr id="45" name="Group 83"/>
          <p:cNvGrpSpPr>
            <a:grpSpLocks/>
          </p:cNvGrpSpPr>
          <p:nvPr/>
        </p:nvGrpSpPr>
        <p:grpSpPr bwMode="auto">
          <a:xfrm>
            <a:off x="4445000" y="3416300"/>
            <a:ext cx="1073150" cy="1277938"/>
            <a:chOff x="2800" y="2152"/>
            <a:chExt cx="676" cy="805"/>
          </a:xfrm>
        </p:grpSpPr>
        <p:sp>
          <p:nvSpPr>
            <p:cNvPr id="46" name="Line 11"/>
            <p:cNvSpPr>
              <a:spLocks noChangeShapeType="1"/>
            </p:cNvSpPr>
            <p:nvPr/>
          </p:nvSpPr>
          <p:spPr bwMode="auto">
            <a:xfrm>
              <a:off x="3072" y="2312"/>
              <a:ext cx="144" cy="424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47" name="Group 79"/>
            <p:cNvGrpSpPr>
              <a:grpSpLocks/>
            </p:cNvGrpSpPr>
            <p:nvPr/>
          </p:nvGrpSpPr>
          <p:grpSpPr bwMode="auto">
            <a:xfrm>
              <a:off x="2800" y="2152"/>
              <a:ext cx="676" cy="805"/>
              <a:chOff x="2800" y="2152"/>
              <a:chExt cx="676" cy="805"/>
            </a:xfrm>
          </p:grpSpPr>
          <p:sp>
            <p:nvSpPr>
              <p:cNvPr id="48" name="Oval 47"/>
              <p:cNvSpPr>
                <a:spLocks noChangeArrowheads="1"/>
              </p:cNvSpPr>
              <p:nvPr/>
            </p:nvSpPr>
            <p:spPr bwMode="auto">
              <a:xfrm>
                <a:off x="2824" y="216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49" name="Text Box 48"/>
              <p:cNvSpPr txBox="1">
                <a:spLocks noChangeArrowheads="1"/>
              </p:cNvSpPr>
              <p:nvPr/>
            </p:nvSpPr>
            <p:spPr bwMode="auto">
              <a:xfrm>
                <a:off x="2822" y="215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2,0,2,0</a:t>
                </a:r>
              </a:p>
            </p:txBody>
          </p:sp>
          <p:sp>
            <p:nvSpPr>
              <p:cNvPr id="50" name="Oval 49"/>
              <p:cNvSpPr>
                <a:spLocks noChangeArrowheads="1"/>
              </p:cNvSpPr>
              <p:nvPr/>
            </p:nvSpPr>
            <p:spPr bwMode="auto">
              <a:xfrm>
                <a:off x="2930" y="277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1" name="Text Box 50"/>
              <p:cNvSpPr txBox="1">
                <a:spLocks noChangeArrowheads="1"/>
              </p:cNvSpPr>
              <p:nvPr/>
            </p:nvSpPr>
            <p:spPr bwMode="auto">
              <a:xfrm>
                <a:off x="2928" y="276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2,0,2,1</a:t>
                </a:r>
              </a:p>
            </p:txBody>
          </p:sp>
          <p:sp>
            <p:nvSpPr>
              <p:cNvPr id="52" name="Text Box 51"/>
              <p:cNvSpPr txBox="1">
                <a:spLocks noChangeArrowheads="1"/>
              </p:cNvSpPr>
              <p:nvPr/>
            </p:nvSpPr>
            <p:spPr bwMode="auto">
              <a:xfrm>
                <a:off x="2800" y="2472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(2,0,2,0)</a:t>
                </a:r>
              </a:p>
            </p:txBody>
          </p:sp>
        </p:grpSp>
      </p:grpSp>
      <p:grpSp>
        <p:nvGrpSpPr>
          <p:cNvPr id="53" name="Group 84"/>
          <p:cNvGrpSpPr>
            <a:grpSpLocks/>
          </p:cNvGrpSpPr>
          <p:nvPr/>
        </p:nvGrpSpPr>
        <p:grpSpPr bwMode="auto">
          <a:xfrm>
            <a:off x="4556125" y="2755900"/>
            <a:ext cx="1492250" cy="1227138"/>
            <a:chOff x="2870" y="1736"/>
            <a:chExt cx="940" cy="773"/>
          </a:xfrm>
        </p:grpSpPr>
        <p:sp>
          <p:nvSpPr>
            <p:cNvPr id="54" name="Line 12"/>
            <p:cNvSpPr>
              <a:spLocks noChangeShapeType="1"/>
            </p:cNvSpPr>
            <p:nvPr/>
          </p:nvSpPr>
          <p:spPr bwMode="auto">
            <a:xfrm>
              <a:off x="3216" y="1896"/>
              <a:ext cx="256" cy="4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55" name="Group 52"/>
            <p:cNvGrpSpPr>
              <a:grpSpLocks/>
            </p:cNvGrpSpPr>
            <p:nvPr/>
          </p:nvGrpSpPr>
          <p:grpSpPr bwMode="auto">
            <a:xfrm>
              <a:off x="2870" y="1736"/>
              <a:ext cx="940" cy="773"/>
              <a:chOff x="2870" y="1736"/>
              <a:chExt cx="940" cy="773"/>
            </a:xfrm>
          </p:grpSpPr>
          <p:sp>
            <p:nvSpPr>
              <p:cNvPr id="56" name="Oval 53"/>
              <p:cNvSpPr>
                <a:spLocks noChangeArrowheads="1"/>
              </p:cNvSpPr>
              <p:nvPr/>
            </p:nvSpPr>
            <p:spPr bwMode="auto">
              <a:xfrm>
                <a:off x="2872" y="175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7" name="Text Box 54"/>
              <p:cNvSpPr txBox="1">
                <a:spLocks noChangeArrowheads="1"/>
              </p:cNvSpPr>
              <p:nvPr/>
            </p:nvSpPr>
            <p:spPr bwMode="auto">
              <a:xfrm>
                <a:off x="2870" y="173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1,2,0,0</a:t>
                </a:r>
              </a:p>
            </p:txBody>
          </p:sp>
          <p:sp>
            <p:nvSpPr>
              <p:cNvPr id="58" name="Oval 55"/>
              <p:cNvSpPr>
                <a:spLocks noChangeArrowheads="1"/>
              </p:cNvSpPr>
              <p:nvPr/>
            </p:nvSpPr>
            <p:spPr bwMode="auto">
              <a:xfrm>
                <a:off x="3264" y="2328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59" name="Text Box 56"/>
              <p:cNvSpPr txBox="1">
                <a:spLocks noChangeArrowheads="1"/>
              </p:cNvSpPr>
              <p:nvPr/>
            </p:nvSpPr>
            <p:spPr bwMode="auto">
              <a:xfrm>
                <a:off x="3262" y="2312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2,2,3,0</a:t>
                </a:r>
              </a:p>
            </p:txBody>
          </p:sp>
          <p:sp>
            <p:nvSpPr>
              <p:cNvPr id="60" name="Text Box 57"/>
              <p:cNvSpPr txBox="1">
                <a:spLocks noChangeArrowheads="1"/>
              </p:cNvSpPr>
              <p:nvPr/>
            </p:nvSpPr>
            <p:spPr bwMode="auto">
              <a:xfrm>
                <a:off x="2960" y="1944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(1,2,0,0)</a:t>
                </a:r>
              </a:p>
            </p:txBody>
          </p:sp>
        </p:grpSp>
      </p:grpSp>
      <p:grpSp>
        <p:nvGrpSpPr>
          <p:cNvPr id="61" name="Group 85"/>
          <p:cNvGrpSpPr>
            <a:grpSpLocks/>
          </p:cNvGrpSpPr>
          <p:nvPr/>
        </p:nvGrpSpPr>
        <p:grpSpPr bwMode="auto">
          <a:xfrm>
            <a:off x="5715000" y="2108200"/>
            <a:ext cx="1631950" cy="1849438"/>
            <a:chOff x="3600" y="1328"/>
            <a:chExt cx="1028" cy="1165"/>
          </a:xfrm>
        </p:grpSpPr>
        <p:sp>
          <p:nvSpPr>
            <p:cNvPr id="62" name="Line 14"/>
            <p:cNvSpPr>
              <a:spLocks noChangeShapeType="1"/>
            </p:cNvSpPr>
            <p:nvPr/>
          </p:nvSpPr>
          <p:spPr bwMode="auto">
            <a:xfrm>
              <a:off x="3936" y="1504"/>
              <a:ext cx="480" cy="81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63" name="Group 58"/>
            <p:cNvGrpSpPr>
              <a:grpSpLocks/>
            </p:cNvGrpSpPr>
            <p:nvPr/>
          </p:nvGrpSpPr>
          <p:grpSpPr bwMode="auto">
            <a:xfrm>
              <a:off x="3600" y="1328"/>
              <a:ext cx="1028" cy="1165"/>
              <a:chOff x="3550" y="1328"/>
              <a:chExt cx="1028" cy="1165"/>
            </a:xfrm>
          </p:grpSpPr>
          <p:sp>
            <p:nvSpPr>
              <p:cNvPr id="64" name="Oval 59"/>
              <p:cNvSpPr>
                <a:spLocks noChangeArrowheads="1"/>
              </p:cNvSpPr>
              <p:nvPr/>
            </p:nvSpPr>
            <p:spPr bwMode="auto">
              <a:xfrm>
                <a:off x="3552" y="1344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5" name="Text Box 60"/>
              <p:cNvSpPr txBox="1">
                <a:spLocks noChangeArrowheads="1"/>
              </p:cNvSpPr>
              <p:nvPr/>
            </p:nvSpPr>
            <p:spPr bwMode="auto">
              <a:xfrm>
                <a:off x="3550" y="1328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4,0,2,2</a:t>
                </a:r>
              </a:p>
            </p:txBody>
          </p:sp>
          <p:sp>
            <p:nvSpPr>
              <p:cNvPr id="66" name="Oval 61"/>
              <p:cNvSpPr>
                <a:spLocks noChangeArrowheads="1"/>
              </p:cNvSpPr>
              <p:nvPr/>
            </p:nvSpPr>
            <p:spPr bwMode="auto">
              <a:xfrm>
                <a:off x="4032" y="231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67" name="Text Box 62"/>
              <p:cNvSpPr txBox="1">
                <a:spLocks noChangeArrowheads="1"/>
              </p:cNvSpPr>
              <p:nvPr/>
            </p:nvSpPr>
            <p:spPr bwMode="auto">
              <a:xfrm>
                <a:off x="4030" y="229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4,2,4,2</a:t>
                </a:r>
              </a:p>
            </p:txBody>
          </p:sp>
          <p:sp>
            <p:nvSpPr>
              <p:cNvPr id="68" name="Text Box 63"/>
              <p:cNvSpPr txBox="1">
                <a:spLocks noChangeArrowheads="1"/>
              </p:cNvSpPr>
              <p:nvPr/>
            </p:nvSpPr>
            <p:spPr bwMode="auto">
              <a:xfrm>
                <a:off x="3736" y="168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(4,0,2,2)</a:t>
                </a:r>
              </a:p>
            </p:txBody>
          </p:sp>
        </p:grpSp>
      </p:grpSp>
      <p:grpSp>
        <p:nvGrpSpPr>
          <p:cNvPr id="69" name="Group 87"/>
          <p:cNvGrpSpPr>
            <a:grpSpLocks/>
          </p:cNvGrpSpPr>
          <p:nvPr/>
        </p:nvGrpSpPr>
        <p:grpSpPr bwMode="auto">
          <a:xfrm>
            <a:off x="5334000" y="2311400"/>
            <a:ext cx="1206500" cy="2230438"/>
            <a:chOff x="3360" y="1456"/>
            <a:chExt cx="760" cy="1405"/>
          </a:xfrm>
        </p:grpSpPr>
        <p:sp>
          <p:nvSpPr>
            <p:cNvPr id="70" name="Line 13"/>
            <p:cNvSpPr>
              <a:spLocks noChangeShapeType="1"/>
            </p:cNvSpPr>
            <p:nvPr/>
          </p:nvSpPr>
          <p:spPr bwMode="auto">
            <a:xfrm flipV="1">
              <a:off x="3600" y="1632"/>
              <a:ext cx="48" cy="1056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1" name="Group 80"/>
            <p:cNvGrpSpPr>
              <a:grpSpLocks/>
            </p:cNvGrpSpPr>
            <p:nvPr/>
          </p:nvGrpSpPr>
          <p:grpSpPr bwMode="auto">
            <a:xfrm>
              <a:off x="3360" y="1456"/>
              <a:ext cx="760" cy="1405"/>
              <a:chOff x="3360" y="1456"/>
              <a:chExt cx="760" cy="1405"/>
            </a:xfrm>
          </p:grpSpPr>
          <p:sp>
            <p:nvSpPr>
              <p:cNvPr id="72" name="Oval 65"/>
              <p:cNvSpPr>
                <a:spLocks noChangeArrowheads="1"/>
              </p:cNvSpPr>
              <p:nvPr/>
            </p:nvSpPr>
            <p:spPr bwMode="auto">
              <a:xfrm>
                <a:off x="3418" y="268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3" name="Text Box 66"/>
              <p:cNvSpPr txBox="1">
                <a:spLocks noChangeArrowheads="1"/>
              </p:cNvSpPr>
              <p:nvPr/>
            </p:nvSpPr>
            <p:spPr bwMode="auto">
              <a:xfrm>
                <a:off x="3408" y="266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2,0,2,2</a:t>
                </a:r>
              </a:p>
            </p:txBody>
          </p:sp>
          <p:sp>
            <p:nvSpPr>
              <p:cNvPr id="74" name="Oval 67"/>
              <p:cNvSpPr>
                <a:spLocks noChangeArrowheads="1"/>
              </p:cNvSpPr>
              <p:nvPr/>
            </p:nvSpPr>
            <p:spPr bwMode="auto">
              <a:xfrm>
                <a:off x="3362" y="1472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5" name="Text Box 68"/>
              <p:cNvSpPr txBox="1">
                <a:spLocks noChangeArrowheads="1"/>
              </p:cNvSpPr>
              <p:nvPr/>
            </p:nvSpPr>
            <p:spPr bwMode="auto">
              <a:xfrm>
                <a:off x="3360" y="1456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3,0,2,2</a:t>
                </a:r>
              </a:p>
            </p:txBody>
          </p:sp>
          <p:sp>
            <p:nvSpPr>
              <p:cNvPr id="76" name="Text Box 69"/>
              <p:cNvSpPr txBox="1">
                <a:spLocks noChangeArrowheads="1"/>
              </p:cNvSpPr>
              <p:nvPr/>
            </p:nvSpPr>
            <p:spPr bwMode="auto">
              <a:xfrm>
                <a:off x="3512" y="2040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(2,0,2,2)</a:t>
                </a:r>
              </a:p>
            </p:txBody>
          </p:sp>
        </p:grpSp>
      </p:grpSp>
      <p:grpSp>
        <p:nvGrpSpPr>
          <p:cNvPr id="77" name="Group 86"/>
          <p:cNvGrpSpPr>
            <a:grpSpLocks/>
          </p:cNvGrpSpPr>
          <p:nvPr/>
        </p:nvGrpSpPr>
        <p:grpSpPr bwMode="auto">
          <a:xfrm>
            <a:off x="7086600" y="3556000"/>
            <a:ext cx="1282700" cy="1112838"/>
            <a:chOff x="4464" y="2240"/>
            <a:chExt cx="808" cy="701"/>
          </a:xfrm>
        </p:grpSpPr>
        <p:sp>
          <p:nvSpPr>
            <p:cNvPr id="78" name="Line 18"/>
            <p:cNvSpPr>
              <a:spLocks noChangeShapeType="1"/>
            </p:cNvSpPr>
            <p:nvPr/>
          </p:nvSpPr>
          <p:spPr bwMode="auto">
            <a:xfrm flipV="1">
              <a:off x="4624" y="2392"/>
              <a:ext cx="80" cy="392"/>
            </a:xfrm>
            <a:prstGeom prst="line">
              <a:avLst/>
            </a:prstGeom>
            <a:noFill/>
            <a:ln w="38100" cmpd="dbl">
              <a:solidFill>
                <a:srgbClr val="000000"/>
              </a:solidFill>
              <a:round/>
              <a:headEnd type="none" w="sm" len="sm"/>
              <a:tailEnd type="stealth" w="med" len="lg"/>
            </a:ln>
          </p:spPr>
          <p:txBody>
            <a:bodyPr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grpSp>
          <p:nvGrpSpPr>
            <p:cNvPr id="79" name="Group 78"/>
            <p:cNvGrpSpPr>
              <a:grpSpLocks/>
            </p:cNvGrpSpPr>
            <p:nvPr/>
          </p:nvGrpSpPr>
          <p:grpSpPr bwMode="auto">
            <a:xfrm>
              <a:off x="4464" y="2240"/>
              <a:ext cx="808" cy="701"/>
              <a:chOff x="4464" y="2240"/>
              <a:chExt cx="808" cy="701"/>
            </a:xfrm>
          </p:grpSpPr>
          <p:sp>
            <p:nvSpPr>
              <p:cNvPr id="80" name="Oval 71"/>
              <p:cNvSpPr>
                <a:spLocks noChangeArrowheads="1"/>
              </p:cNvSpPr>
              <p:nvPr/>
            </p:nvSpPr>
            <p:spPr bwMode="auto">
              <a:xfrm>
                <a:off x="4466" y="2760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1" name="Text Box 72"/>
              <p:cNvSpPr txBox="1">
                <a:spLocks noChangeArrowheads="1"/>
              </p:cNvSpPr>
              <p:nvPr/>
            </p:nvSpPr>
            <p:spPr bwMode="auto">
              <a:xfrm>
                <a:off x="4464" y="2744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2,0,2,3</a:t>
                </a:r>
              </a:p>
            </p:txBody>
          </p:sp>
          <p:sp>
            <p:nvSpPr>
              <p:cNvPr id="82" name="Oval 73"/>
              <p:cNvSpPr>
                <a:spLocks noChangeArrowheads="1"/>
              </p:cNvSpPr>
              <p:nvPr/>
            </p:nvSpPr>
            <p:spPr bwMode="auto">
              <a:xfrm>
                <a:off x="4568" y="2256"/>
                <a:ext cx="488" cy="152"/>
              </a:xfrm>
              <a:prstGeom prst="ellipse">
                <a:avLst/>
              </a:prstGeom>
              <a:solidFill>
                <a:schemeClr val="folHlink"/>
              </a:solidFill>
              <a:ln w="12700">
                <a:solidFill>
                  <a:srgbClr val="000000"/>
                </a:solidFill>
                <a:round/>
                <a:headEnd type="none" w="sm" len="sm"/>
                <a:tailEnd type="none" w="med" len="lg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83" name="Text Box 74"/>
              <p:cNvSpPr txBox="1">
                <a:spLocks noChangeArrowheads="1"/>
              </p:cNvSpPr>
              <p:nvPr/>
            </p:nvSpPr>
            <p:spPr bwMode="auto">
              <a:xfrm>
                <a:off x="4566" y="2240"/>
                <a:ext cx="54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>
                    <a:solidFill>
                      <a:schemeClr val="hlink"/>
                    </a:solidFill>
                  </a:rPr>
                  <a:t>4,2,5,3</a:t>
                </a:r>
              </a:p>
            </p:txBody>
          </p:sp>
          <p:sp>
            <p:nvSpPr>
              <p:cNvPr id="84" name="Text Box 75"/>
              <p:cNvSpPr txBox="1">
                <a:spLocks noChangeArrowheads="1"/>
              </p:cNvSpPr>
              <p:nvPr/>
            </p:nvSpPr>
            <p:spPr bwMode="auto">
              <a:xfrm>
                <a:off x="4664" y="2528"/>
                <a:ext cx="608" cy="197"/>
              </a:xfrm>
              <a:prstGeom prst="rect">
                <a:avLst/>
              </a:prstGeom>
              <a:noFill/>
              <a:ln w="12700">
                <a:noFill/>
                <a:miter lim="800000"/>
                <a:headEnd type="none" w="sm" len="sm"/>
                <a:tailEnd type="none" w="med" len="lg"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en-US" sz="1600" b="1"/>
                  <a:t>(2,0,2,3)</a:t>
                </a:r>
              </a:p>
            </p:txBody>
          </p:sp>
        </p:grpSp>
      </p:grpSp>
      <p:sp>
        <p:nvSpPr>
          <p:cNvPr id="85" name="Oval 76"/>
          <p:cNvSpPr>
            <a:spLocks noChangeArrowheads="1"/>
          </p:cNvSpPr>
          <p:nvPr/>
        </p:nvSpPr>
        <p:spPr bwMode="auto">
          <a:xfrm>
            <a:off x="965200" y="5016500"/>
            <a:ext cx="838200" cy="292100"/>
          </a:xfrm>
          <a:prstGeom prst="ellipse">
            <a:avLst/>
          </a:prstGeom>
          <a:solidFill>
            <a:schemeClr val="folHlink"/>
          </a:solidFill>
          <a:ln w="12700">
            <a:solidFill>
              <a:srgbClr val="000000"/>
            </a:solidFill>
            <a:round/>
            <a:headEnd type="none" w="sm" len="sm"/>
            <a:tailEnd type="none" w="med" len="lg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6" name="Text Box 77"/>
          <p:cNvSpPr txBox="1">
            <a:spLocks noChangeArrowheads="1"/>
          </p:cNvSpPr>
          <p:nvPr/>
        </p:nvSpPr>
        <p:spPr bwMode="auto">
          <a:xfrm>
            <a:off x="923925" y="4991100"/>
            <a:ext cx="958850" cy="312738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med" len="lg"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1">
                <a:solidFill>
                  <a:schemeClr val="hlink"/>
                </a:solidFill>
              </a:rPr>
              <a:t>n,m,p,q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Comparing Vector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[i], for all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i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= 1, … ,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</a:rPr>
              <a:t>n</a:t>
            </a:r>
            <a:endParaRPr lang="en-US" dirty="0" smtClean="0">
              <a:solidFill>
                <a:srgbClr val="FF0000"/>
              </a:solidFill>
              <a:latin typeface="Arial" pitchFamily="-1" charset="0"/>
            </a:endParaRP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&lt;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  <a:r>
              <a:rPr lang="en-US" dirty="0" smtClean="0">
                <a:latin typeface="Arial" pitchFamily="-1" charset="0"/>
              </a:rPr>
              <a:t>,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&amp;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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(1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&lt;= 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n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&amp;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[j] &lt;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 [</a:t>
            </a:r>
            <a:r>
              <a:rPr lang="en-US" dirty="0" err="1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j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])</a:t>
            </a:r>
          </a:p>
          <a:p>
            <a:pPr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is concurrent with VT</a:t>
            </a:r>
            <a:r>
              <a:rPr lang="en-US" baseline="-25000" dirty="0" smtClean="0">
                <a:solidFill>
                  <a:srgbClr val="0000FF"/>
                </a:solidFill>
                <a:latin typeface="Arial" pitchFamily="-1" charset="0"/>
              </a:rPr>
              <a:t>2</a:t>
            </a:r>
          </a:p>
          <a:p>
            <a:pPr lvl="1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i="1" dirty="0" err="1" smtClean="0">
                <a:latin typeface="Arial" pitchFamily="-1" charset="0"/>
              </a:rPr>
              <a:t>iff</a:t>
            </a:r>
            <a:r>
              <a:rPr lang="en-US" dirty="0" smtClean="0">
                <a:latin typeface="Arial" pitchFamily="-1" charset="0"/>
              </a:rPr>
              <a:t> 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(not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 AND not 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2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 &lt;= VT</a:t>
            </a:r>
            <a:r>
              <a:rPr lang="en-US" baseline="-25000" dirty="0" smtClean="0">
                <a:solidFill>
                  <a:srgbClr val="FF0000"/>
                </a:solidFill>
                <a:latin typeface="Arial" pitchFamily="-1" charset="0"/>
              </a:rPr>
              <a:t>1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</a:rPr>
              <a:t>)</a:t>
            </a:r>
          </a:p>
          <a:p>
            <a:pPr>
              <a:buClr>
                <a:schemeClr val="tx1"/>
              </a:buClr>
              <a:buFont typeface="Arial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15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Use of 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Is a design decision</a:t>
            </a:r>
          </a:p>
          <a:p>
            <a:r>
              <a:rPr lang="en-US" dirty="0" smtClean="0"/>
              <a:t>NTP error bound</a:t>
            </a:r>
          </a:p>
          <a:p>
            <a:pPr lvl="1"/>
            <a:r>
              <a:rPr lang="en-US" dirty="0" smtClean="0"/>
              <a:t>Local: a few ms</a:t>
            </a:r>
          </a:p>
          <a:p>
            <a:pPr lvl="1"/>
            <a:r>
              <a:rPr lang="en-US" dirty="0" smtClean="0"/>
              <a:t>Wide-area: 10’s of ms</a:t>
            </a:r>
          </a:p>
          <a:p>
            <a:r>
              <a:rPr lang="en-US" dirty="0" smtClean="0"/>
              <a:t>If your system </a:t>
            </a:r>
            <a:r>
              <a:rPr lang="en-US" dirty="0" smtClean="0">
                <a:solidFill>
                  <a:srgbClr val="0000FF"/>
                </a:solidFill>
              </a:rPr>
              <a:t>doesn’t care about this inaccuracy</a:t>
            </a:r>
            <a:r>
              <a:rPr lang="en-US" dirty="0" smtClean="0"/>
              <a:t>, then NTP should be fine.</a:t>
            </a:r>
          </a:p>
          <a:p>
            <a:r>
              <a:rPr lang="en-US" dirty="0" smtClean="0"/>
              <a:t>Logical clocks impose an arbitrary order over concurrent events anyway</a:t>
            </a:r>
          </a:p>
          <a:p>
            <a:pPr lvl="1"/>
            <a:r>
              <a:rPr lang="en-US" dirty="0" smtClean="0"/>
              <a:t>Breaking ties: process IDs, etc.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16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>
                <a:latin typeface="Arial" pitchFamily="-1" charset="0"/>
              </a:rPr>
              <a:t>Relative order of events enough for practical purposes</a:t>
            </a:r>
          </a:p>
          <a:p>
            <a:pPr lvl="1">
              <a:lnSpc>
                <a:spcPct val="80000"/>
              </a:lnSpc>
            </a:pP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Lamport’s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logical clocks</a:t>
            </a:r>
          </a:p>
          <a:p>
            <a:pPr lvl="1">
              <a:lnSpc>
                <a:spcPct val="80000"/>
              </a:lnSpc>
            </a:pP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Vector clocks</a:t>
            </a:r>
          </a:p>
          <a:p>
            <a:r>
              <a:rPr lang="en-US" dirty="0" smtClean="0"/>
              <a:t>Next: </a:t>
            </a:r>
            <a:r>
              <a:rPr lang="en-US" dirty="0" smtClean="0"/>
              <a:t>How to take a global snapshot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17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88A9B7-E954-E041-8E9D-C26F0D6CC7B8}" type="slidenum">
              <a:rPr lang="en-US"/>
              <a:pPr/>
              <a:t>18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13414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Acknowledgements</a:t>
            </a:r>
          </a:p>
        </p:txBody>
      </p:sp>
      <p:sp>
        <p:nvSpPr>
          <p:cNvPr id="13415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slides contain material developed and copyrighted by </a:t>
            </a:r>
            <a:r>
              <a:rPr lang="en-US" dirty="0" err="1" smtClean="0"/>
              <a:t>Indranil</a:t>
            </a:r>
            <a:r>
              <a:rPr lang="en-US" dirty="0" smtClean="0"/>
              <a:t> Gupta at UIUC.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Last Time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00FF"/>
                </a:solidFill>
              </a:rPr>
              <a:t>Clock skews do happen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External and internal synchronization</a:t>
            </a:r>
          </a:p>
          <a:p>
            <a:pPr lvl="1"/>
            <a:r>
              <a:rPr lang="en-US" dirty="0" err="1" smtClean="0"/>
              <a:t>Cristian’s</a:t>
            </a:r>
            <a:r>
              <a:rPr lang="en-US" dirty="0" smtClean="0"/>
              <a:t> algorithm: external synchronization</a:t>
            </a:r>
          </a:p>
          <a:p>
            <a:pPr lvl="1"/>
            <a:r>
              <a:rPr lang="en-US" dirty="0" smtClean="0"/>
              <a:t>Berkeley algorithm: internal synchronization</a:t>
            </a:r>
          </a:p>
          <a:p>
            <a:pPr lvl="1"/>
            <a:r>
              <a:rPr lang="en-US" dirty="0" smtClean="0"/>
              <a:t>Both designed for LAN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NTP (Network Time Protocol)</a:t>
            </a:r>
          </a:p>
          <a:p>
            <a:pPr lvl="1"/>
            <a:r>
              <a:rPr lang="en-US" dirty="0" smtClean="0"/>
              <a:t>Hierarchy of time servers</a:t>
            </a:r>
          </a:p>
          <a:p>
            <a:pPr lvl="1"/>
            <a:r>
              <a:rPr lang="en-US" dirty="0" smtClean="0"/>
              <a:t>Estimates the actual offset between two clocks</a:t>
            </a:r>
          </a:p>
          <a:p>
            <a:pPr lvl="1"/>
            <a:r>
              <a:rPr lang="en-US" dirty="0" smtClean="0"/>
              <a:t>Designed for the Internet</a:t>
            </a:r>
          </a:p>
          <a:p>
            <a:r>
              <a:rPr lang="en-US" dirty="0" smtClean="0">
                <a:solidFill>
                  <a:srgbClr val="0000FF"/>
                </a:solidFill>
              </a:rPr>
              <a:t>Logical time</a:t>
            </a:r>
          </a:p>
          <a:p>
            <a:pPr lvl="1"/>
            <a:r>
              <a:rPr lang="en-US" dirty="0" smtClean="0">
                <a:solidFill>
                  <a:srgbClr val="000000"/>
                </a:solidFill>
              </a:rPr>
              <a:t>For ordering events, relative time should suffice.</a:t>
            </a:r>
          </a:p>
          <a:p>
            <a:pPr lvl="1"/>
            <a:r>
              <a:rPr lang="en-US" dirty="0" smtClean="0"/>
              <a:t>Will continue today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2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Basics: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State: a </a:t>
            </a:r>
            <a:r>
              <a:rPr lang="en-US" dirty="0" smtClean="0">
                <a:solidFill>
                  <a:srgbClr val="FF0000"/>
                </a:solidFill>
              </a:rPr>
              <a:t>collection of values</a:t>
            </a:r>
            <a:r>
              <a:rPr lang="en-US" dirty="0" smtClean="0"/>
              <a:t> of variables</a:t>
            </a:r>
          </a:p>
          <a:p>
            <a:r>
              <a:rPr lang="en-US" dirty="0" smtClean="0"/>
              <a:t>Event: an occurrence of an action that changes the state, (i.e., </a:t>
            </a:r>
            <a:r>
              <a:rPr lang="en-US" dirty="0" smtClean="0">
                <a:solidFill>
                  <a:srgbClr val="FF0000"/>
                </a:solidFill>
              </a:rPr>
              <a:t>instruction, send, and receive</a:t>
            </a:r>
            <a:r>
              <a:rPr lang="en-US" dirty="0" smtClean="0"/>
              <a:t>)</a:t>
            </a:r>
          </a:p>
          <a:p>
            <a:r>
              <a:rPr lang="en-US" dirty="0" smtClean="0"/>
              <a:t>As a program,</a:t>
            </a:r>
          </a:p>
          <a:p>
            <a:pPr lvl="1"/>
            <a:r>
              <a:rPr lang="en-US" dirty="0" smtClean="0"/>
              <a:t>We can think of all </a:t>
            </a:r>
            <a:r>
              <a:rPr lang="en-US" dirty="0" smtClean="0">
                <a:solidFill>
                  <a:srgbClr val="FF0000"/>
                </a:solidFill>
              </a:rPr>
              <a:t>possible execution paths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At runtime,</a:t>
            </a:r>
          </a:p>
          <a:p>
            <a:pPr lvl="1"/>
            <a:r>
              <a:rPr lang="en-US" dirty="0" smtClean="0"/>
              <a:t>There’s </a:t>
            </a:r>
            <a:r>
              <a:rPr lang="en-US" dirty="0" smtClean="0">
                <a:solidFill>
                  <a:srgbClr val="FF0000"/>
                </a:solidFill>
              </a:rPr>
              <a:t>only one path</a:t>
            </a:r>
            <a:r>
              <a:rPr lang="en-US" dirty="0" smtClean="0"/>
              <a:t> that the program takes.</a:t>
            </a:r>
          </a:p>
          <a:p>
            <a:r>
              <a:rPr lang="en-US" dirty="0" smtClean="0"/>
              <a:t>Equally applicable to</a:t>
            </a:r>
          </a:p>
          <a:p>
            <a:pPr lvl="1"/>
            <a:r>
              <a:rPr lang="en-US" dirty="0" smtClean="0"/>
              <a:t>A single process</a:t>
            </a:r>
          </a:p>
          <a:p>
            <a:pPr lvl="1"/>
            <a:r>
              <a:rPr lang="en-US" dirty="0" smtClean="0"/>
              <a:t>A </a:t>
            </a:r>
            <a:r>
              <a:rPr lang="en-US" dirty="0" smtClean="0">
                <a:solidFill>
                  <a:srgbClr val="0000FF"/>
                </a:solidFill>
              </a:rPr>
              <a:t>distributed set of processes</a:t>
            </a:r>
            <a:endParaRPr lang="en-US" dirty="0">
              <a:solidFill>
                <a:srgbClr val="0000FF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3</a:t>
            </a:fld>
            <a:endParaRPr lang="en-US" b="0">
              <a:solidFill>
                <a:srgbClr val="FBBA03"/>
              </a:solidFill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6705600" y="2667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S0</a:t>
            </a:r>
          </a:p>
        </p:txBody>
      </p:sp>
      <p:sp>
        <p:nvSpPr>
          <p:cNvPr id="8" name="Oval 7"/>
          <p:cNvSpPr/>
          <p:nvPr/>
        </p:nvSpPr>
        <p:spPr bwMode="auto">
          <a:xfrm>
            <a:off x="67056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S1</a:t>
            </a:r>
          </a:p>
        </p:txBody>
      </p:sp>
      <p:sp>
        <p:nvSpPr>
          <p:cNvPr id="9" name="Oval 8"/>
          <p:cNvSpPr/>
          <p:nvPr/>
        </p:nvSpPr>
        <p:spPr bwMode="auto">
          <a:xfrm>
            <a:off x="7620000" y="37338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S2</a:t>
            </a:r>
          </a:p>
        </p:txBody>
      </p:sp>
      <p:sp>
        <p:nvSpPr>
          <p:cNvPr id="10" name="Oval 9"/>
          <p:cNvSpPr/>
          <p:nvPr/>
        </p:nvSpPr>
        <p:spPr bwMode="auto">
          <a:xfrm>
            <a:off x="80010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S4</a:t>
            </a:r>
          </a:p>
        </p:txBody>
      </p:sp>
      <p:sp>
        <p:nvSpPr>
          <p:cNvPr id="11" name="Oval 10"/>
          <p:cNvSpPr/>
          <p:nvPr/>
        </p:nvSpPr>
        <p:spPr bwMode="auto">
          <a:xfrm>
            <a:off x="7162800" y="47244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latin typeface="Arial" charset="0"/>
              </a:rPr>
              <a:t>S3</a:t>
            </a:r>
          </a:p>
        </p:txBody>
      </p:sp>
      <p:sp>
        <p:nvSpPr>
          <p:cNvPr id="14" name="Oval 13"/>
          <p:cNvSpPr/>
          <p:nvPr/>
        </p:nvSpPr>
        <p:spPr bwMode="auto">
          <a:xfrm>
            <a:off x="6705600" y="5715000"/>
            <a:ext cx="762000" cy="762000"/>
          </a:xfrm>
          <a:prstGeom prst="ellipse">
            <a:avLst/>
          </a:prstGeom>
          <a:solidFill>
            <a:schemeClr val="accent3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000" dirty="0" smtClean="0">
                <a:solidFill>
                  <a:schemeClr val="tx2"/>
                </a:solidFill>
              </a:rPr>
              <a:t>SF</a:t>
            </a:r>
          </a:p>
        </p:txBody>
      </p:sp>
      <p:cxnSp>
        <p:nvCxnSpPr>
          <p:cNvPr id="20" name="Straight Arrow Connector 19"/>
          <p:cNvCxnSpPr>
            <a:stCxn id="5" idx="5"/>
            <a:endCxn id="9" idx="0"/>
          </p:cNvCxnSpPr>
          <p:nvPr/>
        </p:nvCxnSpPr>
        <p:spPr bwMode="auto">
          <a:xfrm rot="16200000" flipH="1">
            <a:off x="7470308" y="3203108"/>
            <a:ext cx="416392" cy="6449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3" name="Straight Arrow Connector 22"/>
          <p:cNvCxnSpPr>
            <a:endCxn id="8" idx="0"/>
          </p:cNvCxnSpPr>
          <p:nvPr/>
        </p:nvCxnSpPr>
        <p:spPr bwMode="auto">
          <a:xfrm rot="5400000">
            <a:off x="6934200" y="3581400"/>
            <a:ext cx="3048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6" name="Straight Arrow Connector 25"/>
          <p:cNvCxnSpPr>
            <a:stCxn id="8" idx="4"/>
            <a:endCxn id="14" idx="0"/>
          </p:cNvCxnSpPr>
          <p:nvPr/>
        </p:nvCxnSpPr>
        <p:spPr bwMode="auto">
          <a:xfrm rot="5400000">
            <a:off x="6477000" y="5105400"/>
            <a:ext cx="1219200" cy="1588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29" name="Straight Arrow Connector 28"/>
          <p:cNvCxnSpPr>
            <a:stCxn id="9" idx="3"/>
            <a:endCxn id="11" idx="0"/>
          </p:cNvCxnSpPr>
          <p:nvPr/>
        </p:nvCxnSpPr>
        <p:spPr bwMode="auto">
          <a:xfrm rot="5400000">
            <a:off x="7467600" y="4460408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2" name="Straight Arrow Connector 31"/>
          <p:cNvCxnSpPr>
            <a:stCxn id="9" idx="5"/>
            <a:endCxn id="10" idx="0"/>
          </p:cNvCxnSpPr>
          <p:nvPr/>
        </p:nvCxnSpPr>
        <p:spPr bwMode="auto">
          <a:xfrm rot="16200000" flipH="1">
            <a:off x="8156108" y="4498508"/>
            <a:ext cx="340192" cy="1115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5" name="Straight Arrow Connector 34"/>
          <p:cNvCxnSpPr>
            <a:stCxn id="11" idx="4"/>
            <a:endCxn id="14" idx="7"/>
          </p:cNvCxnSpPr>
          <p:nvPr/>
        </p:nvCxnSpPr>
        <p:spPr bwMode="auto">
          <a:xfrm rot="5400000">
            <a:off x="7279808" y="5562600"/>
            <a:ext cx="340192" cy="187792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cxnSp>
        <p:nvCxnSpPr>
          <p:cNvPr id="38" name="Straight Arrow Connector 37"/>
          <p:cNvCxnSpPr>
            <a:stCxn id="10" idx="4"/>
            <a:endCxn id="14" idx="6"/>
          </p:cNvCxnSpPr>
          <p:nvPr/>
        </p:nvCxnSpPr>
        <p:spPr bwMode="auto">
          <a:xfrm rot="5400000">
            <a:off x="7620000" y="5334000"/>
            <a:ext cx="609600" cy="914400"/>
          </a:xfrm>
          <a:prstGeom prst="straightConnector1">
            <a:avLst/>
          </a:prstGeom>
          <a:solidFill>
            <a:schemeClr val="bg1"/>
          </a:solidFill>
          <a:ln w="381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</p:cxnSp>
      <p:sp>
        <p:nvSpPr>
          <p:cNvPr id="57" name="Freeform 56"/>
          <p:cNvSpPr/>
          <p:nvPr/>
        </p:nvSpPr>
        <p:spPr bwMode="auto">
          <a:xfrm>
            <a:off x="6928512" y="2409302"/>
            <a:ext cx="1160935" cy="4307937"/>
          </a:xfrm>
          <a:custGeom>
            <a:avLst/>
            <a:gdLst>
              <a:gd name="connsiteX0" fmla="*/ 154937 w 1160935"/>
              <a:gd name="connsiteY0" fmla="*/ 0 h 4307937"/>
              <a:gd name="connsiteX1" fmla="*/ 154937 w 1160935"/>
              <a:gd name="connsiteY1" fmla="*/ 680890 h 4307937"/>
              <a:gd name="connsiteX2" fmla="*/ 1084558 w 1160935"/>
              <a:gd name="connsiteY2" fmla="*/ 1689130 h 4307937"/>
              <a:gd name="connsiteX3" fmla="*/ 613201 w 1160935"/>
              <a:gd name="connsiteY3" fmla="*/ 2684277 h 4307937"/>
              <a:gd name="connsiteX4" fmla="*/ 181124 w 1160935"/>
              <a:gd name="connsiteY4" fmla="*/ 3744894 h 4307937"/>
              <a:gd name="connsiteX5" fmla="*/ 141844 w 1160935"/>
              <a:gd name="connsiteY5" fmla="*/ 4307937 h 4307937"/>
              <a:gd name="connsiteX6" fmla="*/ 141844 w 1160935"/>
              <a:gd name="connsiteY6" fmla="*/ 4307937 h 43079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160935" h="4307937">
                <a:moveTo>
                  <a:pt x="154937" y="0"/>
                </a:moveTo>
                <a:cubicBezTo>
                  <a:pt x="77468" y="199684"/>
                  <a:pt x="0" y="399368"/>
                  <a:pt x="154937" y="680890"/>
                </a:cubicBezTo>
                <a:cubicBezTo>
                  <a:pt x="309874" y="962412"/>
                  <a:pt x="1008181" y="1355232"/>
                  <a:pt x="1084558" y="1689130"/>
                </a:cubicBezTo>
                <a:cubicBezTo>
                  <a:pt x="1160935" y="2023028"/>
                  <a:pt x="763773" y="2341650"/>
                  <a:pt x="613201" y="2684277"/>
                </a:cubicBezTo>
                <a:cubicBezTo>
                  <a:pt x="462629" y="3026904"/>
                  <a:pt x="259684" y="3474284"/>
                  <a:pt x="181124" y="3744894"/>
                </a:cubicBezTo>
                <a:cubicBezTo>
                  <a:pt x="102565" y="4015504"/>
                  <a:pt x="141844" y="4307937"/>
                  <a:pt x="141844" y="4307937"/>
                </a:cubicBezTo>
                <a:lnTo>
                  <a:pt x="141844" y="4307937"/>
                </a:lnTo>
              </a:path>
            </a:pathLst>
          </a:custGeom>
          <a:noFill/>
          <a:ln w="635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normalizeH="0" baseline="0">
              <a:ln>
                <a:noFill/>
              </a:ln>
              <a:solidFill>
                <a:schemeClr val="hlink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Why did we want to synchronize physical clocks?</a:t>
            </a:r>
          </a:p>
          <a:p>
            <a:r>
              <a:rPr lang="en-US" dirty="0"/>
              <a:t>What we need: Ordering of events</a:t>
            </a:r>
            <a:r>
              <a:rPr lang="en-US" dirty="0" smtClean="0"/>
              <a:t>.</a:t>
            </a:r>
            <a:endParaRPr lang="en-US" dirty="0" smtClean="0"/>
          </a:p>
          <a:p>
            <a:r>
              <a:rPr lang="en-US" dirty="0" smtClean="0"/>
              <a:t>Arises </a:t>
            </a:r>
            <a:r>
              <a:rPr lang="en-US" dirty="0" smtClean="0"/>
              <a:t>in many different contexts…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4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28800" y="2514600"/>
            <a:ext cx="5439809" cy="3962400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9000" y="2819400"/>
            <a:ext cx="5257800" cy="367154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8600" y="1524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Above</a:t>
            </a:r>
            <a:r>
              <a:rPr lang="en-US" dirty="0" smtClean="0"/>
              <a:t> is what we will deal with most of the time.</a:t>
            </a:r>
          </a:p>
          <a:p>
            <a:r>
              <a:rPr lang="en-US" dirty="0" smtClean="0"/>
              <a:t>Ordering question: what do we ultimately want?</a:t>
            </a:r>
          </a:p>
          <a:p>
            <a:pPr lvl="1"/>
            <a:r>
              <a:rPr lang="en-US" dirty="0" smtClean="0"/>
              <a:t>Taking two events and determine which one happened before the other one.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5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572000"/>
            <a:ext cx="519176" cy="58997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Ordering?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Ideal?</a:t>
            </a:r>
          </a:p>
          <a:p>
            <a:pPr lvl="1"/>
            <a:r>
              <a:rPr lang="en-US" dirty="0" smtClean="0"/>
              <a:t>Perfect physical clock synchronization</a:t>
            </a:r>
          </a:p>
          <a:p>
            <a:r>
              <a:rPr lang="en-US" dirty="0" smtClean="0"/>
              <a:t>Reliably?</a:t>
            </a:r>
          </a:p>
          <a:p>
            <a:pPr lvl="1"/>
            <a:r>
              <a:rPr lang="en-US" dirty="0" smtClean="0"/>
              <a:t>Events in the same process</a:t>
            </a:r>
          </a:p>
          <a:p>
            <a:pPr lvl="1"/>
            <a:r>
              <a:rPr lang="en-US" dirty="0" smtClean="0"/>
              <a:t>Send/receive events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6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8000" y="1143000"/>
            <a:ext cx="8231188" cy="309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191000"/>
            <a:ext cx="519176" cy="58997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4876800"/>
            <a:ext cx="519176" cy="5899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1432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Lamport</a:t>
            </a:r>
            <a:r>
              <a:rPr lang="en-US" dirty="0" smtClean="0"/>
              <a:t> Timestamps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7</a:t>
            </a:fld>
            <a:endParaRPr lang="en-US" b="0">
              <a:solidFill>
                <a:srgbClr val="FBBA03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92138" y="1843088"/>
            <a:ext cx="8034337" cy="3194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Logical Clocks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8500" y="1066800"/>
            <a:ext cx="7683500" cy="4927600"/>
          </a:xfrm>
        </p:spPr>
        <p:txBody>
          <a:bodyPr/>
          <a:lstStyle/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err="1" smtClean="0">
                <a:latin typeface="Arial" pitchFamily="-1" charset="0"/>
              </a:rPr>
              <a:t>Lamport</a:t>
            </a:r>
            <a:r>
              <a:rPr lang="en-US" dirty="0" smtClean="0">
                <a:latin typeface="Arial" pitchFamily="-1" charset="0"/>
              </a:rPr>
              <a:t> algorithm assigns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logical timestamps</a:t>
            </a:r>
            <a:r>
              <a:rPr lang="en-US" dirty="0" smtClean="0">
                <a:latin typeface="Arial" pitchFamily="-1" charset="0"/>
              </a:rPr>
              <a:t>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All processes use a counter (clock) with initial value of zero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process increments its counter when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or an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instruction</a:t>
            </a:r>
            <a:r>
              <a:rPr lang="en-US" dirty="0" smtClean="0">
                <a:latin typeface="Arial" pitchFamily="-1" charset="0"/>
              </a:rPr>
              <a:t> happens at it. The counter is assigned to the event as its timestamp.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send (message) </a:t>
            </a:r>
            <a:r>
              <a:rPr lang="en-US" dirty="0" smtClean="0">
                <a:latin typeface="Arial" pitchFamily="-1" charset="0"/>
              </a:rPr>
              <a:t>event carries its timestamp  </a:t>
            </a:r>
          </a:p>
          <a:p>
            <a:pPr marL="800100" lvl="1" indent="-342900">
              <a:lnSpc>
                <a:spcPct val="120000"/>
              </a:lnSpc>
              <a:buClr>
                <a:schemeClr val="tx1"/>
              </a:buClr>
              <a:buSzPct val="120000"/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For a 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receive (message) </a:t>
            </a:r>
            <a:r>
              <a:rPr lang="en-US" dirty="0" smtClean="0">
                <a:latin typeface="Arial" pitchFamily="-1" charset="0"/>
              </a:rPr>
              <a:t>event the counter is updated by </a:t>
            </a:r>
            <a:r>
              <a:rPr lang="en-US" dirty="0" err="1" smtClean="0">
                <a:solidFill>
                  <a:srgbClr val="0000FF"/>
                </a:solidFill>
                <a:latin typeface="Arial" pitchFamily="-1" charset="0"/>
              </a:rPr>
              <a:t>max(local</a:t>
            </a:r>
            <a:r>
              <a:rPr lang="en-US" dirty="0" smtClean="0">
                <a:solidFill>
                  <a:srgbClr val="0000FF"/>
                </a:solidFill>
                <a:latin typeface="Arial" pitchFamily="-1" charset="0"/>
              </a:rPr>
              <a:t> clock, message timestamp) + 1</a:t>
            </a:r>
          </a:p>
          <a:p>
            <a:pPr marL="457200" indent="-4572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Define a logical relation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happened-before (</a:t>
            </a:r>
            <a:r>
              <a:rPr lang="en-US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)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</a:rPr>
              <a:t>among events: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On the same process: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, if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time(a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&lt;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time(b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</a:rPr>
              <a:t>If p1 sends </a:t>
            </a:r>
            <a:r>
              <a:rPr lang="en-US" i="1" dirty="0" err="1" smtClean="0">
                <a:latin typeface="Arial" pitchFamily="-1" charset="0"/>
              </a:rPr>
              <a:t>m</a:t>
            </a:r>
            <a:r>
              <a:rPr lang="en-US" dirty="0" smtClean="0">
                <a:latin typeface="Arial" pitchFamily="-1" charset="0"/>
              </a:rPr>
              <a:t> to p2: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send(m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receive(m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)</a:t>
            </a: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(Transitivity) </a:t>
            </a:r>
            <a:r>
              <a:rPr lang="en-US" dirty="0" smtClean="0">
                <a:latin typeface="Arial" pitchFamily="-1" charset="0"/>
              </a:rPr>
              <a:t>If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and 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b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</a:rPr>
              <a:t>c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</a:rPr>
              <a:t> 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then</a:t>
            </a:r>
            <a:r>
              <a:rPr lang="en-US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 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a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</a:t>
            </a:r>
            <a:r>
              <a:rPr lang="en-US" i="1" dirty="0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 </a:t>
            </a:r>
            <a:r>
              <a:rPr lang="en-US" i="1" dirty="0" err="1" smtClean="0">
                <a:solidFill>
                  <a:schemeClr val="hlink"/>
                </a:solidFill>
                <a:latin typeface="Arial" pitchFamily="-1" charset="0"/>
                <a:sym typeface="Symbol" pitchFamily="-1" charset="2"/>
              </a:rPr>
              <a:t>c</a:t>
            </a:r>
            <a:endParaRPr lang="en-US" sz="1800" dirty="0" smtClean="0">
              <a:sym typeface="Symbol" pitchFamily="-1" charset="2"/>
            </a:endParaRPr>
          </a:p>
          <a:p>
            <a:pPr marL="800100" lvl="1" indent="-342900">
              <a:lnSpc>
                <a:spcPct val="100000"/>
              </a:lnSpc>
              <a:buClr>
                <a:schemeClr val="tx1"/>
              </a:buClr>
              <a:buFont typeface="Arial"/>
              <a:buChar char="•"/>
            </a:pPr>
            <a:r>
              <a:rPr lang="en-US" dirty="0" smtClean="0">
                <a:latin typeface="Arial" pitchFamily="-1" charset="0"/>
                <a:sym typeface="Symbol" pitchFamily="-1" charset="2"/>
              </a:rPr>
              <a:t>Shows </a:t>
            </a:r>
            <a:r>
              <a:rPr lang="en-US" dirty="0" smtClean="0">
                <a:solidFill>
                  <a:srgbClr val="FF0000"/>
                </a:solidFill>
                <a:latin typeface="Arial" pitchFamily="-1" charset="0"/>
                <a:sym typeface="Symbol" pitchFamily="-1" charset="2"/>
              </a:rPr>
              <a:t>causality</a:t>
            </a:r>
            <a:r>
              <a:rPr lang="en-US" dirty="0" smtClean="0">
                <a:latin typeface="Arial" pitchFamily="-1" charset="0"/>
                <a:sym typeface="Symbol" pitchFamily="-1" charset="2"/>
              </a:rPr>
              <a:t> of events</a:t>
            </a:r>
            <a:endParaRPr lang="en-US" dirty="0" smtClean="0">
              <a:latin typeface="Arial" pitchFamily="-1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8</a:t>
            </a:fld>
            <a:endParaRPr lang="en-US" b="0">
              <a:solidFill>
                <a:srgbClr val="FBBA03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CSE 486/586 </a:t>
            </a:r>
            <a:r>
              <a:rPr lang="en-US" dirty="0" err="1" smtClean="0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PA2 is out.</a:t>
            </a:r>
          </a:p>
          <a:p>
            <a:pPr lvl="1"/>
            <a:r>
              <a:rPr lang="en-US" dirty="0" smtClean="0"/>
              <a:t>Due on 3/1</a:t>
            </a:r>
          </a:p>
          <a:p>
            <a:pPr lvl="1"/>
            <a:r>
              <a:rPr lang="en-US" dirty="0" smtClean="0"/>
              <a:t>Start with the content provider.</a:t>
            </a:r>
            <a:endParaRPr lang="en-US" dirty="0" smtClean="0"/>
          </a:p>
          <a:p>
            <a:r>
              <a:rPr lang="en-US" dirty="0" smtClean="0"/>
              <a:t>Please </a:t>
            </a:r>
            <a:r>
              <a:rPr lang="en-US" dirty="0" smtClean="0"/>
              <a:t>understand the flow of PA1.</a:t>
            </a:r>
          </a:p>
          <a:p>
            <a:r>
              <a:rPr lang="en-US" dirty="0" smtClean="0"/>
              <a:t>Please be careful about your </a:t>
            </a:r>
            <a:r>
              <a:rPr lang="en-US" dirty="0"/>
              <a:t>c</a:t>
            </a:r>
            <a:r>
              <a:rPr lang="en-US" dirty="0" smtClean="0"/>
              <a:t>oding style</a:t>
            </a:r>
            <a:r>
              <a:rPr lang="en-US" dirty="0" smtClean="0"/>
              <a:t>.</a:t>
            </a:r>
          </a:p>
          <a:p>
            <a:r>
              <a:rPr lang="en-US" dirty="0" smtClean="0"/>
              <a:t>Lecture slides</a:t>
            </a:r>
          </a:p>
          <a:p>
            <a:pPr lvl="1"/>
            <a:r>
              <a:rPr lang="en-US" dirty="0" smtClean="0"/>
              <a:t>I will try posting them a day before.</a:t>
            </a:r>
          </a:p>
          <a:p>
            <a:pPr lvl="1"/>
            <a:r>
              <a:rPr lang="en-US" dirty="0" smtClean="0"/>
              <a:t>I will also post a PDF version.</a:t>
            </a:r>
          </a:p>
          <a:p>
            <a:r>
              <a:rPr lang="en-US" dirty="0" smtClean="0"/>
              <a:t>There is a course website.</a:t>
            </a:r>
          </a:p>
          <a:p>
            <a:pPr lvl="1"/>
            <a:r>
              <a:rPr lang="en-US" dirty="0" smtClean="0"/>
              <a:t>Schedule, syllabus, readings, etc.</a:t>
            </a: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C89C21-81C6-1849-AF7F-456E69B3BB35}" type="slidenum">
              <a:rPr lang="en-US" smtClean="0"/>
              <a:pPr>
                <a:defRPr/>
              </a:pPr>
              <a:t>9</a:t>
            </a:fld>
            <a:endParaRPr lang="en-US" b="0">
              <a:solidFill>
                <a:srgbClr val="FBBA0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18141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CS252-templat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CS252-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3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  <a:no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600" b="0" i="0" u="none" strike="noStrike" cap="none" normalizeH="0" baseline="0" dirty="0" smtClean="0">
            <a:ln>
              <a:noFill/>
            </a:ln>
            <a:solidFill>
              <a:schemeClr val="tx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bg1"/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600" b="0" i="0" u="none" strike="noStrike" cap="none" normalizeH="0" baseline="0">
            <a:ln>
              <a:noFill/>
            </a:ln>
            <a:solidFill>
              <a:schemeClr val="hlink"/>
            </a:solidFill>
            <a:effectLst/>
            <a:latin typeface="Arial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solidFill>
              <a:srgbClr val="000000"/>
            </a:solidFill>
          </a:defRPr>
        </a:defPPr>
      </a:lstStyle>
    </a:txDef>
  </a:objectDefaults>
  <a:extraClrSchemeLst>
    <a:extraClrScheme>
      <a:clrScheme name="CS252-template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S252-template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S252-template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CS252-template</Template>
  <TotalTime>15060</TotalTime>
  <Pages>12</Pages>
  <Words>995</Words>
  <Application>Microsoft Macintosh PowerPoint</Application>
  <PresentationFormat>Letter Paper (8.5x11 in)</PresentationFormat>
  <Paragraphs>249</Paragraphs>
  <Slides>18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20" baseType="lpstr">
      <vt:lpstr>CS252-template</vt:lpstr>
      <vt:lpstr>Office Theme</vt:lpstr>
      <vt:lpstr>CSE 486/586 Distributed Systems Logical Time</vt:lpstr>
      <vt:lpstr>Last Time</vt:lpstr>
      <vt:lpstr>Basics: State Machine</vt:lpstr>
      <vt:lpstr>Ordering Basics</vt:lpstr>
      <vt:lpstr>Abstract View</vt:lpstr>
      <vt:lpstr>What Ordering?</vt:lpstr>
      <vt:lpstr>Lamport Timestamps</vt:lpstr>
      <vt:lpstr>Logical Clocks</vt:lpstr>
      <vt:lpstr>CSE 486/586 Administrivia</vt:lpstr>
      <vt:lpstr>Find the Mistake: Lamport Logical Time</vt:lpstr>
      <vt:lpstr>Corrected Example: Lamport Logical Time</vt:lpstr>
      <vt:lpstr>Vector Timestamps</vt:lpstr>
      <vt:lpstr>Vector Logical Clocks</vt:lpstr>
      <vt:lpstr>Find a Mistake: Vector Logical Time</vt:lpstr>
      <vt:lpstr>Comparing Vector Timestamps</vt:lpstr>
      <vt:lpstr>The Use of Logical Clocks</vt:lpstr>
      <vt:lpstr>Summary</vt:lpstr>
      <vt:lpstr>Acknowledgements</vt:lpstr>
    </vt:vector>
  </TitlesOfParts>
  <Manager/>
  <Company>UC Berkeley-EECS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EECS 152  Computer Architecture  and Engineering  Lec 01 - Introduction  </dc:title>
  <dc:subject/>
  <dc:creator> Krste Asanovic</dc:creator>
  <cp:keywords/>
  <dc:description/>
  <cp:lastModifiedBy>Steve Ko</cp:lastModifiedBy>
  <cp:revision>591</cp:revision>
  <cp:lastPrinted>2012-02-01T18:33:54Z</cp:lastPrinted>
  <dcterms:created xsi:type="dcterms:W3CDTF">2012-02-03T03:23:59Z</dcterms:created>
  <dcterms:modified xsi:type="dcterms:W3CDTF">2013-02-04T18:16:04Z</dcterms:modified>
  <cp:category/>
</cp:coreProperties>
</file>