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06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4" d="100"/>
          <a:sy n="84" d="100"/>
        </p:scale>
        <p:origin x="-8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Gnutella: cannot control how the network is formed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one (or more) data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item(s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 to a hash value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a hash value to a server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Suppose we use modulo hashing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 smtClean="0"/>
              <a:t>Place X on server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(X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r>
              <a:rPr lang="en-US" i="1" dirty="0" smtClean="0">
                <a:solidFill>
                  <a:srgbClr val="0000FF"/>
                </a:solidFill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</a:rPr>
              <a:t>Problem?  Data may not be uniformly distributed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Place X on server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hash (X)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endParaRPr lang="en-US" i="1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 smtClean="0">
                <a:ea typeface="ＭＳ Ｐゴシック" pitchFamily="-65" charset="-128"/>
              </a:rPr>
              <a:t>k</a:t>
            </a:r>
            <a:r>
              <a:rPr lang="en-US" sz="2200" dirty="0" smtClean="0">
                <a:ea typeface="ＭＳ Ｐゴシック" pitchFamily="-65" charset="-128"/>
              </a:rPr>
              <a:t> </a:t>
            </a:r>
            <a:r>
              <a:rPr lang="en-US" sz="2200" dirty="0" err="1" smtClean="0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 smtClean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 smtClean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in ~2 weeks</a:t>
            </a:r>
          </a:p>
          <a:p>
            <a:r>
              <a:rPr lang="en-US" dirty="0" smtClean="0"/>
              <a:t>PA1 grades will be out soon (only 1 TA’s missing it).</a:t>
            </a:r>
          </a:p>
          <a:p>
            <a:r>
              <a:rPr lang="en-US" dirty="0" smtClean="0"/>
              <a:t>AWS codes are on </a:t>
            </a:r>
            <a:r>
              <a:rPr lang="en-US" dirty="0" err="1" smtClean="0"/>
              <a:t>UBLearns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Setup instructions have been posted as well.</a:t>
            </a:r>
          </a:p>
          <a:p>
            <a:r>
              <a:rPr lang="en-US" dirty="0" smtClean="0"/>
              <a:t>Practice problem set 1 &amp; midterm example posted on the course website.</a:t>
            </a:r>
          </a:p>
          <a:p>
            <a:r>
              <a:rPr lang="en-US" dirty="0" smtClean="0"/>
              <a:t>Midterm on Wednesday (3/6) @ 3pm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Friday (3/8)</a:t>
            </a:r>
          </a:p>
          <a:p>
            <a:r>
              <a:rPr lang="en-US" dirty="0" smtClean="0"/>
              <a:t>Come </a:t>
            </a:r>
            <a:r>
              <a:rPr lang="en-US" dirty="0"/>
              <a:t>talk to me</a:t>
            </a:r>
            <a:r>
              <a:rPr lang="en-U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DHT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distributed hash table system using consistent hashing</a:t>
            </a:r>
          </a:p>
          <a:p>
            <a:r>
              <a:rPr lang="en-US" dirty="0" smtClean="0"/>
              <a:t>Organizes nodes in a ring</a:t>
            </a:r>
          </a:p>
          <a:p>
            <a:r>
              <a:rPr lang="en-US" dirty="0" smtClean="0"/>
              <a:t>Maintains neighbors for correctness and shortcuts for performance</a:t>
            </a:r>
          </a:p>
          <a:p>
            <a:r>
              <a:rPr lang="en-US" dirty="0" smtClean="0"/>
              <a:t>DHT in general</a:t>
            </a:r>
          </a:p>
          <a:p>
            <a:pPr lvl="1"/>
            <a:r>
              <a:rPr lang="en-US" dirty="0" smtClean="0"/>
              <a:t>DHT systems are </a:t>
            </a:r>
            <a:r>
              <a:rPr lang="en-US" dirty="0" smtClean="0">
                <a:solidFill>
                  <a:srgbClr val="0000FF"/>
                </a:solidFill>
              </a:rPr>
              <a:t>“structured” </a:t>
            </a:r>
            <a:r>
              <a:rPr lang="en-US" dirty="0" smtClean="0"/>
              <a:t>peer-to-peer as opposed to </a:t>
            </a:r>
            <a:r>
              <a:rPr lang="en-US" dirty="0" smtClean="0">
                <a:solidFill>
                  <a:srgbClr val="0000FF"/>
                </a:solidFill>
              </a:rPr>
              <a:t>“unstructured”</a:t>
            </a:r>
            <a:r>
              <a:rPr lang="en-US" dirty="0" smtClean="0"/>
              <a:t> peer-to-peer such as Napster, Gnutella, etc.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Used as a base system</a:t>
            </a:r>
            <a:r>
              <a:rPr lang="en-US" dirty="0" smtClean="0"/>
              <a:t> for other systems, e.g., many “</a:t>
            </a:r>
            <a:r>
              <a:rPr lang="en-US" dirty="0" err="1" smtClean="0"/>
              <a:t>trackerless</a:t>
            </a:r>
            <a:r>
              <a:rPr lang="en-US" dirty="0" smtClean="0"/>
              <a:t>” </a:t>
            </a:r>
            <a:r>
              <a:rPr lang="en-US" dirty="0" err="1" smtClean="0"/>
              <a:t>BitTorrent</a:t>
            </a:r>
            <a:r>
              <a:rPr lang="en-US" dirty="0" smtClean="0"/>
              <a:t> clients, Amazon Dynamo, distributed repositories, distributed file systems,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Represent the hash key space as a ring</a:t>
            </a:r>
          </a:p>
          <a:p>
            <a:r>
              <a:rPr lang="en-US" dirty="0" smtClean="0"/>
              <a:t>Use a hash function that evenly distributes items over the hash space, e.g., SHA-1</a:t>
            </a:r>
          </a:p>
          <a:p>
            <a:r>
              <a:rPr lang="en-US" dirty="0" smtClean="0"/>
              <a:t>Map nodes (buckets) in the same ring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DHTs</a:t>
            </a:r>
            <a:r>
              <a:rPr lang="en-US" dirty="0" smtClean="0"/>
              <a:t>, </a:t>
            </a:r>
            <a:r>
              <a:rPr lang="en-US" dirty="0" err="1" smtClean="0"/>
              <a:t>memcached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223597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069609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107709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107709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solidFill>
                  <a:srgbClr val="009900"/>
                </a:solidFill>
                <a:sym typeface="Wingdings" pitchFamily="-65" charset="2"/>
              </a:rPr>
              <a:t>Hash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491884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4874597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257309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184034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219209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027122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107709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2712422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491884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 smtClean="0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 dirty="0" smtClean="0"/>
              <a:t>Maps data items to its “successor” node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Few changes as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When nodes come and 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Small changes</a:t>
            </a:r>
            <a:r>
              <a:rPr lang="en-US" dirty="0" smtClean="0"/>
              <a:t> when nodes come and go</a:t>
            </a:r>
          </a:p>
          <a:p>
            <a:pPr lvl="1"/>
            <a:r>
              <a:rPr lang="en-US" dirty="0" smtClean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 smtClean="0"/>
              <a:t>Every node has a predecessor and successor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1336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3784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0940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49371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2860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45132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3197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1717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3860800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325687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286000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363787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170237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430712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4770437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091112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3668712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5551487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Basic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O(n</a:t>
            </a:r>
            <a:r>
              <a:rPr lang="en-US" dirty="0" smtClean="0"/>
              <a:t>) hops to find destination id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Lookup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Object ID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entry at peer with id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is first peer with:</a:t>
            </a:r>
          </a:p>
          <a:p>
            <a:pPr lvl="1"/>
            <a:r>
              <a:rPr lang="en-US" dirty="0" smtClean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4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</a:t>
            </a:r>
            <a:r>
              <a:rPr lang="en-US" sz="2000" dirty="0" smtClean="0">
                <a:solidFill>
                  <a:schemeClr val="tx1"/>
                </a:solidFill>
              </a:rPr>
              <a:t>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</a:t>
            </a:r>
            <a:r>
              <a:rPr lang="en-US" sz="2000" dirty="0" smtClean="0">
                <a:solidFill>
                  <a:schemeClr val="tx1"/>
                </a:solidFill>
              </a:rPr>
              <a:t> 20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N114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Finger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 smtClean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destination id</a:t>
            </a:r>
            <a:endParaRPr lang="en-US" sz="2400" dirty="0" smtClean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 smtClean="0"/>
              <a:t>Gives a hash table as an abstraction</a:t>
            </a:r>
          </a:p>
          <a:p>
            <a:pPr lvl="1"/>
            <a:r>
              <a:rPr lang="en-US" dirty="0" smtClean="0"/>
              <a:t>Partitions the hash table and distributes them over the nodes</a:t>
            </a:r>
          </a:p>
          <a:p>
            <a:pPr lvl="1"/>
            <a:r>
              <a:rPr lang="en-US" dirty="0" smtClean="0"/>
              <a:t>“Structured” peer-to-peer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Based on consistent hashing</a:t>
            </a:r>
          </a:p>
          <a:p>
            <a:pPr lvl="1"/>
            <a:r>
              <a:rPr lang="en-US" dirty="0" smtClean="0"/>
              <a:t>Balances hash table partitions over the nodes</a:t>
            </a:r>
          </a:p>
          <a:p>
            <a:pPr lvl="1"/>
            <a:r>
              <a:rPr lang="en-US" dirty="0" smtClean="0"/>
              <a:t>Basic lookup based on successors</a:t>
            </a:r>
          </a:p>
          <a:p>
            <a:pPr lvl="1"/>
            <a:r>
              <a:rPr lang="en-US" dirty="0" smtClean="0"/>
              <a:t>Efficient lookup through </a:t>
            </a:r>
            <a:r>
              <a:rPr lang="en-US" dirty="0" smtClean="0"/>
              <a:t>fingers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</a:t>
            </a:r>
            <a:r>
              <a:rPr lang="en-US" smtClean="0">
                <a:solidFill>
                  <a:srgbClr val="0000FF"/>
                </a:solidFill>
              </a:rPr>
              <a:t>a paradigm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Functionality: </a:t>
            </a:r>
            <a:r>
              <a:rPr lang="en-US" dirty="0" smtClean="0">
                <a:solidFill>
                  <a:srgbClr val="FF0000"/>
                </a:solidFill>
              </a:rPr>
              <a:t>lookup-response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E.g., Gnutella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Cost (scalability)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Napster: cost not balanced, too much for the server-side</a:t>
            </a:r>
          </a:p>
          <a:p>
            <a:r>
              <a:rPr lang="en-US" dirty="0" smtClean="0"/>
              <a:t>Gnutella: cost still not balanced, just too much, no guarantee for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533400" y="1905000"/>
          <a:ext cx="8183880" cy="3094038"/>
        </p:xfrm>
        <a:graphic>
          <a:graphicData uri="http://schemas.openxmlformats.org/drawingml/2006/table">
            <a:tbl>
              <a:tblPr/>
              <a:tblGrid>
                <a:gridCol w="1672939"/>
                <a:gridCol w="2471127"/>
                <a:gridCol w="1798369"/>
                <a:gridCol w="2241445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provides lookup-response?</a:t>
            </a:r>
          </a:p>
          <a:p>
            <a:r>
              <a:rPr lang="en-US" dirty="0" smtClean="0"/>
              <a:t>Hash table: data structure that associates keys with values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Name-value pairs (or key-value pairs)</a:t>
            </a:r>
          </a:p>
          <a:p>
            <a:pPr lvl="1"/>
            <a:r>
              <a:rPr lang="en-US" dirty="0" smtClean="0"/>
              <a:t>E.g., “http://</a:t>
            </a:r>
            <a:r>
              <a:rPr lang="en-US" dirty="0" err="1" smtClean="0"/>
              <a:t>www.cnn.com/foo.html</a:t>
            </a:r>
            <a:r>
              <a:rPr lang="en-US" dirty="0" smtClean="0"/>
              <a:t>” and the Web page</a:t>
            </a:r>
          </a:p>
          <a:p>
            <a:pPr lvl="1"/>
            <a:r>
              <a:rPr lang="en-US" dirty="0" smtClean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 smtClean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 smtClean="0"/>
              <a:t>In short: </a:t>
            </a:r>
            <a:r>
              <a:rPr lang="en-US" dirty="0" smtClean="0">
                <a:solidFill>
                  <a:srgbClr val="0000FF"/>
                </a:solidFill>
              </a:rPr>
              <a:t>maps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-bit datum into </a:t>
            </a:r>
            <a:r>
              <a:rPr lang="en-US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buckets</a:t>
            </a:r>
            <a:r>
              <a:rPr lang="en-US" dirty="0" smtClean="0"/>
              <a:t>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Uniformity (load balanced)</a:t>
            </a:r>
          </a:p>
          <a:p>
            <a:r>
              <a:rPr lang="en-US" dirty="0" smtClean="0"/>
              <a:t>E.g., mod</a:t>
            </a:r>
          </a:p>
          <a:p>
            <a:pPr lvl="1"/>
            <a:r>
              <a:rPr lang="en-US" i="1" dirty="0" err="1" smtClean="0"/>
              <a:t>k</a:t>
            </a:r>
            <a:r>
              <a:rPr lang="en-US" dirty="0" smtClean="0"/>
              <a:t> buckets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), data </a:t>
            </a:r>
            <a:r>
              <a:rPr lang="en-US" i="1" dirty="0" err="1" smtClean="0"/>
              <a:t>d</a:t>
            </a:r>
            <a:r>
              <a:rPr lang="en-US" i="1" dirty="0" smtClean="0"/>
              <a:t> (</a:t>
            </a:r>
            <a:r>
              <a:rPr lang="en-US" i="1" dirty="0" err="1" smtClean="0"/>
              <a:t>n</a:t>
            </a:r>
            <a:r>
              <a:rPr lang="en-US" i="1" dirty="0" smtClean="0"/>
              <a:t>-bit)</a:t>
            </a:r>
          </a:p>
          <a:p>
            <a:pPr lvl="1"/>
            <a:r>
              <a:rPr lang="en-US" i="1" dirty="0" err="1" smtClean="0"/>
              <a:t>b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dirty="0" smtClean="0"/>
              <a:t> mod 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lvl="1"/>
            <a:r>
              <a:rPr lang="en-US" dirty="0" smtClean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Server-side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Napster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Client-local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Gnutella</a:t>
            </a:r>
          </a:p>
          <a:p>
            <a:r>
              <a:rPr lang="en-US" dirty="0" smtClean="0">
                <a:sym typeface="Wingdings"/>
              </a:rPr>
              <a:t>What are the requirements?</a:t>
            </a:r>
          </a:p>
          <a:p>
            <a:pPr lvl="1"/>
            <a:r>
              <a:rPr lang="en-US" dirty="0" smtClean="0">
                <a:sym typeface="Wingdings"/>
              </a:rPr>
              <a:t>Deterministic lookup</a:t>
            </a:r>
          </a:p>
          <a:p>
            <a:pPr lvl="1"/>
            <a:r>
              <a:rPr lang="en-US" dirty="0" smtClean="0">
                <a:sym typeface="Wingdings"/>
              </a:rPr>
              <a:t>Low lookup time (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 smtClean="0">
                <a:sym typeface="Wingdings"/>
              </a:rPr>
              <a:t> with the system size)</a:t>
            </a:r>
          </a:p>
          <a:p>
            <a:pPr lvl="1"/>
            <a:r>
              <a:rPr lang="en-US" dirty="0" smtClean="0">
                <a:sym typeface="Wingdings"/>
              </a:rPr>
              <a:t>Should balance load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 smtClean="0">
                <a:sym typeface="Wingdings"/>
              </a:rPr>
              <a:t>What we’ll do: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 smtClean="0">
                <a:sym typeface="Wingdings"/>
              </a:rPr>
              <a:t> among the nodes in the system</a:t>
            </a:r>
          </a:p>
          <a:p>
            <a:r>
              <a:rPr lang="en-US" dirty="0" smtClean="0">
                <a:sym typeface="Wingdings"/>
              </a:rPr>
              <a:t>We need to choose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 smtClean="0">
                <a:sym typeface="Wingdings"/>
              </a:rPr>
              <a:t>We also need to somehow partition the table and distribute the partitions with minimal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 smtClean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18679</TotalTime>
  <Pages>12</Pages>
  <Words>1353</Words>
  <Application>Microsoft Macintosh PowerPoint</Application>
  <PresentationFormat>Letter Paper (8.5x11 in)</PresentationFormat>
  <Paragraphs>289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Hashing?</vt:lpstr>
      <vt:lpstr>Using Basic Hashing?</vt:lpstr>
      <vt:lpstr>CSE 486/586 Administrivia</vt:lpstr>
      <vt:lpstr>Chord DHT</vt:lpstr>
      <vt:lpstr>Chord: Consistent Hashing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756</cp:revision>
  <cp:lastPrinted>2013-02-20T18:53:10Z</cp:lastPrinted>
  <dcterms:created xsi:type="dcterms:W3CDTF">2012-02-10T21:33:39Z</dcterms:created>
  <dcterms:modified xsi:type="dcterms:W3CDTF">2013-02-20T19:58:04Z</dcterms:modified>
  <cp:category/>
</cp:coreProperties>
</file>