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691" r:id="rId4"/>
    <p:sldId id="692" r:id="rId5"/>
    <p:sldId id="668" r:id="rId6"/>
    <p:sldId id="659" r:id="rId7"/>
    <p:sldId id="664" r:id="rId8"/>
    <p:sldId id="694" r:id="rId9"/>
    <p:sldId id="666" r:id="rId10"/>
    <p:sldId id="695" r:id="rId11"/>
    <p:sldId id="667" r:id="rId12"/>
    <p:sldId id="696" r:id="rId13"/>
    <p:sldId id="669" r:id="rId14"/>
    <p:sldId id="693" r:id="rId15"/>
    <p:sldId id="697" r:id="rId16"/>
    <p:sldId id="698" r:id="rId17"/>
    <p:sldId id="671" r:id="rId18"/>
    <p:sldId id="672" r:id="rId19"/>
    <p:sldId id="674" r:id="rId20"/>
    <p:sldId id="675" r:id="rId21"/>
    <p:sldId id="676" r:id="rId22"/>
    <p:sldId id="677" r:id="rId23"/>
    <p:sldId id="690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8" d="100"/>
          <a:sy n="78" d="100"/>
        </p:scale>
        <p:origin x="-10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721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978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Partial, incomplete results of one transaction are retrieved by another transaction.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</a:t>
            </a:r>
            <a:r>
              <a:rPr lang="en-US" dirty="0" smtClean="0"/>
              <a:t>Correct</a:t>
            </a:r>
            <a:r>
              <a:rPr lang="en-US" dirty="0" smtClean="0"/>
              <a:t>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How would you define correctness?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</a:t>
            </a:r>
            <a:r>
              <a:rPr lang="en-US" sz="1600" b="1" dirty="0" smtClean="0">
                <a:solidFill>
                  <a:srgbClr val="0000FF"/>
                </a:solidFill>
              </a:rPr>
              <a:t>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</a:t>
            </a:r>
            <a:r>
              <a:rPr lang="en-US" sz="1600" b="1" dirty="0" smtClean="0">
                <a:solidFill>
                  <a:srgbClr val="0000FF"/>
                </a:solidFill>
              </a:rPr>
              <a:t>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32004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49530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Control: Providing “Correct”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sequentially (in some order).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Midterm: 3/6 (Wednesday) in class</a:t>
            </a:r>
          </a:p>
          <a:p>
            <a:pPr lvl="1"/>
            <a:r>
              <a:rPr lang="en-US" dirty="0" smtClean="0"/>
              <a:t>45 minutes</a:t>
            </a:r>
          </a:p>
          <a:p>
            <a:pPr lvl="1"/>
            <a:r>
              <a:rPr lang="en-US" dirty="0" smtClean="0"/>
              <a:t>Everything up to leader election</a:t>
            </a:r>
          </a:p>
          <a:p>
            <a:pPr lvl="1"/>
            <a:r>
              <a:rPr lang="en-US" dirty="0" smtClean="0"/>
              <a:t>1-page cheat sheet is allowed.</a:t>
            </a:r>
          </a:p>
          <a:p>
            <a:r>
              <a:rPr lang="en-US" dirty="0" smtClean="0"/>
              <a:t>Tech </a:t>
            </a:r>
            <a:r>
              <a:rPr lang="en-US" dirty="0"/>
              <a:t>Talk: Dave </a:t>
            </a:r>
            <a:r>
              <a:rPr lang="en-US" dirty="0" err="1"/>
              <a:t>Parfitt</a:t>
            </a:r>
            <a:r>
              <a:rPr lang="en-US" dirty="0"/>
              <a:t> (Basho) Tonight March 4 at 6PM in Davis 338A</a:t>
            </a:r>
            <a:endParaRPr lang="en-US" dirty="0" smtClean="0"/>
          </a:p>
          <a:p>
            <a:r>
              <a:rPr lang="en-US" dirty="0" smtClean="0"/>
              <a:t>PA3 </a:t>
            </a:r>
            <a:r>
              <a:rPr lang="en-US" smtClean="0"/>
              <a:t>is out</a:t>
            </a:r>
            <a:r>
              <a:rPr lang="en-US" smtClean="0"/>
              <a:t>.</a:t>
            </a:r>
            <a:endParaRPr lang="en-US" dirty="0" smtClean="0"/>
          </a:p>
          <a:p>
            <a:r>
              <a:rPr lang="en-US" dirty="0" smtClean="0"/>
              <a:t>No recitations </a:t>
            </a:r>
            <a:r>
              <a:rPr lang="en-US" dirty="0" smtClean="0"/>
              <a:t>this</a:t>
            </a:r>
            <a:r>
              <a:rPr lang="en-US" dirty="0" smtClean="0"/>
              <a:t> </a:t>
            </a:r>
            <a:r>
              <a:rPr lang="en-US" dirty="0" smtClean="0"/>
              <a:t>week</a:t>
            </a:r>
          </a:p>
          <a:p>
            <a:r>
              <a:rPr lang="en-US" dirty="0" smtClean="0"/>
              <a:t>Anonymous feedback form still available.</a:t>
            </a:r>
          </a:p>
          <a:p>
            <a:r>
              <a:rPr lang="en-US" dirty="0" smtClean="0"/>
              <a:t>Please </a:t>
            </a:r>
            <a:r>
              <a:rPr lang="en-US" dirty="0" smtClean="0"/>
              <a:t>come to me!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243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are we considering?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Read/write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matter for correctness?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When write is involved</a:t>
            </a:r>
            <a:endParaRPr lang="en-US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</a:t>
            </a:r>
            <a:r>
              <a:rPr lang="en-US" sz="1600" b="1" dirty="0" smtClean="0">
                <a:solidFill>
                  <a:srgbClr val="0000FF"/>
                </a:solidFill>
              </a:rPr>
              <a:t>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</a:t>
            </a:r>
            <a:r>
              <a:rPr lang="en-US" sz="1600" b="1" dirty="0" smtClean="0">
                <a:solidFill>
                  <a:srgbClr val="0000FF"/>
                </a:solidFill>
              </a:rPr>
              <a:t>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41148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36068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36195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5867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00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84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</a:t>
            </a:r>
            <a:r>
              <a:rPr lang="en-US" sz="2000" dirty="0" smtClean="0">
                <a:latin typeface="Arial" pitchFamily="-1" charset="0"/>
              </a:rPr>
              <a:t>.</a:t>
            </a:r>
            <a:endParaRPr lang="en-US" sz="2000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643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for Correct </a:t>
            </a:r>
            <a:r>
              <a:rPr lang="en-US" dirty="0" smtClean="0"/>
              <a:t>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should we need to do to guarantee serial equivalence with conflicting operations?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1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T1.2 -&gt; T2.1 -&gt; T2.2 -&gt;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T2.1 -&gt; T2.2 -&gt; T1.2 -&gt;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Which one’s correct and why?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0627"/>
            <a:ext cx="519176" cy="589973"/>
          </a:xfrm>
          <a:prstGeom prst="rect">
            <a:avLst/>
          </a:prstGeom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850900" y="4470400"/>
            <a:ext cx="76835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1. 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smtClean="0">
                <a:solidFill>
                  <a:schemeClr val="hlink"/>
                </a:solidFill>
              </a:rPr>
              <a:t>1.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  <a:endParaRPr lang="en-US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2. </a:t>
            </a: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2.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</a:t>
            </a:r>
            <a:r>
              <a:rPr lang="en-US" sz="1600" b="1" dirty="0" smtClean="0">
                <a:solidFill>
                  <a:schemeClr val="hlink"/>
                </a:solidFill>
              </a:rPr>
              <a:t>(balance*1.1)</a:t>
            </a:r>
            <a:r>
              <a:rPr lang="en-US" sz="1600" b="1" dirty="0" smtClean="0">
                <a:solidFill>
                  <a:schemeClr val="bg2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3. </a:t>
            </a: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smtClean="0">
                <a:solidFill>
                  <a:schemeClr val="hlink"/>
                </a:solidFill>
              </a:rPr>
              <a:t>3.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</a:t>
            </a:r>
            <a:r>
              <a:rPr lang="en-US" sz="1600" b="1" dirty="0" smtClean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  <a:endParaRPr lang="en-US" sz="1600" b="1" dirty="0" smtClean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281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Insight for serial equivalence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Outcomes of write operations in one transaction to all shared objects should be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either consistently visible to the other transaction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or the other way round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The effect of an operation refers to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value of an object set by a write operation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result returned by a read operation.</a:t>
            </a:r>
            <a:endParaRPr lang="en-US" sz="1800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i="1" dirty="0" smtClean="0">
                <a:latin typeface="Arial" pitchFamily="-1" charset="0"/>
              </a:rPr>
              <a:t>Two </a:t>
            </a:r>
            <a:r>
              <a:rPr lang="en-US" sz="2000" i="1" u="sng" dirty="0" smtClean="0">
                <a:latin typeface="Arial" pitchFamily="-1" charset="0"/>
              </a:rPr>
              <a:t>transactions</a:t>
            </a:r>
            <a:r>
              <a:rPr lang="en-US" sz="2000" i="1" dirty="0" smtClean="0">
                <a:latin typeface="Arial" pitchFamily="-1" charset="0"/>
              </a:rPr>
              <a:t> are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i="1" dirty="0" smtClean="0">
                <a:latin typeface="Arial" pitchFamily="-1" charset="0"/>
              </a:rPr>
              <a:t>if and only if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pairs of conflicting operations</a:t>
            </a:r>
            <a:r>
              <a:rPr lang="en-US" sz="2000" i="1" dirty="0" smtClean="0">
                <a:latin typeface="Arial" pitchFamily="-1" charset="0"/>
              </a:rPr>
              <a:t> (pair containing one operation from each transaction)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are executed in the same order </a:t>
            </a:r>
            <a:r>
              <a:rPr lang="en-US" sz="2000" i="1" dirty="0" smtClean="0">
                <a:latin typeface="Arial" pitchFamily="-1" charset="0"/>
              </a:rPr>
              <a:t>(transaction order) for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objects (data) they both access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4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An interleaving of the operations of 2 or more transactions is said to be 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dirty="0" smtClean="0">
                <a:latin typeface="Arial" pitchFamily="-1" charset="0"/>
              </a:rPr>
              <a:t>if the combined effect is the same as if these transactions had been performed sequentially (in some order).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06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b.write(30)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b.write(30)	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>
            <a:off x="736600" y="36322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46500" y="1219200"/>
            <a:ext cx="0" cy="4800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9300" y="38608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5016500" y="3314700"/>
            <a:ext cx="139700" cy="127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6870700" y="4203700"/>
            <a:ext cx="14986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Serially </a:t>
            </a:r>
            <a:r>
              <a:rPr lang="en-US" sz="2000" dirty="0">
                <a:solidFill>
                  <a:schemeClr val="tx1"/>
                </a:solidFill>
              </a:rPr>
              <a:t>equivalent interleaving of </a:t>
            </a:r>
            <a:r>
              <a:rPr lang="en-US" sz="2000" dirty="0" smtClean="0">
                <a:solidFill>
                  <a:schemeClr val="tx1"/>
                </a:solidFill>
              </a:rPr>
              <a:t>operations</a:t>
            </a: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844800" y="1598612"/>
            <a:ext cx="5562600" cy="1739901"/>
            <a:chOff x="1792" y="848"/>
            <a:chExt cx="3504" cy="1096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2312" y="1248"/>
              <a:ext cx="8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Conflicting Ops.</a:t>
              </a:r>
            </a:p>
          </p:txBody>
        </p:sp>
        <p:grpSp>
          <p:nvGrpSpPr>
            <p:cNvPr id="12" name="Group 40"/>
            <p:cNvGrpSpPr>
              <a:grpSpLocks/>
            </p:cNvGrpSpPr>
            <p:nvPr/>
          </p:nvGrpSpPr>
          <p:grpSpPr bwMode="auto">
            <a:xfrm>
              <a:off x="1792" y="848"/>
              <a:ext cx="3504" cy="1096"/>
              <a:chOff x="1792" y="848"/>
              <a:chExt cx="3504" cy="1096"/>
            </a:xfrm>
          </p:grpSpPr>
          <p:sp>
            <p:nvSpPr>
              <p:cNvPr id="13" name="Text Box 24"/>
              <p:cNvSpPr txBox="1">
                <a:spLocks noChangeArrowheads="1"/>
              </p:cNvSpPr>
              <p:nvPr/>
            </p:nvSpPr>
            <p:spPr bwMode="auto">
              <a:xfrm>
                <a:off x="4352" y="848"/>
                <a:ext cx="944" cy="109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i="1">
                    <a:solidFill>
                      <a:schemeClr val="tx1"/>
                    </a:solidFill>
                  </a:rPr>
                  <a:t>Non-</a:t>
                </a:r>
                <a:r>
                  <a:rPr lang="en-US" sz="2000">
                    <a:solidFill>
                      <a:schemeClr val="tx1"/>
                    </a:solidFill>
                  </a:rPr>
                  <a:t>serially equivalent interleaving of operations</a:t>
                </a:r>
              </a:p>
            </p:txBody>
          </p:sp>
          <p:grpSp>
            <p:nvGrpSpPr>
              <p:cNvPr id="14" name="Group 39"/>
              <p:cNvGrpSpPr>
                <a:grpSpLocks/>
              </p:cNvGrpSpPr>
              <p:nvPr/>
            </p:nvGrpSpPr>
            <p:grpSpPr bwMode="auto">
              <a:xfrm>
                <a:off x="1792" y="1153"/>
                <a:ext cx="1448" cy="787"/>
                <a:chOff x="1792" y="1153"/>
                <a:chExt cx="1448" cy="787"/>
              </a:xfrm>
            </p:grpSpPr>
            <p:sp>
              <p:nvSpPr>
                <p:cNvPr id="15" name="Oval 28"/>
                <p:cNvSpPr>
                  <a:spLocks noChangeArrowheads="1"/>
                </p:cNvSpPr>
                <p:nvPr/>
              </p:nvSpPr>
              <p:spPr bwMode="auto">
                <a:xfrm>
                  <a:off x="1832" y="1153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6" name="AutoShape 30"/>
                <p:cNvCxnSpPr>
                  <a:cxnSpLocks noChangeShapeType="1"/>
                  <a:stCxn id="15" idx="5"/>
                  <a:endCxn id="8" idx="1"/>
                </p:cNvCxnSpPr>
                <p:nvPr/>
              </p:nvCxnSpPr>
              <p:spPr bwMode="auto">
                <a:xfrm rot="16200000" flipH="1">
                  <a:off x="2180" y="948"/>
                  <a:ext cx="719" cy="1266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17" name="Oval 31"/>
                <p:cNvSpPr>
                  <a:spLocks noChangeArrowheads="1"/>
                </p:cNvSpPr>
                <p:nvPr/>
              </p:nvSpPr>
              <p:spPr bwMode="auto">
                <a:xfrm>
                  <a:off x="3152" y="149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32"/>
                <p:cNvSpPr>
                  <a:spLocks noChangeArrowheads="1"/>
                </p:cNvSpPr>
                <p:nvPr/>
              </p:nvSpPr>
              <p:spPr bwMode="auto">
                <a:xfrm>
                  <a:off x="1792" y="173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9" name="AutoShape 33"/>
                <p:cNvCxnSpPr>
                  <a:cxnSpLocks noChangeShapeType="1"/>
                  <a:endCxn id="18" idx="6"/>
                </p:cNvCxnSpPr>
                <p:nvPr/>
              </p:nvCxnSpPr>
              <p:spPr bwMode="auto">
                <a:xfrm flipH="1">
                  <a:off x="1880" y="1432"/>
                  <a:ext cx="1352" cy="344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20" name="Oval 36"/>
                <p:cNvSpPr>
                  <a:spLocks noChangeArrowheads="1"/>
                </p:cNvSpPr>
                <p:nvPr/>
              </p:nvSpPr>
              <p:spPr bwMode="auto">
                <a:xfrm>
                  <a:off x="3152" y="1312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37"/>
                <p:cNvSpPr>
                  <a:spLocks noChangeShapeType="1"/>
                </p:cNvSpPr>
                <p:nvPr/>
              </p:nvSpPr>
              <p:spPr bwMode="auto">
                <a:xfrm>
                  <a:off x="3200" y="1384"/>
                  <a:ext cx="0" cy="11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2" name="Line 38"/>
          <p:cNvSpPr>
            <a:spLocks noChangeShapeType="1"/>
          </p:cNvSpPr>
          <p:nvPr/>
        </p:nvSpPr>
        <p:spPr bwMode="auto">
          <a:xfrm flipV="1">
            <a:off x="5016500" y="2489200"/>
            <a:ext cx="38100" cy="25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8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Concurrent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checking.deduct(400);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dispense(400);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checking.deduct(400);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dispense(400);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5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31800" y="2079625"/>
            <a:ext cx="8342313" cy="3773488"/>
            <a:chOff x="295" y="1158"/>
            <a:chExt cx="5476" cy="225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181"/>
              <a:ext cx="90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73" y="1181"/>
              <a:ext cx="11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383" y="1181"/>
              <a:ext cx="5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430" y="1181"/>
              <a:ext cx="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44" y="1405"/>
              <a:ext cx="111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44" y="1626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954" y="1181"/>
              <a:ext cx="90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53" y="1181"/>
              <a:ext cx="1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995" y="1177"/>
              <a:ext cx="5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954" y="1497"/>
              <a:ext cx="15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95" y="1158"/>
              <a:ext cx="249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04" y="1158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820" y="1158"/>
              <a:ext cx="295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2804" y="1174"/>
              <a:ext cx="1" cy="64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4" y="1954"/>
              <a:ext cx="116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243" y="1971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5" y="1836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220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236" y="1836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804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820" y="1836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109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5124" y="1836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220" y="1852"/>
              <a:ext cx="16" cy="2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804" y="1852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954" y="2222"/>
              <a:ext cx="148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132" y="2231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2804" y="2120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954" y="2491"/>
              <a:ext cx="190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total+b.getBalance()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32" y="2499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2804" y="2389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954" y="2759"/>
              <a:ext cx="18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total+c.getBalance()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2804" y="2657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44" y="3027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243" y="3044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2804" y="2925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295" y="3414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2220" y="3193"/>
              <a:ext cx="16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2220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236" y="3414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804" y="3193"/>
              <a:ext cx="1" cy="20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804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820" y="3414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5109" y="3193"/>
              <a:ext cx="15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5109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5124" y="3414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" name="Group 50"/>
            <p:cNvGrpSpPr>
              <a:grpSpLocks/>
            </p:cNvGrpSpPr>
            <p:nvPr/>
          </p:nvGrpSpPr>
          <p:grpSpPr bwMode="auto">
            <a:xfrm>
              <a:off x="3005" y="3066"/>
              <a:ext cx="47" cy="151"/>
              <a:chOff x="517" y="1652"/>
              <a:chExt cx="47" cy="151"/>
            </a:xfrm>
          </p:grpSpPr>
          <p:sp>
            <p:nvSpPr>
              <p:cNvPr id="53" name="Oval 51"/>
              <p:cNvSpPr>
                <a:spLocks noChangeArrowheads="1"/>
              </p:cNvSpPr>
              <p:nvPr/>
            </p:nvSpPr>
            <p:spPr bwMode="auto">
              <a:xfrm>
                <a:off x="517" y="1652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auto">
              <a:xfrm>
                <a:off x="517" y="1756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1266825" y="6011863"/>
            <a:ext cx="4830763" cy="312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Both withdraw and deposit contain a write operation</a:t>
            </a:r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2476500" y="3771900"/>
            <a:ext cx="18161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 flipH="1">
            <a:off x="2247900" y="4525963"/>
            <a:ext cx="2151063" cy="833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5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Serially-Equivalent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282257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282257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37686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37686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37686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169386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48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410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61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6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06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474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need to provide ACID</a:t>
            </a:r>
          </a:p>
          <a:p>
            <a:r>
              <a:rPr lang="en-US" dirty="0" smtClean="0"/>
              <a:t>Serial equivalence defines correctness of executing concurrent transactions</a:t>
            </a:r>
          </a:p>
          <a:p>
            <a:r>
              <a:rPr lang="en-US" dirty="0" smtClean="0"/>
              <a:t>It is handled by ordering conflicting </a:t>
            </a:r>
            <a:r>
              <a:rPr lang="en-US" dirty="0" smtClean="0"/>
              <a:t>operations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9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7700" y="1600200"/>
            <a:ext cx="3200400" cy="2438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38100" cmpd="dbl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Satisfied?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1. savings.deduct(100)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2. checking.add(100)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3. mnymkt.deduct(200)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4. checking.add(200)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5. checking.deduct(400)</a:t>
            </a:r>
            <a:r>
              <a:rPr lang="en-US" dirty="0" smtClean="0">
                <a:latin typeface="Arial" charset="0"/>
                <a:ea typeface="ＭＳ Ｐゴシック" charset="0"/>
              </a:rPr>
              <a:t>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6. dispense(400)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50900" y="2185075"/>
            <a:ext cx="2082800" cy="147732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means the customer loses money; we need to restore old state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2946400" y="2007275"/>
            <a:ext cx="393700" cy="444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921000" y="2794675"/>
            <a:ext cx="558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933700" y="3213775"/>
            <a:ext cx="49530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642100" y="1854875"/>
            <a:ext cx="1828800" cy="203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A failure at these points does not cause lost money, but old steps cannot be repeated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6083300" y="2375575"/>
            <a:ext cx="571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6045200" y="3112175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0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Locks &amp;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we discussed in mutual exclusion is one big lock.</a:t>
            </a:r>
          </a:p>
          <a:p>
            <a:pPr lvl="1"/>
            <a:r>
              <a:rPr lang="en-US" dirty="0" smtClean="0"/>
              <a:t>Everyone else has to wait.</a:t>
            </a:r>
          </a:p>
          <a:p>
            <a:pPr lvl="1"/>
            <a:r>
              <a:rPr lang="en-US" dirty="0" smtClean="0"/>
              <a:t>It does not necessarily deal with failures.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Observation: we can interleave some operations from different processes.</a:t>
            </a:r>
          </a:p>
          <a:p>
            <a:r>
              <a:rPr lang="en-US" dirty="0" smtClean="0"/>
              <a:t>Failure</a:t>
            </a:r>
          </a:p>
          <a:p>
            <a:pPr lvl="1"/>
            <a:r>
              <a:rPr lang="en-US" dirty="0" smtClean="0"/>
              <a:t>If a process crashes while holding a lock</a:t>
            </a:r>
          </a:p>
          <a:p>
            <a:r>
              <a:rPr lang="en-US" dirty="0" smtClean="0"/>
              <a:t>Let’s go beyond simple locking!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for </a:t>
            </a:r>
            <a:r>
              <a:rPr lang="en-US" dirty="0" smtClean="0">
                <a:solidFill>
                  <a:srgbClr val="FF0000"/>
                </a:solidFill>
              </a:rPr>
              <a:t>grouping multiple operations into one</a:t>
            </a:r>
          </a:p>
          <a:p>
            <a:r>
              <a:rPr lang="en-US" dirty="0" smtClean="0"/>
              <a:t>A transaction is </a:t>
            </a:r>
            <a:r>
              <a:rPr lang="en-US" dirty="0" smtClean="0">
                <a:solidFill>
                  <a:srgbClr val="0000FF"/>
                </a:solidFill>
              </a:rPr>
              <a:t>indivisible (atomic) </a:t>
            </a:r>
            <a:r>
              <a:rPr lang="en-US" dirty="0" smtClean="0"/>
              <a:t>from the point of view of other transactions</a:t>
            </a:r>
          </a:p>
          <a:p>
            <a:pPr lvl="1"/>
            <a:r>
              <a:rPr lang="en-US" dirty="0" smtClean="0"/>
              <a:t>No access to intermediate results/states</a:t>
            </a:r>
          </a:p>
          <a:p>
            <a:pPr lvl="1"/>
            <a:r>
              <a:rPr lang="en-US" dirty="0" smtClean="0"/>
              <a:t>Free from interference by other operations</a:t>
            </a:r>
          </a:p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/>
              <a:t>begin(): begins a transaction</a:t>
            </a:r>
          </a:p>
          <a:p>
            <a:pPr lvl="1"/>
            <a:r>
              <a:rPr lang="en-US" dirty="0" smtClean="0"/>
              <a:t>commit(): tries completing the transaction</a:t>
            </a:r>
          </a:p>
          <a:p>
            <a:pPr lvl="1"/>
            <a:r>
              <a:rPr lang="en-US" dirty="0" smtClean="0"/>
              <a:t>abort(): aborts the transaction</a:t>
            </a:r>
          </a:p>
          <a:p>
            <a:r>
              <a:rPr lang="en-US" dirty="0" smtClean="0"/>
              <a:t>Implementing transactions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Performance</a:t>
            </a:r>
            <a:r>
              <a:rPr lang="en-US" dirty="0" smtClean="0"/>
              <a:t>: finding out what operations we can interleave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Failure</a:t>
            </a:r>
            <a:r>
              <a:rPr lang="en-US" dirty="0" smtClean="0"/>
              <a:t>: dealing with failures, rolling back changes if necessary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Transactions: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tomicity: All or nothing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onsistency: if the server starts in a consistent state, the transaction ends with the server in a consistent state.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solation: Each transaction must be performed without interference from other transactions, i.e., the non-final effects of a transaction must not be visible to other transactions.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urability: After a transaction has completed successfully, all its effects are saved in permanent storage.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Update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One transaction causes loss of info. for another: consider three account objects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3200" u="sng" dirty="0" smtClean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3200" u="sng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3200" u="sng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08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25064</TotalTime>
  <Pages>12</Pages>
  <Words>1268</Words>
  <Application>Microsoft Macintosh PowerPoint</Application>
  <PresentationFormat>Letter Paper (8.5x11 in)</PresentationFormat>
  <Paragraphs>411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Concurrency Control --- 1</vt:lpstr>
      <vt:lpstr>Recap: Concurrent Transactions</vt:lpstr>
      <vt:lpstr>Why Not Satisfied?</vt:lpstr>
      <vt:lpstr>Recap: Locks &amp; Transactions</vt:lpstr>
      <vt:lpstr>Transaction</vt:lpstr>
      <vt:lpstr>Properties of Transactions: ACID</vt:lpstr>
      <vt:lpstr>What Can Go Wrong?</vt:lpstr>
      <vt:lpstr>Lost Update Problem</vt:lpstr>
      <vt:lpstr>What Can Go Wrong?</vt:lpstr>
      <vt:lpstr>Inconsistent Retrieval Problem</vt:lpstr>
      <vt:lpstr>What is “Correct”?</vt:lpstr>
      <vt:lpstr>Concurrency Control: Providing “Correct” Interleaving</vt:lpstr>
      <vt:lpstr>CSE 486/586 Administrivia</vt:lpstr>
      <vt:lpstr>Providing Serial Equivalence</vt:lpstr>
      <vt:lpstr>Conflicting Operations</vt:lpstr>
      <vt:lpstr>Conditions for Correct Interleaving</vt:lpstr>
      <vt:lpstr>Conflicting Operations</vt:lpstr>
      <vt:lpstr>Example of Conflicting Operations</vt:lpstr>
      <vt:lpstr>Another Example</vt:lpstr>
      <vt:lpstr>Inconsistent Retrievals Problem</vt:lpstr>
      <vt:lpstr>Serially-Equivalent Ordering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1045</cp:revision>
  <cp:lastPrinted>2013-03-04T19:41:40Z</cp:lastPrinted>
  <dcterms:created xsi:type="dcterms:W3CDTF">2012-03-02T15:23:59Z</dcterms:created>
  <dcterms:modified xsi:type="dcterms:W3CDTF">2013-03-04T19:52:58Z</dcterms:modified>
  <cp:category/>
</cp:coreProperties>
</file>