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8"/>
  </p:notesMasterIdLst>
  <p:handoutMasterIdLst>
    <p:handoutMasterId r:id="rId19"/>
  </p:handoutMasterIdLst>
  <p:sldIdLst>
    <p:sldId id="322" r:id="rId3"/>
    <p:sldId id="733" r:id="rId4"/>
    <p:sldId id="732" r:id="rId5"/>
    <p:sldId id="724" r:id="rId6"/>
    <p:sldId id="723" r:id="rId7"/>
    <p:sldId id="725" r:id="rId8"/>
    <p:sldId id="726" r:id="rId9"/>
    <p:sldId id="712" r:id="rId10"/>
    <p:sldId id="713" r:id="rId11"/>
    <p:sldId id="714" r:id="rId12"/>
    <p:sldId id="715" r:id="rId13"/>
    <p:sldId id="731" r:id="rId14"/>
    <p:sldId id="716" r:id="rId15"/>
    <p:sldId id="687" r:id="rId16"/>
    <p:sldId id="584" r:id="rId1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63" d="100"/>
          <a:sy n="63" d="100"/>
        </p:scale>
        <p:origin x="-14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Executions of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should </a:t>
            </a:r>
            <a:r>
              <a:rPr lang="en-US" i="1" dirty="0" smtClean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 smtClean="0"/>
              <a:t>on an object</a:t>
            </a:r>
          </a:p>
          <a:p>
            <a:pPr lvl="1"/>
            <a:r>
              <a:rPr lang="en-US" dirty="0" smtClean="0"/>
              <a:t>Until all transactions that previously wrote that object have either committed or aborted</a:t>
            </a:r>
          </a:p>
          <a:p>
            <a:r>
              <a:rPr lang="en-US" dirty="0" smtClean="0"/>
              <a:t>How do we implement serial equivalence &amp; strict executions? Many ways</a:t>
            </a:r>
          </a:p>
          <a:p>
            <a:r>
              <a:rPr lang="en-US" dirty="0" smtClean="0"/>
              <a:t>One example: optimistic concurrency control: optimistically perform a transaction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if it’s OK to commit then commit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if not, abort and retry</a:t>
            </a:r>
            <a:endParaRPr lang="en-US" dirty="0" smtClean="0"/>
          </a:p>
          <a:p>
            <a:pPr lvl="1"/>
            <a:r>
              <a:rPr lang="en-US" dirty="0" smtClean="0"/>
              <a:t>Examples: </a:t>
            </a:r>
            <a:r>
              <a:rPr lang="en-US" dirty="0" err="1" smtClean="0"/>
              <a:t>Dropbox</a:t>
            </a:r>
            <a:r>
              <a:rPr lang="en-US" dirty="0" smtClean="0"/>
              <a:t>, Google Docs, Wikipedia, Dynamo, etc.</a:t>
            </a:r>
          </a:p>
          <a:p>
            <a:r>
              <a:rPr lang="en-US" dirty="0" smtClean="0"/>
              <a:t>We’ll see how to do this with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67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064500" cy="4927600"/>
          </a:xfrm>
        </p:spPr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 Exclusive Locks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4000" dirty="0" smtClean="0">
                <a:latin typeface="Arial" pitchFamily="-1" charset="0"/>
              </a:rPr>
              <a:t>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	Transaction T2</a:t>
            </a:r>
            <a:r>
              <a:rPr lang="en-US" sz="4000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 balance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 = (balance*1.1)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* 0.1)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commit()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(balance*1.1) 				        			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commit()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798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54400" y="38735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819400" y="44323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97200" y="48387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924800" y="5207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C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04100" y="5715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581900" y="61214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C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50000" y="4165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572000" y="22860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622800" y="3022600"/>
            <a:ext cx="7112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WAIT on B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533900" y="4432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350000" y="35687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810000" y="4673600"/>
            <a:ext cx="723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87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Acquire/Release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do it naively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0900" y="1930400"/>
            <a:ext cx="76835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x=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y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(x)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z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33800" y="1905000"/>
            <a:ext cx="0" cy="2667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914400" y="2895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7945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781800" y="3276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27100" y="35052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14400" y="41275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81800" y="39624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781800" y="4572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</p:spTree>
    <p:extLst>
      <p:ext uri="{BB962C8B-B14F-4D97-AF65-F5344CB8AC3E}">
        <p14:creationId xmlns:p14="http://schemas.microsoft.com/office/powerpoint/2010/main" val="266755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phase locking</a:t>
            </a:r>
          </a:p>
          <a:p>
            <a:pPr lvl="1"/>
            <a:r>
              <a:rPr lang="en-US" dirty="0" smtClean="0"/>
              <a:t>To satisfy serial equivalence</a:t>
            </a:r>
          </a:p>
          <a:p>
            <a:pPr lvl="1"/>
            <a:r>
              <a:rPr lang="en-US" dirty="0" smtClean="0"/>
              <a:t>First phase (growing phase): new locks are acquired</a:t>
            </a:r>
          </a:p>
          <a:p>
            <a:pPr lvl="1"/>
            <a:r>
              <a:rPr lang="en-US" dirty="0" smtClean="0"/>
              <a:t>Second phase (shrinking phase): locks are only released</a:t>
            </a:r>
          </a:p>
          <a:p>
            <a:pPr lvl="1"/>
            <a:r>
              <a:rPr lang="en-US" dirty="0" smtClean="0"/>
              <a:t>A transaction is not allowed to acquire any new lock, once it has released any one lock</a:t>
            </a:r>
          </a:p>
          <a:p>
            <a:r>
              <a:rPr lang="en-US" dirty="0" smtClean="0"/>
              <a:t>Strict two phase locking</a:t>
            </a:r>
          </a:p>
          <a:p>
            <a:pPr lvl="1"/>
            <a:r>
              <a:rPr lang="en-US" dirty="0" smtClean="0"/>
              <a:t>To handle abort() (failures)</a:t>
            </a:r>
          </a:p>
          <a:p>
            <a:pPr lvl="1"/>
            <a:r>
              <a:rPr lang="en-US" dirty="0" smtClean="0"/>
              <a:t>Locks are only released at the end of the transaction, either at commit() or abort()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42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</a:t>
            </a:r>
          </a:p>
          <a:p>
            <a:pPr lvl="1"/>
            <a:r>
              <a:rPr lang="en-US" dirty="0" smtClean="0"/>
              <a:t>Delaying </a:t>
            </a:r>
            <a:r>
              <a:rPr lang="en-US" dirty="0"/>
              <a:t>both their read and write operations 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Strict execution with exclusive locks</a:t>
            </a:r>
          </a:p>
          <a:p>
            <a:pPr lvl="1"/>
            <a:r>
              <a:rPr lang="en-US" smtClean="0"/>
              <a:t>Strict 2PL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check your midterm</a:t>
            </a:r>
          </a:p>
          <a:p>
            <a:pPr lvl="1"/>
            <a:r>
              <a:rPr lang="en-US" dirty="0" smtClean="0"/>
              <a:t>Any mistake?</a:t>
            </a:r>
          </a:p>
          <a:p>
            <a:pPr lvl="1"/>
            <a:r>
              <a:rPr lang="en-US" dirty="0" smtClean="0"/>
              <a:t>Any re-grading request?</a:t>
            </a:r>
          </a:p>
          <a:p>
            <a:r>
              <a:rPr lang="en-US" dirty="0" smtClean="0"/>
              <a:t>Please come down row-by-row</a:t>
            </a:r>
          </a:p>
          <a:p>
            <a:r>
              <a:rPr lang="en-US" dirty="0" smtClean="0"/>
              <a:t>Please return your exam after you’re done.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668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3/29 (Friday)</a:t>
            </a:r>
          </a:p>
          <a:p>
            <a:r>
              <a:rPr lang="en-US" dirty="0" smtClean="0"/>
              <a:t>PA2 grading</a:t>
            </a:r>
          </a:p>
          <a:p>
            <a:pPr lvl="1"/>
            <a:r>
              <a:rPr lang="en-US" dirty="0" smtClean="0"/>
              <a:t>Will be done sometime next week (we wanted to grade the midterm first.)</a:t>
            </a:r>
          </a:p>
          <a:p>
            <a:r>
              <a:rPr lang="en-US" dirty="0" smtClean="0"/>
              <a:t>Tech Talk</a:t>
            </a:r>
            <a:r>
              <a:rPr lang="en-US" dirty="0"/>
              <a:t>: Chris </a:t>
            </a:r>
            <a:r>
              <a:rPr lang="en-US" dirty="0" err="1" smtClean="0"/>
              <a:t>Buryta</a:t>
            </a:r>
            <a:r>
              <a:rPr lang="en-US" dirty="0" smtClean="0"/>
              <a:t> (Streamline Social) on their virtualization tools for </a:t>
            </a:r>
            <a:r>
              <a:rPr lang="en-US" smtClean="0"/>
              <a:t>social applications</a:t>
            </a:r>
            <a:endParaRPr lang="en-US" dirty="0" smtClean="0"/>
          </a:p>
          <a:p>
            <a:pPr lvl="1"/>
            <a:r>
              <a:rPr lang="en-US" dirty="0" smtClean="0"/>
              <a:t>Today at 6pm</a:t>
            </a:r>
          </a:p>
          <a:p>
            <a:pPr lvl="1"/>
            <a:r>
              <a:rPr lang="en-US" dirty="0" smtClean="0"/>
              <a:t>Davis 338A</a:t>
            </a:r>
          </a:p>
          <a:p>
            <a:r>
              <a:rPr lang="en-US" dirty="0"/>
              <a:t>Anonymous 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504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82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06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7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Serial </a:t>
            </a:r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3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things we wanted to take care of (from the last lecture)</a:t>
            </a:r>
          </a:p>
          <a:p>
            <a:pPr lvl="1"/>
            <a:r>
              <a:rPr lang="en-US" dirty="0" smtClean="0"/>
              <a:t>Performance: interleaving of operations</a:t>
            </a:r>
          </a:p>
          <a:p>
            <a:pPr lvl="1"/>
            <a:r>
              <a:rPr lang="en-US" dirty="0" smtClean="0"/>
              <a:t>Failure: intentional (abort()), unintentional (e.g., process failure)</a:t>
            </a:r>
          </a:p>
          <a:p>
            <a:r>
              <a:rPr lang="en-US" dirty="0" smtClean="0"/>
              <a:t>Interleaving must satisfy serial equivalence</a:t>
            </a:r>
          </a:p>
          <a:p>
            <a:r>
              <a:rPr lang="en-US" dirty="0" smtClean="0"/>
              <a:t>What about failures?</a:t>
            </a:r>
          </a:p>
          <a:p>
            <a:pPr lvl="1"/>
            <a:r>
              <a:rPr lang="en-US" dirty="0" smtClean="0"/>
              <a:t>Should be able to rollback as if no transaction has happened.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753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Abort()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315912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315912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71341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71341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71341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203041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76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356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a.getBalance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59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4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1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4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25461</TotalTime>
  <Pages>12</Pages>
  <Words>817</Words>
  <Application>Microsoft Macintosh PowerPoint</Application>
  <PresentationFormat>Letter Paper (8.5x11 in)</PresentationFormat>
  <Paragraphs>225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CS252-template</vt:lpstr>
      <vt:lpstr>Office Theme</vt:lpstr>
      <vt:lpstr>CSE 486/586 Distributed Systems Concurrency Control --- 2</vt:lpstr>
      <vt:lpstr>Midterm Review</vt:lpstr>
      <vt:lpstr>CSE 486/586 Administrivia</vt:lpstr>
      <vt:lpstr>Recap: Conflicting Operations</vt:lpstr>
      <vt:lpstr>Recap: Serial Equivalence</vt:lpstr>
      <vt:lpstr>Recap: Serial Equivalence </vt:lpstr>
      <vt:lpstr>Recap: Serial Equivalence</vt:lpstr>
      <vt:lpstr>Implementing Transactions</vt:lpstr>
      <vt:lpstr>Handling Abort()</vt:lpstr>
      <vt:lpstr>Strict Executions of Transactions</vt:lpstr>
      <vt:lpstr>Using Exclusive Locks</vt:lpstr>
      <vt:lpstr>How to Acquire/Release Locks</vt:lpstr>
      <vt:lpstr>Using Exclusive 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1058</cp:revision>
  <cp:lastPrinted>2012-03-09T19:06:02Z</cp:lastPrinted>
  <dcterms:created xsi:type="dcterms:W3CDTF">2012-03-19T17:30:09Z</dcterms:created>
  <dcterms:modified xsi:type="dcterms:W3CDTF">2013-03-20T17:25:33Z</dcterms:modified>
  <cp:category/>
</cp:coreProperties>
</file>