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32" r:id="rId4"/>
    <p:sldId id="711" r:id="rId5"/>
    <p:sldId id="700" r:id="rId6"/>
    <p:sldId id="701" r:id="rId7"/>
    <p:sldId id="727" r:id="rId8"/>
    <p:sldId id="728" r:id="rId9"/>
    <p:sldId id="729" r:id="rId10"/>
    <p:sldId id="706" r:id="rId11"/>
    <p:sldId id="707" r:id="rId12"/>
    <p:sldId id="734" r:id="rId13"/>
    <p:sldId id="733" r:id="rId14"/>
    <p:sldId id="669" r:id="rId15"/>
    <p:sldId id="689" r:id="rId16"/>
    <p:sldId id="690" r:id="rId17"/>
    <p:sldId id="691" r:id="rId18"/>
    <p:sldId id="692" r:id="rId19"/>
    <p:sldId id="693" r:id="rId20"/>
    <p:sldId id="697" r:id="rId21"/>
    <p:sldId id="698" r:id="rId22"/>
    <p:sldId id="710" r:id="rId23"/>
    <p:sldId id="68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63" d="100"/>
          <a:sy n="63" d="100"/>
        </p:scale>
        <p:origin x="-14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Two-Version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types of locks: read lock, write lock, commit lock</a:t>
            </a:r>
          </a:p>
          <a:p>
            <a:pPr lvl="1"/>
            <a:r>
              <a:rPr lang="en-US" dirty="0" smtClean="0"/>
              <a:t>Transaction cannot get a read or write lock if there is a commit lock</a:t>
            </a:r>
          </a:p>
          <a:p>
            <a:r>
              <a:rPr lang="en-US" dirty="0" smtClean="0"/>
              <a:t>When the transaction coordinator receives a request to commit</a:t>
            </a:r>
          </a:p>
          <a:p>
            <a:pPr lvl="1"/>
            <a:r>
              <a:rPr lang="en-US" dirty="0" smtClean="0"/>
              <a:t>Converts all that transaction’s write locks into commit locks</a:t>
            </a:r>
          </a:p>
          <a:p>
            <a:pPr lvl="1"/>
            <a:r>
              <a:rPr lang="en-US" dirty="0" smtClean="0"/>
              <a:t>If any objects have outstanding read locks, transaction must wait until the transactions that set these locks have completed and locks are released</a:t>
            </a:r>
          </a:p>
          <a:p>
            <a:r>
              <a:rPr lang="en-US" dirty="0" smtClean="0"/>
              <a:t>Compare with read/write locks:</a:t>
            </a:r>
          </a:p>
          <a:p>
            <a:pPr lvl="1"/>
            <a:r>
              <a:rPr lang="en-US" dirty="0" smtClean="0"/>
              <a:t>Read operations are delayed only while transactions are committed</a:t>
            </a:r>
          </a:p>
          <a:p>
            <a:pPr lvl="1"/>
            <a:r>
              <a:rPr lang="en-US" dirty="0" smtClean="0"/>
              <a:t>Read operations of one transaction can cause a delay in the committing of other transactions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</a:t>
            </a:r>
            <a:r>
              <a:rPr lang="en-US" dirty="0" smtClean="0"/>
              <a:t>-Version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778000"/>
            <a:ext cx="7683500" cy="33274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u="sng" dirty="0" smtClean="0">
                <a:latin typeface="Arial" pitchFamily="-1" charset="0"/>
              </a:rPr>
              <a:t>lock </a:t>
            </a:r>
            <a:r>
              <a:rPr lang="en-US" u="sng" dirty="0" smtClean="0">
                <a:latin typeface="Arial" pitchFamily="-1" charset="0"/>
              </a:rPr>
              <a:t>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</a:t>
            </a:r>
            <a:r>
              <a:rPr lang="en-US" dirty="0" smtClean="0">
                <a:latin typeface="Arial" pitchFamily="-1" charset="0"/>
              </a:rPr>
              <a:t>    write	commit</a:t>
            </a:r>
            <a:endParaRPr lang="en-US" dirty="0" smtClean="0">
              <a:latin typeface="Arial" pitchFamily="-1" charset="0"/>
            </a:endParaRP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 OK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solidFill>
                <a:srgbClr val="0000FF"/>
              </a:solidFill>
              <a:latin typeface="Arial" pitchFamily="-1" charset="0"/>
            </a:endParaRP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commit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	  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371600" y="2971800"/>
            <a:ext cx="7010400" cy="2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52500" y="4318000"/>
            <a:ext cx="7429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3032289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5410200" y="3048000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H="1">
            <a:off x="6781800" y="3048000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91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3/29 (Friday)</a:t>
            </a:r>
          </a:p>
          <a:p>
            <a:r>
              <a:rPr lang="en-US" dirty="0" smtClean="0"/>
              <a:t>PA2 grading</a:t>
            </a:r>
          </a:p>
          <a:p>
            <a:pPr lvl="1"/>
            <a:r>
              <a:rPr lang="en-US" dirty="0" smtClean="0"/>
              <a:t>Will be done sometime next week (we wanted to grade the midterm first.)</a:t>
            </a:r>
          </a:p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638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Transactions that invoke operations at multiple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1054100" y="28829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667000" y="210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692400" y="337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2705100" y="4610100"/>
            <a:ext cx="7874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2895600" y="2324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2882900" y="2514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10"/>
          <p:cNvSpPr>
            <a:spLocks noChangeArrowheads="1"/>
          </p:cNvSpPr>
          <p:nvPr/>
        </p:nvSpPr>
        <p:spPr bwMode="auto">
          <a:xfrm>
            <a:off x="2959100" y="3556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946400" y="3746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946400" y="4660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933700" y="4851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14"/>
          <p:cNvSpPr>
            <a:spLocks noChangeArrowheads="1"/>
          </p:cNvSpPr>
          <p:nvPr/>
        </p:nvSpPr>
        <p:spPr bwMode="auto">
          <a:xfrm>
            <a:off x="2971800" y="5168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5"/>
          <p:cNvSpPr>
            <a:spLocks noChangeShapeType="1"/>
          </p:cNvSpPr>
          <p:nvPr/>
        </p:nvSpPr>
        <p:spPr bwMode="auto">
          <a:xfrm>
            <a:off x="2959100" y="5359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5" name="AutoShape 16"/>
          <p:cNvCxnSpPr>
            <a:cxnSpLocks noChangeShapeType="1"/>
            <a:stCxn id="39" idx="0"/>
            <a:endCxn id="27" idx="2"/>
          </p:cNvCxnSpPr>
          <p:nvPr/>
        </p:nvCxnSpPr>
        <p:spPr bwMode="auto">
          <a:xfrm rot="16200000">
            <a:off x="1889125" y="2079625"/>
            <a:ext cx="571500" cy="14414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6" name="AutoShape 17"/>
          <p:cNvCxnSpPr>
            <a:cxnSpLocks noChangeShapeType="1"/>
            <a:stCxn id="39" idx="3"/>
            <a:endCxn id="30" idx="0"/>
          </p:cNvCxnSpPr>
          <p:nvPr/>
        </p:nvCxnSpPr>
        <p:spPr bwMode="auto">
          <a:xfrm>
            <a:off x="1612900" y="3249613"/>
            <a:ext cx="1333500" cy="4826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7" name="AutoShape 18"/>
          <p:cNvCxnSpPr>
            <a:cxnSpLocks noChangeShapeType="1"/>
            <a:stCxn id="39" idx="2"/>
            <a:endCxn id="31" idx="2"/>
          </p:cNvCxnSpPr>
          <p:nvPr/>
        </p:nvCxnSpPr>
        <p:spPr bwMode="auto">
          <a:xfrm rot="16200000" flipH="1">
            <a:off x="1480344" y="3385344"/>
            <a:ext cx="1439862" cy="14922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8" name="AutoShape 19"/>
          <p:cNvCxnSpPr>
            <a:cxnSpLocks noChangeShapeType="1"/>
            <a:stCxn id="39" idx="2"/>
            <a:endCxn id="33" idx="2"/>
          </p:cNvCxnSpPr>
          <p:nvPr/>
        </p:nvCxnSpPr>
        <p:spPr bwMode="auto">
          <a:xfrm rot="16200000" flipH="1">
            <a:off x="1239044" y="3626644"/>
            <a:ext cx="1947862" cy="15176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1295400" y="30861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3162300" y="24130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2641600" y="3911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2667000" y="5372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3200400" y="36195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213100" y="47117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45" name="Text Box 26"/>
          <p:cNvSpPr txBox="1">
            <a:spLocks noChangeArrowheads="1"/>
          </p:cNvSpPr>
          <p:nvPr/>
        </p:nvSpPr>
        <p:spPr bwMode="auto">
          <a:xfrm>
            <a:off x="3225800" y="52197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4318000" y="32766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7" name="Text Box 28"/>
          <p:cNvSpPr txBox="1">
            <a:spLocks noChangeArrowheads="1"/>
          </p:cNvSpPr>
          <p:nvPr/>
        </p:nvSpPr>
        <p:spPr bwMode="auto">
          <a:xfrm>
            <a:off x="4394200" y="35052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8" name="Rectangle 29"/>
          <p:cNvSpPr>
            <a:spLocks noChangeArrowheads="1"/>
          </p:cNvSpPr>
          <p:nvPr/>
        </p:nvSpPr>
        <p:spPr bwMode="auto">
          <a:xfrm>
            <a:off x="5524500" y="2540000"/>
            <a:ext cx="914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9" name="Text Box 30"/>
          <p:cNvSpPr txBox="1">
            <a:spLocks noChangeArrowheads="1"/>
          </p:cNvSpPr>
          <p:nvPr/>
        </p:nvSpPr>
        <p:spPr bwMode="auto">
          <a:xfrm>
            <a:off x="5219700" y="27432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50" name="Rectangle 31"/>
          <p:cNvSpPr>
            <a:spLocks noChangeArrowheads="1"/>
          </p:cNvSpPr>
          <p:nvPr/>
        </p:nvSpPr>
        <p:spPr bwMode="auto">
          <a:xfrm>
            <a:off x="5486400" y="3860800"/>
            <a:ext cx="952500" cy="863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1" name="Rectangle 32"/>
          <p:cNvSpPr>
            <a:spLocks noChangeArrowheads="1"/>
          </p:cNvSpPr>
          <p:nvPr/>
        </p:nvSpPr>
        <p:spPr bwMode="auto">
          <a:xfrm>
            <a:off x="6870700" y="2146300"/>
            <a:ext cx="1041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2" name="Rectangle 33"/>
          <p:cNvSpPr>
            <a:spLocks noChangeArrowheads="1"/>
          </p:cNvSpPr>
          <p:nvPr/>
        </p:nvSpPr>
        <p:spPr bwMode="auto">
          <a:xfrm>
            <a:off x="7035800" y="3289300"/>
            <a:ext cx="10922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3" name="Rectangle 34"/>
          <p:cNvSpPr>
            <a:spLocks noChangeArrowheads="1"/>
          </p:cNvSpPr>
          <p:nvPr/>
        </p:nvSpPr>
        <p:spPr bwMode="auto">
          <a:xfrm>
            <a:off x="6896100" y="4533900"/>
            <a:ext cx="990600" cy="914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4" name="Text Box 35"/>
          <p:cNvSpPr txBox="1">
            <a:spLocks noChangeArrowheads="1"/>
          </p:cNvSpPr>
          <p:nvPr/>
        </p:nvSpPr>
        <p:spPr bwMode="auto">
          <a:xfrm>
            <a:off x="5270500" y="41529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6578600" y="22733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T11</a:t>
            </a:r>
          </a:p>
        </p:txBody>
      </p:sp>
      <p:sp>
        <p:nvSpPr>
          <p:cNvPr id="56" name="Text Box 37"/>
          <p:cNvSpPr txBox="1">
            <a:spLocks noChangeArrowheads="1"/>
          </p:cNvSpPr>
          <p:nvPr/>
        </p:nvSpPr>
        <p:spPr bwMode="auto">
          <a:xfrm>
            <a:off x="6769100" y="33909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T12</a:t>
            </a:r>
          </a:p>
        </p:txBody>
      </p:sp>
      <p:sp>
        <p:nvSpPr>
          <p:cNvPr id="57" name="Text Box 38"/>
          <p:cNvSpPr txBox="1">
            <a:spLocks noChangeArrowheads="1"/>
          </p:cNvSpPr>
          <p:nvPr/>
        </p:nvSpPr>
        <p:spPr bwMode="auto">
          <a:xfrm>
            <a:off x="6769100" y="38354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T21</a:t>
            </a:r>
          </a:p>
        </p:txBody>
      </p:sp>
      <p:sp>
        <p:nvSpPr>
          <p:cNvPr id="58" name="Text Box 39"/>
          <p:cNvSpPr txBox="1">
            <a:spLocks noChangeArrowheads="1"/>
          </p:cNvSpPr>
          <p:nvPr/>
        </p:nvSpPr>
        <p:spPr bwMode="auto">
          <a:xfrm>
            <a:off x="6553200" y="48768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T22</a:t>
            </a:r>
          </a:p>
        </p:txBody>
      </p:sp>
      <p:sp>
        <p:nvSpPr>
          <p:cNvPr id="59" name="Oval 40"/>
          <p:cNvSpPr>
            <a:spLocks noChangeArrowheads="1"/>
          </p:cNvSpPr>
          <p:nvPr/>
        </p:nvSpPr>
        <p:spPr bwMode="auto">
          <a:xfrm>
            <a:off x="7378700" y="2298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41"/>
          <p:cNvSpPr>
            <a:spLocks noChangeShapeType="1"/>
          </p:cNvSpPr>
          <p:nvPr/>
        </p:nvSpPr>
        <p:spPr bwMode="auto">
          <a:xfrm>
            <a:off x="7366000" y="2489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Text Box 42"/>
          <p:cNvSpPr txBox="1">
            <a:spLocks noChangeArrowheads="1"/>
          </p:cNvSpPr>
          <p:nvPr/>
        </p:nvSpPr>
        <p:spPr bwMode="auto">
          <a:xfrm>
            <a:off x="7645400" y="2349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62" name="Oval 43"/>
          <p:cNvSpPr>
            <a:spLocks noChangeArrowheads="1"/>
          </p:cNvSpPr>
          <p:nvPr/>
        </p:nvSpPr>
        <p:spPr bwMode="auto">
          <a:xfrm>
            <a:off x="7569200" y="3340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>
            <a:off x="7556500" y="3530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45"/>
          <p:cNvSpPr txBox="1">
            <a:spLocks noChangeArrowheads="1"/>
          </p:cNvSpPr>
          <p:nvPr/>
        </p:nvSpPr>
        <p:spPr bwMode="auto">
          <a:xfrm>
            <a:off x="7835900" y="33909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65" name="Oval 46"/>
          <p:cNvSpPr>
            <a:spLocks noChangeArrowheads="1"/>
          </p:cNvSpPr>
          <p:nvPr/>
        </p:nvSpPr>
        <p:spPr bwMode="auto">
          <a:xfrm>
            <a:off x="7569200" y="378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47"/>
          <p:cNvSpPr>
            <a:spLocks noChangeShapeType="1"/>
          </p:cNvSpPr>
          <p:nvPr/>
        </p:nvSpPr>
        <p:spPr bwMode="auto">
          <a:xfrm>
            <a:off x="7556500" y="397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48"/>
          <p:cNvSpPr txBox="1">
            <a:spLocks noChangeArrowheads="1"/>
          </p:cNvSpPr>
          <p:nvPr/>
        </p:nvSpPr>
        <p:spPr bwMode="auto">
          <a:xfrm>
            <a:off x="7835900" y="38354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68" name="Oval 49"/>
          <p:cNvSpPr>
            <a:spLocks noChangeArrowheads="1"/>
          </p:cNvSpPr>
          <p:nvPr/>
        </p:nvSpPr>
        <p:spPr bwMode="auto">
          <a:xfrm>
            <a:off x="7327900" y="4572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50"/>
          <p:cNvSpPr>
            <a:spLocks noChangeShapeType="1"/>
          </p:cNvSpPr>
          <p:nvPr/>
        </p:nvSpPr>
        <p:spPr bwMode="auto">
          <a:xfrm>
            <a:off x="7315200" y="4762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Text Box 51"/>
          <p:cNvSpPr txBox="1">
            <a:spLocks noChangeArrowheads="1"/>
          </p:cNvSpPr>
          <p:nvPr/>
        </p:nvSpPr>
        <p:spPr bwMode="auto">
          <a:xfrm>
            <a:off x="7594600" y="46228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71" name="Oval 52"/>
          <p:cNvSpPr>
            <a:spLocks noChangeArrowheads="1"/>
          </p:cNvSpPr>
          <p:nvPr/>
        </p:nvSpPr>
        <p:spPr bwMode="auto">
          <a:xfrm>
            <a:off x="7327900" y="50165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53"/>
          <p:cNvSpPr>
            <a:spLocks noChangeShapeType="1"/>
          </p:cNvSpPr>
          <p:nvPr/>
        </p:nvSpPr>
        <p:spPr bwMode="auto">
          <a:xfrm>
            <a:off x="7315200" y="52070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Text Box 54"/>
          <p:cNvSpPr txBox="1">
            <a:spLocks noChangeArrowheads="1"/>
          </p:cNvSpPr>
          <p:nvPr/>
        </p:nvSpPr>
        <p:spPr bwMode="auto">
          <a:xfrm>
            <a:off x="7594600" y="50673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74" name="Oval 55"/>
          <p:cNvSpPr>
            <a:spLocks noChangeArrowheads="1"/>
          </p:cNvSpPr>
          <p:nvPr/>
        </p:nvSpPr>
        <p:spPr bwMode="auto">
          <a:xfrm>
            <a:off x="5918200" y="27178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Text Box 56"/>
          <p:cNvSpPr txBox="1">
            <a:spLocks noChangeArrowheads="1"/>
          </p:cNvSpPr>
          <p:nvPr/>
        </p:nvSpPr>
        <p:spPr bwMode="auto">
          <a:xfrm>
            <a:off x="6172200" y="2768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</a:t>
            </a:r>
          </a:p>
        </p:txBody>
      </p:sp>
      <p:sp>
        <p:nvSpPr>
          <p:cNvPr id="76" name="Line 57"/>
          <p:cNvSpPr>
            <a:spLocks noChangeShapeType="1"/>
          </p:cNvSpPr>
          <p:nvPr/>
        </p:nvSpPr>
        <p:spPr bwMode="auto">
          <a:xfrm>
            <a:off x="5918200" y="29083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Oval 58"/>
          <p:cNvSpPr>
            <a:spLocks noChangeArrowheads="1"/>
          </p:cNvSpPr>
          <p:nvPr/>
        </p:nvSpPr>
        <p:spPr bwMode="auto">
          <a:xfrm>
            <a:off x="5905500" y="4203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Text Box 59"/>
          <p:cNvSpPr txBox="1">
            <a:spLocks noChangeArrowheads="1"/>
          </p:cNvSpPr>
          <p:nvPr/>
        </p:nvSpPr>
        <p:spPr bwMode="auto">
          <a:xfrm>
            <a:off x="6159500" y="4254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79" name="Line 60"/>
          <p:cNvSpPr>
            <a:spLocks noChangeShapeType="1"/>
          </p:cNvSpPr>
          <p:nvPr/>
        </p:nvSpPr>
        <p:spPr bwMode="auto">
          <a:xfrm>
            <a:off x="5905500" y="4394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0" name="AutoShape 61"/>
          <p:cNvCxnSpPr>
            <a:cxnSpLocks noChangeShapeType="1"/>
            <a:stCxn id="54" idx="2"/>
            <a:endCxn id="58" idx="1"/>
          </p:cNvCxnSpPr>
          <p:nvPr/>
        </p:nvCxnSpPr>
        <p:spPr bwMode="auto">
          <a:xfrm rot="16200000" flipH="1">
            <a:off x="5735637" y="4194176"/>
            <a:ext cx="561975" cy="1073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1" name="AutoShape 62"/>
          <p:cNvCxnSpPr>
            <a:cxnSpLocks noChangeShapeType="1"/>
            <a:stCxn id="49" idx="0"/>
            <a:endCxn id="55" idx="1"/>
          </p:cNvCxnSpPr>
          <p:nvPr/>
        </p:nvCxnSpPr>
        <p:spPr bwMode="auto">
          <a:xfrm rot="16200000">
            <a:off x="5836444" y="2001044"/>
            <a:ext cx="334962" cy="1149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2" name="Line 63"/>
          <p:cNvSpPr>
            <a:spLocks noChangeShapeType="1"/>
          </p:cNvSpPr>
          <p:nvPr/>
        </p:nvSpPr>
        <p:spPr bwMode="auto">
          <a:xfrm>
            <a:off x="5638800" y="2895600"/>
            <a:ext cx="279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64"/>
          <p:cNvSpPr>
            <a:spLocks noChangeShapeType="1"/>
          </p:cNvSpPr>
          <p:nvPr/>
        </p:nvSpPr>
        <p:spPr bwMode="auto">
          <a:xfrm flipV="1">
            <a:off x="4559300" y="2882900"/>
            <a:ext cx="0" cy="622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65"/>
          <p:cNvSpPr>
            <a:spLocks noChangeShapeType="1"/>
          </p:cNvSpPr>
          <p:nvPr/>
        </p:nvSpPr>
        <p:spPr bwMode="auto">
          <a:xfrm>
            <a:off x="4559300" y="2870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66"/>
          <p:cNvSpPr>
            <a:spLocks noChangeShapeType="1"/>
          </p:cNvSpPr>
          <p:nvPr/>
        </p:nvSpPr>
        <p:spPr bwMode="auto">
          <a:xfrm flipV="1">
            <a:off x="4559300" y="3835400"/>
            <a:ext cx="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67"/>
          <p:cNvSpPr>
            <a:spLocks noChangeShapeType="1"/>
          </p:cNvSpPr>
          <p:nvPr/>
        </p:nvSpPr>
        <p:spPr bwMode="auto">
          <a:xfrm>
            <a:off x="4584700" y="42799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7" name="AutoShape 68"/>
          <p:cNvCxnSpPr>
            <a:cxnSpLocks noChangeShapeType="1"/>
            <a:stCxn id="49" idx="2"/>
            <a:endCxn id="56" idx="1"/>
          </p:cNvCxnSpPr>
          <p:nvPr/>
        </p:nvCxnSpPr>
        <p:spPr bwMode="auto">
          <a:xfrm rot="16200000" flipH="1">
            <a:off x="5856287" y="2613026"/>
            <a:ext cx="485775" cy="1339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8" name="AutoShape 69"/>
          <p:cNvCxnSpPr>
            <a:cxnSpLocks noChangeShapeType="1"/>
            <a:stCxn id="54" idx="0"/>
            <a:endCxn id="57" idx="1"/>
          </p:cNvCxnSpPr>
          <p:nvPr/>
        </p:nvCxnSpPr>
        <p:spPr bwMode="auto">
          <a:xfrm rot="16200000">
            <a:off x="6033294" y="3417094"/>
            <a:ext cx="182562" cy="1289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9" name="Line 70"/>
          <p:cNvSpPr>
            <a:spLocks noChangeShapeType="1"/>
          </p:cNvSpPr>
          <p:nvPr/>
        </p:nvSpPr>
        <p:spPr bwMode="auto">
          <a:xfrm>
            <a:off x="5676900" y="4330700"/>
            <a:ext cx="266700" cy="63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71"/>
          <p:cNvSpPr>
            <a:spLocks noChangeShapeType="1"/>
          </p:cNvSpPr>
          <p:nvPr/>
        </p:nvSpPr>
        <p:spPr bwMode="auto">
          <a:xfrm>
            <a:off x="7048500" y="2400300"/>
            <a:ext cx="342900" cy="88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72"/>
          <p:cNvSpPr>
            <a:spLocks noChangeShapeType="1"/>
          </p:cNvSpPr>
          <p:nvPr/>
        </p:nvSpPr>
        <p:spPr bwMode="auto">
          <a:xfrm>
            <a:off x="7251700" y="35433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73"/>
          <p:cNvSpPr>
            <a:spLocks noChangeShapeType="1"/>
          </p:cNvSpPr>
          <p:nvPr/>
        </p:nvSpPr>
        <p:spPr bwMode="auto">
          <a:xfrm>
            <a:off x="7251700" y="3975100"/>
            <a:ext cx="3302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74"/>
          <p:cNvSpPr>
            <a:spLocks noChangeShapeType="1"/>
          </p:cNvSpPr>
          <p:nvPr/>
        </p:nvSpPr>
        <p:spPr bwMode="auto">
          <a:xfrm flipV="1">
            <a:off x="7048500" y="4762500"/>
            <a:ext cx="2794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75"/>
          <p:cNvSpPr>
            <a:spLocks noChangeShapeType="1"/>
          </p:cNvSpPr>
          <p:nvPr/>
        </p:nvSpPr>
        <p:spPr bwMode="auto">
          <a:xfrm>
            <a:off x="7048500" y="5003800"/>
            <a:ext cx="279400" cy="215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1460500" y="57658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Flat Distributed Transaction</a:t>
            </a:r>
          </a:p>
        </p:txBody>
      </p:sp>
      <p:sp>
        <p:nvSpPr>
          <p:cNvPr id="96" name="Text Box 77"/>
          <p:cNvSpPr txBox="1">
            <a:spLocks noChangeArrowheads="1"/>
          </p:cNvSpPr>
          <p:nvPr/>
        </p:nvSpPr>
        <p:spPr bwMode="auto">
          <a:xfrm>
            <a:off x="4927600" y="57531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Nested Distributed Transaction</a:t>
            </a:r>
          </a:p>
        </p:txBody>
      </p:sp>
      <p:sp>
        <p:nvSpPr>
          <p:cNvPr id="97" name="Text Box 78"/>
          <p:cNvSpPr txBox="1">
            <a:spLocks noChangeArrowheads="1"/>
          </p:cNvSpPr>
          <p:nvPr/>
        </p:nvSpPr>
        <p:spPr bwMode="auto">
          <a:xfrm>
            <a:off x="2654300" y="2578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Coordinator and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Coordinator</a:t>
            </a:r>
          </a:p>
          <a:p>
            <a:pPr lvl="1"/>
            <a:r>
              <a:rPr lang="en-US" dirty="0" smtClean="0"/>
              <a:t>In charge of begin, commit, and abort</a:t>
            </a:r>
          </a:p>
          <a:p>
            <a:r>
              <a:rPr lang="en-US" dirty="0" smtClean="0"/>
              <a:t>Participants</a:t>
            </a:r>
          </a:p>
          <a:p>
            <a:pPr lvl="1"/>
            <a:r>
              <a:rPr lang="en-US" dirty="0" smtClean="0"/>
              <a:t>Server processes that handle local operations</a:t>
            </a:r>
            <a:endParaRPr lang="en-US" dirty="0"/>
          </a:p>
        </p:txBody>
      </p:sp>
      <p:sp>
        <p:nvSpPr>
          <p:cNvPr id="82" name="Content Placeholder 8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95800" y="1905000"/>
            <a:ext cx="3810000" cy="4216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3505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680200" y="2171700"/>
            <a:ext cx="8890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8300" y="3378200"/>
            <a:ext cx="8763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718300" y="4699000"/>
            <a:ext cx="889000" cy="1320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086600" y="2641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7073900" y="2832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112000" y="38862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7099300" y="40767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7061200" y="505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7048500" y="524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7086600" y="5562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7073900" y="5753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9" name="AutoShape 18"/>
          <p:cNvCxnSpPr>
            <a:cxnSpLocks noChangeShapeType="1"/>
            <a:stCxn id="22" idx="0"/>
            <a:endCxn id="11" idx="2"/>
          </p:cNvCxnSpPr>
          <p:nvPr/>
        </p:nvCxnSpPr>
        <p:spPr bwMode="auto">
          <a:xfrm rot="16200000">
            <a:off x="5629275" y="2251075"/>
            <a:ext cx="876300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0" name="AutoShape 19"/>
          <p:cNvCxnSpPr>
            <a:cxnSpLocks noChangeShapeType="1"/>
            <a:stCxn id="22" idx="2"/>
            <a:endCxn id="15" idx="2"/>
          </p:cNvCxnSpPr>
          <p:nvPr/>
        </p:nvCxnSpPr>
        <p:spPr bwMode="auto">
          <a:xfrm rot="16200000" flipH="1">
            <a:off x="5449094" y="3632994"/>
            <a:ext cx="1211262" cy="20129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1" name="AutoShape 20"/>
          <p:cNvCxnSpPr>
            <a:cxnSpLocks noChangeShapeType="1"/>
            <a:stCxn id="22" idx="2"/>
            <a:endCxn id="17" idx="2"/>
          </p:cNvCxnSpPr>
          <p:nvPr/>
        </p:nvCxnSpPr>
        <p:spPr bwMode="auto">
          <a:xfrm rot="16200000" flipH="1">
            <a:off x="5207794" y="3874294"/>
            <a:ext cx="1719262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889500" y="37084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353300" y="27305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6756400" y="41402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807200" y="58039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353300" y="39497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327900" y="51054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340600" y="56134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6769100" y="2857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5194300" y="3924300"/>
            <a:ext cx="195580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6388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56261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68961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68834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6858000" y="34290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6845300" y="36195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6807200" y="47498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6794500" y="49403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>
            <a:off x="5918200" y="2425700"/>
            <a:ext cx="9779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H="1" flipV="1">
            <a:off x="5930900" y="2451100"/>
            <a:ext cx="914400" cy="1168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H="1" flipV="1">
            <a:off x="5918200" y="2540000"/>
            <a:ext cx="901700" cy="24003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6083300" y="21336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337300" y="31115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6007100" y="35814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4559300" y="2552284"/>
            <a:ext cx="1397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Coordinator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7099300" y="22098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7073900" y="34417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023100" y="47371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80" name="Text Box 79"/>
          <p:cNvSpPr txBox="1">
            <a:spLocks noChangeArrowheads="1"/>
          </p:cNvSpPr>
          <p:nvPr/>
        </p:nvSpPr>
        <p:spPr bwMode="auto">
          <a:xfrm>
            <a:off x="5029200" y="6235700"/>
            <a:ext cx="290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Coordinator &amp; Participants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Distributed Transactions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341313" y="1371600"/>
            <a:ext cx="8316912" cy="4716463"/>
            <a:chOff x="233" y="864"/>
            <a:chExt cx="5675" cy="2971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535" y="1385"/>
              <a:ext cx="935" cy="104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848" y="1825"/>
              <a:ext cx="304" cy="2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2546" y="864"/>
              <a:ext cx="153" cy="214"/>
            </a:xfrm>
            <a:prstGeom prst="roundRect">
              <a:avLst>
                <a:gd name="adj" fmla="val 42481"/>
              </a:avLst>
            </a:prstGeom>
            <a:solidFill>
              <a:srgbClr val="FFDC9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561" y="864"/>
              <a:ext cx="138" cy="1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561" y="864"/>
              <a:ext cx="154" cy="122"/>
            </a:xfrm>
            <a:prstGeom prst="rect">
              <a:avLst/>
            </a:prstGeom>
            <a:noFill/>
            <a:ln w="34925">
              <a:solidFill>
                <a:srgbClr val="FFFFFF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546" y="971"/>
              <a:ext cx="153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4093" y="1905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093" y="2916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4093" y="925"/>
              <a:ext cx="934" cy="88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AutoShape 15"/>
            <p:cNvSpPr>
              <a:spLocks noChangeArrowheads="1"/>
            </p:cNvSpPr>
            <p:nvPr/>
          </p:nvSpPr>
          <p:spPr bwMode="auto">
            <a:xfrm>
              <a:off x="4154" y="114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utoShape 16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4154" y="1247"/>
              <a:ext cx="138" cy="107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154" y="1247"/>
              <a:ext cx="153" cy="122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AutoShape 19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4154" y="124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AutoShape 21"/>
            <p:cNvSpPr>
              <a:spLocks noChangeArrowheads="1"/>
            </p:cNvSpPr>
            <p:nvPr/>
          </p:nvSpPr>
          <p:spPr bwMode="auto">
            <a:xfrm>
              <a:off x="4736" y="117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22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36" y="1277"/>
              <a:ext cx="138" cy="10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736" y="1277"/>
              <a:ext cx="153" cy="123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AutoShape 25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4736" y="127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AutoShape 27"/>
            <p:cNvSpPr>
              <a:spLocks noChangeArrowheads="1"/>
            </p:cNvSpPr>
            <p:nvPr/>
          </p:nvSpPr>
          <p:spPr bwMode="auto">
            <a:xfrm>
              <a:off x="4154" y="2104"/>
              <a:ext cx="138" cy="200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AutoShape 28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4154" y="221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4154" y="221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AutoShape 31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>
              <a:off x="4154" y="219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AutoShape 33"/>
            <p:cNvSpPr>
              <a:spLocks noChangeArrowheads="1"/>
            </p:cNvSpPr>
            <p:nvPr/>
          </p:nvSpPr>
          <p:spPr bwMode="auto">
            <a:xfrm>
              <a:off x="4752" y="2227"/>
              <a:ext cx="137" cy="214"/>
            </a:xfrm>
            <a:prstGeom prst="roundRect">
              <a:avLst>
                <a:gd name="adj" fmla="val 47444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AutoShape 34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52" y="2349"/>
              <a:ext cx="137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4752" y="2349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AutoShape 37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>
              <a:off x="4752" y="2334"/>
              <a:ext cx="137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AutoShape 39"/>
            <p:cNvSpPr>
              <a:spLocks noChangeArrowheads="1"/>
            </p:cNvSpPr>
            <p:nvPr/>
          </p:nvSpPr>
          <p:spPr bwMode="auto">
            <a:xfrm>
              <a:off x="4154" y="3069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AutoShape 40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4154" y="3176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4154" y="3176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AutoShape 43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4"/>
            <p:cNvSpPr>
              <a:spLocks noChangeShapeType="1"/>
            </p:cNvSpPr>
            <p:nvPr/>
          </p:nvSpPr>
          <p:spPr bwMode="auto">
            <a:xfrm>
              <a:off x="4154" y="3161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AutoShape 45"/>
            <p:cNvSpPr>
              <a:spLocks noChangeArrowheads="1"/>
            </p:cNvSpPr>
            <p:nvPr/>
          </p:nvSpPr>
          <p:spPr bwMode="auto">
            <a:xfrm>
              <a:off x="4736" y="3069"/>
              <a:ext cx="138" cy="215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AutoShape 46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36" y="319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4736" y="319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AutoShape 49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0"/>
            <p:cNvSpPr>
              <a:spLocks noChangeShapeType="1"/>
            </p:cNvSpPr>
            <p:nvPr/>
          </p:nvSpPr>
          <p:spPr bwMode="auto">
            <a:xfrm>
              <a:off x="4736" y="317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AutoShape 51"/>
            <p:cNvSpPr>
              <a:spLocks noChangeArrowheads="1"/>
            </p:cNvSpPr>
            <p:nvPr/>
          </p:nvSpPr>
          <p:spPr bwMode="auto">
            <a:xfrm>
              <a:off x="4721" y="3376"/>
              <a:ext cx="138" cy="214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AutoShape 52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4736" y="3498"/>
              <a:ext cx="123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4736" y="3498"/>
              <a:ext cx="138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AutoShape 55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4721" y="3483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446" y="3674"/>
              <a:ext cx="52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BranchZ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4430" y="1652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BranchX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4137" y="195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4113" y="293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4507" y="321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4507" y="344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D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9" name="Rectangle 65"/>
            <p:cNvSpPr>
              <a:spLocks noChangeArrowheads="1"/>
            </p:cNvSpPr>
            <p:nvPr/>
          </p:nvSpPr>
          <p:spPr bwMode="auto">
            <a:xfrm>
              <a:off x="1639" y="2280"/>
              <a:ext cx="32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4430" y="2648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BranchY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1" name="Rectangle 67"/>
            <p:cNvSpPr>
              <a:spLocks noChangeArrowheads="1"/>
            </p:cNvSpPr>
            <p:nvPr/>
          </p:nvSpPr>
          <p:spPr bwMode="auto">
            <a:xfrm>
              <a:off x="4507" y="2311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4507" y="1254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A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3" name="Rectangle 69"/>
            <p:cNvSpPr>
              <a:spLocks noChangeArrowheads="1"/>
            </p:cNvSpPr>
            <p:nvPr/>
          </p:nvSpPr>
          <p:spPr bwMode="auto">
            <a:xfrm>
              <a:off x="4107" y="994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2699" y="941"/>
              <a:ext cx="62" cy="61"/>
            </a:xfrm>
            <a:custGeom>
              <a:avLst/>
              <a:gdLst>
                <a:gd name="T0" fmla="*/ 62 w 62"/>
                <a:gd name="T1" fmla="*/ 30 h 61"/>
                <a:gd name="T2" fmla="*/ 46 w 62"/>
                <a:gd name="T3" fmla="*/ 61 h 61"/>
                <a:gd name="T4" fmla="*/ 0 w 62"/>
                <a:gd name="T5" fmla="*/ 15 h 61"/>
                <a:gd name="T6" fmla="*/ 62 w 62"/>
                <a:gd name="T7" fmla="*/ 0 h 61"/>
                <a:gd name="T8" fmla="*/ 62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62" y="30"/>
                  </a:moveTo>
                  <a:lnTo>
                    <a:pt x="46" y="61"/>
                  </a:lnTo>
                  <a:lnTo>
                    <a:pt x="0" y="15"/>
                  </a:lnTo>
                  <a:lnTo>
                    <a:pt x="62" y="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 flipH="1" flipV="1">
              <a:off x="2761" y="971"/>
              <a:ext cx="1393" cy="26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2"/>
            <p:cNvSpPr>
              <a:spLocks/>
            </p:cNvSpPr>
            <p:nvPr/>
          </p:nvSpPr>
          <p:spPr bwMode="auto">
            <a:xfrm>
              <a:off x="2699" y="1048"/>
              <a:ext cx="62" cy="61"/>
            </a:xfrm>
            <a:custGeom>
              <a:avLst/>
              <a:gdLst>
                <a:gd name="T0" fmla="*/ 46 w 62"/>
                <a:gd name="T1" fmla="*/ 30 h 61"/>
                <a:gd name="T2" fmla="*/ 16 w 62"/>
                <a:gd name="T3" fmla="*/ 61 h 61"/>
                <a:gd name="T4" fmla="*/ 0 w 62"/>
                <a:gd name="T5" fmla="*/ 0 h 61"/>
                <a:gd name="T6" fmla="*/ 62 w 62"/>
                <a:gd name="T7" fmla="*/ 0 h 61"/>
                <a:gd name="T8" fmla="*/ 46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46" y="30"/>
                  </a:moveTo>
                  <a:lnTo>
                    <a:pt x="16" y="61"/>
                  </a:lnTo>
                  <a:lnTo>
                    <a:pt x="0" y="0"/>
                  </a:lnTo>
                  <a:lnTo>
                    <a:pt x="62" y="0"/>
                  </a:lnTo>
                  <a:lnTo>
                    <a:pt x="46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 flipH="1" flipV="1">
              <a:off x="2745" y="1078"/>
              <a:ext cx="1409" cy="113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2638" y="1078"/>
              <a:ext cx="61" cy="62"/>
            </a:xfrm>
            <a:custGeom>
              <a:avLst/>
              <a:gdLst>
                <a:gd name="T0" fmla="*/ 31 w 61"/>
                <a:gd name="T1" fmla="*/ 46 h 62"/>
                <a:gd name="T2" fmla="*/ 0 w 61"/>
                <a:gd name="T3" fmla="*/ 62 h 62"/>
                <a:gd name="T4" fmla="*/ 0 w 61"/>
                <a:gd name="T5" fmla="*/ 0 h 62"/>
                <a:gd name="T6" fmla="*/ 61 w 61"/>
                <a:gd name="T7" fmla="*/ 31 h 62"/>
                <a:gd name="T8" fmla="*/ 31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1" y="46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61" y="31"/>
                  </a:lnTo>
                  <a:lnTo>
                    <a:pt x="31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 flipH="1" flipV="1">
              <a:off x="2669" y="1124"/>
              <a:ext cx="1470" cy="2037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3291" y="948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1" name="Rectangle 77"/>
            <p:cNvSpPr>
              <a:spLocks noChangeArrowheads="1"/>
            </p:cNvSpPr>
            <p:nvPr/>
          </p:nvSpPr>
          <p:spPr bwMode="auto">
            <a:xfrm>
              <a:off x="3282" y="1464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3470" y="2709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3" name="Rectangle 79"/>
            <p:cNvSpPr>
              <a:spLocks noChangeArrowheads="1"/>
            </p:cNvSpPr>
            <p:nvPr/>
          </p:nvSpPr>
          <p:spPr bwMode="auto">
            <a:xfrm>
              <a:off x="1968" y="1882"/>
              <a:ext cx="7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4888" y="1254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5" name="Rectangle 81"/>
            <p:cNvSpPr>
              <a:spLocks noChangeArrowheads="1"/>
            </p:cNvSpPr>
            <p:nvPr/>
          </p:nvSpPr>
          <p:spPr bwMode="auto">
            <a:xfrm>
              <a:off x="4921" y="3153"/>
              <a:ext cx="92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4888" y="2311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7" name="Rectangle 83"/>
            <p:cNvSpPr>
              <a:spLocks noChangeArrowheads="1"/>
            </p:cNvSpPr>
            <p:nvPr/>
          </p:nvSpPr>
          <p:spPr bwMode="auto">
            <a:xfrm>
              <a:off x="4877" y="3459"/>
              <a:ext cx="9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8" name="Freeform 84"/>
            <p:cNvSpPr>
              <a:spLocks/>
            </p:cNvSpPr>
            <p:nvPr/>
          </p:nvSpPr>
          <p:spPr bwMode="auto">
            <a:xfrm>
              <a:off x="2822" y="2058"/>
              <a:ext cx="76" cy="62"/>
            </a:xfrm>
            <a:custGeom>
              <a:avLst/>
              <a:gdLst>
                <a:gd name="T0" fmla="*/ 15 w 76"/>
                <a:gd name="T1" fmla="*/ 31 h 62"/>
                <a:gd name="T2" fmla="*/ 15 w 76"/>
                <a:gd name="T3" fmla="*/ 0 h 62"/>
                <a:gd name="T4" fmla="*/ 76 w 76"/>
                <a:gd name="T5" fmla="*/ 46 h 62"/>
                <a:gd name="T6" fmla="*/ 0 w 76"/>
                <a:gd name="T7" fmla="*/ 62 h 62"/>
                <a:gd name="T8" fmla="*/ 15 w 76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"/>
                <a:gd name="T16" fmla="*/ 0 h 62"/>
                <a:gd name="T17" fmla="*/ 76 w 76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" h="62">
                  <a:moveTo>
                    <a:pt x="15" y="31"/>
                  </a:moveTo>
                  <a:lnTo>
                    <a:pt x="15" y="0"/>
                  </a:lnTo>
                  <a:lnTo>
                    <a:pt x="76" y="46"/>
                  </a:lnTo>
                  <a:lnTo>
                    <a:pt x="0" y="62"/>
                  </a:lnTo>
                  <a:lnTo>
                    <a:pt x="15" y="31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179" y="1936"/>
              <a:ext cx="643" cy="153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6"/>
            <p:cNvSpPr>
              <a:spLocks/>
            </p:cNvSpPr>
            <p:nvPr/>
          </p:nvSpPr>
          <p:spPr bwMode="auto">
            <a:xfrm>
              <a:off x="2485" y="986"/>
              <a:ext cx="61" cy="62"/>
            </a:xfrm>
            <a:custGeom>
              <a:avLst/>
              <a:gdLst>
                <a:gd name="T0" fmla="*/ 30 w 61"/>
                <a:gd name="T1" fmla="*/ 46 h 62"/>
                <a:gd name="T2" fmla="*/ 0 w 61"/>
                <a:gd name="T3" fmla="*/ 16 h 62"/>
                <a:gd name="T4" fmla="*/ 61 w 61"/>
                <a:gd name="T5" fmla="*/ 0 h 62"/>
                <a:gd name="T6" fmla="*/ 46 w 61"/>
                <a:gd name="T7" fmla="*/ 62 h 62"/>
                <a:gd name="T8" fmla="*/ 30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0" y="46"/>
                  </a:moveTo>
                  <a:lnTo>
                    <a:pt x="0" y="16"/>
                  </a:lnTo>
                  <a:lnTo>
                    <a:pt x="61" y="0"/>
                  </a:lnTo>
                  <a:lnTo>
                    <a:pt x="46" y="62"/>
                  </a:lnTo>
                  <a:lnTo>
                    <a:pt x="30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 flipV="1">
              <a:off x="1995" y="1032"/>
              <a:ext cx="505" cy="7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1358" y="960"/>
              <a:ext cx="10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3" name="Rectangle 89"/>
            <p:cNvSpPr>
              <a:spLocks noChangeArrowheads="1"/>
            </p:cNvSpPr>
            <p:nvPr/>
          </p:nvSpPr>
          <p:spPr bwMode="auto">
            <a:xfrm>
              <a:off x="2297" y="2188"/>
              <a:ext cx="117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b.withdraw(T, 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1292" y="1089"/>
              <a:ext cx="11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chemeClr val="tx1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Arial" pitchFamily="-1" charset="0"/>
              </a:endParaRPr>
            </a:p>
          </p:txBody>
        </p:sp>
        <p:sp>
          <p:nvSpPr>
            <p:cNvPr id="95" name="Rectangle 91"/>
            <p:cNvSpPr>
              <a:spLocks noChangeArrowheads="1"/>
            </p:cNvSpPr>
            <p:nvPr/>
          </p:nvSpPr>
          <p:spPr bwMode="auto">
            <a:xfrm>
              <a:off x="396" y="2592"/>
              <a:ext cx="20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T </a:t>
              </a: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= 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605" y="2592"/>
              <a:ext cx="97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7" name="Rectangle 93"/>
            <p:cNvSpPr>
              <a:spLocks noChangeArrowheads="1"/>
            </p:cNvSpPr>
            <p:nvPr/>
          </p:nvSpPr>
          <p:spPr bwMode="auto">
            <a:xfrm>
              <a:off x="439" y="2742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439" y="2906"/>
              <a:ext cx="85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9" name="Rectangle 95"/>
            <p:cNvSpPr>
              <a:spLocks noChangeArrowheads="1"/>
            </p:cNvSpPr>
            <p:nvPr/>
          </p:nvSpPr>
          <p:spPr bwMode="auto">
            <a:xfrm>
              <a:off x="439" y="3040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439" y="3175"/>
              <a:ext cx="86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1" name="Rectangle 97"/>
            <p:cNvSpPr>
              <a:spLocks noChangeArrowheads="1"/>
            </p:cNvSpPr>
            <p:nvPr/>
          </p:nvSpPr>
          <p:spPr bwMode="auto">
            <a:xfrm>
              <a:off x="364" y="3324"/>
              <a:ext cx="119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      </a:t>
              </a: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33" y="3547"/>
              <a:ext cx="37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chemeClr val="tx1"/>
                  </a:solidFill>
                  <a:latin typeface="Times" pitchFamily="-1" charset="0"/>
                </a:rPr>
                <a:t> </a:t>
              </a:r>
              <a:r>
                <a:rPr lang="en-GB" sz="1600" dirty="0">
                  <a:solidFill>
                    <a:schemeClr val="tx1"/>
                  </a:solidFill>
                  <a:latin typeface="Arial" pitchFamily="-1" charset="0"/>
                </a:rPr>
                <a:t>Note: the coordinator is in one of the servers, e.g. </a:t>
              </a:r>
              <a:r>
                <a:rPr lang="en-GB" sz="1600" dirty="0" err="1">
                  <a:solidFill>
                    <a:schemeClr val="tx1"/>
                  </a:solidFill>
                  <a:latin typeface="Arial" pitchFamily="-1" charset="0"/>
                </a:rPr>
                <a:t>BranchX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Commit Problem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Atomicity principle requires that either all the distributed operations of a transaction complete, or all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At some stage, client executes </a:t>
            </a:r>
            <a:r>
              <a:rPr lang="en-US" dirty="0" err="1" smtClean="0">
                <a:latin typeface="Arial" pitchFamily="-1" charset="0"/>
              </a:rPr>
              <a:t>closeTransaction</a:t>
            </a:r>
            <a:r>
              <a:rPr lang="en-US" dirty="0" smtClean="0">
                <a:latin typeface="Arial" pitchFamily="-1" charset="0"/>
              </a:rPr>
              <a:t>(). Now, atomicity requires that either </a:t>
            </a:r>
            <a:r>
              <a:rPr lang="en-US" i="1" dirty="0" smtClean="0">
                <a:latin typeface="Arial" pitchFamily="-1" charset="0"/>
              </a:rPr>
              <a:t>all</a:t>
            </a:r>
            <a:r>
              <a:rPr lang="en-US" dirty="0" smtClean="0">
                <a:latin typeface="Arial" pitchFamily="-1" charset="0"/>
              </a:rPr>
              <a:t> participants (remember these are on the server side) and the coordinator commit or </a:t>
            </a:r>
            <a:r>
              <a:rPr lang="en-US" i="1" dirty="0" smtClean="0">
                <a:latin typeface="Arial" pitchFamily="-1" charset="0"/>
              </a:rPr>
              <a:t>all </a:t>
            </a:r>
            <a:r>
              <a:rPr lang="en-US" dirty="0" smtClean="0">
                <a:latin typeface="Arial" pitchFamily="-1" charset="0"/>
              </a:rPr>
              <a:t>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What problem statement is this?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Consensus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Failure model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Arbitrary message delay &amp; loss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Crash-recovery with persistent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058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We need to ensure </a:t>
            </a:r>
            <a:r>
              <a:rPr lang="en-US" i="1" dirty="0" smtClean="0">
                <a:latin typeface="Arial" pitchFamily="-1" charset="0"/>
              </a:rPr>
              <a:t>safety </a:t>
            </a:r>
            <a:r>
              <a:rPr lang="en-US" dirty="0" smtClean="0">
                <a:latin typeface="Arial" pitchFamily="-1" charset="0"/>
              </a:rPr>
              <a:t>in real-life implementation.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Never have some agreeing to commit, and others agreeing to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First cut: </a:t>
            </a:r>
            <a:r>
              <a:rPr lang="en-US" i="1" u="sng" dirty="0" smtClean="0">
                <a:latin typeface="Arial" pitchFamily="-1" charset="0"/>
              </a:rPr>
              <a:t>one-phase commit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protocol. The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coordinator communicates either commit or abort,</a:t>
            </a:r>
            <a:r>
              <a:rPr lang="en-US" dirty="0" smtClean="0">
                <a:latin typeface="Arial" pitchFamily="-1" charset="0"/>
              </a:rPr>
              <a:t> to all participants until all acknowledge.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What can go wrong?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Doesn’t work when a participant crashes before receiving </a:t>
            </a:r>
            <a:r>
              <a:rPr lang="en-US" smtClean="0">
                <a:latin typeface="Arial" pitchFamily="-1" charset="0"/>
              </a:rPr>
              <a:t>this message.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Does not allow participant to abort the transaction, e.g., under deadlock.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581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First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Coordinator collects </a:t>
            </a:r>
            <a:r>
              <a:rPr lang="en-US" i="1" dirty="0" smtClean="0">
                <a:solidFill>
                  <a:srgbClr val="FF0000"/>
                </a:solidFill>
                <a:latin typeface="Arial" pitchFamily="-1" charset="0"/>
              </a:rPr>
              <a:t>a vote</a:t>
            </a:r>
            <a:r>
              <a:rPr lang="en-US" dirty="0" smtClean="0">
                <a:latin typeface="Arial" pitchFamily="-1" charset="0"/>
              </a:rPr>
              <a:t> (commit or abort) from each participant (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which stores partial results in permanent storage before voting</a:t>
            </a:r>
            <a:r>
              <a:rPr lang="en-US" dirty="0" smtClean="0">
                <a:latin typeface="Arial" pitchFamily="-1" charset="0"/>
              </a:rPr>
              <a:t>).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Second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all participants want to commit and no one has crashed, coordinator multicasts commit message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any participant has crashed or aborted, coordinator multicasts abort message to all participants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57213" y="2286000"/>
            <a:ext cx="7883525" cy="2590800"/>
            <a:chOff x="363" y="1487"/>
            <a:chExt cx="5380" cy="163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71" y="1495"/>
              <a:ext cx="1826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63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37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37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912" y="1495"/>
              <a:ext cx="1825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904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659" y="2063"/>
              <a:ext cx="67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canCommit?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903" y="2295"/>
              <a:ext cx="21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Yes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739" y="2503"/>
              <a:ext cx="55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doCommit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577" y="2708"/>
              <a:ext cx="84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haveCommitted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072" y="2920"/>
              <a:ext cx="69" cy="41"/>
            </a:xfrm>
            <a:custGeom>
              <a:avLst/>
              <a:gdLst>
                <a:gd name="T0" fmla="*/ 69 w 69"/>
                <a:gd name="T1" fmla="*/ 13 h 41"/>
                <a:gd name="T2" fmla="*/ 69 w 69"/>
                <a:gd name="T3" fmla="*/ 41 h 41"/>
                <a:gd name="T4" fmla="*/ 0 w 69"/>
                <a:gd name="T5" fmla="*/ 27 h 41"/>
                <a:gd name="T6" fmla="*/ 69 w 69"/>
                <a:gd name="T7" fmla="*/ 0 h 41"/>
                <a:gd name="T8" fmla="*/ 69 w 69"/>
                <a:gd name="T9" fmla="*/ 13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13"/>
                  </a:moveTo>
                  <a:lnTo>
                    <a:pt x="69" y="41"/>
                  </a:lnTo>
                  <a:lnTo>
                    <a:pt x="0" y="27"/>
                  </a:lnTo>
                  <a:lnTo>
                    <a:pt x="69" y="0"/>
                  </a:lnTo>
                  <a:lnTo>
                    <a:pt x="69" y="13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H="1">
              <a:off x="2141" y="2795"/>
              <a:ext cx="2047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2072" y="2477"/>
              <a:ext cx="69" cy="41"/>
            </a:xfrm>
            <a:custGeom>
              <a:avLst/>
              <a:gdLst>
                <a:gd name="T0" fmla="*/ 69 w 69"/>
                <a:gd name="T1" fmla="*/ 28 h 41"/>
                <a:gd name="T2" fmla="*/ 69 w 69"/>
                <a:gd name="T3" fmla="*/ 41 h 41"/>
                <a:gd name="T4" fmla="*/ 0 w 69"/>
                <a:gd name="T5" fmla="*/ 28 h 41"/>
                <a:gd name="T6" fmla="*/ 69 w 69"/>
                <a:gd name="T7" fmla="*/ 0 h 41"/>
                <a:gd name="T8" fmla="*/ 69 w 69"/>
                <a:gd name="T9" fmla="*/ 28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28"/>
                  </a:moveTo>
                  <a:lnTo>
                    <a:pt x="69" y="41"/>
                  </a:lnTo>
                  <a:lnTo>
                    <a:pt x="0" y="28"/>
                  </a:lnTo>
                  <a:lnTo>
                    <a:pt x="69" y="0"/>
                  </a:lnTo>
                  <a:lnTo>
                    <a:pt x="69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2141" y="2352"/>
              <a:ext cx="2047" cy="15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953" y="2297"/>
              <a:ext cx="69" cy="42"/>
            </a:xfrm>
            <a:custGeom>
              <a:avLst/>
              <a:gdLst>
                <a:gd name="T0" fmla="*/ 0 w 69"/>
                <a:gd name="T1" fmla="*/ 14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14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1879" y="2173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3953" y="2698"/>
              <a:ext cx="69" cy="42"/>
            </a:xfrm>
            <a:custGeom>
              <a:avLst/>
              <a:gdLst>
                <a:gd name="T0" fmla="*/ 0 w 69"/>
                <a:gd name="T1" fmla="*/ 28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28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28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1879" y="2588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585" y="1681"/>
              <a:ext cx="63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Coordinator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85" y="2151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1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585" y="2539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815" y="2303"/>
              <a:ext cx="95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(waiting for votes)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815" y="2539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875" y="2884"/>
              <a:ext cx="26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done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15" y="2137"/>
              <a:ext cx="104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571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37" y="2062"/>
              <a:ext cx="1507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050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050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098" y="1681"/>
              <a:ext cx="57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4098" y="2317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2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098" y="2718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4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351" y="2497"/>
              <a:ext cx="57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(uncertain)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351" y="2331"/>
              <a:ext cx="104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351" y="2718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430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098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>
              <a:off x="4064" y="2076"/>
              <a:ext cx="1490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875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execution of transactions?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Delay </a:t>
            </a:r>
            <a:r>
              <a:rPr lang="en-US" i="1" dirty="0">
                <a:solidFill>
                  <a:srgbClr val="FF0000"/>
                </a:solidFill>
              </a:rPr>
              <a:t>both their read and write operations </a:t>
            </a:r>
            <a:r>
              <a:rPr lang="en-US" dirty="0"/>
              <a:t>on an </a:t>
            </a:r>
            <a:r>
              <a:rPr lang="en-US" dirty="0" smtClean="0"/>
              <a:t>object until </a:t>
            </a:r>
            <a:r>
              <a:rPr lang="en-US" dirty="0"/>
              <a:t>all transactions that previously wrote that object have either committed or </a:t>
            </a:r>
            <a:r>
              <a:rPr lang="en-US" dirty="0" smtClean="0"/>
              <a:t>aborted</a:t>
            </a:r>
          </a:p>
          <a:p>
            <a:r>
              <a:rPr lang="en-US" dirty="0" smtClean="0"/>
              <a:t>Two phase locking?</a:t>
            </a:r>
          </a:p>
          <a:p>
            <a:pPr lvl="1"/>
            <a:r>
              <a:rPr lang="en-US" dirty="0" smtClean="0"/>
              <a:t>Growing phase</a:t>
            </a:r>
          </a:p>
          <a:p>
            <a:pPr lvl="1"/>
            <a:r>
              <a:rPr lang="en-US" dirty="0" smtClean="0"/>
              <a:t>Shrinking phase</a:t>
            </a:r>
          </a:p>
          <a:p>
            <a:r>
              <a:rPr lang="en-US" dirty="0" smtClean="0"/>
              <a:t>Strict two phase locking?</a:t>
            </a:r>
          </a:p>
          <a:p>
            <a:pPr lvl="1"/>
            <a:r>
              <a:rPr lang="en-US" dirty="0" smtClean="0"/>
              <a:t>Release locks only at either commit() or abort()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2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server crashes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participant saves tentative updates into permanent storage, </a:t>
            </a:r>
            <a:r>
              <a:rPr lang="en-US" u="sng" dirty="0" smtClean="0">
                <a:latin typeface="Arial" pitchFamily="-1" charset="0"/>
              </a:rPr>
              <a:t>right before </a:t>
            </a:r>
            <a:r>
              <a:rPr lang="en-US" dirty="0" smtClean="0">
                <a:latin typeface="Arial" pitchFamily="-1" charset="0"/>
              </a:rPr>
              <a:t>replying yes/no in first phase. Retrievable after crash recovery.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</a:t>
            </a:r>
            <a:r>
              <a:rPr lang="en-US" dirty="0" err="1" smtClean="0">
                <a:latin typeface="Arial" pitchFamily="-1" charset="0"/>
              </a:rPr>
              <a:t>canCommit</a:t>
            </a:r>
            <a:r>
              <a:rPr lang="en-US" dirty="0" smtClean="0">
                <a:latin typeface="Arial" pitchFamily="-1" charset="0"/>
              </a:rPr>
              <a:t>?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participant may decide to abort unilaterally after a timeout (coordinator will eventually abort)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Yes/No loss, the coordinator aborts the transaction after a timeout (pessimistic!). It must announce </a:t>
            </a:r>
            <a:r>
              <a:rPr lang="en-US" dirty="0" err="1" smtClean="0">
                <a:latin typeface="Arial" pitchFamily="-1" charset="0"/>
              </a:rPr>
              <a:t>doAbort</a:t>
            </a:r>
            <a:r>
              <a:rPr lang="en-US" dirty="0" smtClean="0">
                <a:latin typeface="Arial" pitchFamily="-1" charset="0"/>
              </a:rPr>
              <a:t> to those who sent in their votes.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</a:t>
            </a:r>
            <a:r>
              <a:rPr lang="en-US" dirty="0" err="1" smtClean="0">
                <a:latin typeface="Arial" pitchFamily="-1" charset="0"/>
              </a:rPr>
              <a:t>doCommit</a:t>
            </a:r>
            <a:r>
              <a:rPr lang="en-US" dirty="0" smtClean="0">
                <a:latin typeface="Arial" pitchFamily="-1" charset="0"/>
              </a:rPr>
              <a:t>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participant may wait for a timeout, send a </a:t>
            </a:r>
            <a:r>
              <a:rPr lang="en-US" dirty="0" err="1" smtClean="0">
                <a:latin typeface="Arial" pitchFamily="-1" charset="0"/>
              </a:rPr>
              <a:t>getDecision</a:t>
            </a:r>
            <a:r>
              <a:rPr lang="en-US" dirty="0" smtClean="0">
                <a:latin typeface="Arial" pitchFamily="-1" charset="0"/>
              </a:rPr>
              <a:t> request (retries until reply received) – cannot abort after having voted Yes but before receiving </a:t>
            </a:r>
            <a:r>
              <a:rPr lang="en-US" dirty="0" err="1" smtClean="0">
                <a:latin typeface="Arial" pitchFamily="-1" charset="0"/>
              </a:rPr>
              <a:t>doCommit/doAbort</a:t>
            </a:r>
            <a:r>
              <a:rPr lang="en-US" dirty="0" smtClean="0">
                <a:latin typeface="Arial" pitchFamily="-1" charset="0"/>
              </a:rPr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Problems </a:t>
            </a:r>
            <a:r>
              <a:rPr lang="en-US" dirty="0" smtClean="0"/>
              <a:t>with 2PC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blocking protocol.</a:t>
            </a:r>
          </a:p>
          <a:p>
            <a:r>
              <a:rPr lang="en-US" dirty="0" smtClean="0"/>
              <a:t>Other ways are possible, e.g., 3PC.</a:t>
            </a:r>
          </a:p>
          <a:p>
            <a:r>
              <a:rPr lang="en-US" dirty="0" smtClean="0"/>
              <a:t>Scalability &amp; availability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Increasing concurrency</a:t>
            </a:r>
          </a:p>
          <a:p>
            <a:pPr lvl="1"/>
            <a:r>
              <a:rPr lang="en-US" dirty="0" smtClean="0"/>
              <a:t>Non-exclusive locks</a:t>
            </a:r>
          </a:p>
          <a:p>
            <a:pPr lvl="1"/>
            <a:r>
              <a:rPr lang="en-US" dirty="0" smtClean="0"/>
              <a:t>Two-version locks</a:t>
            </a:r>
          </a:p>
          <a:p>
            <a:pPr lvl="1"/>
            <a:r>
              <a:rPr lang="en-US" dirty="0" smtClean="0"/>
              <a:t>Hierarchical locks</a:t>
            </a:r>
          </a:p>
          <a:p>
            <a:r>
              <a:rPr lang="en-US" dirty="0" smtClean="0"/>
              <a:t>Distributed transactions</a:t>
            </a:r>
          </a:p>
          <a:p>
            <a:pPr lvl="1"/>
            <a:r>
              <a:rPr lang="en-US" dirty="0" smtClean="0"/>
              <a:t>One-phase commit cannot handle failures &amp; abort well</a:t>
            </a:r>
          </a:p>
          <a:p>
            <a:pPr lvl="1"/>
            <a:r>
              <a:rPr lang="en-US" dirty="0" smtClean="0"/>
              <a:t>Two-phase commit mitigates the problems of one-phase commit</a:t>
            </a:r>
          </a:p>
          <a:p>
            <a:pPr lvl="1"/>
            <a:r>
              <a:rPr lang="en-US" dirty="0" smtClean="0"/>
              <a:t>Two-phase commit has its own limitation: blocking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saw was “exclusive” locks.</a:t>
            </a:r>
          </a:p>
          <a:p>
            <a:r>
              <a:rPr lang="en-US" dirty="0" smtClean="0"/>
              <a:t>Non-exclusive locks: break a lock into a read lock and a write lock</a:t>
            </a:r>
          </a:p>
          <a:p>
            <a:r>
              <a:rPr lang="en-US" dirty="0" smtClean="0"/>
              <a:t>Allows more concurrency</a:t>
            </a:r>
          </a:p>
          <a:p>
            <a:pPr lvl="1"/>
            <a:r>
              <a:rPr lang="en-US" dirty="0" smtClean="0"/>
              <a:t>Read locks can be shared (no harm to share)</a:t>
            </a:r>
          </a:p>
          <a:p>
            <a:pPr lvl="1"/>
            <a:r>
              <a:rPr lang="en-US" dirty="0" smtClean="0"/>
              <a:t>Write locks should be exclusive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non-exclusive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	write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Symbol" pitchFamily="-1" charset="2"/>
              <a:buChar char="§"/>
            </a:pPr>
            <a:endParaRPr lang="en-US" dirty="0" smtClean="0">
              <a:latin typeface="Arial" pitchFamily="-1" charset="0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is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promoted</a:t>
            </a:r>
            <a:r>
              <a:rPr lang="en-US" dirty="0" smtClean="0">
                <a:latin typeface="Arial" pitchFamily="-1" charset="0"/>
              </a:rPr>
              <a:t> to a write lock when the transaction needs write access to the same object.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shared</a:t>
            </a:r>
            <a:r>
              <a:rPr lang="en-US" dirty="0" smtClean="0">
                <a:latin typeface="Arial" pitchFamily="-1" charset="0"/>
              </a:rPr>
              <a:t> with other transactions’ read </a:t>
            </a:r>
            <a:r>
              <a:rPr lang="en-US" dirty="0" err="1" smtClean="0">
                <a:latin typeface="Arial" pitchFamily="-1" charset="0"/>
              </a:rPr>
              <a:t>lock(s</a:t>
            </a:r>
            <a:r>
              <a:rPr lang="en-US" dirty="0" smtClean="0">
                <a:latin typeface="Arial" pitchFamily="-1" charset="0"/>
              </a:rPr>
              <a:t>) cannot be promoted.  Transaction waits for other read locks to be released.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Cannot demote a write lock to read lock during transaction – violates the 2P principle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977900" y="2413000"/>
            <a:ext cx="63373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952500" y="3733800"/>
            <a:ext cx="645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5384800" y="2235200"/>
            <a:ext cx="0" cy="14986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1905000"/>
            <a:ext cx="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8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Commit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6985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Cannot Promote lock on B, Wait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303838" y="5114925"/>
            <a:ext cx="2959100" cy="296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Promote lock on 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2PL: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800" dirty="0" smtClean="0">
                <a:latin typeface="Arial" pitchFamily="-1" charset="0"/>
              </a:rPr>
              <a:t> What happens in the example below?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=balance*1.1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9271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295400" y="5292725"/>
            <a:ext cx="3357562" cy="34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365375" y="5681663"/>
            <a:ext cx="444500" cy="4206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897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conditions</a:t>
            </a:r>
          </a:p>
          <a:p>
            <a:pPr lvl="1"/>
            <a:r>
              <a:rPr lang="en-US" dirty="0" smtClean="0"/>
              <a:t>Non-sharable resources (locked objects)</a:t>
            </a:r>
          </a:p>
          <a:p>
            <a:pPr lvl="1"/>
            <a:r>
              <a:rPr lang="en-US" dirty="0" smtClean="0"/>
              <a:t>No lock preemption</a:t>
            </a:r>
          </a:p>
          <a:p>
            <a:pPr lvl="1"/>
            <a:r>
              <a:rPr lang="en-US" dirty="0" smtClean="0"/>
              <a:t>Hold &amp; wait or circular wait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59200" y="3063875"/>
            <a:ext cx="45974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76300" y="3063875"/>
            <a:ext cx="27686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16000" y="36734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968500" y="4156075"/>
            <a:ext cx="317500" cy="381000"/>
            <a:chOff x="1000" y="2232"/>
            <a:chExt cx="200" cy="240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981200" y="3203575"/>
            <a:ext cx="317500" cy="381000"/>
            <a:chOff x="1000" y="2232"/>
            <a:chExt cx="200" cy="240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997200" y="36988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15" name="AutoShape 14"/>
          <p:cNvCxnSpPr>
            <a:cxnSpLocks noChangeShapeType="1"/>
            <a:stCxn id="7" idx="2"/>
          </p:cNvCxnSpPr>
          <p:nvPr/>
        </p:nvCxnSpPr>
        <p:spPr bwMode="auto">
          <a:xfrm rot="16200000" flipH="1">
            <a:off x="1461294" y="38393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6" name="AutoShape 15"/>
          <p:cNvCxnSpPr>
            <a:cxnSpLocks noChangeShapeType="1"/>
            <a:endCxn id="7" idx="0"/>
          </p:cNvCxnSpPr>
          <p:nvPr/>
        </p:nvCxnSpPr>
        <p:spPr bwMode="auto">
          <a:xfrm rot="16200000" flipH="1" flipV="1">
            <a:off x="1447006" y="3139282"/>
            <a:ext cx="280987" cy="787400"/>
          </a:xfrm>
          <a:prstGeom prst="curvedConnector3">
            <a:avLst>
              <a:gd name="adj1" fmla="val -4523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7" name="AutoShape 16"/>
          <p:cNvCxnSpPr>
            <a:cxnSpLocks noChangeShapeType="1"/>
            <a:stCxn id="14" idx="0"/>
          </p:cNvCxnSpPr>
          <p:nvPr/>
        </p:nvCxnSpPr>
        <p:spPr bwMode="auto">
          <a:xfrm rot="5400000" flipH="1">
            <a:off x="2613819" y="3105944"/>
            <a:ext cx="277812" cy="908050"/>
          </a:xfrm>
          <a:prstGeom prst="curvedConnector3">
            <a:avLst>
              <a:gd name="adj1" fmla="val 88569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8" name="AutoShape 17"/>
          <p:cNvCxnSpPr>
            <a:cxnSpLocks noChangeShapeType="1"/>
            <a:endCxn id="14" idx="2"/>
          </p:cNvCxnSpPr>
          <p:nvPr/>
        </p:nvCxnSpPr>
        <p:spPr bwMode="auto">
          <a:xfrm rot="5400000" flipH="1" flipV="1">
            <a:off x="2625725" y="3792538"/>
            <a:ext cx="241300" cy="920750"/>
          </a:xfrm>
          <a:prstGeom prst="curvedConnector3">
            <a:avLst>
              <a:gd name="adj1" fmla="val 526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286000" y="3190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0033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00300" y="4333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003300" y="42830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1943100" y="35591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930400" y="39020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860800" y="36861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4813300" y="4168775"/>
            <a:ext cx="317500" cy="381000"/>
            <a:chOff x="1000" y="2232"/>
            <a:chExt cx="200" cy="240"/>
          </a:xfrm>
        </p:grpSpPr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826000" y="3216275"/>
            <a:ext cx="317500" cy="381000"/>
            <a:chOff x="1000" y="2232"/>
            <a:chExt cx="200" cy="240"/>
          </a:xfrm>
        </p:grpSpPr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778500" y="41560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33" name="AutoShape 32"/>
          <p:cNvCxnSpPr>
            <a:cxnSpLocks noChangeShapeType="1"/>
            <a:stCxn id="25" idx="2"/>
          </p:cNvCxnSpPr>
          <p:nvPr/>
        </p:nvCxnSpPr>
        <p:spPr bwMode="auto">
          <a:xfrm rot="16200000" flipH="1">
            <a:off x="4306094" y="38520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4" name="AutoShape 33"/>
          <p:cNvCxnSpPr>
            <a:cxnSpLocks noChangeShapeType="1"/>
            <a:endCxn id="25" idx="0"/>
          </p:cNvCxnSpPr>
          <p:nvPr/>
        </p:nvCxnSpPr>
        <p:spPr bwMode="auto">
          <a:xfrm rot="16200000" flipH="1" flipV="1">
            <a:off x="4291806" y="3151982"/>
            <a:ext cx="280987" cy="787400"/>
          </a:xfrm>
          <a:prstGeom prst="curvedConnector3">
            <a:avLst>
              <a:gd name="adj1" fmla="val 1864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0165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8481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5016500" y="43846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848100" y="4295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4787900" y="35718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4775200" y="39147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810500" y="36226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V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5791200" y="3165475"/>
            <a:ext cx="4064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W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731000" y="40925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5118100" y="4371975"/>
            <a:ext cx="660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5130800" y="3419475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6819900" y="31654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cxnSp>
        <p:nvCxnSpPr>
          <p:cNvPr id="47" name="AutoShape 46"/>
          <p:cNvCxnSpPr>
            <a:cxnSpLocks noChangeShapeType="1"/>
            <a:stCxn id="43" idx="3"/>
            <a:endCxn id="41" idx="2"/>
          </p:cNvCxnSpPr>
          <p:nvPr/>
        </p:nvCxnSpPr>
        <p:spPr bwMode="auto">
          <a:xfrm flipV="1">
            <a:off x="7251700" y="4056063"/>
            <a:ext cx="768350" cy="2476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6197600" y="4384675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9" name="AutoShape 48"/>
          <p:cNvCxnSpPr>
            <a:cxnSpLocks noChangeShapeType="1"/>
            <a:stCxn id="41" idx="0"/>
            <a:endCxn id="46" idx="3"/>
          </p:cNvCxnSpPr>
          <p:nvPr/>
        </p:nvCxnSpPr>
        <p:spPr bwMode="auto">
          <a:xfrm rot="5400000" flipH="1">
            <a:off x="7557294" y="3159919"/>
            <a:ext cx="246062" cy="6794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6210300" y="3355975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6172200" y="435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4295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248400" y="308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7302500" y="4308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1384300" y="47529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Hold &amp; Wait</a:t>
            </a:r>
            <a:endParaRPr lang="en-US" sz="1800"/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991100" y="47656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Circular Wait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48557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Acquiring all locks at once</a:t>
            </a:r>
          </a:p>
          <a:p>
            <a:r>
              <a:rPr lang="en-US" dirty="0" smtClean="0"/>
              <a:t>Acquiring locks in a predefined order</a:t>
            </a:r>
          </a:p>
          <a:p>
            <a:r>
              <a:rPr lang="en-US" dirty="0" smtClean="0"/>
              <a:t>Not always practical:</a:t>
            </a:r>
          </a:p>
          <a:p>
            <a:pPr lvl="1"/>
            <a:r>
              <a:rPr lang="en-US" dirty="0" smtClean="0"/>
              <a:t>Transactions might not know which locks they will need in the future</a:t>
            </a:r>
          </a:p>
          <a:p>
            <a:r>
              <a:rPr lang="en-US" dirty="0" smtClean="0"/>
              <a:t>One strategy: timeout</a:t>
            </a:r>
          </a:p>
          <a:p>
            <a:pPr lvl="1"/>
            <a:r>
              <a:rPr lang="en-US" dirty="0" smtClean="0"/>
              <a:t>If we design each transaction to be short and fast, then we can abort() after some period of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839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Extracting Even More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Allow writing </a:t>
            </a:r>
            <a:r>
              <a:rPr lang="en-US" i="1" dirty="0" smtClean="0">
                <a:solidFill>
                  <a:srgbClr val="FF0000"/>
                </a:solidFill>
              </a:rPr>
              <a:t>tentative versions</a:t>
            </a:r>
            <a:r>
              <a:rPr lang="en-US" dirty="0" smtClean="0"/>
              <a:t> of objects</a:t>
            </a:r>
          </a:p>
          <a:p>
            <a:pPr lvl="1"/>
            <a:r>
              <a:rPr lang="en-US" dirty="0" smtClean="0"/>
              <a:t>Letting other transactions read from the previously committed version</a:t>
            </a:r>
          </a:p>
          <a:p>
            <a:r>
              <a:rPr lang="en-US" dirty="0" smtClean="0"/>
              <a:t>Allow read and write locks to be set together by different transactions</a:t>
            </a:r>
          </a:p>
          <a:p>
            <a:pPr lvl="1"/>
            <a:r>
              <a:rPr lang="en-US" dirty="0" smtClean="0"/>
              <a:t>Unlike non-exclusive locks</a:t>
            </a:r>
          </a:p>
          <a:p>
            <a:r>
              <a:rPr lang="en-US" dirty="0" smtClean="0"/>
              <a:t>Read operations wait only if another transaction is committing the same object</a:t>
            </a:r>
          </a:p>
          <a:p>
            <a:r>
              <a:rPr lang="en-US" dirty="0" smtClean="0"/>
              <a:t>Disallow commit if other uncompleted transactions have read the objects</a:t>
            </a:r>
          </a:p>
          <a:p>
            <a:pPr lvl="1"/>
            <a:r>
              <a:rPr lang="en-US" dirty="0" smtClean="0"/>
              <a:t>These transactions must wait until the reading transactions have committed</a:t>
            </a:r>
          </a:p>
          <a:p>
            <a:r>
              <a:rPr lang="en-US" dirty="0" smtClean="0"/>
              <a:t>This allows for more concurrency than read-write locks</a:t>
            </a:r>
          </a:p>
          <a:p>
            <a:pPr lvl="1"/>
            <a:r>
              <a:rPr lang="en-US" dirty="0" smtClean="0"/>
              <a:t>Writing transactions risk waiting or rejection when commit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25539</TotalTime>
  <Pages>12</Pages>
  <Words>1223</Words>
  <Application>Microsoft Macintosh PowerPoint</Application>
  <PresentationFormat>Letter Paper (8.5x11 in)</PresentationFormat>
  <Paragraphs>303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Concurrency Control --- 3</vt:lpstr>
      <vt:lpstr>Recap</vt:lpstr>
      <vt:lpstr>Can We Do Better?</vt:lpstr>
      <vt:lpstr>Non-Exclusive Locks</vt:lpstr>
      <vt:lpstr>Example: Non-Exclusive Locks</vt:lpstr>
      <vt:lpstr>2PL: a Problem</vt:lpstr>
      <vt:lpstr>Deadlock Conditions</vt:lpstr>
      <vt:lpstr>Preventing Deadlocks</vt:lpstr>
      <vt:lpstr>Extracting Even More Concurrency</vt:lpstr>
      <vt:lpstr>Two-Version Locking</vt:lpstr>
      <vt:lpstr>Two-Version Locking</vt:lpstr>
      <vt:lpstr>CSE 486/586 Administrivia</vt:lpstr>
      <vt:lpstr>Distributed Transactions</vt:lpstr>
      <vt:lpstr>Coordinator and Participants</vt:lpstr>
      <vt:lpstr>Example of Distributed Transactions</vt:lpstr>
      <vt:lpstr>Atomic Commit Problem</vt:lpstr>
      <vt:lpstr>Atomic Commit</vt:lpstr>
      <vt:lpstr>Two-Phase Commit</vt:lpstr>
      <vt:lpstr>Two-Phase Commit</vt:lpstr>
      <vt:lpstr>Two-Phase Commit</vt:lpstr>
      <vt:lpstr>Problems with 2PC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1070</cp:revision>
  <cp:lastPrinted>2013-03-20T17:36:15Z</cp:lastPrinted>
  <dcterms:created xsi:type="dcterms:W3CDTF">2012-03-19T17:30:09Z</dcterms:created>
  <dcterms:modified xsi:type="dcterms:W3CDTF">2013-03-22T17:51:27Z</dcterms:modified>
  <cp:category/>
</cp:coreProperties>
</file>