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6"/>
  </p:notesMasterIdLst>
  <p:handoutMasterIdLst>
    <p:handoutMasterId r:id="rId27"/>
  </p:handoutMasterIdLst>
  <p:sldIdLst>
    <p:sldId id="322" r:id="rId3"/>
    <p:sldId id="797" r:id="rId4"/>
    <p:sldId id="818" r:id="rId5"/>
    <p:sldId id="814" r:id="rId6"/>
    <p:sldId id="815" r:id="rId7"/>
    <p:sldId id="819" r:id="rId8"/>
    <p:sldId id="816" r:id="rId9"/>
    <p:sldId id="817" r:id="rId10"/>
    <p:sldId id="822" r:id="rId11"/>
    <p:sldId id="823" r:id="rId12"/>
    <p:sldId id="820" r:id="rId13"/>
    <p:sldId id="821" r:id="rId14"/>
    <p:sldId id="826" r:id="rId15"/>
    <p:sldId id="803" r:id="rId16"/>
    <p:sldId id="804" r:id="rId17"/>
    <p:sldId id="805" r:id="rId18"/>
    <p:sldId id="825" r:id="rId19"/>
    <p:sldId id="807" r:id="rId20"/>
    <p:sldId id="808" r:id="rId21"/>
    <p:sldId id="810" r:id="rId22"/>
    <p:sldId id="811" r:id="rId23"/>
    <p:sldId id="777" r:id="rId24"/>
    <p:sldId id="584" r:id="rId25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75" d="100"/>
          <a:sy n="75" d="100"/>
        </p:scale>
        <p:origin x="-85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9023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9023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2012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Consistency --- 3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Dilemma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the presence of </a:t>
            </a:r>
            <a:r>
              <a:rPr lang="en-US" dirty="0" smtClean="0">
                <a:solidFill>
                  <a:srgbClr val="FF0000"/>
                </a:solidFill>
              </a:rPr>
              <a:t>a network partition</a:t>
            </a:r>
            <a:r>
              <a:rPr lang="en-US" dirty="0" smtClean="0"/>
              <a:t>:</a:t>
            </a:r>
          </a:p>
          <a:p>
            <a:r>
              <a:rPr lang="en-US" dirty="0" smtClean="0"/>
              <a:t>In order to keep the replicas </a:t>
            </a:r>
            <a:r>
              <a:rPr lang="en-US" dirty="0" smtClean="0">
                <a:solidFill>
                  <a:srgbClr val="FF0000"/>
                </a:solidFill>
              </a:rPr>
              <a:t>consistent</a:t>
            </a:r>
            <a:r>
              <a:rPr lang="en-US" dirty="0" smtClean="0"/>
              <a:t>, you need to block.</a:t>
            </a:r>
          </a:p>
          <a:p>
            <a:pPr lvl="1"/>
            <a:r>
              <a:rPr lang="en-US" dirty="0" smtClean="0"/>
              <a:t>From the outside observer, the system appears to be </a:t>
            </a:r>
            <a:r>
              <a:rPr lang="en-US" dirty="0" smtClean="0">
                <a:solidFill>
                  <a:srgbClr val="FF0000"/>
                </a:solidFill>
              </a:rPr>
              <a:t>unavailable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If we still serve the requests from two partitions, then the replicas will diverge.</a:t>
            </a:r>
          </a:p>
          <a:p>
            <a:pPr lvl="1"/>
            <a:r>
              <a:rPr lang="en-US" dirty="0" smtClean="0"/>
              <a:t>The system is </a:t>
            </a:r>
            <a:r>
              <a:rPr lang="en-US" dirty="0" smtClean="0">
                <a:solidFill>
                  <a:srgbClr val="FF0000"/>
                </a:solidFill>
              </a:rPr>
              <a:t>available</a:t>
            </a:r>
            <a:r>
              <a:rPr lang="en-US" dirty="0" smtClean="0"/>
              <a:t>, but no </a:t>
            </a:r>
            <a:r>
              <a:rPr lang="en-US" dirty="0" smtClean="0">
                <a:solidFill>
                  <a:srgbClr val="FF0000"/>
                </a:solidFill>
              </a:rPr>
              <a:t>consistency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CAP theorem explains his dilemma.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8165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C</a:t>
            </a:r>
            <a:r>
              <a:rPr lang="en-US" dirty="0" smtClean="0"/>
              <a:t>onsistency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/>
              <a:t>vailability</a:t>
            </a:r>
          </a:p>
          <a:p>
            <a:pPr lvl="1"/>
            <a:r>
              <a:rPr lang="en-US" dirty="0" smtClean="0"/>
              <a:t>Respond with a reasonable delay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n-US" dirty="0" smtClean="0"/>
              <a:t>artition tolerance</a:t>
            </a:r>
          </a:p>
          <a:p>
            <a:pPr lvl="1"/>
            <a:r>
              <a:rPr lang="en-US" dirty="0" smtClean="0"/>
              <a:t>Even if the network gets partitioned</a:t>
            </a:r>
          </a:p>
          <a:p>
            <a:r>
              <a:rPr lang="en-US" dirty="0" smtClean="0"/>
              <a:t>Choose two!</a:t>
            </a:r>
          </a:p>
          <a:p>
            <a:r>
              <a:rPr lang="en-US" dirty="0" smtClean="0"/>
              <a:t>Brewer conjectured in 2000, then proven by Gilbert and Lynch in 2002.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3708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Coping with 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main issue is the Internet.</a:t>
            </a:r>
          </a:p>
          <a:p>
            <a:pPr lvl="1"/>
            <a:r>
              <a:rPr lang="en-US" dirty="0" smtClean="0"/>
              <a:t>As the system grows to span geographically distributed areas, network partitioning becomes inevitable.</a:t>
            </a:r>
          </a:p>
          <a:p>
            <a:r>
              <a:rPr lang="en-US" dirty="0" smtClean="0"/>
              <a:t>Then the choice is either giving up availability or consistency</a:t>
            </a:r>
          </a:p>
          <a:p>
            <a:r>
              <a:rPr lang="en-US" dirty="0"/>
              <a:t>A design choice: </a:t>
            </a:r>
            <a:r>
              <a:rPr lang="en-US" dirty="0" smtClean="0"/>
              <a:t>What </a:t>
            </a:r>
            <a:r>
              <a:rPr lang="en-US" dirty="0"/>
              <a:t>makes more sense to your scenario</a:t>
            </a:r>
            <a:r>
              <a:rPr lang="en-US" dirty="0" smtClean="0"/>
              <a:t>?</a:t>
            </a:r>
          </a:p>
          <a:p>
            <a:r>
              <a:rPr lang="en-US" dirty="0" smtClean="0"/>
              <a:t>Giving up availability and retaining consistency</a:t>
            </a:r>
          </a:p>
          <a:p>
            <a:pPr lvl="1"/>
            <a:r>
              <a:rPr lang="en-US" dirty="0" smtClean="0"/>
              <a:t>E.g., use 2PC</a:t>
            </a:r>
          </a:p>
          <a:p>
            <a:pPr lvl="1"/>
            <a:r>
              <a:rPr lang="en-US" dirty="0" smtClean="0"/>
              <a:t>Your system blocks until everything becomes consistent.</a:t>
            </a:r>
          </a:p>
          <a:p>
            <a:r>
              <a:rPr lang="en-US" dirty="0" smtClean="0"/>
              <a:t>Giving up consistency and retaining availability</a:t>
            </a:r>
          </a:p>
          <a:p>
            <a:pPr lvl="1"/>
            <a:r>
              <a:rPr lang="en-US" dirty="0" smtClean="0"/>
              <a:t>Eventual consistency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9449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PA4 will be released soon.</a:t>
            </a:r>
          </a:p>
          <a:p>
            <a:r>
              <a:rPr lang="en-US" dirty="0" smtClean="0"/>
              <a:t>Anonymous </a:t>
            </a:r>
            <a:r>
              <a:rPr lang="en-US" dirty="0"/>
              <a:t>feedback form still available.</a:t>
            </a:r>
          </a:p>
          <a:p>
            <a:r>
              <a:rPr lang="en-US" dirty="0"/>
              <a:t>Please come </a:t>
            </a:r>
            <a:r>
              <a:rPr lang="en-US" dirty="0" smtClean="0"/>
              <a:t>talk to </a:t>
            </a:r>
            <a:r>
              <a:rPr lang="en-US" dirty="0"/>
              <a:t>me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97634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Dealing with Network Partitions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During a partition, pairs of conflicting transactions may have been allowed to execute in different partitions. The only choice is to take corrective action after the network has recovered </a:t>
            </a:r>
          </a:p>
          <a:p>
            <a:pPr lvl="1"/>
            <a:r>
              <a:rPr lang="en-US" dirty="0"/>
              <a:t>Assumption: Partitions heal eventually</a:t>
            </a:r>
          </a:p>
          <a:p>
            <a:r>
              <a:rPr lang="en-US" dirty="0"/>
              <a:t>Abort one of the transactions after the partition has healed</a:t>
            </a:r>
          </a:p>
          <a:p>
            <a:r>
              <a:rPr lang="en-US" dirty="0"/>
              <a:t>Basic idea: allow operations to continue in </a:t>
            </a:r>
            <a:r>
              <a:rPr lang="en-US" dirty="0" smtClean="0"/>
              <a:t>one or some of the partitions</a:t>
            </a:r>
            <a:r>
              <a:rPr lang="en-US" dirty="0"/>
              <a:t>, but </a:t>
            </a:r>
            <a:r>
              <a:rPr lang="en-US" dirty="0" smtClean="0"/>
              <a:t>reconcile the differences </a:t>
            </a:r>
            <a:r>
              <a:rPr lang="en-US" smtClean="0"/>
              <a:t>later after </a:t>
            </a:r>
            <a:r>
              <a:rPr lang="en-US" dirty="0"/>
              <a:t>partitions have </a:t>
            </a:r>
            <a:r>
              <a:rPr lang="en-US" dirty="0" smtClean="0"/>
              <a:t>healed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65891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Quorum Approaches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4"/>
                </a:solidFill>
              </a:rPr>
              <a:t>Quorum</a:t>
            </a:r>
            <a:r>
              <a:rPr lang="en-US" dirty="0"/>
              <a:t> approaches used to decide whether reads and writes are allowed</a:t>
            </a:r>
          </a:p>
          <a:p>
            <a:r>
              <a:rPr lang="en-US" dirty="0"/>
              <a:t>There are two types: </a:t>
            </a:r>
            <a:r>
              <a:rPr lang="en-US" dirty="0">
                <a:solidFill>
                  <a:schemeClr val="accent4"/>
                </a:solidFill>
              </a:rPr>
              <a:t>pessimistic quorums </a:t>
            </a:r>
            <a:r>
              <a:rPr lang="en-US" dirty="0"/>
              <a:t>and </a:t>
            </a:r>
            <a:r>
              <a:rPr lang="en-US" dirty="0">
                <a:solidFill>
                  <a:schemeClr val="accent4"/>
                </a:solidFill>
              </a:rPr>
              <a:t>optimistic quorums</a:t>
            </a:r>
          </a:p>
          <a:p>
            <a:r>
              <a:rPr lang="en-US" dirty="0"/>
              <a:t>In the pessimistic quorum philosophy, updates are allowed only in a partition that has the majority of RMs</a:t>
            </a:r>
          </a:p>
          <a:p>
            <a:pPr lvl="1"/>
            <a:r>
              <a:rPr lang="en-US" dirty="0"/>
              <a:t>Updates are then propagated to the other RMs when the partition is repaired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9485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Quorums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decision about how many RMs should be involved in an operation on replicated data is called Quorum selection </a:t>
            </a:r>
          </a:p>
          <a:p>
            <a:r>
              <a:rPr lang="en-US" dirty="0" smtClean="0"/>
              <a:t>Quorum </a:t>
            </a:r>
            <a:r>
              <a:rPr lang="en-US" dirty="0"/>
              <a:t>rules state that:</a:t>
            </a:r>
          </a:p>
          <a:p>
            <a:pPr lvl="1"/>
            <a:r>
              <a:rPr lang="en-US" dirty="0"/>
              <a:t> At least </a:t>
            </a:r>
            <a:r>
              <a:rPr lang="en-US" dirty="0">
                <a:solidFill>
                  <a:srgbClr val="0000FF"/>
                </a:solidFill>
              </a:rPr>
              <a:t>r</a:t>
            </a:r>
            <a:r>
              <a:rPr lang="en-US" dirty="0"/>
              <a:t> replicas must be accessed for read</a:t>
            </a:r>
          </a:p>
          <a:p>
            <a:pPr lvl="1"/>
            <a:r>
              <a:rPr lang="en-US" dirty="0"/>
              <a:t> At least </a:t>
            </a:r>
            <a:r>
              <a:rPr lang="en-US" dirty="0">
                <a:solidFill>
                  <a:srgbClr val="0000FF"/>
                </a:solidFill>
              </a:rPr>
              <a:t>w</a:t>
            </a:r>
            <a:r>
              <a:rPr lang="en-US" dirty="0"/>
              <a:t> replicas must be accessed for write</a:t>
            </a:r>
          </a:p>
          <a:p>
            <a:pPr lvl="1"/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r + w &gt; N</a:t>
            </a:r>
            <a:r>
              <a:rPr lang="en-US" dirty="0"/>
              <a:t>, where </a:t>
            </a:r>
            <a:r>
              <a:rPr lang="en-US" dirty="0">
                <a:solidFill>
                  <a:srgbClr val="0000FF"/>
                </a:solidFill>
              </a:rPr>
              <a:t>N</a:t>
            </a:r>
            <a:r>
              <a:rPr lang="en-US" dirty="0"/>
              <a:t> is the number of replicas</a:t>
            </a:r>
          </a:p>
          <a:p>
            <a:pPr lvl="1"/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w &gt; N/2</a:t>
            </a:r>
          </a:p>
          <a:p>
            <a:pPr lvl="1"/>
            <a:r>
              <a:rPr lang="en-US" dirty="0"/>
              <a:t> Each object has a version number or a consistent </a:t>
            </a:r>
            <a:r>
              <a:rPr lang="en-US" dirty="0" smtClean="0"/>
              <a:t>timestamp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52967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Quorums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r + w &gt; N mean?</a:t>
            </a:r>
          </a:p>
          <a:p>
            <a:pPr lvl="1"/>
            <a:r>
              <a:rPr lang="en-US" dirty="0" smtClean="0"/>
              <a:t>The only way to satisfy this condition is that there’s always an overlap between the reader set and the write set.</a:t>
            </a:r>
          </a:p>
          <a:p>
            <a:pPr lvl="1"/>
            <a:r>
              <a:rPr lang="en-US" dirty="0" smtClean="0"/>
              <a:t>There’s always some replica that has the most recent write.</a:t>
            </a:r>
            <a:endParaRPr lang="en-US" dirty="0"/>
          </a:p>
          <a:p>
            <a:r>
              <a:rPr lang="en-US" dirty="0" smtClean="0"/>
              <a:t>What </a:t>
            </a:r>
            <a:r>
              <a:rPr lang="en-US" dirty="0"/>
              <a:t>does w &gt; N/2 mean?</a:t>
            </a:r>
          </a:p>
          <a:p>
            <a:pPr lvl="1"/>
            <a:r>
              <a:rPr lang="en-US" dirty="0"/>
              <a:t>When there’s a network partition, only the partition with more than half of the RMs can perform write operations.</a:t>
            </a:r>
          </a:p>
          <a:p>
            <a:pPr lvl="1"/>
            <a:r>
              <a:rPr lang="en-US" dirty="0"/>
              <a:t>The rest will just serve reads with stale data</a:t>
            </a:r>
            <a:r>
              <a:rPr lang="en-US" dirty="0" smtClean="0"/>
              <a:t>.</a:t>
            </a:r>
          </a:p>
          <a:p>
            <a:r>
              <a:rPr lang="en-US" dirty="0" smtClean="0"/>
              <a:t>R and W are tunable:</a:t>
            </a:r>
          </a:p>
          <a:p>
            <a:pPr lvl="1"/>
            <a:r>
              <a:rPr lang="en-US" dirty="0" smtClean="0"/>
              <a:t>E.g., </a:t>
            </a:r>
            <a:r>
              <a:rPr lang="en-US" dirty="0"/>
              <a:t>N=</a:t>
            </a:r>
            <a:r>
              <a:rPr lang="en-US" dirty="0" smtClean="0"/>
              <a:t>3, r=1, w=3: High read throughput, perhaps at the cost of write throughput.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43000"/>
            <a:ext cx="519176" cy="5899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25146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8792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Optimistic Quorum Approaches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 </a:t>
            </a:r>
            <a:r>
              <a:rPr lang="en-US" dirty="0"/>
              <a:t>Optimistic Quorum selection allows writes to proceed in any partition. </a:t>
            </a:r>
            <a:endParaRPr lang="en-US" dirty="0" smtClean="0"/>
          </a:p>
          <a:p>
            <a:r>
              <a:rPr lang="en-US" dirty="0" smtClean="0"/>
              <a:t>“Write, but don’t commit”</a:t>
            </a:r>
          </a:p>
          <a:p>
            <a:pPr lvl="1"/>
            <a:r>
              <a:rPr lang="en-US" dirty="0"/>
              <a:t>U</a:t>
            </a:r>
            <a:r>
              <a:rPr lang="en-US" dirty="0" smtClean="0"/>
              <a:t>nless </a:t>
            </a:r>
            <a:r>
              <a:rPr lang="en-US" dirty="0"/>
              <a:t>the partition gets </a:t>
            </a:r>
            <a:r>
              <a:rPr lang="en-US" dirty="0" smtClean="0"/>
              <a:t>healed in time.</a:t>
            </a:r>
            <a:endParaRPr lang="en-US" dirty="0"/>
          </a:p>
          <a:p>
            <a:r>
              <a:rPr lang="en-US" dirty="0" smtClean="0"/>
              <a:t>Resolve </a:t>
            </a:r>
            <a:r>
              <a:rPr lang="en-US" dirty="0"/>
              <a:t>write-write </a:t>
            </a:r>
            <a:r>
              <a:rPr lang="en-US" dirty="0" smtClean="0"/>
              <a:t>conflicts after the </a:t>
            </a:r>
            <a:r>
              <a:rPr lang="en-US" dirty="0"/>
              <a:t>partition </a:t>
            </a:r>
            <a:r>
              <a:rPr lang="en-US" dirty="0" smtClean="0"/>
              <a:t>heals.</a:t>
            </a:r>
            <a:endParaRPr lang="en-US" dirty="0"/>
          </a:p>
          <a:p>
            <a:r>
              <a:rPr lang="en-US" dirty="0" smtClean="0"/>
              <a:t>Optimistic </a:t>
            </a:r>
            <a:r>
              <a:rPr lang="en-US" dirty="0"/>
              <a:t>Quorum is practical when:</a:t>
            </a:r>
          </a:p>
          <a:p>
            <a:pPr lvl="1"/>
            <a:r>
              <a:rPr lang="en-US" dirty="0" smtClean="0"/>
              <a:t>Conflicting </a:t>
            </a:r>
            <a:r>
              <a:rPr lang="en-US" dirty="0"/>
              <a:t>updates are rare</a:t>
            </a:r>
          </a:p>
          <a:p>
            <a:pPr lvl="1"/>
            <a:r>
              <a:rPr lang="en-US" dirty="0" smtClean="0"/>
              <a:t>Conflicts </a:t>
            </a:r>
            <a:r>
              <a:rPr lang="en-US" dirty="0"/>
              <a:t>are always detectable</a:t>
            </a:r>
          </a:p>
          <a:p>
            <a:pPr lvl="1"/>
            <a:r>
              <a:rPr lang="en-US" dirty="0" smtClean="0"/>
              <a:t>Damage </a:t>
            </a:r>
            <a:r>
              <a:rPr lang="en-US" dirty="0"/>
              <a:t>from conflicts can be easily confined</a:t>
            </a:r>
          </a:p>
          <a:p>
            <a:pPr lvl="1"/>
            <a:r>
              <a:rPr lang="en-US" dirty="0" smtClean="0"/>
              <a:t>Repair </a:t>
            </a:r>
            <a:r>
              <a:rPr lang="en-US" dirty="0"/>
              <a:t>of damaged data is possible or an update can be discarded without consequences </a:t>
            </a:r>
          </a:p>
          <a:p>
            <a:pPr lvl="1"/>
            <a:r>
              <a:rPr lang="en-US" dirty="0"/>
              <a:t>Partitions are relatively short-lived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6470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View-based Quorum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optimistic approach</a:t>
            </a:r>
          </a:p>
          <a:p>
            <a:r>
              <a:rPr lang="en-US" dirty="0"/>
              <a:t>Quorum is based on views at any time</a:t>
            </a:r>
          </a:p>
          <a:p>
            <a:pPr lvl="1"/>
            <a:r>
              <a:rPr lang="en-US" dirty="0"/>
              <a:t>Uses group communication as a building block (see previous lecture</a:t>
            </a:r>
            <a:r>
              <a:rPr lang="en-US" dirty="0" smtClean="0"/>
              <a:t>)</a:t>
            </a:r>
          </a:p>
          <a:p>
            <a:r>
              <a:rPr lang="en-US" dirty="0"/>
              <a:t>We define thresholds for each of read and write :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W</a:t>
            </a:r>
            <a:r>
              <a:rPr lang="en-US" dirty="0" smtClean="0">
                <a:solidFill>
                  <a:srgbClr val="000000"/>
                </a:solidFill>
              </a:rPr>
              <a:t>: regular writer quorum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: regular reader quorum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baseline="-25000" dirty="0" smtClean="0">
                <a:solidFill>
                  <a:srgbClr val="FF0000"/>
                </a:solidFill>
              </a:rPr>
              <a:t>w</a:t>
            </a:r>
            <a:r>
              <a:rPr lang="en-US" dirty="0"/>
              <a:t>: minimum nodes in a view for write, e.g.,  </a:t>
            </a:r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baseline="-25000" dirty="0">
                <a:solidFill>
                  <a:srgbClr val="FF0000"/>
                </a:solidFill>
              </a:rPr>
              <a:t>w</a:t>
            </a:r>
            <a:r>
              <a:rPr lang="en-US" dirty="0">
                <a:solidFill>
                  <a:srgbClr val="FF0000"/>
                </a:solidFill>
              </a:rPr>
              <a:t> &gt; N</a:t>
            </a:r>
            <a:r>
              <a:rPr lang="en-US" dirty="0" smtClean="0">
                <a:solidFill>
                  <a:srgbClr val="FF0000"/>
                </a:solidFill>
              </a:rPr>
              <a:t>/4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 err="1" smtClean="0">
                <a:solidFill>
                  <a:srgbClr val="FF0000"/>
                </a:solidFill>
              </a:rPr>
              <a:t>A</a:t>
            </a:r>
            <a:r>
              <a:rPr lang="en-US" baseline="-25000" dirty="0" err="1" smtClean="0">
                <a:solidFill>
                  <a:srgbClr val="FF0000"/>
                </a:solidFill>
              </a:rPr>
              <a:t>r</a:t>
            </a:r>
            <a:r>
              <a:rPr lang="en-US" dirty="0"/>
              <a:t>: minimum nodes in a view for read</a:t>
            </a:r>
          </a:p>
          <a:p>
            <a:pPr lvl="1"/>
            <a:r>
              <a:rPr lang="en-US" dirty="0" smtClean="0"/>
              <a:t>E.g</a:t>
            </a:r>
            <a:r>
              <a:rPr lang="en-US" dirty="0"/>
              <a:t>.,  </a:t>
            </a:r>
            <a:r>
              <a:rPr lang="en-US" dirty="0">
                <a:solidFill>
                  <a:srgbClr val="FF0000"/>
                </a:solidFill>
              </a:rPr>
              <a:t>A</a:t>
            </a:r>
            <a:r>
              <a:rPr lang="en-US" baseline="-25000" dirty="0">
                <a:solidFill>
                  <a:srgbClr val="FF0000"/>
                </a:solidFill>
              </a:rPr>
              <a:t>w</a:t>
            </a:r>
            <a:r>
              <a:rPr lang="en-US" dirty="0">
                <a:solidFill>
                  <a:srgbClr val="FF0000"/>
                </a:solidFill>
              </a:rPr>
              <a:t> + </a:t>
            </a:r>
            <a:r>
              <a:rPr lang="en-US" dirty="0" err="1">
                <a:solidFill>
                  <a:srgbClr val="FF0000"/>
                </a:solidFill>
              </a:rPr>
              <a:t>A</a:t>
            </a:r>
            <a:r>
              <a:rPr lang="en-US" baseline="-25000" dirty="0" err="1">
                <a:solidFill>
                  <a:srgbClr val="FF0000"/>
                </a:solidFill>
              </a:rPr>
              <a:t>r</a:t>
            </a:r>
            <a:r>
              <a:rPr lang="en-US" dirty="0">
                <a:solidFill>
                  <a:srgbClr val="FF0000"/>
                </a:solidFill>
              </a:rPr>
              <a:t> &gt; </a:t>
            </a:r>
            <a:r>
              <a:rPr lang="en-US" dirty="0" smtClean="0">
                <a:solidFill>
                  <a:srgbClr val="FF0000"/>
                </a:solidFill>
              </a:rPr>
              <a:t>N/2</a:t>
            </a:r>
            <a:endParaRPr lang="en-US" dirty="0"/>
          </a:p>
          <a:p>
            <a:r>
              <a:rPr lang="en-US" dirty="0" smtClean="0"/>
              <a:t>Protocol</a:t>
            </a:r>
          </a:p>
          <a:p>
            <a:pPr lvl="1"/>
            <a:r>
              <a:rPr lang="en-US" dirty="0" smtClean="0"/>
              <a:t>Try regular quorum first; </a:t>
            </a:r>
            <a:r>
              <a:rPr lang="en-US" dirty="0"/>
              <a:t>i</a:t>
            </a:r>
            <a:r>
              <a:rPr lang="en-US" dirty="0" smtClean="0"/>
              <a:t>f </a:t>
            </a:r>
            <a:r>
              <a:rPr lang="en-US" dirty="0" smtClean="0"/>
              <a:t>it doesn’t work, change the </a:t>
            </a:r>
            <a:r>
              <a:rPr lang="en-US" dirty="0" smtClean="0"/>
              <a:t>view. If the minimum is satisfied, </a:t>
            </a:r>
            <a:r>
              <a:rPr lang="en-US" smtClean="0"/>
              <a:t>then proceed.</a:t>
            </a:r>
            <a:endParaRPr lang="en-US" dirty="0" smtClean="0"/>
          </a:p>
          <a:p>
            <a:pPr lvl="1"/>
            <a:r>
              <a:rPr lang="en-US" dirty="0" smtClean="0"/>
              <a:t>A</a:t>
            </a:r>
            <a:r>
              <a:rPr lang="en-US" baseline="-25000" dirty="0" smtClean="0"/>
              <a:t>w</a:t>
            </a:r>
            <a:r>
              <a:rPr lang="en-US" dirty="0" smtClean="0"/>
              <a:t> &amp;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r</a:t>
            </a:r>
            <a:r>
              <a:rPr lang="en-US" baseline="-25000" dirty="0" smtClean="0"/>
              <a:t> </a:t>
            </a:r>
            <a:r>
              <a:rPr lang="en-US" dirty="0" smtClean="0"/>
              <a:t>effectively determine which partition can proceed.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8238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Consistency</a:t>
            </a:r>
          </a:p>
          <a:p>
            <a:pPr lvl="1"/>
            <a:r>
              <a:rPr lang="en-US" dirty="0" err="1" smtClean="0"/>
              <a:t>Linearizability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Sequential consistency?</a:t>
            </a:r>
          </a:p>
          <a:p>
            <a:r>
              <a:rPr lang="en-US" dirty="0" smtClean="0"/>
              <a:t>Chain replication</a:t>
            </a:r>
          </a:p>
          <a:p>
            <a:r>
              <a:rPr lang="en-US" dirty="0" smtClean="0"/>
              <a:t>Primary-backup (passive) replication</a:t>
            </a:r>
          </a:p>
          <a:p>
            <a:r>
              <a:rPr lang="en-US" dirty="0" smtClean="0"/>
              <a:t>Active replication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View-based Quorum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Consider: N = 5, w = 5, r = 1, A</a:t>
            </a:r>
            <a:r>
              <a:rPr lang="en-US" baseline="-25000" dirty="0"/>
              <a:t>w</a:t>
            </a:r>
            <a:r>
              <a:rPr lang="en-US" dirty="0"/>
              <a:t> = 3, </a:t>
            </a:r>
            <a:r>
              <a:rPr lang="en-US" dirty="0" err="1"/>
              <a:t>A</a:t>
            </a:r>
            <a:r>
              <a:rPr lang="en-US" baseline="-25000" dirty="0" err="1"/>
              <a:t>r</a:t>
            </a:r>
            <a:r>
              <a:rPr lang="en-US" dirty="0"/>
              <a:t> = 1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927100" y="5529262"/>
            <a:ext cx="7239000" cy="10541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939800" y="4398962"/>
            <a:ext cx="7239000" cy="10541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939800" y="3344862"/>
            <a:ext cx="7239000" cy="9779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952500" y="2544762"/>
            <a:ext cx="7239000" cy="7366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952500" y="1731962"/>
            <a:ext cx="7239000" cy="7366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1028700" y="1770062"/>
            <a:ext cx="7162800" cy="769938"/>
            <a:chOff x="648" y="984"/>
            <a:chExt cx="4512" cy="485"/>
          </a:xfrm>
        </p:grpSpPr>
        <p:sp>
          <p:nvSpPr>
            <p:cNvPr id="11" name="Oval 10"/>
            <p:cNvSpPr>
              <a:spLocks noChangeArrowheads="1"/>
            </p:cNvSpPr>
            <p:nvPr/>
          </p:nvSpPr>
          <p:spPr bwMode="auto">
            <a:xfrm>
              <a:off x="744" y="984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Text Box 11"/>
            <p:cNvSpPr txBox="1">
              <a:spLocks noChangeArrowheads="1"/>
            </p:cNvSpPr>
            <p:nvPr/>
          </p:nvSpPr>
          <p:spPr bwMode="auto">
            <a:xfrm>
              <a:off x="744" y="1024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1</a:t>
              </a:r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648" y="1272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V1.0</a:t>
              </a:r>
            </a:p>
          </p:txBody>
        </p:sp>
        <p:sp>
          <p:nvSpPr>
            <p:cNvPr id="14" name="Oval 13"/>
            <p:cNvSpPr>
              <a:spLocks noChangeArrowheads="1"/>
            </p:cNvSpPr>
            <p:nvPr/>
          </p:nvSpPr>
          <p:spPr bwMode="auto">
            <a:xfrm>
              <a:off x="1400" y="984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Text Box 14"/>
            <p:cNvSpPr txBox="1">
              <a:spLocks noChangeArrowheads="1"/>
            </p:cNvSpPr>
            <p:nvPr/>
          </p:nvSpPr>
          <p:spPr bwMode="auto">
            <a:xfrm>
              <a:off x="1400" y="1024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2</a:t>
              </a:r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304" y="1272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V2.0</a:t>
              </a:r>
            </a:p>
          </p:txBody>
        </p:sp>
        <p:sp>
          <p:nvSpPr>
            <p:cNvPr id="17" name="Oval 16"/>
            <p:cNvSpPr>
              <a:spLocks noChangeArrowheads="1"/>
            </p:cNvSpPr>
            <p:nvPr/>
          </p:nvSpPr>
          <p:spPr bwMode="auto">
            <a:xfrm>
              <a:off x="2008" y="984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Text Box 17"/>
            <p:cNvSpPr txBox="1">
              <a:spLocks noChangeArrowheads="1"/>
            </p:cNvSpPr>
            <p:nvPr/>
          </p:nvSpPr>
          <p:spPr bwMode="auto">
            <a:xfrm>
              <a:off x="2008" y="1024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3</a:t>
              </a:r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912" y="1272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V3.0</a:t>
              </a:r>
            </a:p>
          </p:txBody>
        </p:sp>
        <p:sp>
          <p:nvSpPr>
            <p:cNvPr id="20" name="Oval 19"/>
            <p:cNvSpPr>
              <a:spLocks noChangeArrowheads="1"/>
            </p:cNvSpPr>
            <p:nvPr/>
          </p:nvSpPr>
          <p:spPr bwMode="auto">
            <a:xfrm>
              <a:off x="2640" y="984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Text Box 20"/>
            <p:cNvSpPr txBox="1">
              <a:spLocks noChangeArrowheads="1"/>
            </p:cNvSpPr>
            <p:nvPr/>
          </p:nvSpPr>
          <p:spPr bwMode="auto">
            <a:xfrm>
              <a:off x="2640" y="1024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4</a:t>
              </a:r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2544" y="1272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V4.0</a:t>
              </a:r>
            </a:p>
          </p:txBody>
        </p:sp>
        <p:sp>
          <p:nvSpPr>
            <p:cNvPr id="23" name="Oval 22"/>
            <p:cNvSpPr>
              <a:spLocks noChangeArrowheads="1"/>
            </p:cNvSpPr>
            <p:nvPr/>
          </p:nvSpPr>
          <p:spPr bwMode="auto">
            <a:xfrm>
              <a:off x="3248" y="984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Text Box 23"/>
            <p:cNvSpPr txBox="1">
              <a:spLocks noChangeArrowheads="1"/>
            </p:cNvSpPr>
            <p:nvPr/>
          </p:nvSpPr>
          <p:spPr bwMode="auto">
            <a:xfrm>
              <a:off x="3248" y="1024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5</a:t>
              </a:r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3152" y="1272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V5.0</a:t>
              </a:r>
            </a:p>
          </p:txBody>
        </p:sp>
        <p:sp>
          <p:nvSpPr>
            <p:cNvPr id="26" name="Text Box 25"/>
            <p:cNvSpPr txBox="1">
              <a:spLocks noChangeArrowheads="1"/>
            </p:cNvSpPr>
            <p:nvPr/>
          </p:nvSpPr>
          <p:spPr bwMode="auto">
            <a:xfrm>
              <a:off x="3816" y="992"/>
              <a:ext cx="1344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Initially all nodes are in</a:t>
              </a:r>
            </a:p>
          </p:txBody>
        </p:sp>
      </p:grpSp>
      <p:sp>
        <p:nvSpPr>
          <p:cNvPr id="27" name="Line 26"/>
          <p:cNvSpPr>
            <a:spLocks noChangeShapeType="1"/>
          </p:cNvSpPr>
          <p:nvPr/>
        </p:nvSpPr>
        <p:spPr bwMode="auto">
          <a:xfrm>
            <a:off x="1130300" y="1643062"/>
            <a:ext cx="7061200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8" name="Group 27"/>
          <p:cNvGrpSpPr>
            <a:grpSpLocks/>
          </p:cNvGrpSpPr>
          <p:nvPr/>
        </p:nvGrpSpPr>
        <p:grpSpPr bwMode="auto">
          <a:xfrm>
            <a:off x="1041400" y="2519362"/>
            <a:ext cx="7162800" cy="833438"/>
            <a:chOff x="656" y="1504"/>
            <a:chExt cx="4512" cy="525"/>
          </a:xfrm>
        </p:grpSpPr>
        <p:sp>
          <p:nvSpPr>
            <p:cNvPr id="29" name="Oval 28"/>
            <p:cNvSpPr>
              <a:spLocks noChangeArrowheads="1"/>
            </p:cNvSpPr>
            <p:nvPr/>
          </p:nvSpPr>
          <p:spPr bwMode="auto">
            <a:xfrm>
              <a:off x="752" y="1544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Text Box 29"/>
            <p:cNvSpPr txBox="1">
              <a:spLocks noChangeArrowheads="1"/>
            </p:cNvSpPr>
            <p:nvPr/>
          </p:nvSpPr>
          <p:spPr bwMode="auto">
            <a:xfrm>
              <a:off x="752" y="1584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1</a:t>
              </a:r>
            </a:p>
          </p:txBody>
        </p:sp>
        <p:sp>
          <p:nvSpPr>
            <p:cNvPr id="31" name="Text Box 30"/>
            <p:cNvSpPr txBox="1">
              <a:spLocks noChangeArrowheads="1"/>
            </p:cNvSpPr>
            <p:nvPr/>
          </p:nvSpPr>
          <p:spPr bwMode="auto">
            <a:xfrm>
              <a:off x="656" y="1832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V1.0</a:t>
              </a:r>
            </a:p>
          </p:txBody>
        </p:sp>
        <p:sp>
          <p:nvSpPr>
            <p:cNvPr id="32" name="Oval 31"/>
            <p:cNvSpPr>
              <a:spLocks noChangeArrowheads="1"/>
            </p:cNvSpPr>
            <p:nvPr/>
          </p:nvSpPr>
          <p:spPr bwMode="auto">
            <a:xfrm>
              <a:off x="1408" y="1544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Text Box 32"/>
            <p:cNvSpPr txBox="1">
              <a:spLocks noChangeArrowheads="1"/>
            </p:cNvSpPr>
            <p:nvPr/>
          </p:nvSpPr>
          <p:spPr bwMode="auto">
            <a:xfrm>
              <a:off x="1408" y="1584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2</a:t>
              </a:r>
            </a:p>
          </p:txBody>
        </p:sp>
        <p:sp>
          <p:nvSpPr>
            <p:cNvPr id="34" name="Text Box 33"/>
            <p:cNvSpPr txBox="1">
              <a:spLocks noChangeArrowheads="1"/>
            </p:cNvSpPr>
            <p:nvPr/>
          </p:nvSpPr>
          <p:spPr bwMode="auto">
            <a:xfrm>
              <a:off x="1312" y="1832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V2.0</a:t>
              </a:r>
            </a:p>
          </p:txBody>
        </p:sp>
        <p:sp>
          <p:nvSpPr>
            <p:cNvPr id="35" name="Oval 34"/>
            <p:cNvSpPr>
              <a:spLocks noChangeArrowheads="1"/>
            </p:cNvSpPr>
            <p:nvPr/>
          </p:nvSpPr>
          <p:spPr bwMode="auto">
            <a:xfrm>
              <a:off x="2016" y="1544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Text Box 35"/>
            <p:cNvSpPr txBox="1">
              <a:spLocks noChangeArrowheads="1"/>
            </p:cNvSpPr>
            <p:nvPr/>
          </p:nvSpPr>
          <p:spPr bwMode="auto">
            <a:xfrm>
              <a:off x="2016" y="1584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3</a:t>
              </a:r>
            </a:p>
          </p:txBody>
        </p:sp>
        <p:sp>
          <p:nvSpPr>
            <p:cNvPr id="37" name="Text Box 36"/>
            <p:cNvSpPr txBox="1">
              <a:spLocks noChangeArrowheads="1"/>
            </p:cNvSpPr>
            <p:nvPr/>
          </p:nvSpPr>
          <p:spPr bwMode="auto">
            <a:xfrm>
              <a:off x="1920" y="1832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V3.0</a:t>
              </a:r>
            </a:p>
          </p:txBody>
        </p:sp>
        <p:sp>
          <p:nvSpPr>
            <p:cNvPr id="38" name="Oval 37"/>
            <p:cNvSpPr>
              <a:spLocks noChangeArrowheads="1"/>
            </p:cNvSpPr>
            <p:nvPr/>
          </p:nvSpPr>
          <p:spPr bwMode="auto">
            <a:xfrm>
              <a:off x="2648" y="1544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Text Box 38"/>
            <p:cNvSpPr txBox="1">
              <a:spLocks noChangeArrowheads="1"/>
            </p:cNvSpPr>
            <p:nvPr/>
          </p:nvSpPr>
          <p:spPr bwMode="auto">
            <a:xfrm>
              <a:off x="2648" y="1584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4</a:t>
              </a:r>
            </a:p>
          </p:txBody>
        </p:sp>
        <p:sp>
          <p:nvSpPr>
            <p:cNvPr id="40" name="Text Box 39"/>
            <p:cNvSpPr txBox="1">
              <a:spLocks noChangeArrowheads="1"/>
            </p:cNvSpPr>
            <p:nvPr/>
          </p:nvSpPr>
          <p:spPr bwMode="auto">
            <a:xfrm>
              <a:off x="2552" y="1832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V4.0</a:t>
              </a:r>
            </a:p>
          </p:txBody>
        </p:sp>
        <p:sp>
          <p:nvSpPr>
            <p:cNvPr id="41" name="Oval 40"/>
            <p:cNvSpPr>
              <a:spLocks noChangeArrowheads="1"/>
            </p:cNvSpPr>
            <p:nvPr/>
          </p:nvSpPr>
          <p:spPr bwMode="auto">
            <a:xfrm>
              <a:off x="3256" y="1544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Text Box 41"/>
            <p:cNvSpPr txBox="1">
              <a:spLocks noChangeArrowheads="1"/>
            </p:cNvSpPr>
            <p:nvPr/>
          </p:nvSpPr>
          <p:spPr bwMode="auto">
            <a:xfrm>
              <a:off x="3256" y="1584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5</a:t>
              </a:r>
            </a:p>
          </p:txBody>
        </p:sp>
        <p:sp>
          <p:nvSpPr>
            <p:cNvPr id="43" name="Text Box 42"/>
            <p:cNvSpPr txBox="1">
              <a:spLocks noChangeArrowheads="1"/>
            </p:cNvSpPr>
            <p:nvPr/>
          </p:nvSpPr>
          <p:spPr bwMode="auto">
            <a:xfrm>
              <a:off x="3160" y="1832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V5.0</a:t>
              </a:r>
            </a:p>
          </p:txBody>
        </p:sp>
        <p:sp>
          <p:nvSpPr>
            <p:cNvPr id="44" name="Text Box 43"/>
            <p:cNvSpPr txBox="1">
              <a:spLocks noChangeArrowheads="1"/>
            </p:cNvSpPr>
            <p:nvPr/>
          </p:nvSpPr>
          <p:spPr bwMode="auto">
            <a:xfrm>
              <a:off x="3824" y="1552"/>
              <a:ext cx="1344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Network is partitioned</a:t>
              </a:r>
            </a:p>
          </p:txBody>
        </p:sp>
        <p:sp>
          <p:nvSpPr>
            <p:cNvPr id="45" name="Line 44"/>
            <p:cNvSpPr>
              <a:spLocks noChangeShapeType="1"/>
            </p:cNvSpPr>
            <p:nvPr/>
          </p:nvSpPr>
          <p:spPr bwMode="auto">
            <a:xfrm>
              <a:off x="3096" y="1504"/>
              <a:ext cx="0" cy="4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6" name="Group 45"/>
          <p:cNvGrpSpPr>
            <a:grpSpLocks/>
          </p:cNvGrpSpPr>
          <p:nvPr/>
        </p:nvGrpSpPr>
        <p:grpSpPr bwMode="auto">
          <a:xfrm>
            <a:off x="1041400" y="3395662"/>
            <a:ext cx="7162800" cy="985838"/>
            <a:chOff x="656" y="2016"/>
            <a:chExt cx="4512" cy="621"/>
          </a:xfrm>
        </p:grpSpPr>
        <p:sp>
          <p:nvSpPr>
            <p:cNvPr id="47" name="Oval 46"/>
            <p:cNvSpPr>
              <a:spLocks noChangeArrowheads="1"/>
            </p:cNvSpPr>
            <p:nvPr/>
          </p:nvSpPr>
          <p:spPr bwMode="auto">
            <a:xfrm>
              <a:off x="752" y="2152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Text Box 47"/>
            <p:cNvSpPr txBox="1">
              <a:spLocks noChangeArrowheads="1"/>
            </p:cNvSpPr>
            <p:nvPr/>
          </p:nvSpPr>
          <p:spPr bwMode="auto">
            <a:xfrm>
              <a:off x="752" y="2192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1</a:t>
              </a:r>
            </a:p>
          </p:txBody>
        </p:sp>
        <p:sp>
          <p:nvSpPr>
            <p:cNvPr id="49" name="Text Box 48"/>
            <p:cNvSpPr txBox="1">
              <a:spLocks noChangeArrowheads="1"/>
            </p:cNvSpPr>
            <p:nvPr/>
          </p:nvSpPr>
          <p:spPr bwMode="auto">
            <a:xfrm>
              <a:off x="656" y="2440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V1.0</a:t>
              </a:r>
            </a:p>
          </p:txBody>
        </p:sp>
        <p:sp>
          <p:nvSpPr>
            <p:cNvPr id="50" name="Oval 49"/>
            <p:cNvSpPr>
              <a:spLocks noChangeArrowheads="1"/>
            </p:cNvSpPr>
            <p:nvPr/>
          </p:nvSpPr>
          <p:spPr bwMode="auto">
            <a:xfrm>
              <a:off x="1408" y="2152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Text Box 50"/>
            <p:cNvSpPr txBox="1">
              <a:spLocks noChangeArrowheads="1"/>
            </p:cNvSpPr>
            <p:nvPr/>
          </p:nvSpPr>
          <p:spPr bwMode="auto">
            <a:xfrm>
              <a:off x="1408" y="2192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2</a:t>
              </a:r>
            </a:p>
          </p:txBody>
        </p:sp>
        <p:sp>
          <p:nvSpPr>
            <p:cNvPr id="52" name="Text Box 51"/>
            <p:cNvSpPr txBox="1">
              <a:spLocks noChangeArrowheads="1"/>
            </p:cNvSpPr>
            <p:nvPr/>
          </p:nvSpPr>
          <p:spPr bwMode="auto">
            <a:xfrm>
              <a:off x="1312" y="2440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V2.0</a:t>
              </a:r>
            </a:p>
          </p:txBody>
        </p:sp>
        <p:sp>
          <p:nvSpPr>
            <p:cNvPr id="53" name="Oval 52"/>
            <p:cNvSpPr>
              <a:spLocks noChangeArrowheads="1"/>
            </p:cNvSpPr>
            <p:nvPr/>
          </p:nvSpPr>
          <p:spPr bwMode="auto">
            <a:xfrm>
              <a:off x="2016" y="2152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Text Box 53"/>
            <p:cNvSpPr txBox="1">
              <a:spLocks noChangeArrowheads="1"/>
            </p:cNvSpPr>
            <p:nvPr/>
          </p:nvSpPr>
          <p:spPr bwMode="auto">
            <a:xfrm>
              <a:off x="2016" y="2192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3</a:t>
              </a:r>
            </a:p>
          </p:txBody>
        </p:sp>
        <p:sp>
          <p:nvSpPr>
            <p:cNvPr id="55" name="Text Box 54"/>
            <p:cNvSpPr txBox="1">
              <a:spLocks noChangeArrowheads="1"/>
            </p:cNvSpPr>
            <p:nvPr/>
          </p:nvSpPr>
          <p:spPr bwMode="auto">
            <a:xfrm>
              <a:off x="1920" y="2440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V3.0</a:t>
              </a:r>
            </a:p>
          </p:txBody>
        </p:sp>
        <p:sp>
          <p:nvSpPr>
            <p:cNvPr id="56" name="Oval 55"/>
            <p:cNvSpPr>
              <a:spLocks noChangeArrowheads="1"/>
            </p:cNvSpPr>
            <p:nvPr/>
          </p:nvSpPr>
          <p:spPr bwMode="auto">
            <a:xfrm>
              <a:off x="2648" y="2152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Text Box 56"/>
            <p:cNvSpPr txBox="1">
              <a:spLocks noChangeArrowheads="1"/>
            </p:cNvSpPr>
            <p:nvPr/>
          </p:nvSpPr>
          <p:spPr bwMode="auto">
            <a:xfrm>
              <a:off x="2648" y="2192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4</a:t>
              </a:r>
            </a:p>
          </p:txBody>
        </p:sp>
        <p:sp>
          <p:nvSpPr>
            <p:cNvPr id="58" name="Text Box 57"/>
            <p:cNvSpPr txBox="1">
              <a:spLocks noChangeArrowheads="1"/>
            </p:cNvSpPr>
            <p:nvPr/>
          </p:nvSpPr>
          <p:spPr bwMode="auto">
            <a:xfrm>
              <a:off x="2552" y="2440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V4.0</a:t>
              </a:r>
            </a:p>
          </p:txBody>
        </p:sp>
        <p:sp>
          <p:nvSpPr>
            <p:cNvPr id="59" name="Oval 58"/>
            <p:cNvSpPr>
              <a:spLocks noChangeArrowheads="1"/>
            </p:cNvSpPr>
            <p:nvPr/>
          </p:nvSpPr>
          <p:spPr bwMode="auto">
            <a:xfrm>
              <a:off x="3256" y="2152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Text Box 59"/>
            <p:cNvSpPr txBox="1">
              <a:spLocks noChangeArrowheads="1"/>
            </p:cNvSpPr>
            <p:nvPr/>
          </p:nvSpPr>
          <p:spPr bwMode="auto">
            <a:xfrm>
              <a:off x="3256" y="2192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5</a:t>
              </a:r>
            </a:p>
          </p:txBody>
        </p:sp>
        <p:sp>
          <p:nvSpPr>
            <p:cNvPr id="61" name="Text Box 60"/>
            <p:cNvSpPr txBox="1">
              <a:spLocks noChangeArrowheads="1"/>
            </p:cNvSpPr>
            <p:nvPr/>
          </p:nvSpPr>
          <p:spPr bwMode="auto">
            <a:xfrm>
              <a:off x="3160" y="2440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V5.0</a:t>
              </a:r>
            </a:p>
          </p:txBody>
        </p:sp>
        <p:sp>
          <p:nvSpPr>
            <p:cNvPr id="62" name="Text Box 61"/>
            <p:cNvSpPr txBox="1">
              <a:spLocks noChangeArrowheads="1"/>
            </p:cNvSpPr>
            <p:nvPr/>
          </p:nvSpPr>
          <p:spPr bwMode="auto">
            <a:xfrm>
              <a:off x="3824" y="2160"/>
              <a:ext cx="1344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Read is initiated, quorum is reached</a:t>
              </a:r>
            </a:p>
          </p:txBody>
        </p:sp>
        <p:sp>
          <p:nvSpPr>
            <p:cNvPr id="63" name="Line 62"/>
            <p:cNvSpPr>
              <a:spLocks noChangeShapeType="1"/>
            </p:cNvSpPr>
            <p:nvPr/>
          </p:nvSpPr>
          <p:spPr bwMode="auto">
            <a:xfrm>
              <a:off x="3096" y="2112"/>
              <a:ext cx="0" cy="4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64" name="AutoShape 63"/>
            <p:cNvCxnSpPr>
              <a:cxnSpLocks noChangeShapeType="1"/>
              <a:stCxn id="47" idx="0"/>
              <a:endCxn id="51" idx="0"/>
            </p:cNvCxnSpPr>
            <p:nvPr/>
          </p:nvCxnSpPr>
          <p:spPr bwMode="auto">
            <a:xfrm rot="5400000" flipV="1">
              <a:off x="1206" y="1842"/>
              <a:ext cx="40" cy="660"/>
            </a:xfrm>
            <a:prstGeom prst="curvedConnector3">
              <a:avLst>
                <a:gd name="adj1" fmla="val -360000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5" name="Text Box 64"/>
            <p:cNvSpPr txBox="1">
              <a:spLocks noChangeArrowheads="1"/>
            </p:cNvSpPr>
            <p:nvPr/>
          </p:nvSpPr>
          <p:spPr bwMode="auto">
            <a:xfrm>
              <a:off x="1032" y="2016"/>
              <a:ext cx="360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read</a:t>
              </a:r>
            </a:p>
          </p:txBody>
        </p:sp>
      </p:grpSp>
      <p:grpSp>
        <p:nvGrpSpPr>
          <p:cNvPr id="66" name="Group 65"/>
          <p:cNvGrpSpPr>
            <a:grpSpLocks/>
          </p:cNvGrpSpPr>
          <p:nvPr/>
        </p:nvGrpSpPr>
        <p:grpSpPr bwMode="auto">
          <a:xfrm>
            <a:off x="1016000" y="4538662"/>
            <a:ext cx="7226300" cy="985838"/>
            <a:chOff x="664" y="2776"/>
            <a:chExt cx="4552" cy="621"/>
          </a:xfrm>
        </p:grpSpPr>
        <p:sp>
          <p:nvSpPr>
            <p:cNvPr id="67" name="Oval 66"/>
            <p:cNvSpPr>
              <a:spLocks noChangeArrowheads="1"/>
            </p:cNvSpPr>
            <p:nvPr/>
          </p:nvSpPr>
          <p:spPr bwMode="auto">
            <a:xfrm>
              <a:off x="762" y="2912"/>
              <a:ext cx="292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" name="Text Box 67"/>
            <p:cNvSpPr txBox="1">
              <a:spLocks noChangeArrowheads="1"/>
            </p:cNvSpPr>
            <p:nvPr/>
          </p:nvSpPr>
          <p:spPr bwMode="auto">
            <a:xfrm>
              <a:off x="762" y="2952"/>
              <a:ext cx="300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1</a:t>
              </a:r>
            </a:p>
          </p:txBody>
        </p:sp>
        <p:sp>
          <p:nvSpPr>
            <p:cNvPr id="69" name="Text Box 68"/>
            <p:cNvSpPr txBox="1">
              <a:spLocks noChangeArrowheads="1"/>
            </p:cNvSpPr>
            <p:nvPr/>
          </p:nvSpPr>
          <p:spPr bwMode="auto">
            <a:xfrm>
              <a:off x="664" y="3200"/>
              <a:ext cx="50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V1.0</a:t>
              </a:r>
            </a:p>
          </p:txBody>
        </p:sp>
        <p:sp>
          <p:nvSpPr>
            <p:cNvPr id="70" name="Oval 69"/>
            <p:cNvSpPr>
              <a:spLocks noChangeArrowheads="1"/>
            </p:cNvSpPr>
            <p:nvPr/>
          </p:nvSpPr>
          <p:spPr bwMode="auto">
            <a:xfrm>
              <a:off x="1428" y="2912"/>
              <a:ext cx="293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" name="Text Box 70"/>
            <p:cNvSpPr txBox="1">
              <a:spLocks noChangeArrowheads="1"/>
            </p:cNvSpPr>
            <p:nvPr/>
          </p:nvSpPr>
          <p:spPr bwMode="auto">
            <a:xfrm>
              <a:off x="1428" y="2952"/>
              <a:ext cx="301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2</a:t>
              </a:r>
            </a:p>
          </p:txBody>
        </p:sp>
        <p:sp>
          <p:nvSpPr>
            <p:cNvPr id="72" name="Text Box 71"/>
            <p:cNvSpPr txBox="1">
              <a:spLocks noChangeArrowheads="1"/>
            </p:cNvSpPr>
            <p:nvPr/>
          </p:nvSpPr>
          <p:spPr bwMode="auto">
            <a:xfrm>
              <a:off x="1330" y="3200"/>
              <a:ext cx="50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V2.0</a:t>
              </a:r>
            </a:p>
          </p:txBody>
        </p:sp>
        <p:sp>
          <p:nvSpPr>
            <p:cNvPr id="73" name="Oval 72"/>
            <p:cNvSpPr>
              <a:spLocks noChangeArrowheads="1"/>
            </p:cNvSpPr>
            <p:nvPr/>
          </p:nvSpPr>
          <p:spPr bwMode="auto">
            <a:xfrm>
              <a:off x="2046" y="2912"/>
              <a:ext cx="292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Text Box 73"/>
            <p:cNvSpPr txBox="1">
              <a:spLocks noChangeArrowheads="1"/>
            </p:cNvSpPr>
            <p:nvPr/>
          </p:nvSpPr>
          <p:spPr bwMode="auto">
            <a:xfrm>
              <a:off x="2046" y="2952"/>
              <a:ext cx="300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3</a:t>
              </a:r>
            </a:p>
          </p:txBody>
        </p:sp>
        <p:sp>
          <p:nvSpPr>
            <p:cNvPr id="75" name="Text Box 74"/>
            <p:cNvSpPr txBox="1">
              <a:spLocks noChangeArrowheads="1"/>
            </p:cNvSpPr>
            <p:nvPr/>
          </p:nvSpPr>
          <p:spPr bwMode="auto">
            <a:xfrm>
              <a:off x="1948" y="3200"/>
              <a:ext cx="50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V3.0</a:t>
              </a:r>
            </a:p>
          </p:txBody>
        </p:sp>
        <p:sp>
          <p:nvSpPr>
            <p:cNvPr id="76" name="Oval 75"/>
            <p:cNvSpPr>
              <a:spLocks noChangeArrowheads="1"/>
            </p:cNvSpPr>
            <p:nvPr/>
          </p:nvSpPr>
          <p:spPr bwMode="auto">
            <a:xfrm>
              <a:off x="2688" y="2912"/>
              <a:ext cx="292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" name="Text Box 76"/>
            <p:cNvSpPr txBox="1">
              <a:spLocks noChangeArrowheads="1"/>
            </p:cNvSpPr>
            <p:nvPr/>
          </p:nvSpPr>
          <p:spPr bwMode="auto">
            <a:xfrm>
              <a:off x="2688" y="2952"/>
              <a:ext cx="301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4</a:t>
              </a:r>
            </a:p>
          </p:txBody>
        </p:sp>
        <p:sp>
          <p:nvSpPr>
            <p:cNvPr id="78" name="Text Box 77"/>
            <p:cNvSpPr txBox="1">
              <a:spLocks noChangeArrowheads="1"/>
            </p:cNvSpPr>
            <p:nvPr/>
          </p:nvSpPr>
          <p:spPr bwMode="auto">
            <a:xfrm>
              <a:off x="2590" y="3200"/>
              <a:ext cx="50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V4.0</a:t>
              </a:r>
            </a:p>
          </p:txBody>
        </p:sp>
        <p:sp>
          <p:nvSpPr>
            <p:cNvPr id="79" name="Oval 78"/>
            <p:cNvSpPr>
              <a:spLocks noChangeArrowheads="1"/>
            </p:cNvSpPr>
            <p:nvPr/>
          </p:nvSpPr>
          <p:spPr bwMode="auto">
            <a:xfrm>
              <a:off x="3265" y="2912"/>
              <a:ext cx="293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" name="Text Box 79"/>
            <p:cNvSpPr txBox="1">
              <a:spLocks noChangeArrowheads="1"/>
            </p:cNvSpPr>
            <p:nvPr/>
          </p:nvSpPr>
          <p:spPr bwMode="auto">
            <a:xfrm>
              <a:off x="3265" y="2952"/>
              <a:ext cx="301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5</a:t>
              </a:r>
            </a:p>
          </p:txBody>
        </p:sp>
        <p:sp>
          <p:nvSpPr>
            <p:cNvPr id="81" name="Text Box 80"/>
            <p:cNvSpPr txBox="1">
              <a:spLocks noChangeArrowheads="1"/>
            </p:cNvSpPr>
            <p:nvPr/>
          </p:nvSpPr>
          <p:spPr bwMode="auto">
            <a:xfrm>
              <a:off x="3168" y="3200"/>
              <a:ext cx="50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V5.0</a:t>
              </a:r>
            </a:p>
          </p:txBody>
        </p:sp>
        <p:sp>
          <p:nvSpPr>
            <p:cNvPr id="82" name="Text Box 81"/>
            <p:cNvSpPr txBox="1">
              <a:spLocks noChangeArrowheads="1"/>
            </p:cNvSpPr>
            <p:nvPr/>
          </p:nvSpPr>
          <p:spPr bwMode="auto">
            <a:xfrm>
              <a:off x="3851" y="2920"/>
              <a:ext cx="1365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write is initiated, quorum not reached</a:t>
              </a:r>
            </a:p>
          </p:txBody>
        </p:sp>
        <p:sp>
          <p:nvSpPr>
            <p:cNvPr id="83" name="Line 82"/>
            <p:cNvSpPr>
              <a:spLocks noChangeShapeType="1"/>
            </p:cNvSpPr>
            <p:nvPr/>
          </p:nvSpPr>
          <p:spPr bwMode="auto">
            <a:xfrm>
              <a:off x="3111" y="2872"/>
              <a:ext cx="0" cy="4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84" name="AutoShape 83"/>
            <p:cNvCxnSpPr>
              <a:cxnSpLocks noChangeShapeType="1"/>
              <a:stCxn id="67" idx="0"/>
              <a:endCxn id="71" idx="0"/>
            </p:cNvCxnSpPr>
            <p:nvPr/>
          </p:nvCxnSpPr>
          <p:spPr bwMode="auto">
            <a:xfrm rot="5400000" flipV="1">
              <a:off x="1223" y="2597"/>
              <a:ext cx="40" cy="670"/>
            </a:xfrm>
            <a:prstGeom prst="curvedConnector3">
              <a:avLst>
                <a:gd name="adj1" fmla="val -360000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5" name="Text Box 84"/>
            <p:cNvSpPr txBox="1">
              <a:spLocks noChangeArrowheads="1"/>
            </p:cNvSpPr>
            <p:nvPr/>
          </p:nvSpPr>
          <p:spPr bwMode="auto">
            <a:xfrm>
              <a:off x="1046" y="2776"/>
              <a:ext cx="36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w</a:t>
              </a:r>
            </a:p>
          </p:txBody>
        </p:sp>
        <p:cxnSp>
          <p:nvCxnSpPr>
            <p:cNvPr id="86" name="AutoShape 85"/>
            <p:cNvCxnSpPr>
              <a:cxnSpLocks noChangeShapeType="1"/>
              <a:stCxn id="67" idx="0"/>
              <a:endCxn id="73" idx="0"/>
            </p:cNvCxnSpPr>
            <p:nvPr/>
          </p:nvCxnSpPr>
          <p:spPr bwMode="auto">
            <a:xfrm rot="5400000" flipV="1">
              <a:off x="1549" y="2271"/>
              <a:ext cx="1" cy="1284"/>
            </a:xfrm>
            <a:prstGeom prst="curvedConnector3">
              <a:avLst>
                <a:gd name="adj1" fmla="val -17600005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7" name="AutoShape 86"/>
            <p:cNvCxnSpPr>
              <a:cxnSpLocks noChangeShapeType="1"/>
              <a:stCxn id="67" idx="0"/>
              <a:endCxn id="76" idx="0"/>
            </p:cNvCxnSpPr>
            <p:nvPr/>
          </p:nvCxnSpPr>
          <p:spPr bwMode="auto">
            <a:xfrm rot="5400000" flipV="1">
              <a:off x="1870" y="1950"/>
              <a:ext cx="1" cy="1926"/>
            </a:xfrm>
            <a:prstGeom prst="curvedConnector3">
              <a:avLst>
                <a:gd name="adj1" fmla="val -18400005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8" name="AutoShape 87"/>
            <p:cNvCxnSpPr>
              <a:cxnSpLocks noChangeShapeType="1"/>
              <a:stCxn id="68" idx="0"/>
              <a:endCxn id="83" idx="0"/>
            </p:cNvCxnSpPr>
            <p:nvPr/>
          </p:nvCxnSpPr>
          <p:spPr bwMode="auto">
            <a:xfrm rot="-5400000">
              <a:off x="1972" y="1812"/>
              <a:ext cx="80" cy="2199"/>
            </a:xfrm>
            <a:prstGeom prst="curvedConnector3">
              <a:avLst>
                <a:gd name="adj1" fmla="val 310000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9" name="Text Box 88"/>
            <p:cNvSpPr txBox="1">
              <a:spLocks noChangeArrowheads="1"/>
            </p:cNvSpPr>
            <p:nvPr/>
          </p:nvSpPr>
          <p:spPr bwMode="auto">
            <a:xfrm>
              <a:off x="3000" y="2816"/>
              <a:ext cx="232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X</a:t>
              </a:r>
            </a:p>
          </p:txBody>
        </p:sp>
      </p:grpSp>
      <p:grpSp>
        <p:nvGrpSpPr>
          <p:cNvPr id="90" name="Group 89"/>
          <p:cNvGrpSpPr>
            <a:grpSpLocks/>
          </p:cNvGrpSpPr>
          <p:nvPr/>
        </p:nvGrpSpPr>
        <p:grpSpPr bwMode="auto">
          <a:xfrm>
            <a:off x="965200" y="5643562"/>
            <a:ext cx="7226300" cy="985838"/>
            <a:chOff x="608" y="3360"/>
            <a:chExt cx="4552" cy="621"/>
          </a:xfrm>
        </p:grpSpPr>
        <p:sp>
          <p:nvSpPr>
            <p:cNvPr id="91" name="Oval 90"/>
            <p:cNvSpPr>
              <a:spLocks noChangeArrowheads="1"/>
            </p:cNvSpPr>
            <p:nvPr/>
          </p:nvSpPr>
          <p:spPr bwMode="auto">
            <a:xfrm>
              <a:off x="706" y="3496"/>
              <a:ext cx="292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" name="Text Box 91"/>
            <p:cNvSpPr txBox="1">
              <a:spLocks noChangeArrowheads="1"/>
            </p:cNvSpPr>
            <p:nvPr/>
          </p:nvSpPr>
          <p:spPr bwMode="auto">
            <a:xfrm>
              <a:off x="706" y="3536"/>
              <a:ext cx="300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1</a:t>
              </a:r>
            </a:p>
          </p:txBody>
        </p:sp>
        <p:sp>
          <p:nvSpPr>
            <p:cNvPr id="93" name="Text Box 92"/>
            <p:cNvSpPr txBox="1">
              <a:spLocks noChangeArrowheads="1"/>
            </p:cNvSpPr>
            <p:nvPr/>
          </p:nvSpPr>
          <p:spPr bwMode="auto">
            <a:xfrm>
              <a:off x="608" y="3784"/>
              <a:ext cx="50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V1.1</a:t>
              </a:r>
            </a:p>
          </p:txBody>
        </p:sp>
        <p:sp>
          <p:nvSpPr>
            <p:cNvPr id="94" name="Oval 93"/>
            <p:cNvSpPr>
              <a:spLocks noChangeArrowheads="1"/>
            </p:cNvSpPr>
            <p:nvPr/>
          </p:nvSpPr>
          <p:spPr bwMode="auto">
            <a:xfrm>
              <a:off x="1372" y="3496"/>
              <a:ext cx="293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" name="Text Box 94"/>
            <p:cNvSpPr txBox="1">
              <a:spLocks noChangeArrowheads="1"/>
            </p:cNvSpPr>
            <p:nvPr/>
          </p:nvSpPr>
          <p:spPr bwMode="auto">
            <a:xfrm>
              <a:off x="1372" y="3536"/>
              <a:ext cx="301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2</a:t>
              </a:r>
            </a:p>
          </p:txBody>
        </p:sp>
        <p:sp>
          <p:nvSpPr>
            <p:cNvPr id="96" name="Text Box 95"/>
            <p:cNvSpPr txBox="1">
              <a:spLocks noChangeArrowheads="1"/>
            </p:cNvSpPr>
            <p:nvPr/>
          </p:nvSpPr>
          <p:spPr bwMode="auto">
            <a:xfrm>
              <a:off x="1274" y="3784"/>
              <a:ext cx="50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V2.1</a:t>
              </a:r>
            </a:p>
          </p:txBody>
        </p:sp>
        <p:sp>
          <p:nvSpPr>
            <p:cNvPr id="97" name="Oval 96"/>
            <p:cNvSpPr>
              <a:spLocks noChangeArrowheads="1"/>
            </p:cNvSpPr>
            <p:nvPr/>
          </p:nvSpPr>
          <p:spPr bwMode="auto">
            <a:xfrm>
              <a:off x="1990" y="3496"/>
              <a:ext cx="292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" name="Text Box 97"/>
            <p:cNvSpPr txBox="1">
              <a:spLocks noChangeArrowheads="1"/>
            </p:cNvSpPr>
            <p:nvPr/>
          </p:nvSpPr>
          <p:spPr bwMode="auto">
            <a:xfrm>
              <a:off x="1990" y="3536"/>
              <a:ext cx="300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3</a:t>
              </a:r>
            </a:p>
          </p:txBody>
        </p:sp>
        <p:sp>
          <p:nvSpPr>
            <p:cNvPr id="99" name="Text Box 98"/>
            <p:cNvSpPr txBox="1">
              <a:spLocks noChangeArrowheads="1"/>
            </p:cNvSpPr>
            <p:nvPr/>
          </p:nvSpPr>
          <p:spPr bwMode="auto">
            <a:xfrm>
              <a:off x="1892" y="3784"/>
              <a:ext cx="50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V3.1</a:t>
              </a:r>
            </a:p>
          </p:txBody>
        </p:sp>
        <p:sp>
          <p:nvSpPr>
            <p:cNvPr id="100" name="Oval 99"/>
            <p:cNvSpPr>
              <a:spLocks noChangeArrowheads="1"/>
            </p:cNvSpPr>
            <p:nvPr/>
          </p:nvSpPr>
          <p:spPr bwMode="auto">
            <a:xfrm>
              <a:off x="2632" y="3496"/>
              <a:ext cx="292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" name="Text Box 100"/>
            <p:cNvSpPr txBox="1">
              <a:spLocks noChangeArrowheads="1"/>
            </p:cNvSpPr>
            <p:nvPr/>
          </p:nvSpPr>
          <p:spPr bwMode="auto">
            <a:xfrm>
              <a:off x="2632" y="3536"/>
              <a:ext cx="301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4</a:t>
              </a:r>
            </a:p>
          </p:txBody>
        </p:sp>
        <p:sp>
          <p:nvSpPr>
            <p:cNvPr id="102" name="Text Box 101"/>
            <p:cNvSpPr txBox="1">
              <a:spLocks noChangeArrowheads="1"/>
            </p:cNvSpPr>
            <p:nvPr/>
          </p:nvSpPr>
          <p:spPr bwMode="auto">
            <a:xfrm>
              <a:off x="2534" y="3784"/>
              <a:ext cx="50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V4.1</a:t>
              </a:r>
            </a:p>
          </p:txBody>
        </p:sp>
        <p:sp>
          <p:nvSpPr>
            <p:cNvPr id="103" name="Oval 102"/>
            <p:cNvSpPr>
              <a:spLocks noChangeArrowheads="1"/>
            </p:cNvSpPr>
            <p:nvPr/>
          </p:nvSpPr>
          <p:spPr bwMode="auto">
            <a:xfrm>
              <a:off x="3209" y="3496"/>
              <a:ext cx="293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" name="Text Box 103"/>
            <p:cNvSpPr txBox="1">
              <a:spLocks noChangeArrowheads="1"/>
            </p:cNvSpPr>
            <p:nvPr/>
          </p:nvSpPr>
          <p:spPr bwMode="auto">
            <a:xfrm>
              <a:off x="3209" y="3536"/>
              <a:ext cx="301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5</a:t>
              </a:r>
            </a:p>
          </p:txBody>
        </p:sp>
        <p:sp>
          <p:nvSpPr>
            <p:cNvPr id="105" name="Text Box 104"/>
            <p:cNvSpPr txBox="1">
              <a:spLocks noChangeArrowheads="1"/>
            </p:cNvSpPr>
            <p:nvPr/>
          </p:nvSpPr>
          <p:spPr bwMode="auto">
            <a:xfrm>
              <a:off x="3112" y="3784"/>
              <a:ext cx="50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V5.0</a:t>
              </a:r>
            </a:p>
          </p:txBody>
        </p:sp>
        <p:sp>
          <p:nvSpPr>
            <p:cNvPr id="106" name="Text Box 105"/>
            <p:cNvSpPr txBox="1">
              <a:spLocks noChangeArrowheads="1"/>
            </p:cNvSpPr>
            <p:nvPr/>
          </p:nvSpPr>
          <p:spPr bwMode="auto">
            <a:xfrm>
              <a:off x="3795" y="3504"/>
              <a:ext cx="1365" cy="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P1 changes view,   writes &amp; updates views</a:t>
              </a:r>
            </a:p>
          </p:txBody>
        </p:sp>
        <p:sp>
          <p:nvSpPr>
            <p:cNvPr id="107" name="Line 106"/>
            <p:cNvSpPr>
              <a:spLocks noChangeShapeType="1"/>
            </p:cNvSpPr>
            <p:nvPr/>
          </p:nvSpPr>
          <p:spPr bwMode="auto">
            <a:xfrm>
              <a:off x="3055" y="3456"/>
              <a:ext cx="0" cy="4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108" name="AutoShape 107"/>
            <p:cNvCxnSpPr>
              <a:cxnSpLocks noChangeShapeType="1"/>
              <a:stCxn id="91" idx="0"/>
              <a:endCxn id="95" idx="0"/>
            </p:cNvCxnSpPr>
            <p:nvPr/>
          </p:nvCxnSpPr>
          <p:spPr bwMode="auto">
            <a:xfrm rot="5400000" flipV="1">
              <a:off x="1167" y="3181"/>
              <a:ext cx="40" cy="670"/>
            </a:xfrm>
            <a:prstGeom prst="curvedConnector3">
              <a:avLst>
                <a:gd name="adj1" fmla="val -360000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9" name="Text Box 108"/>
            <p:cNvSpPr txBox="1">
              <a:spLocks noChangeArrowheads="1"/>
            </p:cNvSpPr>
            <p:nvPr/>
          </p:nvSpPr>
          <p:spPr bwMode="auto">
            <a:xfrm>
              <a:off x="990" y="3360"/>
              <a:ext cx="36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w</a:t>
              </a:r>
            </a:p>
          </p:txBody>
        </p:sp>
        <p:cxnSp>
          <p:nvCxnSpPr>
            <p:cNvPr id="110" name="AutoShape 109"/>
            <p:cNvCxnSpPr>
              <a:cxnSpLocks noChangeShapeType="1"/>
              <a:stCxn id="91" idx="0"/>
              <a:endCxn id="97" idx="0"/>
            </p:cNvCxnSpPr>
            <p:nvPr/>
          </p:nvCxnSpPr>
          <p:spPr bwMode="auto">
            <a:xfrm rot="5400000" flipV="1">
              <a:off x="1493" y="2855"/>
              <a:ext cx="1" cy="1284"/>
            </a:xfrm>
            <a:prstGeom prst="curvedConnector3">
              <a:avLst>
                <a:gd name="adj1" fmla="val -17600005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1" name="AutoShape 110"/>
            <p:cNvCxnSpPr>
              <a:cxnSpLocks noChangeShapeType="1"/>
              <a:stCxn id="91" idx="0"/>
              <a:endCxn id="100" idx="0"/>
            </p:cNvCxnSpPr>
            <p:nvPr/>
          </p:nvCxnSpPr>
          <p:spPr bwMode="auto">
            <a:xfrm rot="5400000" flipV="1">
              <a:off x="1814" y="2534"/>
              <a:ext cx="1" cy="1926"/>
            </a:xfrm>
            <a:prstGeom prst="curvedConnector3">
              <a:avLst>
                <a:gd name="adj1" fmla="val -18400005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29599070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View-based Quorum (</a:t>
            </a:r>
            <a:r>
              <a:rPr lang="en-US" dirty="0" err="1"/>
              <a:t>cont</a:t>
            </a:r>
            <a:r>
              <a:rPr lang="fr-FR" dirty="0"/>
              <a:t>'</a:t>
            </a:r>
            <a:r>
              <a:rPr lang="en-US" dirty="0"/>
              <a:t>d)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939800" y="5618161"/>
            <a:ext cx="7239000" cy="8890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939800" y="4449761"/>
            <a:ext cx="7239000" cy="10922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965200" y="3560761"/>
            <a:ext cx="7239000" cy="8001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977900" y="2417761"/>
            <a:ext cx="7239000" cy="10541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965200" y="1262061"/>
            <a:ext cx="7239000" cy="10541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50000">
                <a:srgbClr val="FFFFFF"/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0" name="Rectangle 8"/>
          <p:cNvSpPr txBox="1">
            <a:spLocks noChangeArrowheads="1"/>
          </p:cNvSpPr>
          <p:nvPr/>
        </p:nvSpPr>
        <p:spPr bwMode="auto">
          <a:xfrm>
            <a:off x="457200" y="1066800"/>
            <a:ext cx="8229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mtClean="0"/>
              <a:t>  </a:t>
            </a:r>
            <a:endParaRPr lang="en-US"/>
          </a:p>
        </p:txBody>
      </p:sp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1041400" y="3598861"/>
            <a:ext cx="7162800" cy="769938"/>
            <a:chOff x="656" y="2064"/>
            <a:chExt cx="4512" cy="485"/>
          </a:xfrm>
        </p:grpSpPr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752" y="2064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auto">
            <a:xfrm>
              <a:off x="752" y="2104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1</a:t>
              </a: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656" y="2352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V1.1</a:t>
              </a:r>
            </a:p>
          </p:txBody>
        </p:sp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408" y="2064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1408" y="2104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2</a:t>
              </a:r>
            </a:p>
          </p:txBody>
        </p:sp>
        <p:sp>
          <p:nvSpPr>
            <p:cNvPr id="17" name="Text Box 15"/>
            <p:cNvSpPr txBox="1">
              <a:spLocks noChangeArrowheads="1"/>
            </p:cNvSpPr>
            <p:nvPr/>
          </p:nvSpPr>
          <p:spPr bwMode="auto">
            <a:xfrm>
              <a:off x="1312" y="2352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V2.1</a:t>
              </a:r>
            </a:p>
          </p:txBody>
        </p:sp>
        <p:sp>
          <p:nvSpPr>
            <p:cNvPr id="18" name="Oval 16"/>
            <p:cNvSpPr>
              <a:spLocks noChangeArrowheads="1"/>
            </p:cNvSpPr>
            <p:nvPr/>
          </p:nvSpPr>
          <p:spPr bwMode="auto">
            <a:xfrm>
              <a:off x="2016" y="2064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2016" y="2104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3</a:t>
              </a:r>
            </a:p>
          </p:txBody>
        </p:sp>
        <p:sp>
          <p:nvSpPr>
            <p:cNvPr id="20" name="Text Box 18"/>
            <p:cNvSpPr txBox="1">
              <a:spLocks noChangeArrowheads="1"/>
            </p:cNvSpPr>
            <p:nvPr/>
          </p:nvSpPr>
          <p:spPr bwMode="auto">
            <a:xfrm>
              <a:off x="1920" y="2352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V3.1</a:t>
              </a:r>
            </a:p>
          </p:txBody>
        </p:sp>
        <p:sp>
          <p:nvSpPr>
            <p:cNvPr id="21" name="Oval 19"/>
            <p:cNvSpPr>
              <a:spLocks noChangeArrowheads="1"/>
            </p:cNvSpPr>
            <p:nvPr/>
          </p:nvSpPr>
          <p:spPr bwMode="auto">
            <a:xfrm>
              <a:off x="2648" y="2064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2648" y="2104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4</a:t>
              </a:r>
            </a:p>
          </p:txBody>
        </p:sp>
        <p:sp>
          <p:nvSpPr>
            <p:cNvPr id="23" name="Text Box 21"/>
            <p:cNvSpPr txBox="1">
              <a:spLocks noChangeArrowheads="1"/>
            </p:cNvSpPr>
            <p:nvPr/>
          </p:nvSpPr>
          <p:spPr bwMode="auto">
            <a:xfrm>
              <a:off x="2552" y="2352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V4.1</a:t>
              </a:r>
            </a:p>
          </p:txBody>
        </p:sp>
        <p:sp>
          <p:nvSpPr>
            <p:cNvPr id="24" name="Oval 22"/>
            <p:cNvSpPr>
              <a:spLocks noChangeArrowheads="1"/>
            </p:cNvSpPr>
            <p:nvPr/>
          </p:nvSpPr>
          <p:spPr bwMode="auto">
            <a:xfrm>
              <a:off x="3256" y="2064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3"/>
            <p:cNvSpPr txBox="1">
              <a:spLocks noChangeArrowheads="1"/>
            </p:cNvSpPr>
            <p:nvPr/>
          </p:nvSpPr>
          <p:spPr bwMode="auto">
            <a:xfrm>
              <a:off x="3256" y="2104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5</a:t>
              </a:r>
            </a:p>
          </p:txBody>
        </p:sp>
        <p:sp>
          <p:nvSpPr>
            <p:cNvPr id="26" name="Text Box 24"/>
            <p:cNvSpPr txBox="1">
              <a:spLocks noChangeArrowheads="1"/>
            </p:cNvSpPr>
            <p:nvPr/>
          </p:nvSpPr>
          <p:spPr bwMode="auto">
            <a:xfrm>
              <a:off x="3160" y="2352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V5.0</a:t>
              </a:r>
            </a:p>
          </p:txBody>
        </p:sp>
        <p:sp>
          <p:nvSpPr>
            <p:cNvPr id="27" name="Text Box 25"/>
            <p:cNvSpPr txBox="1">
              <a:spLocks noChangeArrowheads="1"/>
            </p:cNvSpPr>
            <p:nvPr/>
          </p:nvSpPr>
          <p:spPr bwMode="auto">
            <a:xfrm>
              <a:off x="3824" y="2176"/>
              <a:ext cx="134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Partition is repaired</a:t>
              </a:r>
            </a:p>
          </p:txBody>
        </p:sp>
      </p:grpSp>
      <p:grpSp>
        <p:nvGrpSpPr>
          <p:cNvPr id="28" name="Group 26"/>
          <p:cNvGrpSpPr>
            <a:grpSpLocks/>
          </p:cNvGrpSpPr>
          <p:nvPr/>
        </p:nvGrpSpPr>
        <p:grpSpPr bwMode="auto">
          <a:xfrm>
            <a:off x="1041400" y="1503361"/>
            <a:ext cx="7162800" cy="833438"/>
            <a:chOff x="656" y="1376"/>
            <a:chExt cx="4512" cy="525"/>
          </a:xfrm>
        </p:grpSpPr>
        <p:sp>
          <p:nvSpPr>
            <p:cNvPr id="29" name="Oval 27"/>
            <p:cNvSpPr>
              <a:spLocks noChangeArrowheads="1"/>
            </p:cNvSpPr>
            <p:nvPr/>
          </p:nvSpPr>
          <p:spPr bwMode="auto">
            <a:xfrm>
              <a:off x="752" y="1416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Text Box 28"/>
            <p:cNvSpPr txBox="1">
              <a:spLocks noChangeArrowheads="1"/>
            </p:cNvSpPr>
            <p:nvPr/>
          </p:nvSpPr>
          <p:spPr bwMode="auto">
            <a:xfrm>
              <a:off x="752" y="1456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1</a:t>
              </a:r>
            </a:p>
          </p:txBody>
        </p:sp>
        <p:sp>
          <p:nvSpPr>
            <p:cNvPr id="31" name="Text Box 29"/>
            <p:cNvSpPr txBox="1">
              <a:spLocks noChangeArrowheads="1"/>
            </p:cNvSpPr>
            <p:nvPr/>
          </p:nvSpPr>
          <p:spPr bwMode="auto">
            <a:xfrm>
              <a:off x="656" y="1704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V1.1</a:t>
              </a:r>
            </a:p>
          </p:txBody>
        </p:sp>
        <p:sp>
          <p:nvSpPr>
            <p:cNvPr id="32" name="Oval 30"/>
            <p:cNvSpPr>
              <a:spLocks noChangeArrowheads="1"/>
            </p:cNvSpPr>
            <p:nvPr/>
          </p:nvSpPr>
          <p:spPr bwMode="auto">
            <a:xfrm>
              <a:off x="1408" y="1416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Text Box 31"/>
            <p:cNvSpPr txBox="1">
              <a:spLocks noChangeArrowheads="1"/>
            </p:cNvSpPr>
            <p:nvPr/>
          </p:nvSpPr>
          <p:spPr bwMode="auto">
            <a:xfrm>
              <a:off x="1408" y="1456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2</a:t>
              </a:r>
            </a:p>
          </p:txBody>
        </p:sp>
        <p:sp>
          <p:nvSpPr>
            <p:cNvPr id="34" name="Text Box 32"/>
            <p:cNvSpPr txBox="1">
              <a:spLocks noChangeArrowheads="1"/>
            </p:cNvSpPr>
            <p:nvPr/>
          </p:nvSpPr>
          <p:spPr bwMode="auto">
            <a:xfrm>
              <a:off x="1312" y="1704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V2.1</a:t>
              </a:r>
            </a:p>
          </p:txBody>
        </p:sp>
        <p:sp>
          <p:nvSpPr>
            <p:cNvPr id="35" name="Oval 33"/>
            <p:cNvSpPr>
              <a:spLocks noChangeArrowheads="1"/>
            </p:cNvSpPr>
            <p:nvPr/>
          </p:nvSpPr>
          <p:spPr bwMode="auto">
            <a:xfrm>
              <a:off x="2016" y="1416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Text Box 34"/>
            <p:cNvSpPr txBox="1">
              <a:spLocks noChangeArrowheads="1"/>
            </p:cNvSpPr>
            <p:nvPr/>
          </p:nvSpPr>
          <p:spPr bwMode="auto">
            <a:xfrm>
              <a:off x="2016" y="1456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3</a:t>
              </a:r>
            </a:p>
          </p:txBody>
        </p:sp>
        <p:sp>
          <p:nvSpPr>
            <p:cNvPr id="37" name="Text Box 35"/>
            <p:cNvSpPr txBox="1">
              <a:spLocks noChangeArrowheads="1"/>
            </p:cNvSpPr>
            <p:nvPr/>
          </p:nvSpPr>
          <p:spPr bwMode="auto">
            <a:xfrm>
              <a:off x="1920" y="1704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V3.1</a:t>
              </a:r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auto">
            <a:xfrm>
              <a:off x="2648" y="1416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Text Box 37"/>
            <p:cNvSpPr txBox="1">
              <a:spLocks noChangeArrowheads="1"/>
            </p:cNvSpPr>
            <p:nvPr/>
          </p:nvSpPr>
          <p:spPr bwMode="auto">
            <a:xfrm>
              <a:off x="2648" y="1456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4</a:t>
              </a:r>
            </a:p>
          </p:txBody>
        </p:sp>
        <p:sp>
          <p:nvSpPr>
            <p:cNvPr id="40" name="Text Box 38"/>
            <p:cNvSpPr txBox="1">
              <a:spLocks noChangeArrowheads="1"/>
            </p:cNvSpPr>
            <p:nvPr/>
          </p:nvSpPr>
          <p:spPr bwMode="auto">
            <a:xfrm>
              <a:off x="2552" y="1704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V4.1</a:t>
              </a:r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auto">
            <a:xfrm>
              <a:off x="3256" y="1416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Text Box 40"/>
            <p:cNvSpPr txBox="1">
              <a:spLocks noChangeArrowheads="1"/>
            </p:cNvSpPr>
            <p:nvPr/>
          </p:nvSpPr>
          <p:spPr bwMode="auto">
            <a:xfrm>
              <a:off x="3256" y="1456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5</a:t>
              </a:r>
            </a:p>
          </p:txBody>
        </p:sp>
        <p:sp>
          <p:nvSpPr>
            <p:cNvPr id="43" name="Text Box 41"/>
            <p:cNvSpPr txBox="1">
              <a:spLocks noChangeArrowheads="1"/>
            </p:cNvSpPr>
            <p:nvPr/>
          </p:nvSpPr>
          <p:spPr bwMode="auto">
            <a:xfrm>
              <a:off x="3160" y="1704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V5.0</a:t>
              </a:r>
            </a:p>
          </p:txBody>
        </p:sp>
        <p:sp>
          <p:nvSpPr>
            <p:cNvPr id="44" name="Text Box 42"/>
            <p:cNvSpPr txBox="1">
              <a:spLocks noChangeArrowheads="1"/>
            </p:cNvSpPr>
            <p:nvPr/>
          </p:nvSpPr>
          <p:spPr bwMode="auto">
            <a:xfrm>
              <a:off x="3824" y="1424"/>
              <a:ext cx="1344" cy="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P5 initiates read, has quorum, reads stale data</a:t>
              </a:r>
            </a:p>
          </p:txBody>
        </p:sp>
        <p:sp>
          <p:nvSpPr>
            <p:cNvPr id="45" name="Line 43"/>
            <p:cNvSpPr>
              <a:spLocks noChangeShapeType="1"/>
            </p:cNvSpPr>
            <p:nvPr/>
          </p:nvSpPr>
          <p:spPr bwMode="auto">
            <a:xfrm>
              <a:off x="3096" y="1376"/>
              <a:ext cx="0" cy="4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46" name="AutoShape 44"/>
            <p:cNvCxnSpPr>
              <a:cxnSpLocks noChangeShapeType="1"/>
              <a:stCxn id="42" idx="3"/>
              <a:endCxn id="41" idx="0"/>
            </p:cNvCxnSpPr>
            <p:nvPr/>
          </p:nvCxnSpPr>
          <p:spPr bwMode="auto">
            <a:xfrm flipH="1" flipV="1">
              <a:off x="3400" y="1416"/>
              <a:ext cx="152" cy="147"/>
            </a:xfrm>
            <a:prstGeom prst="curvedConnector4">
              <a:avLst>
                <a:gd name="adj1" fmla="val -94736"/>
                <a:gd name="adj2" fmla="val 197958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7" name="Text Box 45"/>
            <p:cNvSpPr txBox="1">
              <a:spLocks noChangeArrowheads="1"/>
            </p:cNvSpPr>
            <p:nvPr/>
          </p:nvSpPr>
          <p:spPr bwMode="auto">
            <a:xfrm>
              <a:off x="3530" y="1536"/>
              <a:ext cx="15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r</a:t>
              </a:r>
            </a:p>
          </p:txBody>
        </p:sp>
      </p:grpSp>
      <p:grpSp>
        <p:nvGrpSpPr>
          <p:cNvPr id="48" name="Group 46"/>
          <p:cNvGrpSpPr>
            <a:grpSpLocks/>
          </p:cNvGrpSpPr>
          <p:nvPr/>
        </p:nvGrpSpPr>
        <p:grpSpPr bwMode="auto">
          <a:xfrm>
            <a:off x="1016000" y="4487861"/>
            <a:ext cx="7226300" cy="1074738"/>
            <a:chOff x="640" y="2592"/>
            <a:chExt cx="4552" cy="677"/>
          </a:xfrm>
        </p:grpSpPr>
        <p:sp>
          <p:nvSpPr>
            <p:cNvPr id="49" name="Oval 47"/>
            <p:cNvSpPr>
              <a:spLocks noChangeArrowheads="1"/>
            </p:cNvSpPr>
            <p:nvPr/>
          </p:nvSpPr>
          <p:spPr bwMode="auto">
            <a:xfrm>
              <a:off x="738" y="2784"/>
              <a:ext cx="292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Text Box 48"/>
            <p:cNvSpPr txBox="1">
              <a:spLocks noChangeArrowheads="1"/>
            </p:cNvSpPr>
            <p:nvPr/>
          </p:nvSpPr>
          <p:spPr bwMode="auto">
            <a:xfrm>
              <a:off x="738" y="2824"/>
              <a:ext cx="300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1</a:t>
              </a:r>
            </a:p>
          </p:txBody>
        </p:sp>
        <p:sp>
          <p:nvSpPr>
            <p:cNvPr id="51" name="Text Box 49"/>
            <p:cNvSpPr txBox="1">
              <a:spLocks noChangeArrowheads="1"/>
            </p:cNvSpPr>
            <p:nvPr/>
          </p:nvSpPr>
          <p:spPr bwMode="auto">
            <a:xfrm>
              <a:off x="640" y="3072"/>
              <a:ext cx="50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V1.1</a:t>
              </a:r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auto">
            <a:xfrm>
              <a:off x="1404" y="2784"/>
              <a:ext cx="293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Text Box 51"/>
            <p:cNvSpPr txBox="1">
              <a:spLocks noChangeArrowheads="1"/>
            </p:cNvSpPr>
            <p:nvPr/>
          </p:nvSpPr>
          <p:spPr bwMode="auto">
            <a:xfrm>
              <a:off x="1404" y="2824"/>
              <a:ext cx="301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2</a:t>
              </a:r>
            </a:p>
          </p:txBody>
        </p:sp>
        <p:sp>
          <p:nvSpPr>
            <p:cNvPr id="54" name="Text Box 52"/>
            <p:cNvSpPr txBox="1">
              <a:spLocks noChangeArrowheads="1"/>
            </p:cNvSpPr>
            <p:nvPr/>
          </p:nvSpPr>
          <p:spPr bwMode="auto">
            <a:xfrm>
              <a:off x="1306" y="3072"/>
              <a:ext cx="50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V2.1</a:t>
              </a:r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auto">
            <a:xfrm>
              <a:off x="2022" y="2784"/>
              <a:ext cx="292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Text Box 54"/>
            <p:cNvSpPr txBox="1">
              <a:spLocks noChangeArrowheads="1"/>
            </p:cNvSpPr>
            <p:nvPr/>
          </p:nvSpPr>
          <p:spPr bwMode="auto">
            <a:xfrm>
              <a:off x="2022" y="2824"/>
              <a:ext cx="300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3</a:t>
              </a:r>
            </a:p>
          </p:txBody>
        </p:sp>
        <p:sp>
          <p:nvSpPr>
            <p:cNvPr id="57" name="Text Box 55"/>
            <p:cNvSpPr txBox="1">
              <a:spLocks noChangeArrowheads="1"/>
            </p:cNvSpPr>
            <p:nvPr/>
          </p:nvSpPr>
          <p:spPr bwMode="auto">
            <a:xfrm>
              <a:off x="1924" y="3072"/>
              <a:ext cx="50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V3.1</a:t>
              </a:r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auto">
            <a:xfrm>
              <a:off x="2664" y="2784"/>
              <a:ext cx="292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Text Box 57"/>
            <p:cNvSpPr txBox="1">
              <a:spLocks noChangeArrowheads="1"/>
            </p:cNvSpPr>
            <p:nvPr/>
          </p:nvSpPr>
          <p:spPr bwMode="auto">
            <a:xfrm>
              <a:off x="2664" y="2824"/>
              <a:ext cx="301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4</a:t>
              </a:r>
            </a:p>
          </p:txBody>
        </p:sp>
        <p:sp>
          <p:nvSpPr>
            <p:cNvPr id="60" name="Text Box 58"/>
            <p:cNvSpPr txBox="1">
              <a:spLocks noChangeArrowheads="1"/>
            </p:cNvSpPr>
            <p:nvPr/>
          </p:nvSpPr>
          <p:spPr bwMode="auto">
            <a:xfrm>
              <a:off x="2566" y="3072"/>
              <a:ext cx="50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V4.1</a:t>
              </a:r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auto">
            <a:xfrm>
              <a:off x="3241" y="2784"/>
              <a:ext cx="293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Text Box 60"/>
            <p:cNvSpPr txBox="1">
              <a:spLocks noChangeArrowheads="1"/>
            </p:cNvSpPr>
            <p:nvPr/>
          </p:nvSpPr>
          <p:spPr bwMode="auto">
            <a:xfrm>
              <a:off x="3241" y="2824"/>
              <a:ext cx="301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5</a:t>
              </a:r>
            </a:p>
          </p:txBody>
        </p:sp>
        <p:sp>
          <p:nvSpPr>
            <p:cNvPr id="63" name="Text Box 61"/>
            <p:cNvSpPr txBox="1">
              <a:spLocks noChangeArrowheads="1"/>
            </p:cNvSpPr>
            <p:nvPr/>
          </p:nvSpPr>
          <p:spPr bwMode="auto">
            <a:xfrm>
              <a:off x="3144" y="3072"/>
              <a:ext cx="50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V5.0</a:t>
              </a:r>
            </a:p>
          </p:txBody>
        </p:sp>
        <p:sp>
          <p:nvSpPr>
            <p:cNvPr id="64" name="Text Box 62"/>
            <p:cNvSpPr txBox="1">
              <a:spLocks noChangeArrowheads="1"/>
            </p:cNvSpPr>
            <p:nvPr/>
          </p:nvSpPr>
          <p:spPr bwMode="auto">
            <a:xfrm>
              <a:off x="3827" y="2792"/>
              <a:ext cx="1365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P3 initiates write, notices repair</a:t>
              </a:r>
            </a:p>
          </p:txBody>
        </p:sp>
        <p:sp>
          <p:nvSpPr>
            <p:cNvPr id="65" name="Text Box 63"/>
            <p:cNvSpPr txBox="1">
              <a:spLocks noChangeArrowheads="1"/>
            </p:cNvSpPr>
            <p:nvPr/>
          </p:nvSpPr>
          <p:spPr bwMode="auto">
            <a:xfrm>
              <a:off x="1982" y="2592"/>
              <a:ext cx="366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w</a:t>
              </a:r>
            </a:p>
          </p:txBody>
        </p:sp>
        <p:cxnSp>
          <p:nvCxnSpPr>
            <p:cNvPr id="66" name="AutoShape 64"/>
            <p:cNvCxnSpPr>
              <a:cxnSpLocks noChangeShapeType="1"/>
              <a:stCxn id="55" idx="0"/>
              <a:endCxn id="49" idx="0"/>
            </p:cNvCxnSpPr>
            <p:nvPr/>
          </p:nvCxnSpPr>
          <p:spPr bwMode="auto">
            <a:xfrm rot="-5400000" flipH="1" flipV="1">
              <a:off x="1525" y="2143"/>
              <a:ext cx="1" cy="1284"/>
            </a:xfrm>
            <a:prstGeom prst="curvedConnector3">
              <a:avLst>
                <a:gd name="adj1" fmla="val -14400000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7" name="AutoShape 65"/>
            <p:cNvCxnSpPr>
              <a:cxnSpLocks noChangeShapeType="1"/>
              <a:stCxn id="56" idx="0"/>
              <a:endCxn id="52" idx="0"/>
            </p:cNvCxnSpPr>
            <p:nvPr/>
          </p:nvCxnSpPr>
          <p:spPr bwMode="auto">
            <a:xfrm rot="5400000" flipH="1">
              <a:off x="1842" y="2493"/>
              <a:ext cx="40" cy="621"/>
            </a:xfrm>
            <a:prstGeom prst="curvedConnector3">
              <a:avLst>
                <a:gd name="adj1" fmla="val 400000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8" name="AutoShape 66"/>
            <p:cNvCxnSpPr>
              <a:cxnSpLocks noChangeShapeType="1"/>
              <a:stCxn id="55" idx="0"/>
              <a:endCxn id="61" idx="0"/>
            </p:cNvCxnSpPr>
            <p:nvPr/>
          </p:nvCxnSpPr>
          <p:spPr bwMode="auto">
            <a:xfrm rot="5400000" flipV="1">
              <a:off x="2777" y="2175"/>
              <a:ext cx="1" cy="1220"/>
            </a:xfrm>
            <a:prstGeom prst="curvedConnector3">
              <a:avLst>
                <a:gd name="adj1" fmla="val -14400000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9" name="AutoShape 67"/>
            <p:cNvCxnSpPr>
              <a:cxnSpLocks noChangeShapeType="1"/>
              <a:stCxn id="55" idx="0"/>
              <a:endCxn id="58" idx="0"/>
            </p:cNvCxnSpPr>
            <p:nvPr/>
          </p:nvCxnSpPr>
          <p:spPr bwMode="auto">
            <a:xfrm rot="5400000" flipV="1">
              <a:off x="2488" y="2464"/>
              <a:ext cx="1" cy="642"/>
            </a:xfrm>
            <a:prstGeom prst="curvedConnector3">
              <a:avLst>
                <a:gd name="adj1" fmla="val -10400005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70" name="Group 68"/>
          <p:cNvGrpSpPr>
            <a:grpSpLocks/>
          </p:cNvGrpSpPr>
          <p:nvPr/>
        </p:nvGrpSpPr>
        <p:grpSpPr bwMode="auto">
          <a:xfrm>
            <a:off x="977900" y="5783261"/>
            <a:ext cx="7226300" cy="769938"/>
            <a:chOff x="616" y="3472"/>
            <a:chExt cx="4552" cy="485"/>
          </a:xfrm>
        </p:grpSpPr>
        <p:sp>
          <p:nvSpPr>
            <p:cNvPr id="71" name="Oval 69"/>
            <p:cNvSpPr>
              <a:spLocks noChangeArrowheads="1"/>
            </p:cNvSpPr>
            <p:nvPr/>
          </p:nvSpPr>
          <p:spPr bwMode="auto">
            <a:xfrm>
              <a:off x="714" y="3472"/>
              <a:ext cx="292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" name="Text Box 70"/>
            <p:cNvSpPr txBox="1">
              <a:spLocks noChangeArrowheads="1"/>
            </p:cNvSpPr>
            <p:nvPr/>
          </p:nvSpPr>
          <p:spPr bwMode="auto">
            <a:xfrm>
              <a:off x="714" y="3512"/>
              <a:ext cx="300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1</a:t>
              </a:r>
            </a:p>
          </p:txBody>
        </p:sp>
        <p:sp>
          <p:nvSpPr>
            <p:cNvPr id="73" name="Text Box 71"/>
            <p:cNvSpPr txBox="1">
              <a:spLocks noChangeArrowheads="1"/>
            </p:cNvSpPr>
            <p:nvPr/>
          </p:nvSpPr>
          <p:spPr bwMode="auto">
            <a:xfrm>
              <a:off x="616" y="3760"/>
              <a:ext cx="50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V1.2</a:t>
              </a:r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auto">
            <a:xfrm>
              <a:off x="1380" y="3472"/>
              <a:ext cx="293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" name="Text Box 73"/>
            <p:cNvSpPr txBox="1">
              <a:spLocks noChangeArrowheads="1"/>
            </p:cNvSpPr>
            <p:nvPr/>
          </p:nvSpPr>
          <p:spPr bwMode="auto">
            <a:xfrm>
              <a:off x="1380" y="3512"/>
              <a:ext cx="301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2</a:t>
              </a:r>
            </a:p>
          </p:txBody>
        </p:sp>
        <p:sp>
          <p:nvSpPr>
            <p:cNvPr id="76" name="Text Box 74"/>
            <p:cNvSpPr txBox="1">
              <a:spLocks noChangeArrowheads="1"/>
            </p:cNvSpPr>
            <p:nvPr/>
          </p:nvSpPr>
          <p:spPr bwMode="auto">
            <a:xfrm>
              <a:off x="1282" y="3760"/>
              <a:ext cx="50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V2.2</a:t>
              </a:r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auto">
            <a:xfrm>
              <a:off x="1998" y="3472"/>
              <a:ext cx="292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Text Box 76"/>
            <p:cNvSpPr txBox="1">
              <a:spLocks noChangeArrowheads="1"/>
            </p:cNvSpPr>
            <p:nvPr/>
          </p:nvSpPr>
          <p:spPr bwMode="auto">
            <a:xfrm>
              <a:off x="1998" y="3512"/>
              <a:ext cx="300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3</a:t>
              </a:r>
            </a:p>
          </p:txBody>
        </p:sp>
        <p:sp>
          <p:nvSpPr>
            <p:cNvPr id="79" name="Text Box 77"/>
            <p:cNvSpPr txBox="1">
              <a:spLocks noChangeArrowheads="1"/>
            </p:cNvSpPr>
            <p:nvPr/>
          </p:nvSpPr>
          <p:spPr bwMode="auto">
            <a:xfrm>
              <a:off x="1900" y="3760"/>
              <a:ext cx="50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V3.2</a:t>
              </a:r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auto">
            <a:xfrm>
              <a:off x="2640" y="3472"/>
              <a:ext cx="292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" name="Text Box 79"/>
            <p:cNvSpPr txBox="1">
              <a:spLocks noChangeArrowheads="1"/>
            </p:cNvSpPr>
            <p:nvPr/>
          </p:nvSpPr>
          <p:spPr bwMode="auto">
            <a:xfrm>
              <a:off x="2640" y="3512"/>
              <a:ext cx="301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4</a:t>
              </a:r>
            </a:p>
          </p:txBody>
        </p:sp>
        <p:sp>
          <p:nvSpPr>
            <p:cNvPr id="82" name="Text Box 80"/>
            <p:cNvSpPr txBox="1">
              <a:spLocks noChangeArrowheads="1"/>
            </p:cNvSpPr>
            <p:nvPr/>
          </p:nvSpPr>
          <p:spPr bwMode="auto">
            <a:xfrm>
              <a:off x="2542" y="3760"/>
              <a:ext cx="50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V4.2</a:t>
              </a:r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auto">
            <a:xfrm>
              <a:off x="3217" y="3472"/>
              <a:ext cx="293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" name="Text Box 82"/>
            <p:cNvSpPr txBox="1">
              <a:spLocks noChangeArrowheads="1"/>
            </p:cNvSpPr>
            <p:nvPr/>
          </p:nvSpPr>
          <p:spPr bwMode="auto">
            <a:xfrm>
              <a:off x="3217" y="3512"/>
              <a:ext cx="301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5</a:t>
              </a:r>
            </a:p>
          </p:txBody>
        </p:sp>
        <p:sp>
          <p:nvSpPr>
            <p:cNvPr id="85" name="Text Box 83"/>
            <p:cNvSpPr txBox="1">
              <a:spLocks noChangeArrowheads="1"/>
            </p:cNvSpPr>
            <p:nvPr/>
          </p:nvSpPr>
          <p:spPr bwMode="auto">
            <a:xfrm>
              <a:off x="3120" y="3760"/>
              <a:ext cx="504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V5.2</a:t>
              </a:r>
            </a:p>
          </p:txBody>
        </p:sp>
        <p:sp>
          <p:nvSpPr>
            <p:cNvPr id="86" name="Text Box 84"/>
            <p:cNvSpPr txBox="1">
              <a:spLocks noChangeArrowheads="1"/>
            </p:cNvSpPr>
            <p:nvPr/>
          </p:nvSpPr>
          <p:spPr bwMode="auto">
            <a:xfrm>
              <a:off x="3803" y="3480"/>
              <a:ext cx="1365" cy="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Views are updated to include P5; P5  is informed of updates</a:t>
              </a:r>
            </a:p>
          </p:txBody>
        </p:sp>
      </p:grpSp>
      <p:grpSp>
        <p:nvGrpSpPr>
          <p:cNvPr id="87" name="Group 85"/>
          <p:cNvGrpSpPr>
            <a:grpSpLocks/>
          </p:cNvGrpSpPr>
          <p:nvPr/>
        </p:nvGrpSpPr>
        <p:grpSpPr bwMode="auto">
          <a:xfrm>
            <a:off x="1041400" y="2557461"/>
            <a:ext cx="7162800" cy="833438"/>
            <a:chOff x="656" y="1360"/>
            <a:chExt cx="4512" cy="525"/>
          </a:xfrm>
        </p:grpSpPr>
        <p:sp>
          <p:nvSpPr>
            <p:cNvPr id="88" name="Oval 86"/>
            <p:cNvSpPr>
              <a:spLocks noChangeArrowheads="1"/>
            </p:cNvSpPr>
            <p:nvPr/>
          </p:nvSpPr>
          <p:spPr bwMode="auto">
            <a:xfrm>
              <a:off x="752" y="1400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" name="Text Box 87"/>
            <p:cNvSpPr txBox="1">
              <a:spLocks noChangeArrowheads="1"/>
            </p:cNvSpPr>
            <p:nvPr/>
          </p:nvSpPr>
          <p:spPr bwMode="auto">
            <a:xfrm>
              <a:off x="752" y="1440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1</a:t>
              </a:r>
            </a:p>
          </p:txBody>
        </p:sp>
        <p:sp>
          <p:nvSpPr>
            <p:cNvPr id="90" name="Text Box 88"/>
            <p:cNvSpPr txBox="1">
              <a:spLocks noChangeArrowheads="1"/>
            </p:cNvSpPr>
            <p:nvPr/>
          </p:nvSpPr>
          <p:spPr bwMode="auto">
            <a:xfrm>
              <a:off x="656" y="1688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V1.1</a:t>
              </a:r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auto">
            <a:xfrm>
              <a:off x="1408" y="1400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" name="Text Box 90"/>
            <p:cNvSpPr txBox="1">
              <a:spLocks noChangeArrowheads="1"/>
            </p:cNvSpPr>
            <p:nvPr/>
          </p:nvSpPr>
          <p:spPr bwMode="auto">
            <a:xfrm>
              <a:off x="1408" y="1440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2</a:t>
              </a:r>
            </a:p>
          </p:txBody>
        </p:sp>
        <p:sp>
          <p:nvSpPr>
            <p:cNvPr id="93" name="Text Box 91"/>
            <p:cNvSpPr txBox="1">
              <a:spLocks noChangeArrowheads="1"/>
            </p:cNvSpPr>
            <p:nvPr/>
          </p:nvSpPr>
          <p:spPr bwMode="auto">
            <a:xfrm>
              <a:off x="1312" y="1688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V2.1</a:t>
              </a:r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auto">
            <a:xfrm>
              <a:off x="2016" y="1400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" name="Text Box 93"/>
            <p:cNvSpPr txBox="1">
              <a:spLocks noChangeArrowheads="1"/>
            </p:cNvSpPr>
            <p:nvPr/>
          </p:nvSpPr>
          <p:spPr bwMode="auto">
            <a:xfrm>
              <a:off x="2016" y="1440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3</a:t>
              </a:r>
            </a:p>
          </p:txBody>
        </p:sp>
        <p:sp>
          <p:nvSpPr>
            <p:cNvPr id="96" name="Text Box 94"/>
            <p:cNvSpPr txBox="1">
              <a:spLocks noChangeArrowheads="1"/>
            </p:cNvSpPr>
            <p:nvPr/>
          </p:nvSpPr>
          <p:spPr bwMode="auto">
            <a:xfrm>
              <a:off x="1920" y="1688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V3.1</a:t>
              </a:r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auto">
            <a:xfrm>
              <a:off x="2648" y="1400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" name="Text Box 96"/>
            <p:cNvSpPr txBox="1">
              <a:spLocks noChangeArrowheads="1"/>
            </p:cNvSpPr>
            <p:nvPr/>
          </p:nvSpPr>
          <p:spPr bwMode="auto">
            <a:xfrm>
              <a:off x="2648" y="1440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4</a:t>
              </a:r>
            </a:p>
          </p:txBody>
        </p:sp>
        <p:sp>
          <p:nvSpPr>
            <p:cNvPr id="99" name="Text Box 97"/>
            <p:cNvSpPr txBox="1">
              <a:spLocks noChangeArrowheads="1"/>
            </p:cNvSpPr>
            <p:nvPr/>
          </p:nvSpPr>
          <p:spPr bwMode="auto">
            <a:xfrm>
              <a:off x="2552" y="1688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V4.1</a:t>
              </a:r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auto">
            <a:xfrm>
              <a:off x="3256" y="1400"/>
              <a:ext cx="288" cy="280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" name="Text Box 99"/>
            <p:cNvSpPr txBox="1">
              <a:spLocks noChangeArrowheads="1"/>
            </p:cNvSpPr>
            <p:nvPr/>
          </p:nvSpPr>
          <p:spPr bwMode="auto">
            <a:xfrm>
              <a:off x="3256" y="1440"/>
              <a:ext cx="296" cy="2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800" b="1"/>
                <a:t>5</a:t>
              </a:r>
            </a:p>
          </p:txBody>
        </p:sp>
        <p:sp>
          <p:nvSpPr>
            <p:cNvPr id="102" name="Text Box 100"/>
            <p:cNvSpPr txBox="1">
              <a:spLocks noChangeArrowheads="1"/>
            </p:cNvSpPr>
            <p:nvPr/>
          </p:nvSpPr>
          <p:spPr bwMode="auto">
            <a:xfrm>
              <a:off x="3160" y="1688"/>
              <a:ext cx="496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V5.0</a:t>
              </a:r>
            </a:p>
          </p:txBody>
        </p:sp>
        <p:sp>
          <p:nvSpPr>
            <p:cNvPr id="103" name="Text Box 101"/>
            <p:cNvSpPr txBox="1">
              <a:spLocks noChangeArrowheads="1"/>
            </p:cNvSpPr>
            <p:nvPr/>
          </p:nvSpPr>
          <p:spPr bwMode="auto">
            <a:xfrm>
              <a:off x="3824" y="1408"/>
              <a:ext cx="1344" cy="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600" b="1">
                  <a:solidFill>
                    <a:schemeClr val="tx1"/>
                  </a:solidFill>
                </a:rPr>
                <a:t>P5 initiates write, no quorum, A</a:t>
              </a:r>
              <a:r>
                <a:rPr lang="en-US" sz="1600" b="1" baseline="-25000">
                  <a:solidFill>
                    <a:schemeClr val="tx1"/>
                  </a:solidFill>
                </a:rPr>
                <a:t>w</a:t>
              </a:r>
              <a:r>
                <a:rPr lang="en-US" sz="1600" b="1">
                  <a:solidFill>
                    <a:schemeClr val="tx1"/>
                  </a:solidFill>
                </a:rPr>
                <a:t> not met, aborts.</a:t>
              </a:r>
            </a:p>
          </p:txBody>
        </p:sp>
        <p:sp>
          <p:nvSpPr>
            <p:cNvPr id="104" name="Line 102"/>
            <p:cNvSpPr>
              <a:spLocks noChangeShapeType="1"/>
            </p:cNvSpPr>
            <p:nvPr/>
          </p:nvSpPr>
          <p:spPr bwMode="auto">
            <a:xfrm>
              <a:off x="3096" y="1360"/>
              <a:ext cx="0" cy="48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105" name="AutoShape 103"/>
            <p:cNvCxnSpPr>
              <a:cxnSpLocks noChangeShapeType="1"/>
              <a:stCxn id="101" idx="3"/>
              <a:endCxn id="100" idx="0"/>
            </p:cNvCxnSpPr>
            <p:nvPr/>
          </p:nvCxnSpPr>
          <p:spPr bwMode="auto">
            <a:xfrm flipH="1" flipV="1">
              <a:off x="3400" y="1400"/>
              <a:ext cx="152" cy="147"/>
            </a:xfrm>
            <a:prstGeom prst="curvedConnector4">
              <a:avLst>
                <a:gd name="adj1" fmla="val -94736"/>
                <a:gd name="adj2" fmla="val 148296"/>
              </a:avLst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6" name="Text Box 104"/>
            <p:cNvSpPr txBox="1">
              <a:spLocks noChangeArrowheads="1"/>
            </p:cNvSpPr>
            <p:nvPr/>
          </p:nvSpPr>
          <p:spPr bwMode="auto">
            <a:xfrm>
              <a:off x="3530" y="1520"/>
              <a:ext cx="180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w</a:t>
              </a:r>
            </a:p>
          </p:txBody>
        </p:sp>
        <p:sp>
          <p:nvSpPr>
            <p:cNvPr id="107" name="Line 105"/>
            <p:cNvSpPr>
              <a:spLocks noChangeShapeType="1"/>
            </p:cNvSpPr>
            <p:nvPr/>
          </p:nvSpPr>
          <p:spPr bwMode="auto">
            <a:xfrm flipH="1" flipV="1">
              <a:off x="3096" y="1440"/>
              <a:ext cx="168" cy="4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" name="Line 106"/>
            <p:cNvSpPr>
              <a:spLocks noChangeShapeType="1"/>
            </p:cNvSpPr>
            <p:nvPr/>
          </p:nvSpPr>
          <p:spPr bwMode="auto">
            <a:xfrm flipH="1">
              <a:off x="3096" y="1560"/>
              <a:ext cx="16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" name="Line 107"/>
            <p:cNvSpPr>
              <a:spLocks noChangeShapeType="1"/>
            </p:cNvSpPr>
            <p:nvPr/>
          </p:nvSpPr>
          <p:spPr bwMode="auto">
            <a:xfrm flipH="1">
              <a:off x="3096" y="1616"/>
              <a:ext cx="176" cy="3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" name="Line 108"/>
            <p:cNvSpPr>
              <a:spLocks noChangeShapeType="1"/>
            </p:cNvSpPr>
            <p:nvPr/>
          </p:nvSpPr>
          <p:spPr bwMode="auto">
            <a:xfrm flipH="1">
              <a:off x="3088" y="1656"/>
              <a:ext cx="224" cy="9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" name="Text Box 109"/>
            <p:cNvSpPr txBox="1">
              <a:spLocks noChangeArrowheads="1"/>
            </p:cNvSpPr>
            <p:nvPr/>
          </p:nvSpPr>
          <p:spPr bwMode="auto">
            <a:xfrm>
              <a:off x="2986" y="1360"/>
              <a:ext cx="180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X</a:t>
              </a:r>
            </a:p>
          </p:txBody>
        </p:sp>
        <p:sp>
          <p:nvSpPr>
            <p:cNvPr id="112" name="Text Box 110"/>
            <p:cNvSpPr txBox="1">
              <a:spLocks noChangeArrowheads="1"/>
            </p:cNvSpPr>
            <p:nvPr/>
          </p:nvSpPr>
          <p:spPr bwMode="auto">
            <a:xfrm>
              <a:off x="2994" y="1464"/>
              <a:ext cx="180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X</a:t>
              </a:r>
            </a:p>
          </p:txBody>
        </p:sp>
        <p:sp>
          <p:nvSpPr>
            <p:cNvPr id="113" name="Text Box 111"/>
            <p:cNvSpPr txBox="1">
              <a:spLocks noChangeArrowheads="1"/>
            </p:cNvSpPr>
            <p:nvPr/>
          </p:nvSpPr>
          <p:spPr bwMode="auto">
            <a:xfrm>
              <a:off x="3002" y="1560"/>
              <a:ext cx="180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X</a:t>
              </a:r>
            </a:p>
          </p:txBody>
        </p:sp>
        <p:sp>
          <p:nvSpPr>
            <p:cNvPr id="114" name="Text Box 112"/>
            <p:cNvSpPr txBox="1">
              <a:spLocks noChangeArrowheads="1"/>
            </p:cNvSpPr>
            <p:nvPr/>
          </p:nvSpPr>
          <p:spPr bwMode="auto">
            <a:xfrm>
              <a:off x="3002" y="1672"/>
              <a:ext cx="180" cy="1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med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2pPr>
              <a:lvl3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3pPr>
              <a:lvl4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4pPr>
              <a:lvl5pPr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5pPr>
              <a:lvl6pPr marL="4572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6pPr>
              <a:lvl7pPr marL="9144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7pPr>
              <a:lvl8pPr marL="13716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8pPr>
              <a:lvl9pPr marL="1828800" eaLnBrk="0" fontAlgn="base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defRPr sz="1400">
                  <a:solidFill>
                    <a:schemeClr val="accent2"/>
                  </a:solidFill>
                  <a:latin typeface="Helvetica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b="1">
                  <a:solidFill>
                    <a:schemeClr val="tx1"/>
                  </a:solidFill>
                </a:rPr>
                <a:t>X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984733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Causal consistency &amp; eventual consistency</a:t>
            </a:r>
          </a:p>
          <a:p>
            <a:r>
              <a:rPr lang="en-US" dirty="0" smtClean="0"/>
              <a:t>Quorums</a:t>
            </a:r>
          </a:p>
          <a:p>
            <a:pPr lvl="1"/>
            <a:r>
              <a:rPr lang="en-US" dirty="0" smtClean="0"/>
              <a:t>Static</a:t>
            </a:r>
          </a:p>
          <a:p>
            <a:pPr lvl="1"/>
            <a:r>
              <a:rPr lang="en-US" dirty="0" smtClean="0"/>
              <a:t>Optimistic</a:t>
            </a:r>
          </a:p>
          <a:p>
            <a:pPr lvl="1"/>
            <a:r>
              <a:rPr lang="en-US" dirty="0" smtClean="0"/>
              <a:t>View-based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Linearizability</a:t>
            </a:r>
            <a:r>
              <a:rPr lang="en-US" dirty="0" smtClean="0"/>
              <a:t> vs. Sequential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Both care about giving </a:t>
            </a:r>
            <a:r>
              <a:rPr lang="en-US" dirty="0">
                <a:solidFill>
                  <a:srgbClr val="FF0000"/>
                </a:solidFill>
              </a:rPr>
              <a:t>an illusion of a single copy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From the outside observer, the system should (almost) behave as if there’s only a single copy.</a:t>
            </a:r>
          </a:p>
          <a:p>
            <a:r>
              <a:rPr lang="en-US" dirty="0" err="1"/>
              <a:t>Linearizability</a:t>
            </a:r>
            <a:r>
              <a:rPr lang="en-US" dirty="0"/>
              <a:t> cares about </a:t>
            </a:r>
            <a:r>
              <a:rPr lang="en-US" dirty="0">
                <a:solidFill>
                  <a:srgbClr val="FF0000"/>
                </a:solidFill>
              </a:rPr>
              <a:t>time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Steve writes on his </a:t>
            </a:r>
            <a:r>
              <a:rPr lang="en-US" dirty="0" err="1" smtClean="0"/>
              <a:t>facebook</a:t>
            </a:r>
            <a:r>
              <a:rPr lang="en-US" dirty="0" smtClean="0"/>
              <a:t> wall at 11am.</a:t>
            </a:r>
          </a:p>
          <a:p>
            <a:pPr lvl="1"/>
            <a:r>
              <a:rPr lang="en-US" dirty="0" err="1" smtClean="0"/>
              <a:t>Atri</a:t>
            </a:r>
            <a:r>
              <a:rPr lang="en-US" dirty="0" smtClean="0"/>
              <a:t> writes on his </a:t>
            </a:r>
            <a:r>
              <a:rPr lang="en-US" dirty="0" err="1" smtClean="0"/>
              <a:t>facebook</a:t>
            </a:r>
            <a:r>
              <a:rPr lang="en-US" dirty="0" smtClean="0"/>
              <a:t> wall at 11:05am.</a:t>
            </a:r>
          </a:p>
          <a:p>
            <a:pPr lvl="1"/>
            <a:r>
              <a:rPr lang="en-US" dirty="0" smtClean="0"/>
              <a:t>Everyone will see the posts in that order.</a:t>
            </a:r>
            <a:endParaRPr lang="en-US" dirty="0"/>
          </a:p>
          <a:p>
            <a:r>
              <a:rPr lang="en-US" dirty="0"/>
              <a:t>Sequential consistency cares about </a:t>
            </a:r>
            <a:r>
              <a:rPr lang="en-US" dirty="0">
                <a:solidFill>
                  <a:srgbClr val="FF0000"/>
                </a:solidFill>
              </a:rPr>
              <a:t>program order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Steve writes on his </a:t>
            </a:r>
            <a:r>
              <a:rPr lang="en-US" dirty="0" err="1" smtClean="0"/>
              <a:t>facebook</a:t>
            </a:r>
            <a:r>
              <a:rPr lang="en-US" dirty="0" smtClean="0"/>
              <a:t> wall at 11am.</a:t>
            </a:r>
          </a:p>
          <a:p>
            <a:pPr lvl="1"/>
            <a:r>
              <a:rPr lang="en-US" dirty="0" err="1"/>
              <a:t>Atri</a:t>
            </a:r>
            <a:r>
              <a:rPr lang="en-US" dirty="0"/>
              <a:t> writes on his </a:t>
            </a:r>
            <a:r>
              <a:rPr lang="en-US" dirty="0" err="1"/>
              <a:t>facebook</a:t>
            </a:r>
            <a:r>
              <a:rPr lang="en-US" dirty="0"/>
              <a:t> wall at 11:05am.</a:t>
            </a:r>
          </a:p>
          <a:p>
            <a:pPr lvl="1"/>
            <a:r>
              <a:rPr lang="en-US" dirty="0" smtClean="0"/>
              <a:t>It’s not necessarily that the posts will be ordered that way (though everyone will see the same order).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9485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More Consistency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Even more relaxed</a:t>
            </a:r>
          </a:p>
          <a:p>
            <a:pPr lvl="1"/>
            <a:r>
              <a:rPr lang="en-US" dirty="0" smtClean="0"/>
              <a:t>We don’t even care about providing an illusion of a single copy.</a:t>
            </a:r>
          </a:p>
          <a:p>
            <a:r>
              <a:rPr lang="en-US" dirty="0" smtClean="0"/>
              <a:t>Causal consistency</a:t>
            </a:r>
          </a:p>
          <a:p>
            <a:pPr lvl="1"/>
            <a:r>
              <a:rPr lang="en-US" dirty="0" smtClean="0"/>
              <a:t>We care about ordering causally related write operations correctly.</a:t>
            </a:r>
          </a:p>
          <a:p>
            <a:r>
              <a:rPr lang="en-US" dirty="0" smtClean="0"/>
              <a:t>Eventual consistency</a:t>
            </a:r>
          </a:p>
          <a:p>
            <a:pPr lvl="1"/>
            <a:r>
              <a:rPr lang="en-US" dirty="0" smtClean="0"/>
              <a:t>As long as we can say all replicas converge to the same copy eventually, we’re fine.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66901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Writes that are potentially causally related must be seen by all processes in the same order. Concurrent writes may be seen in a different order on different machines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.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Weaker than sequential consistency</a:t>
            </a:r>
          </a:p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How do we define “causal relations” between two writes?</a:t>
            </a:r>
          </a:p>
          <a:p>
            <a:pPr lvl="1"/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(Roughly) One client reads something that another client has written; then the client writes something.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29718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4882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Example 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1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: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V="1">
            <a:off x="1866900" y="2997200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V="1">
            <a:off x="1885950" y="3435350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 flipV="1">
            <a:off x="1895475" y="3816350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164570" y="2638425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P1: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1155045" y="3038475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P2: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1145520" y="3425765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P3: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1143000" y="3825875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P4: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1798553" y="2606675"/>
            <a:ext cx="86844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W(x)1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4486323" y="2600325"/>
            <a:ext cx="93970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W(x) 3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2398219" y="3038475"/>
            <a:ext cx="17107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R(x)1   W(x)2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2501712" y="3409950"/>
            <a:ext cx="81159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R(x)1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2501712" y="3848100"/>
            <a:ext cx="81159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R(x)1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5604795" y="3419475"/>
            <a:ext cx="158248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R(x)3  R(x)2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5605521" y="3781425"/>
            <a:ext cx="15810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R(x)2 R(x) 3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2154488" y="4457700"/>
            <a:ext cx="483978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This sequence obeys causal consistency</a:t>
            </a:r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 flipH="1">
            <a:off x="3752850" y="2273300"/>
            <a:ext cx="1066800" cy="75247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4810125" y="2273300"/>
            <a:ext cx="123825" cy="3238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3632525" y="1905000"/>
            <a:ext cx="219803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Concurrent writes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  <p:sp>
        <p:nvSpPr>
          <p:cNvPr id="24" name="Line 19"/>
          <p:cNvSpPr>
            <a:spLocks noChangeShapeType="1"/>
          </p:cNvSpPr>
          <p:nvPr/>
        </p:nvSpPr>
        <p:spPr bwMode="auto">
          <a:xfrm>
            <a:off x="2025324" y="2273301"/>
            <a:ext cx="32075" cy="3175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25" name="Line 20"/>
          <p:cNvSpPr>
            <a:spLocks noChangeShapeType="1"/>
          </p:cNvSpPr>
          <p:nvPr/>
        </p:nvSpPr>
        <p:spPr bwMode="auto">
          <a:xfrm>
            <a:off x="2015800" y="2273300"/>
            <a:ext cx="1489400" cy="8509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26" name="Text Box 21"/>
          <p:cNvSpPr txBox="1">
            <a:spLocks noChangeArrowheads="1"/>
          </p:cNvSpPr>
          <p:nvPr/>
        </p:nvSpPr>
        <p:spPr bwMode="auto">
          <a:xfrm>
            <a:off x="925353" y="1905000"/>
            <a:ext cx="202373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 smtClean="0">
                <a:solidFill>
                  <a:srgbClr val="000000"/>
                </a:solidFill>
              </a:rPr>
              <a:t>Causally related</a:t>
            </a:r>
            <a:endParaRPr lang="en-US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01748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 animBg="1"/>
      <p:bldP spid="21" grpId="0" animBg="1"/>
      <p:bldP spid="22" grpId="0"/>
      <p:bldP spid="24" grpId="0" animBg="1"/>
      <p:bldP spid="25" grpId="0" animBg="1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 Consistency Example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Causally consistent?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No!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 flipV="1">
            <a:off x="1762125" y="2657475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1781175" y="3038475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V="1">
            <a:off x="1790700" y="3419475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059795" y="226689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P1: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050270" y="266700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P2: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1040745" y="302889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P3: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1030563" y="340989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P4: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1616827" y="2270125"/>
            <a:ext cx="86844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W(x)1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2293444" y="2641600"/>
            <a:ext cx="17107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R(x)1   W(x)2</a:t>
            </a:r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5500746" y="3022600"/>
            <a:ext cx="15810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R(x)2  R(x)1</a:t>
            </a:r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5500020" y="3384550"/>
            <a:ext cx="158248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R(x)1 R(x) 2</a:t>
            </a:r>
          </a:p>
        </p:txBody>
      </p:sp>
      <p:sp>
        <p:nvSpPr>
          <p:cNvPr id="17" name="Line 20"/>
          <p:cNvSpPr>
            <a:spLocks noChangeShapeType="1"/>
          </p:cNvSpPr>
          <p:nvPr/>
        </p:nvSpPr>
        <p:spPr bwMode="auto">
          <a:xfrm flipV="1">
            <a:off x="2479675" y="2085975"/>
            <a:ext cx="1711325" cy="26035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8" name="Line 21"/>
          <p:cNvSpPr>
            <a:spLocks noChangeShapeType="1"/>
          </p:cNvSpPr>
          <p:nvPr/>
        </p:nvSpPr>
        <p:spPr bwMode="auto">
          <a:xfrm flipH="1">
            <a:off x="3686175" y="2114550"/>
            <a:ext cx="504825" cy="5429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9" name="Text Box 22"/>
          <p:cNvSpPr txBox="1">
            <a:spLocks noChangeArrowheads="1"/>
          </p:cNvSpPr>
          <p:nvPr/>
        </p:nvSpPr>
        <p:spPr bwMode="auto">
          <a:xfrm>
            <a:off x="3375982" y="1793875"/>
            <a:ext cx="202373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Causally related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4641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Causal Consistency Example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Causally consistent?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Yes!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23"/>
          <p:cNvSpPr>
            <a:spLocks noChangeShapeType="1"/>
          </p:cNvSpPr>
          <p:nvPr/>
        </p:nvSpPr>
        <p:spPr bwMode="auto">
          <a:xfrm flipV="1">
            <a:off x="1943100" y="2505075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6" name="Line 24"/>
          <p:cNvSpPr>
            <a:spLocks noChangeShapeType="1"/>
          </p:cNvSpPr>
          <p:nvPr/>
        </p:nvSpPr>
        <p:spPr bwMode="auto">
          <a:xfrm flipV="1">
            <a:off x="1962150" y="2886075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7" name="Line 25"/>
          <p:cNvSpPr>
            <a:spLocks noChangeShapeType="1"/>
          </p:cNvSpPr>
          <p:nvPr/>
        </p:nvSpPr>
        <p:spPr bwMode="auto">
          <a:xfrm flipV="1">
            <a:off x="1971675" y="3276600"/>
            <a:ext cx="5724525" cy="952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8" name="Text Box 26"/>
          <p:cNvSpPr txBox="1">
            <a:spLocks noChangeArrowheads="1"/>
          </p:cNvSpPr>
          <p:nvPr/>
        </p:nvSpPr>
        <p:spPr bwMode="auto">
          <a:xfrm>
            <a:off x="1240770" y="211449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P1:</a:t>
            </a:r>
          </a:p>
        </p:txBody>
      </p:sp>
      <p:sp>
        <p:nvSpPr>
          <p:cNvPr id="9" name="Text Box 27"/>
          <p:cNvSpPr txBox="1">
            <a:spLocks noChangeArrowheads="1"/>
          </p:cNvSpPr>
          <p:nvPr/>
        </p:nvSpPr>
        <p:spPr bwMode="auto">
          <a:xfrm>
            <a:off x="1231245" y="251454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P2:</a:t>
            </a:r>
          </a:p>
        </p:txBody>
      </p:sp>
      <p:sp>
        <p:nvSpPr>
          <p:cNvPr id="10" name="Text Box 28"/>
          <p:cNvSpPr txBox="1">
            <a:spLocks noChangeArrowheads="1"/>
          </p:cNvSpPr>
          <p:nvPr/>
        </p:nvSpPr>
        <p:spPr bwMode="auto">
          <a:xfrm>
            <a:off x="1221720" y="2876490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P3:</a:t>
            </a:r>
          </a:p>
        </p:txBody>
      </p:sp>
      <p:sp>
        <p:nvSpPr>
          <p:cNvPr id="11" name="Text Box 29"/>
          <p:cNvSpPr txBox="1">
            <a:spLocks noChangeArrowheads="1"/>
          </p:cNvSpPr>
          <p:nvPr/>
        </p:nvSpPr>
        <p:spPr bwMode="auto">
          <a:xfrm>
            <a:off x="1219200" y="3247965"/>
            <a:ext cx="5696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>
                <a:solidFill>
                  <a:srgbClr val="000000"/>
                </a:solidFill>
              </a:rPr>
              <a:t>P4:</a:t>
            </a:r>
          </a:p>
        </p:txBody>
      </p:sp>
      <p:sp>
        <p:nvSpPr>
          <p:cNvPr id="12" name="Text Box 30"/>
          <p:cNvSpPr txBox="1">
            <a:spLocks noChangeArrowheads="1"/>
          </p:cNvSpPr>
          <p:nvPr/>
        </p:nvSpPr>
        <p:spPr bwMode="auto">
          <a:xfrm>
            <a:off x="1797802" y="2143065"/>
            <a:ext cx="86844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W(x)1</a:t>
            </a:r>
          </a:p>
        </p:txBody>
      </p:sp>
      <p:sp>
        <p:nvSpPr>
          <p:cNvPr id="13" name="Text Box 31"/>
          <p:cNvSpPr txBox="1">
            <a:spLocks noChangeArrowheads="1"/>
          </p:cNvSpPr>
          <p:nvPr/>
        </p:nvSpPr>
        <p:spPr bwMode="auto">
          <a:xfrm>
            <a:off x="2893177" y="2514540"/>
            <a:ext cx="86844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W(x)2</a:t>
            </a:r>
          </a:p>
        </p:txBody>
      </p:sp>
      <p:sp>
        <p:nvSpPr>
          <p:cNvPr id="14" name="Text Box 32"/>
          <p:cNvSpPr txBox="1">
            <a:spLocks noChangeArrowheads="1"/>
          </p:cNvSpPr>
          <p:nvPr/>
        </p:nvSpPr>
        <p:spPr bwMode="auto">
          <a:xfrm>
            <a:off x="5681721" y="2895540"/>
            <a:ext cx="158103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R(x)2  R(x)1</a:t>
            </a:r>
          </a:p>
        </p:txBody>
      </p:sp>
      <p:sp>
        <p:nvSpPr>
          <p:cNvPr id="15" name="Text Box 33"/>
          <p:cNvSpPr txBox="1">
            <a:spLocks noChangeArrowheads="1"/>
          </p:cNvSpPr>
          <p:nvPr/>
        </p:nvSpPr>
        <p:spPr bwMode="auto">
          <a:xfrm>
            <a:off x="5680995" y="3257490"/>
            <a:ext cx="158248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2000">
                <a:solidFill>
                  <a:srgbClr val="000000"/>
                </a:solidFill>
              </a:rPr>
              <a:t>R(x)1 R(x) 2</a:t>
            </a:r>
          </a:p>
        </p:txBody>
      </p:sp>
    </p:spTree>
    <p:extLst>
      <p:ext uri="{BB962C8B-B14F-4D97-AF65-F5344CB8AC3E}">
        <p14:creationId xmlns:p14="http://schemas.microsoft.com/office/powerpoint/2010/main" val="30515555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Eventual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Popularized by the CAP theorem.</a:t>
            </a:r>
          </a:p>
          <a:p>
            <a:r>
              <a:rPr lang="en-US" dirty="0" smtClean="0"/>
              <a:t>The main problem is network partitions.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404813" y="2227262"/>
            <a:ext cx="7985125" cy="3640138"/>
            <a:chOff x="324" y="1014"/>
            <a:chExt cx="5449" cy="2293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475" y="1852"/>
              <a:ext cx="5297" cy="1392"/>
            </a:xfrm>
            <a:prstGeom prst="rect">
              <a:avLst/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3068" y="1931"/>
              <a:ext cx="570" cy="633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1471" y="1030"/>
              <a:ext cx="570" cy="632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324" y="1069"/>
              <a:ext cx="106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Client + front end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5029" y="2548"/>
              <a:ext cx="569" cy="648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Oval 9"/>
            <p:cNvSpPr>
              <a:spLocks noChangeArrowheads="1"/>
            </p:cNvSpPr>
            <p:nvPr/>
          </p:nvSpPr>
          <p:spPr bwMode="auto">
            <a:xfrm>
              <a:off x="5171" y="2722"/>
              <a:ext cx="269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5274" y="2764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586" y="2548"/>
              <a:ext cx="569" cy="648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1329" y="2548"/>
              <a:ext cx="569" cy="648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Oval 13"/>
            <p:cNvSpPr>
              <a:spLocks noChangeArrowheads="1"/>
            </p:cNvSpPr>
            <p:nvPr/>
          </p:nvSpPr>
          <p:spPr bwMode="auto">
            <a:xfrm>
              <a:off x="1487" y="2722"/>
              <a:ext cx="269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388" y="1401"/>
              <a:ext cx="88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withdraw(B, 4)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4317" y="1014"/>
              <a:ext cx="570" cy="633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3171" y="1084"/>
              <a:ext cx="106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Client + front end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4657" y="2302"/>
              <a:ext cx="111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Replica managers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218" y="1575"/>
              <a:ext cx="78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charset="0"/>
                </a:rPr>
                <a:t>deposit(B,3);</a:t>
              </a:r>
              <a:endParaRPr lang="en-GB" sz="2400" i="1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4689" y="1309"/>
              <a:ext cx="9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U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1858" y="1357"/>
              <a:ext cx="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T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2317" y="1256"/>
              <a:ext cx="50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Network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2317" y="1414"/>
              <a:ext cx="49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partition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5" name="Oval 23"/>
            <p:cNvSpPr>
              <a:spLocks noChangeArrowheads="1"/>
            </p:cNvSpPr>
            <p:nvPr/>
          </p:nvSpPr>
          <p:spPr bwMode="auto">
            <a:xfrm>
              <a:off x="1519" y="1314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Oval 24"/>
            <p:cNvSpPr>
              <a:spLocks noChangeArrowheads="1"/>
            </p:cNvSpPr>
            <p:nvPr/>
          </p:nvSpPr>
          <p:spPr bwMode="auto">
            <a:xfrm>
              <a:off x="4365" y="1299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Oval 25"/>
            <p:cNvSpPr>
              <a:spLocks noChangeArrowheads="1"/>
            </p:cNvSpPr>
            <p:nvPr/>
          </p:nvSpPr>
          <p:spPr bwMode="auto">
            <a:xfrm>
              <a:off x="3226" y="2105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3322" y="2147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29" name="Oval 27"/>
            <p:cNvSpPr>
              <a:spLocks noChangeArrowheads="1"/>
            </p:cNvSpPr>
            <p:nvPr/>
          </p:nvSpPr>
          <p:spPr bwMode="auto">
            <a:xfrm>
              <a:off x="744" y="2722"/>
              <a:ext cx="253" cy="253"/>
            </a:xfrm>
            <a:prstGeom prst="ellipse">
              <a:avLst/>
            </a:prstGeom>
            <a:solidFill>
              <a:srgbClr val="FFFFFF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837" y="2764"/>
              <a:ext cx="9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auto">
            <a:xfrm>
              <a:off x="934" y="2627"/>
              <a:ext cx="63" cy="111"/>
            </a:xfrm>
            <a:custGeom>
              <a:avLst/>
              <a:gdLst>
                <a:gd name="T0" fmla="*/ 47 w 63"/>
                <a:gd name="T1" fmla="*/ 16 h 111"/>
                <a:gd name="T2" fmla="*/ 63 w 63"/>
                <a:gd name="T3" fmla="*/ 32 h 111"/>
                <a:gd name="T4" fmla="*/ 0 w 63"/>
                <a:gd name="T5" fmla="*/ 111 h 111"/>
                <a:gd name="T6" fmla="*/ 15 w 63"/>
                <a:gd name="T7" fmla="*/ 0 h 111"/>
                <a:gd name="T8" fmla="*/ 47 w 63"/>
                <a:gd name="T9" fmla="*/ 16 h 11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"/>
                <a:gd name="T16" fmla="*/ 0 h 111"/>
                <a:gd name="T17" fmla="*/ 63 w 63"/>
                <a:gd name="T18" fmla="*/ 111 h 11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" h="111">
                  <a:moveTo>
                    <a:pt x="47" y="16"/>
                  </a:moveTo>
                  <a:lnTo>
                    <a:pt x="63" y="32"/>
                  </a:lnTo>
                  <a:lnTo>
                    <a:pt x="0" y="111"/>
                  </a:lnTo>
                  <a:lnTo>
                    <a:pt x="15" y="0"/>
                  </a:lnTo>
                  <a:lnTo>
                    <a:pt x="47" y="16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auto">
            <a:xfrm flipH="1">
              <a:off x="981" y="1552"/>
              <a:ext cx="585" cy="109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auto">
            <a:xfrm>
              <a:off x="1392" y="2817"/>
              <a:ext cx="111" cy="47"/>
            </a:xfrm>
            <a:custGeom>
              <a:avLst/>
              <a:gdLst>
                <a:gd name="T0" fmla="*/ 0 w 111"/>
                <a:gd name="T1" fmla="*/ 31 h 47"/>
                <a:gd name="T2" fmla="*/ 0 w 111"/>
                <a:gd name="T3" fmla="*/ 0 h 47"/>
                <a:gd name="T4" fmla="*/ 111 w 111"/>
                <a:gd name="T5" fmla="*/ 31 h 47"/>
                <a:gd name="T6" fmla="*/ 0 w 111"/>
                <a:gd name="T7" fmla="*/ 47 h 47"/>
                <a:gd name="T8" fmla="*/ 0 w 111"/>
                <a:gd name="T9" fmla="*/ 31 h 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1"/>
                <a:gd name="T16" fmla="*/ 0 h 47"/>
                <a:gd name="T17" fmla="*/ 111 w 111"/>
                <a:gd name="T18" fmla="*/ 47 h 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1" h="47">
                  <a:moveTo>
                    <a:pt x="0" y="31"/>
                  </a:moveTo>
                  <a:lnTo>
                    <a:pt x="0" y="0"/>
                  </a:lnTo>
                  <a:lnTo>
                    <a:pt x="111" y="31"/>
                  </a:lnTo>
                  <a:lnTo>
                    <a:pt x="0" y="47"/>
                  </a:lnTo>
                  <a:lnTo>
                    <a:pt x="0" y="31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Line 32"/>
            <p:cNvSpPr>
              <a:spLocks noChangeShapeType="1"/>
            </p:cNvSpPr>
            <p:nvPr/>
          </p:nvSpPr>
          <p:spPr bwMode="auto">
            <a:xfrm>
              <a:off x="981" y="2848"/>
              <a:ext cx="41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auto">
            <a:xfrm>
              <a:off x="3464" y="2042"/>
              <a:ext cx="94" cy="79"/>
            </a:xfrm>
            <a:custGeom>
              <a:avLst/>
              <a:gdLst>
                <a:gd name="T0" fmla="*/ 79 w 94"/>
                <a:gd name="T1" fmla="*/ 31 h 79"/>
                <a:gd name="T2" fmla="*/ 94 w 94"/>
                <a:gd name="T3" fmla="*/ 47 h 79"/>
                <a:gd name="T4" fmla="*/ 0 w 94"/>
                <a:gd name="T5" fmla="*/ 79 h 79"/>
                <a:gd name="T6" fmla="*/ 63 w 94"/>
                <a:gd name="T7" fmla="*/ 0 h 79"/>
                <a:gd name="T8" fmla="*/ 79 w 94"/>
                <a:gd name="T9" fmla="*/ 31 h 7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4"/>
                <a:gd name="T16" fmla="*/ 0 h 79"/>
                <a:gd name="T17" fmla="*/ 94 w 94"/>
                <a:gd name="T18" fmla="*/ 79 h 7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4" h="79">
                  <a:moveTo>
                    <a:pt x="79" y="31"/>
                  </a:moveTo>
                  <a:lnTo>
                    <a:pt x="94" y="47"/>
                  </a:lnTo>
                  <a:lnTo>
                    <a:pt x="0" y="79"/>
                  </a:lnTo>
                  <a:lnTo>
                    <a:pt x="63" y="0"/>
                  </a:lnTo>
                  <a:lnTo>
                    <a:pt x="79" y="31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Line 34"/>
            <p:cNvSpPr>
              <a:spLocks noChangeShapeType="1"/>
            </p:cNvSpPr>
            <p:nvPr/>
          </p:nvSpPr>
          <p:spPr bwMode="auto">
            <a:xfrm flipH="1">
              <a:off x="3543" y="1504"/>
              <a:ext cx="869" cy="569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auto">
            <a:xfrm>
              <a:off x="5061" y="2753"/>
              <a:ext cx="95" cy="48"/>
            </a:xfrm>
            <a:custGeom>
              <a:avLst/>
              <a:gdLst>
                <a:gd name="T0" fmla="*/ 0 w 95"/>
                <a:gd name="T1" fmla="*/ 16 h 48"/>
                <a:gd name="T2" fmla="*/ 15 w 95"/>
                <a:gd name="T3" fmla="*/ 0 h 48"/>
                <a:gd name="T4" fmla="*/ 95 w 95"/>
                <a:gd name="T5" fmla="*/ 48 h 48"/>
                <a:gd name="T6" fmla="*/ 0 w 95"/>
                <a:gd name="T7" fmla="*/ 48 h 48"/>
                <a:gd name="T8" fmla="*/ 0 w 95"/>
                <a:gd name="T9" fmla="*/ 16 h 4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5"/>
                <a:gd name="T16" fmla="*/ 0 h 48"/>
                <a:gd name="T17" fmla="*/ 95 w 95"/>
                <a:gd name="T18" fmla="*/ 48 h 4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5" h="48">
                  <a:moveTo>
                    <a:pt x="0" y="16"/>
                  </a:moveTo>
                  <a:lnTo>
                    <a:pt x="15" y="0"/>
                  </a:lnTo>
                  <a:lnTo>
                    <a:pt x="95" y="48"/>
                  </a:lnTo>
                  <a:lnTo>
                    <a:pt x="0" y="48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000000"/>
            </a:solidFill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Line 36"/>
            <p:cNvSpPr>
              <a:spLocks noChangeShapeType="1"/>
            </p:cNvSpPr>
            <p:nvPr/>
          </p:nvSpPr>
          <p:spPr bwMode="auto">
            <a:xfrm>
              <a:off x="3464" y="2279"/>
              <a:ext cx="1597" cy="49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auto">
            <a:xfrm>
              <a:off x="2214" y="1805"/>
              <a:ext cx="443" cy="1502"/>
            </a:xfrm>
            <a:custGeom>
              <a:avLst/>
              <a:gdLst>
                <a:gd name="T0" fmla="*/ 48 w 443"/>
                <a:gd name="T1" fmla="*/ 15 h 1502"/>
                <a:gd name="T2" fmla="*/ 301 w 443"/>
                <a:gd name="T3" fmla="*/ 348 h 1502"/>
                <a:gd name="T4" fmla="*/ 0 w 443"/>
                <a:gd name="T5" fmla="*/ 585 h 1502"/>
                <a:gd name="T6" fmla="*/ 253 w 443"/>
                <a:gd name="T7" fmla="*/ 822 h 1502"/>
                <a:gd name="T8" fmla="*/ 0 w 443"/>
                <a:gd name="T9" fmla="*/ 1091 h 1502"/>
                <a:gd name="T10" fmla="*/ 301 w 443"/>
                <a:gd name="T11" fmla="*/ 1502 h 1502"/>
                <a:gd name="T12" fmla="*/ 427 w 443"/>
                <a:gd name="T13" fmla="*/ 1486 h 1502"/>
                <a:gd name="T14" fmla="*/ 143 w 443"/>
                <a:gd name="T15" fmla="*/ 1091 h 1502"/>
                <a:gd name="T16" fmla="*/ 396 w 443"/>
                <a:gd name="T17" fmla="*/ 838 h 1502"/>
                <a:gd name="T18" fmla="*/ 159 w 443"/>
                <a:gd name="T19" fmla="*/ 585 h 1502"/>
                <a:gd name="T20" fmla="*/ 443 w 443"/>
                <a:gd name="T21" fmla="*/ 332 h 1502"/>
                <a:gd name="T22" fmla="*/ 190 w 443"/>
                <a:gd name="T23" fmla="*/ 0 h 1502"/>
                <a:gd name="T24" fmla="*/ 48 w 443"/>
                <a:gd name="T25" fmla="*/ 15 h 150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43"/>
                <a:gd name="T40" fmla="*/ 0 h 1502"/>
                <a:gd name="T41" fmla="*/ 443 w 443"/>
                <a:gd name="T42" fmla="*/ 1502 h 150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43" h="1502">
                  <a:moveTo>
                    <a:pt x="48" y="15"/>
                  </a:moveTo>
                  <a:lnTo>
                    <a:pt x="301" y="348"/>
                  </a:lnTo>
                  <a:lnTo>
                    <a:pt x="0" y="585"/>
                  </a:lnTo>
                  <a:lnTo>
                    <a:pt x="253" y="822"/>
                  </a:lnTo>
                  <a:lnTo>
                    <a:pt x="0" y="1091"/>
                  </a:lnTo>
                  <a:lnTo>
                    <a:pt x="301" y="1502"/>
                  </a:lnTo>
                  <a:lnTo>
                    <a:pt x="427" y="1486"/>
                  </a:lnTo>
                  <a:lnTo>
                    <a:pt x="143" y="1091"/>
                  </a:lnTo>
                  <a:lnTo>
                    <a:pt x="396" y="838"/>
                  </a:lnTo>
                  <a:lnTo>
                    <a:pt x="159" y="585"/>
                  </a:lnTo>
                  <a:lnTo>
                    <a:pt x="443" y="332"/>
                  </a:lnTo>
                  <a:lnTo>
                    <a:pt x="190" y="0"/>
                  </a:lnTo>
                  <a:lnTo>
                    <a:pt x="48" y="15"/>
                  </a:lnTo>
                  <a:close/>
                </a:path>
              </a:pathLst>
            </a:custGeom>
            <a:solidFill>
              <a:srgbClr val="FFFFFF"/>
            </a:solidFill>
            <a:ln w="36513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Line 38"/>
            <p:cNvSpPr>
              <a:spLocks noChangeShapeType="1"/>
            </p:cNvSpPr>
            <p:nvPr/>
          </p:nvSpPr>
          <p:spPr bwMode="auto">
            <a:xfrm flipH="1">
              <a:off x="2395" y="1567"/>
              <a:ext cx="152" cy="292"/>
            </a:xfrm>
            <a:prstGeom prst="line">
              <a:avLst/>
            </a:prstGeom>
            <a:noFill/>
            <a:ln w="19050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Rectangle 39"/>
            <p:cNvSpPr>
              <a:spLocks noChangeArrowheads="1"/>
            </p:cNvSpPr>
            <p:nvPr/>
          </p:nvSpPr>
          <p:spPr bwMode="auto">
            <a:xfrm>
              <a:off x="1589" y="2764"/>
              <a:ext cx="9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charset="0"/>
                </a:rPr>
                <a:t>B</a:t>
              </a:r>
              <a:endParaRPr lang="en-GB" sz="2400">
                <a:solidFill>
                  <a:schemeClr val="tx1"/>
                </a:solidFill>
                <a:latin typeface="Times" charset="0"/>
              </a:endParaRPr>
            </a:p>
          </p:txBody>
        </p:sp>
      </p:grp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727075" y="5326063"/>
            <a:ext cx="7935913" cy="31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5751949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27417</TotalTime>
  <Pages>12</Pages>
  <Words>1481</Words>
  <Application>Microsoft Macintosh PowerPoint</Application>
  <PresentationFormat>Letter Paper (8.5x11 in)</PresentationFormat>
  <Paragraphs>337</Paragraphs>
  <Slides>23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CS252-template</vt:lpstr>
      <vt:lpstr>Office Theme</vt:lpstr>
      <vt:lpstr>CSE 486/586 Distributed Systems Consistency --- 3</vt:lpstr>
      <vt:lpstr>Recap</vt:lpstr>
      <vt:lpstr>Linearizability vs. Sequential Consistency</vt:lpstr>
      <vt:lpstr>Two More Consistency Models</vt:lpstr>
      <vt:lpstr>Causal Consistency</vt:lpstr>
      <vt:lpstr>Causal Consistency</vt:lpstr>
      <vt:lpstr>Causal Consistency Example 2</vt:lpstr>
      <vt:lpstr>Causal Consistency Example 3</vt:lpstr>
      <vt:lpstr>Eventual Consistency</vt:lpstr>
      <vt:lpstr>Dilemma</vt:lpstr>
      <vt:lpstr>CAP Theorem</vt:lpstr>
      <vt:lpstr>Coping with CAP</vt:lpstr>
      <vt:lpstr>CSE 486/586 Administrivia</vt:lpstr>
      <vt:lpstr>Dealing with Network Partitions</vt:lpstr>
      <vt:lpstr>Quorum Approaches</vt:lpstr>
      <vt:lpstr>Static Quorums </vt:lpstr>
      <vt:lpstr>Static Quorums </vt:lpstr>
      <vt:lpstr>Optimistic Quorum Approaches </vt:lpstr>
      <vt:lpstr>View-based Quorum </vt:lpstr>
      <vt:lpstr>Example: View-based Quorum </vt:lpstr>
      <vt:lpstr>Example: View-based Quorum (cont'd) 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1174</cp:revision>
  <cp:lastPrinted>2012-03-23T14:57:23Z</cp:lastPrinted>
  <dcterms:created xsi:type="dcterms:W3CDTF">2012-03-21T04:48:11Z</dcterms:created>
  <dcterms:modified xsi:type="dcterms:W3CDTF">2013-04-05T18:26:18Z</dcterms:modified>
  <cp:category/>
</cp:coreProperties>
</file>