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821" r:id="rId4"/>
    <p:sldId id="822" r:id="rId5"/>
    <p:sldId id="820" r:id="rId6"/>
    <p:sldId id="823" r:id="rId7"/>
    <p:sldId id="824" r:id="rId8"/>
    <p:sldId id="825" r:id="rId9"/>
    <p:sldId id="826" r:id="rId10"/>
    <p:sldId id="827" r:id="rId11"/>
    <p:sldId id="828" r:id="rId12"/>
    <p:sldId id="829" r:id="rId13"/>
    <p:sldId id="830" r:id="rId14"/>
    <p:sldId id="831" r:id="rId15"/>
    <p:sldId id="832" r:id="rId16"/>
    <p:sldId id="833" r:id="rId17"/>
    <p:sldId id="834" r:id="rId18"/>
    <p:sldId id="835" r:id="rId19"/>
    <p:sldId id="836" r:id="rId20"/>
    <p:sldId id="837" r:id="rId21"/>
    <p:sldId id="844" r:id="rId22"/>
    <p:sldId id="845" r:id="rId23"/>
    <p:sldId id="843" r:id="rId24"/>
    <p:sldId id="842" r:id="rId25"/>
    <p:sldId id="777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79" d="100"/>
          <a:sy n="79" d="100"/>
        </p:scale>
        <p:origin x="-74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Gossiping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23850" y="1844675"/>
            <a:ext cx="2735263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sender</a:t>
            </a:r>
          </a:p>
        </p:txBody>
      </p:sp>
    </p:spTree>
    <p:extLst>
      <p:ext uri="{BB962C8B-B14F-4D97-AF65-F5344CB8AC3E}">
        <p14:creationId xmlns:p14="http://schemas.microsoft.com/office/powerpoint/2010/main" val="4038369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1978025" y="3213100"/>
            <a:ext cx="1873250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1835150" y="3284538"/>
            <a:ext cx="288925" cy="25923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4225925" y="1700213"/>
            <a:ext cx="4918075" cy="576262"/>
            <a:chOff x="3152" y="1071"/>
            <a:chExt cx="3098" cy="363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3787" y="1071"/>
              <a:ext cx="2463" cy="32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SzPct val="65000"/>
                <a:buFont typeface="Wingdings" charset="0"/>
                <a:buNone/>
              </a:pPr>
              <a:r>
                <a:rPr lang="en-GB" sz="2800">
                  <a:solidFill>
                    <a:schemeClr val="tx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ahoma" charset="0"/>
                </a:rPr>
                <a:t>Gossip messages (UDP)</a:t>
              </a: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3243" y="1252"/>
              <a:ext cx="474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3152" y="1071"/>
              <a:ext cx="3088" cy="36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03188" y="1066800"/>
            <a:ext cx="4011612" cy="1060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Periodically, transmit to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b 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random targets</a:t>
            </a: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2771775" y="2349500"/>
            <a:ext cx="71438" cy="935038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 flipH="1">
            <a:off x="2124075" y="2349500"/>
            <a:ext cx="576263" cy="26638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84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4067175" y="2565400"/>
            <a:ext cx="1657350" cy="11509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2195513" y="4005263"/>
            <a:ext cx="1584325" cy="18716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H="1" flipV="1">
            <a:off x="1835150" y="3284538"/>
            <a:ext cx="215900" cy="26654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>
            <a:off x="1908175" y="3213100"/>
            <a:ext cx="2376488" cy="1800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3995738" y="4005263"/>
            <a:ext cx="360362" cy="936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36525" y="1143000"/>
            <a:ext cx="3978275" cy="1060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Other nodes do same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after receiving multicast</a:t>
            </a: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2268538" y="2276475"/>
            <a:ext cx="1541462" cy="12287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17"/>
          <p:cNvGrpSpPr>
            <a:grpSpLocks/>
          </p:cNvGrpSpPr>
          <p:nvPr/>
        </p:nvGrpSpPr>
        <p:grpSpPr bwMode="auto">
          <a:xfrm>
            <a:off x="4225925" y="1700213"/>
            <a:ext cx="4918075" cy="576262"/>
            <a:chOff x="3152" y="1071"/>
            <a:chExt cx="3098" cy="363"/>
          </a:xfrm>
        </p:grpSpPr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787" y="1071"/>
              <a:ext cx="2463" cy="32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SzPct val="65000"/>
                <a:buFont typeface="Wingdings" charset="0"/>
                <a:buNone/>
              </a:pPr>
              <a:r>
                <a:rPr lang="en-GB" sz="2800">
                  <a:solidFill>
                    <a:schemeClr val="tx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ahoma" charset="0"/>
                </a:rPr>
                <a:t>Gossip messages (UDP)</a:t>
              </a:r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>
              <a:off x="3243" y="1252"/>
              <a:ext cx="474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3152" y="1071"/>
              <a:ext cx="3088" cy="36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0729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2268538" y="5157788"/>
            <a:ext cx="1943100" cy="7921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2195513" y="2636838"/>
            <a:ext cx="3600450" cy="32400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3924300" y="4005263"/>
            <a:ext cx="360363" cy="10080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3995738" y="3933825"/>
            <a:ext cx="2520950" cy="14398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H="1">
            <a:off x="1908175" y="2492375"/>
            <a:ext cx="3816350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1835150" y="3357563"/>
            <a:ext cx="288925" cy="25193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V="1">
            <a:off x="1979613" y="2636838"/>
            <a:ext cx="3600450" cy="5762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 flipH="1">
            <a:off x="3924300" y="2565400"/>
            <a:ext cx="1871663" cy="11509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26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6400800" y="5241925"/>
            <a:ext cx="1917700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    Uninfected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“Gossip” (or “Epidemic”)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2362200" y="3886200"/>
            <a:ext cx="1524000" cy="1905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3886200" y="3886200"/>
            <a:ext cx="381000" cy="990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657600" y="3352800"/>
            <a:ext cx="5197475" cy="10541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 Protocol </a:t>
            </a: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rounds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(local clock)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b 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random targets per round</a:t>
            </a: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8672513" y="2306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5638800" y="2270125"/>
            <a:ext cx="1562100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    Infected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838200" y="4648200"/>
            <a:ext cx="3065463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Gossip Message (UDP)</a:t>
            </a:r>
          </a:p>
        </p:txBody>
      </p:sp>
    </p:spTree>
    <p:extLst>
      <p:ext uri="{BB962C8B-B14F-4D97-AF65-F5344CB8AC3E}">
        <p14:creationId xmlns:p14="http://schemas.microsoft.com/office/powerpoint/2010/main" val="768896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Lightweight</a:t>
            </a:r>
          </a:p>
          <a:p>
            <a:r>
              <a:rPr lang="en-US" dirty="0" smtClean="0"/>
              <a:t>Quick spread</a:t>
            </a:r>
          </a:p>
          <a:p>
            <a:r>
              <a:rPr lang="en-US" dirty="0" smtClean="0"/>
              <a:t>Highly fault-tolerant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Analysis from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old mathematical branch of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Epidemiology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[Bailey 75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]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Parameters </a:t>
            </a:r>
            <a:r>
              <a:rPr lang="en-US" i="1" dirty="0" err="1" smtClean="0"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i="1" dirty="0" err="1">
                <a:latin typeface="Arial" charset="0"/>
                <a:ea typeface="ＭＳ Ｐゴシック" charset="0"/>
                <a:cs typeface="ＭＳ Ｐゴシック" charset="0"/>
              </a:rPr>
              <a:t>,</a:t>
            </a:r>
            <a:r>
              <a:rPr lang="en-US" i="1" dirty="0" err="1" smtClean="0">
                <a:latin typeface="Arial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lvl="1"/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for determining rounds: (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c*log(n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)), b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 # of nodes to contact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Can be small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numbers independent of 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n,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e</a:t>
            </a:r>
            <a:r>
              <a:rPr lang="en-US" i="1" dirty="0" smtClean="0">
                <a:latin typeface="Arial" charset="0"/>
                <a:ea typeface="ＭＳ Ｐゴシック" charset="0"/>
              </a:rPr>
              <a:t>.g</a:t>
            </a:r>
            <a:r>
              <a:rPr lang="en-US" i="1" dirty="0">
                <a:latin typeface="Arial" charset="0"/>
                <a:ea typeface="ＭＳ Ｐゴシック" charset="0"/>
              </a:rPr>
              <a:t>., c=2; b=2;</a:t>
            </a:r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Within 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c*log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(n)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rounds, [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low latency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]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all but              of nodes receive the multicast </a:t>
            </a:r>
          </a:p>
          <a:p>
            <a:pPr lvl="1">
              <a:buFontTx/>
              <a:buNone/>
            </a:pPr>
            <a:r>
              <a:rPr lang="en-US" dirty="0">
                <a:latin typeface="Arial" charset="0"/>
                <a:ea typeface="ＭＳ Ｐゴシック" charset="0"/>
              </a:rPr>
              <a:t>							[reliability]</a:t>
            </a:r>
          </a:p>
          <a:p>
            <a:pPr lvl="1"/>
            <a:endParaRPr lang="en-US" dirty="0">
              <a:latin typeface="Arial" charset="0"/>
              <a:ea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each node has transmitted no more than </a:t>
            </a:r>
            <a:r>
              <a:rPr lang="en-US" i="1" dirty="0" smtClean="0">
                <a:latin typeface="Arial" charset="0"/>
                <a:ea typeface="ＭＳ Ｐゴシック" charset="0"/>
              </a:rPr>
              <a:t>c*b*log</a:t>
            </a:r>
            <a:r>
              <a:rPr lang="en-US" i="1" dirty="0">
                <a:latin typeface="Arial" charset="0"/>
                <a:ea typeface="ＭＳ Ｐゴシック" charset="0"/>
              </a:rPr>
              <a:t>(n) </a:t>
            </a:r>
            <a:r>
              <a:rPr lang="en-US" dirty="0">
                <a:latin typeface="Arial" charset="0"/>
                <a:ea typeface="ＭＳ Ｐゴシック" charset="0"/>
              </a:rPr>
              <a:t>gossip messages [lightweight</a:t>
            </a:r>
            <a:r>
              <a:rPr lang="en-US" dirty="0" smtClean="0">
                <a:latin typeface="Arial" charset="0"/>
                <a:ea typeface="ＭＳ Ｐゴシック" charset="0"/>
              </a:rPr>
              <a:t>]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179736"/>
              </p:ext>
            </p:extLst>
          </p:nvPr>
        </p:nvGraphicFramePr>
        <p:xfrm>
          <a:off x="2209800" y="4905375"/>
          <a:ext cx="8001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3" imgW="355320" imgH="393480" progId="Equation.3">
                  <p:embed/>
                </p:oleObj>
              </mc:Choice>
              <mc:Fallback>
                <p:oleObj name="Equation" r:id="rId3" imgW="355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05375"/>
                        <a:ext cx="80010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1130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Fault-Tolerance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Packet loss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50% packet loss: analyze with </a:t>
            </a:r>
            <a:r>
              <a:rPr lang="en-US" i="1" dirty="0">
                <a:latin typeface="Arial" charset="0"/>
                <a:ea typeface="ＭＳ Ｐゴシック" charset="0"/>
              </a:rPr>
              <a:t>b </a:t>
            </a:r>
            <a:r>
              <a:rPr lang="en-US" dirty="0">
                <a:latin typeface="Arial" charset="0"/>
                <a:ea typeface="ＭＳ Ｐゴシック" charset="0"/>
              </a:rPr>
              <a:t>replaced with </a:t>
            </a:r>
            <a:r>
              <a:rPr lang="en-US" i="1" dirty="0">
                <a:latin typeface="Arial" charset="0"/>
                <a:ea typeface="ＭＳ Ｐゴシック" charset="0"/>
              </a:rPr>
              <a:t>b/2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To achieve same reliability as 0% packet loss, takes twice as many rounds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Node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failure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50% of nodes fail: analyze with </a:t>
            </a:r>
            <a:r>
              <a:rPr lang="en-US" i="1" dirty="0">
                <a:latin typeface="Arial" charset="0"/>
                <a:ea typeface="ＭＳ Ｐゴシック" charset="0"/>
              </a:rPr>
              <a:t>n</a:t>
            </a:r>
            <a:r>
              <a:rPr lang="en-US" dirty="0">
                <a:latin typeface="Arial" charset="0"/>
                <a:ea typeface="ＭＳ Ｐゴシック" charset="0"/>
              </a:rPr>
              <a:t> replaced with </a:t>
            </a:r>
            <a:r>
              <a:rPr lang="en-US" i="1" dirty="0">
                <a:latin typeface="Arial" charset="0"/>
                <a:ea typeface="ＭＳ Ｐゴシック" charset="0"/>
              </a:rPr>
              <a:t>n/2 </a:t>
            </a:r>
            <a:r>
              <a:rPr lang="en-US" dirty="0">
                <a:latin typeface="Arial" charset="0"/>
                <a:ea typeface="ＭＳ Ｐゴシック" charset="0"/>
              </a:rPr>
              <a:t>and </a:t>
            </a:r>
            <a:r>
              <a:rPr lang="en-US" i="1" dirty="0">
                <a:latin typeface="Arial" charset="0"/>
                <a:ea typeface="ＭＳ Ｐゴシック" charset="0"/>
              </a:rPr>
              <a:t>b</a:t>
            </a:r>
            <a:r>
              <a:rPr lang="en-US" dirty="0">
                <a:latin typeface="Arial" charset="0"/>
                <a:ea typeface="ＭＳ Ｐゴシック" charset="0"/>
              </a:rPr>
              <a:t> replaced with </a:t>
            </a:r>
            <a:r>
              <a:rPr lang="en-US" i="1" dirty="0">
                <a:latin typeface="Arial" charset="0"/>
                <a:ea typeface="ＭＳ Ｐゴシック" charset="0"/>
              </a:rPr>
              <a:t>b/2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Same as </a:t>
            </a:r>
            <a:r>
              <a:rPr lang="en-US" dirty="0" smtClean="0">
                <a:latin typeface="Arial" charset="0"/>
                <a:ea typeface="ＭＳ Ｐゴシック" charset="0"/>
              </a:rPr>
              <a:t>above</a:t>
            </a:r>
          </a:p>
          <a:p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716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Fault-Tolerance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With failures, is it possible that the epidemic might die out quickly?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Possible, but improbable: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Once a few nodes are infected, with high probability, the epidemic will not die out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So the analysis we saw in the previous slides is actually behavior </a:t>
            </a:r>
            <a:r>
              <a:rPr lang="en-US" i="1" dirty="0">
                <a:latin typeface="Arial" charset="0"/>
                <a:ea typeface="ＭＳ Ｐゴシック" charset="0"/>
              </a:rPr>
              <a:t>with high probability</a:t>
            </a:r>
          </a:p>
          <a:p>
            <a:pPr lvl="1">
              <a:buFontTx/>
              <a:buNone/>
            </a:pPr>
            <a:r>
              <a:rPr lang="en-US" dirty="0">
                <a:latin typeface="Arial" charset="0"/>
                <a:ea typeface="ＭＳ Ｐゴシック" charset="0"/>
              </a:rPr>
              <a:t>[Galey and </a:t>
            </a:r>
            <a:r>
              <a:rPr lang="en-US" dirty="0" err="1">
                <a:latin typeface="Arial" charset="0"/>
                <a:ea typeface="ＭＳ Ｐゴシック" charset="0"/>
              </a:rPr>
              <a:t>Dani</a:t>
            </a:r>
            <a:r>
              <a:rPr lang="en-US" dirty="0">
                <a:latin typeface="Arial" charset="0"/>
                <a:ea typeface="ＭＳ Ｐゴシック" charset="0"/>
              </a:rPr>
              <a:t> 98]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The same applicable to: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Rumors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Infectious diseases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worm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such as Blaster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Some implementations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Amazon Web Services EC2/S3 (rumored)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Usenet NNTP (Network News Transport Protocol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433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Gossiping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 RMs exchange </a:t>
            </a:r>
            <a:r>
              <a:rPr lang="ja-JP" altLang="en-US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gossip</a:t>
            </a:r>
            <a:r>
              <a:rPr lang="ja-JP" altLang="en-US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messages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eriodically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and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amongst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each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other.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Gossip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messages convey updates they have each received from clients, and serve to achieve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convergence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of all </a:t>
            </a:r>
            <a:r>
              <a:rPr lang="en-US" dirty="0" err="1" smtClean="0">
                <a:latin typeface="Arial" charset="0"/>
                <a:ea typeface="ＭＳ Ｐゴシック" charset="0"/>
                <a:cs typeface="ＭＳ Ｐゴシック" charset="0"/>
              </a:rPr>
              <a:t>RMs.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Objective: provisioning of highly available service. Guarantee:</a:t>
            </a:r>
          </a:p>
          <a:p>
            <a:pPr lvl="1"/>
            <a:r>
              <a:rPr lang="en-US" dirty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Each client obtains a consistent service over time:</a:t>
            </a:r>
            <a:r>
              <a:rPr lang="en-US" dirty="0">
                <a:latin typeface="Arial" charset="0"/>
                <a:ea typeface="ＭＳ Ｐゴシック" charset="0"/>
              </a:rPr>
              <a:t> in response to a query, an RM may have to wait until it receives </a:t>
            </a:r>
            <a:r>
              <a:rPr lang="ja-JP" altLang="en-US" dirty="0">
                <a:latin typeface="Arial" charset="0"/>
                <a:ea typeface="ＭＳ Ｐゴシック" charset="0"/>
              </a:rPr>
              <a:t>“</a:t>
            </a:r>
            <a:r>
              <a:rPr lang="en-US" dirty="0">
                <a:latin typeface="Arial" charset="0"/>
                <a:ea typeface="ＭＳ Ｐゴシック" charset="0"/>
              </a:rPr>
              <a:t>required</a:t>
            </a:r>
            <a:r>
              <a:rPr lang="ja-JP" altLang="en-US" dirty="0">
                <a:latin typeface="Arial" charset="0"/>
                <a:ea typeface="ＭＳ Ｐゴシック" charset="0"/>
              </a:rPr>
              <a:t>”</a:t>
            </a:r>
            <a:r>
              <a:rPr lang="en-US" dirty="0">
                <a:latin typeface="Arial" charset="0"/>
                <a:ea typeface="ＭＳ Ｐゴシック" charset="0"/>
              </a:rPr>
              <a:t> updates from other </a:t>
            </a:r>
            <a:r>
              <a:rPr lang="en-US" dirty="0" err="1">
                <a:latin typeface="Arial" charset="0"/>
                <a:ea typeface="ＭＳ Ｐゴシック" charset="0"/>
              </a:rPr>
              <a:t>RMs.</a:t>
            </a:r>
            <a:r>
              <a:rPr lang="en-US" dirty="0">
                <a:latin typeface="Arial" charset="0"/>
                <a:ea typeface="ＭＳ Ｐゴシック" charset="0"/>
              </a:rPr>
              <a:t>  The RM then provides client with data that at least reflects the updates that the client has observed so far.</a:t>
            </a:r>
          </a:p>
          <a:p>
            <a:pPr lvl="1"/>
            <a:r>
              <a:rPr lang="en-US" dirty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Relaxed consistency among replicas:</a:t>
            </a:r>
            <a:r>
              <a:rPr lang="en-US" dirty="0">
                <a:latin typeface="Arial" charset="0"/>
                <a:ea typeface="ＭＳ Ｐゴシック" charset="0"/>
              </a:rPr>
              <a:t> RMs may be inconsistent at any given point of time. Yet all RMs </a:t>
            </a:r>
            <a:r>
              <a:rPr lang="en-US" u="sng" dirty="0">
                <a:latin typeface="Arial" charset="0"/>
                <a:ea typeface="ＭＳ Ｐゴシック" charset="0"/>
              </a:rPr>
              <a:t>eventually</a:t>
            </a:r>
            <a:r>
              <a:rPr lang="en-US" dirty="0">
                <a:latin typeface="Arial" charset="0"/>
                <a:ea typeface="ＭＳ Ｐゴシック" charset="0"/>
              </a:rPr>
              <a:t> receive all updates and they apply updates with ordering guarantees. Can be used to provide sequential consistency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  <a:endParaRPr lang="en-US" sz="2400" dirty="0">
              <a:latin typeface="Arial" charset="0"/>
              <a:ea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897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Gossip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470150" y="3786188"/>
            <a:ext cx="1398588" cy="2371725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191125" y="3757613"/>
            <a:ext cx="1398588" cy="2371725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>
            <a:off x="6019800" y="3790950"/>
            <a:ext cx="52388" cy="149225"/>
          </a:xfrm>
          <a:custGeom>
            <a:avLst/>
            <a:gdLst>
              <a:gd name="T0" fmla="*/ 17 w 35"/>
              <a:gd name="T1" fmla="*/ 0 h 88"/>
              <a:gd name="T2" fmla="*/ 35 w 35"/>
              <a:gd name="T3" fmla="*/ 0 h 88"/>
              <a:gd name="T4" fmla="*/ 17 w 35"/>
              <a:gd name="T5" fmla="*/ 88 h 88"/>
              <a:gd name="T6" fmla="*/ 0 w 35"/>
              <a:gd name="T7" fmla="*/ 0 h 88"/>
              <a:gd name="T8" fmla="*/ 17 w 35"/>
              <a:gd name="T9" fmla="*/ 0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8"/>
              <a:gd name="T17" fmla="*/ 35 w 35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8">
                <a:moveTo>
                  <a:pt x="17" y="0"/>
                </a:moveTo>
                <a:lnTo>
                  <a:pt x="35" y="0"/>
                </a:lnTo>
                <a:lnTo>
                  <a:pt x="17" y="88"/>
                </a:lnTo>
                <a:lnTo>
                  <a:pt x="0" y="0"/>
                </a:lnTo>
                <a:lnTo>
                  <a:pt x="17" y="0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6045200" y="3351213"/>
            <a:ext cx="1588" cy="420687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3298825" y="3762375"/>
            <a:ext cx="50800" cy="149225"/>
          </a:xfrm>
          <a:custGeom>
            <a:avLst/>
            <a:gdLst>
              <a:gd name="T0" fmla="*/ 18 w 35"/>
              <a:gd name="T1" fmla="*/ 0 h 88"/>
              <a:gd name="T2" fmla="*/ 35 w 35"/>
              <a:gd name="T3" fmla="*/ 0 h 88"/>
              <a:gd name="T4" fmla="*/ 18 w 35"/>
              <a:gd name="T5" fmla="*/ 88 h 88"/>
              <a:gd name="T6" fmla="*/ 0 w 35"/>
              <a:gd name="T7" fmla="*/ 0 h 88"/>
              <a:gd name="T8" fmla="*/ 18 w 35"/>
              <a:gd name="T9" fmla="*/ 0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8"/>
              <a:gd name="T17" fmla="*/ 35 w 35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8">
                <a:moveTo>
                  <a:pt x="18" y="0"/>
                </a:moveTo>
                <a:lnTo>
                  <a:pt x="35" y="0"/>
                </a:lnTo>
                <a:lnTo>
                  <a:pt x="18" y="88"/>
                </a:lnTo>
                <a:lnTo>
                  <a:pt x="0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3325813" y="3351213"/>
            <a:ext cx="1587" cy="420687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>
            <a:off x="5864225" y="4603750"/>
            <a:ext cx="52388" cy="150813"/>
          </a:xfrm>
          <a:custGeom>
            <a:avLst/>
            <a:gdLst>
              <a:gd name="T0" fmla="*/ 17 w 35"/>
              <a:gd name="T1" fmla="*/ 89 h 89"/>
              <a:gd name="T2" fmla="*/ 0 w 35"/>
              <a:gd name="T3" fmla="*/ 89 h 89"/>
              <a:gd name="T4" fmla="*/ 17 w 35"/>
              <a:gd name="T5" fmla="*/ 0 h 89"/>
              <a:gd name="T6" fmla="*/ 35 w 35"/>
              <a:gd name="T7" fmla="*/ 89 h 89"/>
              <a:gd name="T8" fmla="*/ 17 w 35"/>
              <a:gd name="T9" fmla="*/ 89 h 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9"/>
              <a:gd name="T17" fmla="*/ 35 w 35"/>
              <a:gd name="T18" fmla="*/ 89 h 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9">
                <a:moveTo>
                  <a:pt x="17" y="89"/>
                </a:moveTo>
                <a:lnTo>
                  <a:pt x="0" y="89"/>
                </a:lnTo>
                <a:lnTo>
                  <a:pt x="17" y="0"/>
                </a:lnTo>
                <a:lnTo>
                  <a:pt x="35" y="89"/>
                </a:lnTo>
                <a:lnTo>
                  <a:pt x="17" y="89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5889625" y="4730750"/>
            <a:ext cx="1588" cy="360363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/>
        </p:nvSpPr>
        <p:spPr bwMode="auto">
          <a:xfrm>
            <a:off x="2987675" y="4576763"/>
            <a:ext cx="52388" cy="149225"/>
          </a:xfrm>
          <a:custGeom>
            <a:avLst/>
            <a:gdLst>
              <a:gd name="T0" fmla="*/ 17 w 35"/>
              <a:gd name="T1" fmla="*/ 88 h 88"/>
              <a:gd name="T2" fmla="*/ 0 w 35"/>
              <a:gd name="T3" fmla="*/ 88 h 88"/>
              <a:gd name="T4" fmla="*/ 17 w 35"/>
              <a:gd name="T5" fmla="*/ 0 h 88"/>
              <a:gd name="T6" fmla="*/ 35 w 35"/>
              <a:gd name="T7" fmla="*/ 88 h 88"/>
              <a:gd name="T8" fmla="*/ 17 w 35"/>
              <a:gd name="T9" fmla="*/ 88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8"/>
              <a:gd name="T17" fmla="*/ 35 w 35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8">
                <a:moveTo>
                  <a:pt x="17" y="88"/>
                </a:moveTo>
                <a:lnTo>
                  <a:pt x="0" y="88"/>
                </a:lnTo>
                <a:lnTo>
                  <a:pt x="17" y="0"/>
                </a:lnTo>
                <a:lnTo>
                  <a:pt x="35" y="88"/>
                </a:lnTo>
                <a:lnTo>
                  <a:pt x="17" y="8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3013075" y="4727575"/>
            <a:ext cx="1588" cy="419100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3"/>
          <p:cNvSpPr>
            <a:spLocks/>
          </p:cNvSpPr>
          <p:nvPr/>
        </p:nvSpPr>
        <p:spPr bwMode="auto">
          <a:xfrm>
            <a:off x="3271838" y="4913313"/>
            <a:ext cx="53975" cy="149225"/>
          </a:xfrm>
          <a:custGeom>
            <a:avLst/>
            <a:gdLst>
              <a:gd name="T0" fmla="*/ 18 w 36"/>
              <a:gd name="T1" fmla="*/ 0 h 88"/>
              <a:gd name="T2" fmla="*/ 36 w 36"/>
              <a:gd name="T3" fmla="*/ 0 h 88"/>
              <a:gd name="T4" fmla="*/ 18 w 36"/>
              <a:gd name="T5" fmla="*/ 88 h 88"/>
              <a:gd name="T6" fmla="*/ 0 w 36"/>
              <a:gd name="T7" fmla="*/ 0 h 88"/>
              <a:gd name="T8" fmla="*/ 18 w 36"/>
              <a:gd name="T9" fmla="*/ 0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88"/>
              <a:gd name="T17" fmla="*/ 36 w 36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88">
                <a:moveTo>
                  <a:pt x="18" y="0"/>
                </a:moveTo>
                <a:lnTo>
                  <a:pt x="36" y="0"/>
                </a:lnTo>
                <a:lnTo>
                  <a:pt x="18" y="88"/>
                </a:lnTo>
                <a:lnTo>
                  <a:pt x="0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3298825" y="4502150"/>
            <a:ext cx="1588" cy="420688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2416175" y="4775200"/>
            <a:ext cx="622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Query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441700" y="4775200"/>
            <a:ext cx="330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Val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365375" y="1338263"/>
            <a:ext cx="4327525" cy="2039937"/>
          </a:xfrm>
          <a:prstGeom prst="rect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2909888" y="3930650"/>
            <a:ext cx="544512" cy="5984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2909888" y="3927475"/>
            <a:ext cx="571500" cy="630238"/>
          </a:xfrm>
          <a:prstGeom prst="rect">
            <a:avLst/>
          </a:prstGeom>
          <a:noFill/>
          <a:ln w="412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2755900" y="5027613"/>
            <a:ext cx="854075" cy="989012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3051175" y="4087813"/>
            <a:ext cx="292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FE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4" name="Oval 22"/>
          <p:cNvSpPr>
            <a:spLocks noChangeArrowheads="1"/>
          </p:cNvSpPr>
          <p:nvPr/>
        </p:nvSpPr>
        <p:spPr bwMode="auto">
          <a:xfrm>
            <a:off x="2755900" y="2359025"/>
            <a:ext cx="879475" cy="992188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3013075" y="2724150"/>
            <a:ext cx="355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RM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6" name="Oval 24"/>
          <p:cNvSpPr>
            <a:spLocks noChangeArrowheads="1"/>
          </p:cNvSpPr>
          <p:nvPr/>
        </p:nvSpPr>
        <p:spPr bwMode="auto">
          <a:xfrm>
            <a:off x="5449888" y="2333625"/>
            <a:ext cx="881062" cy="989013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5721350" y="2695575"/>
            <a:ext cx="355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RM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8" name="Oval 26"/>
          <p:cNvSpPr>
            <a:spLocks noChangeArrowheads="1"/>
          </p:cNvSpPr>
          <p:nvPr/>
        </p:nvSpPr>
        <p:spPr bwMode="auto">
          <a:xfrm>
            <a:off x="4102100" y="1519238"/>
            <a:ext cx="828675" cy="989012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Rectangle 27"/>
          <p:cNvSpPr>
            <a:spLocks noChangeArrowheads="1"/>
          </p:cNvSpPr>
          <p:nvPr/>
        </p:nvSpPr>
        <p:spPr bwMode="auto">
          <a:xfrm>
            <a:off x="4335463" y="1881188"/>
            <a:ext cx="35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RM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auto">
          <a:xfrm>
            <a:off x="1831975" y="3549650"/>
            <a:ext cx="749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Query, 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2562225" y="3568700"/>
            <a:ext cx="444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prev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3441700" y="3568700"/>
            <a:ext cx="457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Val, 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3856038" y="3568700"/>
            <a:ext cx="419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new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4" name="Rectangle 32"/>
          <p:cNvSpPr>
            <a:spLocks noChangeArrowheads="1"/>
          </p:cNvSpPr>
          <p:nvPr/>
        </p:nvSpPr>
        <p:spPr bwMode="auto">
          <a:xfrm>
            <a:off x="5975350" y="4775200"/>
            <a:ext cx="736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Update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5605463" y="3930650"/>
            <a:ext cx="569912" cy="5984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Rectangle 34"/>
          <p:cNvSpPr>
            <a:spLocks noChangeArrowheads="1"/>
          </p:cNvSpPr>
          <p:nvPr/>
        </p:nvSpPr>
        <p:spPr bwMode="auto">
          <a:xfrm>
            <a:off x="5605463" y="3927475"/>
            <a:ext cx="595312" cy="630238"/>
          </a:xfrm>
          <a:prstGeom prst="rect">
            <a:avLst/>
          </a:prstGeom>
          <a:noFill/>
          <a:ln w="412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475288" y="5027613"/>
            <a:ext cx="828675" cy="989012"/>
          </a:xfrm>
          <a:prstGeom prst="ellipse">
            <a:avLst/>
          </a:prstGeom>
          <a:solidFill>
            <a:srgbClr val="FFFFFF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Rectangle 36"/>
          <p:cNvSpPr>
            <a:spLocks noChangeArrowheads="1"/>
          </p:cNvSpPr>
          <p:nvPr/>
        </p:nvSpPr>
        <p:spPr bwMode="auto">
          <a:xfrm>
            <a:off x="5772150" y="4087813"/>
            <a:ext cx="292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FE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" name="Rectangle 37"/>
          <p:cNvSpPr>
            <a:spLocks noChangeArrowheads="1"/>
          </p:cNvSpPr>
          <p:nvPr/>
        </p:nvSpPr>
        <p:spPr bwMode="auto">
          <a:xfrm>
            <a:off x="4402138" y="3578225"/>
            <a:ext cx="86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Update, 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0" name="Rectangle 38"/>
          <p:cNvSpPr>
            <a:spLocks noChangeArrowheads="1"/>
          </p:cNvSpPr>
          <p:nvPr/>
        </p:nvSpPr>
        <p:spPr bwMode="auto">
          <a:xfrm>
            <a:off x="5254625" y="3568700"/>
            <a:ext cx="444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prev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1" name="Rectangle 39"/>
          <p:cNvSpPr>
            <a:spLocks noChangeArrowheads="1"/>
          </p:cNvSpPr>
          <p:nvPr/>
        </p:nvSpPr>
        <p:spPr bwMode="auto">
          <a:xfrm>
            <a:off x="6135688" y="3568700"/>
            <a:ext cx="977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Update id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4217988" y="1227138"/>
            <a:ext cx="762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i="1">
                <a:solidFill>
                  <a:srgbClr val="000000"/>
                </a:solidFill>
                <a:latin typeface="Arial" charset="0"/>
              </a:rPr>
              <a:t>Service</a:t>
            </a:r>
            <a:endParaRPr lang="en-GB" sz="2400" i="1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3" name="Freeform 41"/>
          <p:cNvSpPr>
            <a:spLocks/>
          </p:cNvSpPr>
          <p:nvPr/>
        </p:nvSpPr>
        <p:spPr bwMode="auto">
          <a:xfrm>
            <a:off x="2987675" y="3425825"/>
            <a:ext cx="52388" cy="149225"/>
          </a:xfrm>
          <a:custGeom>
            <a:avLst/>
            <a:gdLst>
              <a:gd name="T0" fmla="*/ 17 w 35"/>
              <a:gd name="T1" fmla="*/ 88 h 88"/>
              <a:gd name="T2" fmla="*/ 0 w 35"/>
              <a:gd name="T3" fmla="*/ 88 h 88"/>
              <a:gd name="T4" fmla="*/ 17 w 35"/>
              <a:gd name="T5" fmla="*/ 0 h 88"/>
              <a:gd name="T6" fmla="*/ 35 w 35"/>
              <a:gd name="T7" fmla="*/ 88 h 88"/>
              <a:gd name="T8" fmla="*/ 17 w 35"/>
              <a:gd name="T9" fmla="*/ 88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"/>
              <a:gd name="T16" fmla="*/ 0 h 88"/>
              <a:gd name="T17" fmla="*/ 35 w 35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" h="88">
                <a:moveTo>
                  <a:pt x="17" y="88"/>
                </a:moveTo>
                <a:lnTo>
                  <a:pt x="0" y="88"/>
                </a:lnTo>
                <a:lnTo>
                  <a:pt x="17" y="0"/>
                </a:lnTo>
                <a:lnTo>
                  <a:pt x="35" y="88"/>
                </a:lnTo>
                <a:lnTo>
                  <a:pt x="17" y="8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" name="Line 42"/>
          <p:cNvSpPr>
            <a:spLocks noChangeShapeType="1"/>
          </p:cNvSpPr>
          <p:nvPr/>
        </p:nvSpPr>
        <p:spPr bwMode="auto">
          <a:xfrm flipV="1">
            <a:off x="3013075" y="3578225"/>
            <a:ext cx="1588" cy="390525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Freeform 43"/>
          <p:cNvSpPr>
            <a:spLocks/>
          </p:cNvSpPr>
          <p:nvPr/>
        </p:nvSpPr>
        <p:spPr bwMode="auto">
          <a:xfrm>
            <a:off x="5708650" y="3425825"/>
            <a:ext cx="52388" cy="149225"/>
          </a:xfrm>
          <a:custGeom>
            <a:avLst/>
            <a:gdLst>
              <a:gd name="T0" fmla="*/ 18 w 36"/>
              <a:gd name="T1" fmla="*/ 88 h 88"/>
              <a:gd name="T2" fmla="*/ 0 w 36"/>
              <a:gd name="T3" fmla="*/ 88 h 88"/>
              <a:gd name="T4" fmla="*/ 18 w 36"/>
              <a:gd name="T5" fmla="*/ 0 h 88"/>
              <a:gd name="T6" fmla="*/ 36 w 36"/>
              <a:gd name="T7" fmla="*/ 88 h 88"/>
              <a:gd name="T8" fmla="*/ 18 w 36"/>
              <a:gd name="T9" fmla="*/ 88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"/>
              <a:gd name="T16" fmla="*/ 0 h 88"/>
              <a:gd name="T17" fmla="*/ 36 w 36"/>
              <a:gd name="T18" fmla="*/ 88 h 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" h="88">
                <a:moveTo>
                  <a:pt x="18" y="88"/>
                </a:moveTo>
                <a:lnTo>
                  <a:pt x="0" y="88"/>
                </a:lnTo>
                <a:lnTo>
                  <a:pt x="18" y="0"/>
                </a:lnTo>
                <a:lnTo>
                  <a:pt x="36" y="88"/>
                </a:lnTo>
                <a:lnTo>
                  <a:pt x="18" y="8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Line 44"/>
          <p:cNvSpPr>
            <a:spLocks noChangeShapeType="1"/>
          </p:cNvSpPr>
          <p:nvPr/>
        </p:nvSpPr>
        <p:spPr bwMode="auto">
          <a:xfrm flipV="1">
            <a:off x="5734050" y="3578225"/>
            <a:ext cx="1588" cy="390525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Rectangle 45"/>
          <p:cNvSpPr>
            <a:spLocks noChangeArrowheads="1"/>
          </p:cNvSpPr>
          <p:nvPr/>
        </p:nvSpPr>
        <p:spPr bwMode="auto">
          <a:xfrm>
            <a:off x="4295775" y="5137150"/>
            <a:ext cx="698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Clients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8" name="Line 46"/>
          <p:cNvSpPr>
            <a:spLocks noChangeShapeType="1"/>
          </p:cNvSpPr>
          <p:nvPr/>
        </p:nvSpPr>
        <p:spPr bwMode="auto">
          <a:xfrm flipV="1">
            <a:off x="3505200" y="5272088"/>
            <a:ext cx="752475" cy="239712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 flipH="1" flipV="1">
            <a:off x="5060950" y="5300663"/>
            <a:ext cx="544513" cy="211137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Freeform 48"/>
          <p:cNvSpPr>
            <a:spLocks/>
          </p:cNvSpPr>
          <p:nvPr/>
        </p:nvSpPr>
        <p:spPr bwMode="auto">
          <a:xfrm>
            <a:off x="3635375" y="2501900"/>
            <a:ext cx="130175" cy="90488"/>
          </a:xfrm>
          <a:custGeom>
            <a:avLst/>
            <a:gdLst>
              <a:gd name="T0" fmla="*/ 71 w 88"/>
              <a:gd name="T1" fmla="*/ 36 h 53"/>
              <a:gd name="T2" fmla="*/ 88 w 88"/>
              <a:gd name="T3" fmla="*/ 53 h 53"/>
              <a:gd name="T4" fmla="*/ 0 w 88"/>
              <a:gd name="T5" fmla="*/ 53 h 53"/>
              <a:gd name="T6" fmla="*/ 71 w 88"/>
              <a:gd name="T7" fmla="*/ 0 h 53"/>
              <a:gd name="T8" fmla="*/ 71 w 88"/>
              <a:gd name="T9" fmla="*/ 36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8"/>
              <a:gd name="T16" fmla="*/ 0 h 53"/>
              <a:gd name="T17" fmla="*/ 88 w 88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8" h="53">
                <a:moveTo>
                  <a:pt x="71" y="36"/>
                </a:moveTo>
                <a:lnTo>
                  <a:pt x="88" y="53"/>
                </a:lnTo>
                <a:lnTo>
                  <a:pt x="0" y="53"/>
                </a:lnTo>
                <a:lnTo>
                  <a:pt x="71" y="0"/>
                </a:lnTo>
                <a:lnTo>
                  <a:pt x="71" y="36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Freeform 49"/>
          <p:cNvSpPr>
            <a:spLocks/>
          </p:cNvSpPr>
          <p:nvPr/>
        </p:nvSpPr>
        <p:spPr bwMode="auto">
          <a:xfrm>
            <a:off x="3973513" y="2417763"/>
            <a:ext cx="128587" cy="90487"/>
          </a:xfrm>
          <a:custGeom>
            <a:avLst/>
            <a:gdLst>
              <a:gd name="T0" fmla="*/ 0 w 88"/>
              <a:gd name="T1" fmla="*/ 18 h 53"/>
              <a:gd name="T2" fmla="*/ 0 w 88"/>
              <a:gd name="T3" fmla="*/ 0 h 53"/>
              <a:gd name="T4" fmla="*/ 88 w 88"/>
              <a:gd name="T5" fmla="*/ 0 h 53"/>
              <a:gd name="T6" fmla="*/ 17 w 88"/>
              <a:gd name="T7" fmla="*/ 53 h 53"/>
              <a:gd name="T8" fmla="*/ 0 w 88"/>
              <a:gd name="T9" fmla="*/ 18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8"/>
              <a:gd name="T16" fmla="*/ 0 h 53"/>
              <a:gd name="T17" fmla="*/ 88 w 88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8" h="53">
                <a:moveTo>
                  <a:pt x="0" y="18"/>
                </a:moveTo>
                <a:lnTo>
                  <a:pt x="0" y="0"/>
                </a:lnTo>
                <a:lnTo>
                  <a:pt x="88" y="0"/>
                </a:lnTo>
                <a:lnTo>
                  <a:pt x="17" y="53"/>
                </a:lnTo>
                <a:lnTo>
                  <a:pt x="0" y="1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Line 50"/>
          <p:cNvSpPr>
            <a:spLocks noChangeShapeType="1"/>
          </p:cNvSpPr>
          <p:nvPr/>
        </p:nvSpPr>
        <p:spPr bwMode="auto">
          <a:xfrm flipV="1">
            <a:off x="3765550" y="2478088"/>
            <a:ext cx="207963" cy="58737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Freeform 51"/>
          <p:cNvSpPr>
            <a:spLocks/>
          </p:cNvSpPr>
          <p:nvPr/>
        </p:nvSpPr>
        <p:spPr bwMode="auto">
          <a:xfrm>
            <a:off x="3740150" y="2867025"/>
            <a:ext cx="103188" cy="90488"/>
          </a:xfrm>
          <a:custGeom>
            <a:avLst/>
            <a:gdLst>
              <a:gd name="T0" fmla="*/ 70 w 70"/>
              <a:gd name="T1" fmla="*/ 18 h 53"/>
              <a:gd name="T2" fmla="*/ 70 w 70"/>
              <a:gd name="T3" fmla="*/ 53 h 53"/>
              <a:gd name="T4" fmla="*/ 0 w 70"/>
              <a:gd name="T5" fmla="*/ 18 h 53"/>
              <a:gd name="T6" fmla="*/ 70 w 70"/>
              <a:gd name="T7" fmla="*/ 0 h 53"/>
              <a:gd name="T8" fmla="*/ 70 w 70"/>
              <a:gd name="T9" fmla="*/ 18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0"/>
              <a:gd name="T16" fmla="*/ 0 h 53"/>
              <a:gd name="T17" fmla="*/ 70 w 70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0" h="53">
                <a:moveTo>
                  <a:pt x="70" y="18"/>
                </a:moveTo>
                <a:lnTo>
                  <a:pt x="70" y="53"/>
                </a:lnTo>
                <a:lnTo>
                  <a:pt x="0" y="18"/>
                </a:lnTo>
                <a:lnTo>
                  <a:pt x="70" y="0"/>
                </a:lnTo>
                <a:lnTo>
                  <a:pt x="70" y="1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" name="Freeform 52"/>
          <p:cNvSpPr>
            <a:spLocks/>
          </p:cNvSpPr>
          <p:nvPr/>
        </p:nvSpPr>
        <p:spPr bwMode="auto">
          <a:xfrm>
            <a:off x="5216525" y="2867025"/>
            <a:ext cx="130175" cy="90488"/>
          </a:xfrm>
          <a:custGeom>
            <a:avLst/>
            <a:gdLst>
              <a:gd name="T0" fmla="*/ 0 w 89"/>
              <a:gd name="T1" fmla="*/ 18 h 53"/>
              <a:gd name="T2" fmla="*/ 0 w 89"/>
              <a:gd name="T3" fmla="*/ 0 h 53"/>
              <a:gd name="T4" fmla="*/ 89 w 89"/>
              <a:gd name="T5" fmla="*/ 18 h 53"/>
              <a:gd name="T6" fmla="*/ 0 w 89"/>
              <a:gd name="T7" fmla="*/ 53 h 53"/>
              <a:gd name="T8" fmla="*/ 0 w 89"/>
              <a:gd name="T9" fmla="*/ 18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9"/>
              <a:gd name="T16" fmla="*/ 0 h 53"/>
              <a:gd name="T17" fmla="*/ 89 w 89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9" h="53">
                <a:moveTo>
                  <a:pt x="0" y="18"/>
                </a:moveTo>
                <a:lnTo>
                  <a:pt x="0" y="0"/>
                </a:lnTo>
                <a:lnTo>
                  <a:pt x="89" y="18"/>
                </a:lnTo>
                <a:lnTo>
                  <a:pt x="0" y="53"/>
                </a:lnTo>
                <a:lnTo>
                  <a:pt x="0" y="18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" name="Line 53"/>
          <p:cNvSpPr>
            <a:spLocks noChangeShapeType="1"/>
          </p:cNvSpPr>
          <p:nvPr/>
        </p:nvSpPr>
        <p:spPr bwMode="auto">
          <a:xfrm>
            <a:off x="3868738" y="2901950"/>
            <a:ext cx="1322387" cy="1588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Freeform 54"/>
          <p:cNvSpPr>
            <a:spLocks/>
          </p:cNvSpPr>
          <p:nvPr/>
        </p:nvSpPr>
        <p:spPr bwMode="auto">
          <a:xfrm>
            <a:off x="4879975" y="2362200"/>
            <a:ext cx="128588" cy="90488"/>
          </a:xfrm>
          <a:custGeom>
            <a:avLst/>
            <a:gdLst>
              <a:gd name="T0" fmla="*/ 88 w 88"/>
              <a:gd name="T1" fmla="*/ 35 h 53"/>
              <a:gd name="T2" fmla="*/ 70 w 88"/>
              <a:gd name="T3" fmla="*/ 53 h 53"/>
              <a:gd name="T4" fmla="*/ 0 w 88"/>
              <a:gd name="T5" fmla="*/ 0 h 53"/>
              <a:gd name="T6" fmla="*/ 88 w 88"/>
              <a:gd name="T7" fmla="*/ 0 h 53"/>
              <a:gd name="T8" fmla="*/ 88 w 88"/>
              <a:gd name="T9" fmla="*/ 35 h 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8"/>
              <a:gd name="T16" fmla="*/ 0 h 53"/>
              <a:gd name="T17" fmla="*/ 88 w 88"/>
              <a:gd name="T18" fmla="*/ 53 h 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8" h="53">
                <a:moveTo>
                  <a:pt x="88" y="35"/>
                </a:moveTo>
                <a:lnTo>
                  <a:pt x="70" y="53"/>
                </a:lnTo>
                <a:lnTo>
                  <a:pt x="0" y="0"/>
                </a:lnTo>
                <a:lnTo>
                  <a:pt x="88" y="0"/>
                </a:lnTo>
                <a:lnTo>
                  <a:pt x="88" y="35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Freeform 55"/>
          <p:cNvSpPr>
            <a:spLocks/>
          </p:cNvSpPr>
          <p:nvPr/>
        </p:nvSpPr>
        <p:spPr bwMode="auto">
          <a:xfrm>
            <a:off x="5319713" y="2528888"/>
            <a:ext cx="130175" cy="120650"/>
          </a:xfrm>
          <a:custGeom>
            <a:avLst/>
            <a:gdLst>
              <a:gd name="T0" fmla="*/ 18 w 89"/>
              <a:gd name="T1" fmla="*/ 35 h 71"/>
              <a:gd name="T2" fmla="*/ 18 w 89"/>
              <a:gd name="T3" fmla="*/ 0 h 71"/>
              <a:gd name="T4" fmla="*/ 89 w 89"/>
              <a:gd name="T5" fmla="*/ 71 h 71"/>
              <a:gd name="T6" fmla="*/ 0 w 89"/>
              <a:gd name="T7" fmla="*/ 53 h 71"/>
              <a:gd name="T8" fmla="*/ 18 w 89"/>
              <a:gd name="T9" fmla="*/ 35 h 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9"/>
              <a:gd name="T16" fmla="*/ 0 h 71"/>
              <a:gd name="T17" fmla="*/ 89 w 89"/>
              <a:gd name="T18" fmla="*/ 71 h 7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9" h="71">
                <a:moveTo>
                  <a:pt x="18" y="35"/>
                </a:moveTo>
                <a:lnTo>
                  <a:pt x="18" y="0"/>
                </a:lnTo>
                <a:lnTo>
                  <a:pt x="89" y="71"/>
                </a:lnTo>
                <a:lnTo>
                  <a:pt x="0" y="53"/>
                </a:lnTo>
                <a:lnTo>
                  <a:pt x="18" y="35"/>
                </a:lnTo>
                <a:close/>
              </a:path>
            </a:pathLst>
          </a:custGeom>
          <a:solidFill>
            <a:srgbClr val="000000"/>
          </a:solidFill>
          <a:ln w="412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" name="Line 56"/>
          <p:cNvSpPr>
            <a:spLocks noChangeShapeType="1"/>
          </p:cNvSpPr>
          <p:nvPr/>
        </p:nvSpPr>
        <p:spPr bwMode="auto">
          <a:xfrm>
            <a:off x="5008563" y="2414588"/>
            <a:ext cx="311150" cy="150812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Rectangle 57"/>
          <p:cNvSpPr>
            <a:spLocks noChangeArrowheads="1"/>
          </p:cNvSpPr>
          <p:nvPr/>
        </p:nvSpPr>
        <p:spPr bwMode="auto">
          <a:xfrm>
            <a:off x="4167188" y="2551113"/>
            <a:ext cx="660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gossip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561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Passive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06709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6BB76D"/>
              </a:solidFill>
            </a:endParaRPr>
          </a:p>
          <a:p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Request Communication</a:t>
            </a:r>
            <a:r>
              <a:rPr lang="en-US" dirty="0" smtClean="0"/>
              <a:t>: the request is issued to the primary RM and carries a unique request id.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Coordination</a:t>
            </a:r>
            <a:r>
              <a:rPr lang="en-US" dirty="0" smtClean="0"/>
              <a:t>: Primary takes requests atomically, in order, checks id (resends response if not new id.)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Execution</a:t>
            </a:r>
            <a:r>
              <a:rPr lang="en-US" dirty="0" smtClean="0"/>
              <a:t>: Primary executes &amp; stores the response 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Agreement</a:t>
            </a:r>
            <a:r>
              <a:rPr lang="en-US" dirty="0" smtClean="0"/>
              <a:t>: If update, primary sends updated state/result, </a:t>
            </a:r>
            <a:r>
              <a:rPr lang="en-US" dirty="0" err="1" smtClean="0"/>
              <a:t>req</a:t>
            </a:r>
            <a:r>
              <a:rPr lang="en-US" dirty="0" smtClean="0"/>
              <a:t>-id and response to all backup </a:t>
            </a:r>
            <a:r>
              <a:rPr lang="en-US" dirty="0" err="1" smtClean="0"/>
              <a:t>RMs</a:t>
            </a:r>
            <a:r>
              <a:rPr lang="en-US" dirty="0" smtClean="0"/>
              <a:t> (1-phase commit enough).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Response</a:t>
            </a:r>
            <a:r>
              <a:rPr lang="en-US" dirty="0" smtClean="0"/>
              <a:t>: primary sends result to the front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1430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79500" y="12065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371600" y="13589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384300" y="14097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378200" y="13970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Front End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994400" y="16129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302500" y="21463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7289800" y="12446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956300" y="17145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251700" y="14097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277100" y="2273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079500" y="24638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1371600" y="26162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384300" y="26670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3378200" y="26416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2247900" y="15748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2273300" y="28194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4584700" y="1587500"/>
            <a:ext cx="13970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4572000" y="2070100"/>
            <a:ext cx="1549400" cy="723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6375400" y="24638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337300" y="26289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6565900" y="1524000"/>
            <a:ext cx="7366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6540500" y="2032000"/>
            <a:ext cx="7874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6375400" y="2197100"/>
            <a:ext cx="1778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854700" y="13589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primary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7188200" y="17907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7188200" y="26670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6223000" y="29464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374900" y="19685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/>
                </a:solidFill>
              </a:rPr>
              <a:t>….</a:t>
            </a:r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5943600" y="1143000"/>
            <a:ext cx="1752600" cy="213360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46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Gossip for Failure Detection:</a:t>
            </a:r>
            <a:br>
              <a:rPr lang="en-GB" dirty="0"/>
            </a:br>
            <a:r>
              <a:rPr lang="en-GB" dirty="0"/>
              <a:t>Gossip-style </a:t>
            </a:r>
            <a:r>
              <a:rPr lang="en-GB" dirty="0" err="1"/>
              <a:t>Heartbeating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2916238" y="2420938"/>
            <a:ext cx="1655762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2916238" y="3213100"/>
            <a:ext cx="316865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 flipV="1">
            <a:off x="3276600" y="3068638"/>
            <a:ext cx="3024188" cy="1008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643438" y="2420938"/>
            <a:ext cx="1441450" cy="2520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0" y="4535031"/>
            <a:ext cx="4191000" cy="2246769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All-to-all </a:t>
            </a:r>
            <a:r>
              <a:rPr lang="en-GB" sz="2000" dirty="0" err="1" smtClean="0">
                <a:solidFill>
                  <a:schemeClr val="tx1"/>
                </a:solidFill>
                <a:latin typeface="Arial" charset="0"/>
              </a:rPr>
              <a:t>heartbeating</a:t>
            </a:r>
            <a:endParaRPr lang="en-GB" sz="2000" dirty="0" smtClean="0">
              <a:solidFill>
                <a:schemeClr val="tx1"/>
              </a:solidFill>
              <a:latin typeface="Arial" charset="0"/>
            </a:endParaRPr>
          </a:p>
          <a:p>
            <a:pPr marL="342900" indent="-342900" eaLnBrk="1" hangingPunct="1">
              <a:buFont typeface="Arial"/>
              <a:buChar char="•"/>
              <a:defRPr/>
            </a:pP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Each process sends </a:t>
            </a: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out heartbeats </a:t>
            </a: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to </a:t>
            </a: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every </a:t>
            </a: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other process</a:t>
            </a:r>
          </a:p>
          <a:p>
            <a:pPr marL="342900" indent="-342900" eaLnBrk="1" hangingPunct="1">
              <a:buFont typeface="Arial"/>
              <a:buChar char="•"/>
              <a:defRPr/>
            </a:pP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Con: Slow process/</a:t>
            </a: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link causes </a:t>
            </a: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false positives </a:t>
            </a: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 rot="2127742">
            <a:off x="3886200" y="2819400"/>
            <a:ext cx="473075" cy="17938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6"/>
          <p:cNvGrpSpPr>
            <a:grpSpLocks/>
          </p:cNvGrpSpPr>
          <p:nvPr/>
        </p:nvGrpSpPr>
        <p:grpSpPr bwMode="auto">
          <a:xfrm>
            <a:off x="4953000" y="1447800"/>
            <a:ext cx="4191000" cy="1223963"/>
            <a:chOff x="3152" y="935"/>
            <a:chExt cx="2540" cy="771"/>
          </a:xfrm>
        </p:grpSpPr>
        <p:sp>
          <p:nvSpPr>
            <p:cNvPr id="19" name="AutoShape 17"/>
            <p:cNvSpPr>
              <a:spLocks noChangeArrowheads="1"/>
            </p:cNvSpPr>
            <p:nvPr/>
          </p:nvSpPr>
          <p:spPr bwMode="auto">
            <a:xfrm>
              <a:off x="3152" y="935"/>
              <a:ext cx="2540" cy="771"/>
            </a:xfrm>
            <a:prstGeom prst="cloudCallout">
              <a:avLst>
                <a:gd name="adj1" fmla="val 21065"/>
                <a:gd name="adj2" fmla="val 109792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eaLnBrk="1" hangingPunct="1"/>
              <a:endParaRPr lang="en-GB"/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3696" y="1071"/>
              <a:ext cx="1713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chemeClr val="tx1"/>
                  </a:solidFill>
                  <a:latin typeface="Arial" charset="0"/>
                  <a:sym typeface="Wingdings" charset="0"/>
                </a:rPr>
                <a:t> Using gossip to spread heartbeats gives b</a:t>
              </a:r>
              <a:r>
                <a:rPr lang="en-GB" sz="2000">
                  <a:solidFill>
                    <a:schemeClr val="tx1"/>
                  </a:solidFill>
                  <a:latin typeface="Arial" charset="0"/>
                </a:rPr>
                <a:t>etter accuracy</a:t>
              </a:r>
            </a:p>
          </p:txBody>
        </p:sp>
      </p:grp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2400" i="1">
                <a:solidFill>
                  <a:schemeClr val="tx1"/>
                </a:solidFill>
                <a:latin typeface="Arial" charset="0"/>
              </a:rPr>
              <a:t>pi</a:t>
            </a:r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2555875" y="4005263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71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itchFamily="-111" charset="-127"/>
              </a:rPr>
              <a:t>Gossip-Style Failure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4038600" y="2971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1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 flipV="1">
            <a:off x="3352800" y="22098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7" name="Group 5"/>
          <p:cNvGraphicFramePr>
            <a:graphicFrameLocks noGrp="1"/>
          </p:cNvGraphicFramePr>
          <p:nvPr/>
        </p:nvGraphicFramePr>
        <p:xfrm>
          <a:off x="1676400" y="22098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Oval 27"/>
          <p:cNvSpPr>
            <a:spLocks noChangeArrowheads="1"/>
          </p:cNvSpPr>
          <p:nvPr/>
        </p:nvSpPr>
        <p:spPr bwMode="auto">
          <a:xfrm>
            <a:off x="6324600" y="2590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2</a:t>
            </a:r>
          </a:p>
        </p:txBody>
      </p:sp>
      <p:sp>
        <p:nvSpPr>
          <p:cNvPr id="9" name="Oval 28"/>
          <p:cNvSpPr>
            <a:spLocks noChangeArrowheads="1"/>
          </p:cNvSpPr>
          <p:nvPr/>
        </p:nvSpPr>
        <p:spPr bwMode="auto">
          <a:xfrm>
            <a:off x="6019800" y="4495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4</a:t>
            </a:r>
          </a:p>
        </p:txBody>
      </p:sp>
      <p:sp>
        <p:nvSpPr>
          <p:cNvPr id="10" name="Oval 29"/>
          <p:cNvSpPr>
            <a:spLocks noChangeArrowheads="1"/>
          </p:cNvSpPr>
          <p:nvPr/>
        </p:nvSpPr>
        <p:spPr bwMode="auto">
          <a:xfrm>
            <a:off x="4495800" y="4876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3</a:t>
            </a:r>
          </a:p>
        </p:txBody>
      </p:sp>
      <p:sp>
        <p:nvSpPr>
          <p:cNvPr id="11" name="Line 30"/>
          <p:cNvSpPr>
            <a:spLocks noChangeShapeType="1"/>
          </p:cNvSpPr>
          <p:nvPr/>
        </p:nvSpPr>
        <p:spPr bwMode="auto">
          <a:xfrm flipV="1">
            <a:off x="4572000" y="2895600"/>
            <a:ext cx="1752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31"/>
          <p:cNvSpPr>
            <a:spLocks noChangeShapeType="1"/>
          </p:cNvSpPr>
          <p:nvPr/>
        </p:nvSpPr>
        <p:spPr bwMode="auto">
          <a:xfrm>
            <a:off x="4343400" y="3505200"/>
            <a:ext cx="304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32"/>
          <p:cNvSpPr>
            <a:spLocks noChangeShapeType="1"/>
          </p:cNvSpPr>
          <p:nvPr/>
        </p:nvSpPr>
        <p:spPr bwMode="auto">
          <a:xfrm flipV="1">
            <a:off x="5029200" y="4800600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33"/>
          <p:cNvSpPr>
            <a:spLocks noChangeShapeType="1"/>
          </p:cNvSpPr>
          <p:nvPr/>
        </p:nvSpPr>
        <p:spPr bwMode="auto">
          <a:xfrm flipV="1">
            <a:off x="6400800" y="3124200"/>
            <a:ext cx="152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34"/>
          <p:cNvSpPr>
            <a:spLocks noChangeShapeType="1"/>
          </p:cNvSpPr>
          <p:nvPr/>
        </p:nvSpPr>
        <p:spPr bwMode="auto">
          <a:xfrm flipV="1">
            <a:off x="4953000" y="3048000"/>
            <a:ext cx="14478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35"/>
          <p:cNvSpPr>
            <a:spLocks noChangeShapeType="1"/>
          </p:cNvSpPr>
          <p:nvPr/>
        </p:nvSpPr>
        <p:spPr bwMode="auto">
          <a:xfrm flipH="1" flipV="1">
            <a:off x="4572000" y="3352800"/>
            <a:ext cx="1447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AutoShape 37"/>
          <p:cNvSpPr>
            <a:spLocks noChangeArrowheads="1"/>
          </p:cNvSpPr>
          <p:nvPr/>
        </p:nvSpPr>
        <p:spPr bwMode="auto">
          <a:xfrm rot="21102171">
            <a:off x="4338638" y="2774950"/>
            <a:ext cx="2133600" cy="152400"/>
          </a:xfrm>
          <a:prstGeom prst="rightArrow">
            <a:avLst>
              <a:gd name="adj1" fmla="val 50000"/>
              <a:gd name="adj2" fmla="val 350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38"/>
          <p:cNvSpPr txBox="1">
            <a:spLocks noChangeArrowheads="1"/>
          </p:cNvSpPr>
          <p:nvPr/>
        </p:nvSpPr>
        <p:spPr bwMode="auto">
          <a:xfrm>
            <a:off x="762000" y="4648200"/>
            <a:ext cx="3581400" cy="17907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Protocol: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Processes periodically gossip their membership list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On receipt, the local membership list is updated</a:t>
            </a:r>
          </a:p>
        </p:txBody>
      </p:sp>
      <p:graphicFrame>
        <p:nvGraphicFramePr>
          <p:cNvPr id="19" name="Group 39"/>
          <p:cNvGraphicFramePr>
            <a:graphicFrameLocks noGrp="1"/>
          </p:cNvGraphicFramePr>
          <p:nvPr/>
        </p:nvGraphicFramePr>
        <p:xfrm>
          <a:off x="7010400" y="15240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" name="Line 61"/>
          <p:cNvSpPr>
            <a:spLocks noChangeShapeType="1"/>
          </p:cNvSpPr>
          <p:nvPr/>
        </p:nvSpPr>
        <p:spPr bwMode="auto">
          <a:xfrm flipV="1">
            <a:off x="6705600" y="15240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1" name="Group 62"/>
          <p:cNvGraphicFramePr>
            <a:graphicFrameLocks noGrp="1"/>
          </p:cNvGraphicFramePr>
          <p:nvPr/>
        </p:nvGraphicFramePr>
        <p:xfrm>
          <a:off x="7086600" y="36576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AutoShape 84"/>
          <p:cNvSpPr>
            <a:spLocks noChangeArrowheads="1"/>
          </p:cNvSpPr>
          <p:nvPr/>
        </p:nvSpPr>
        <p:spPr bwMode="auto">
          <a:xfrm>
            <a:off x="7543800" y="2971800"/>
            <a:ext cx="6858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3" name="Text Box 85"/>
          <p:cNvSpPr txBox="1">
            <a:spLocks noChangeArrowheads="1"/>
          </p:cNvSpPr>
          <p:nvPr/>
        </p:nvSpPr>
        <p:spPr bwMode="auto">
          <a:xfrm>
            <a:off x="6096000" y="5257800"/>
            <a:ext cx="27432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6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Current time : 70 at process 2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ko-KR" sz="16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(asynchronous clocks)</a:t>
            </a:r>
          </a:p>
        </p:txBody>
      </p:sp>
      <p:sp>
        <p:nvSpPr>
          <p:cNvPr id="24" name="Text Box 86"/>
          <p:cNvSpPr txBox="1">
            <a:spLocks noChangeArrowheads="1"/>
          </p:cNvSpPr>
          <p:nvPr/>
        </p:nvSpPr>
        <p:spPr bwMode="auto">
          <a:xfrm>
            <a:off x="762000" y="3657600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Address</a:t>
            </a:r>
          </a:p>
        </p:txBody>
      </p:sp>
      <p:sp>
        <p:nvSpPr>
          <p:cNvPr id="25" name="Line 87"/>
          <p:cNvSpPr>
            <a:spLocks noChangeShapeType="1"/>
          </p:cNvSpPr>
          <p:nvPr/>
        </p:nvSpPr>
        <p:spPr bwMode="auto">
          <a:xfrm flipV="1">
            <a:off x="1371600" y="34290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88"/>
          <p:cNvSpPr txBox="1">
            <a:spLocks noChangeArrowheads="1"/>
          </p:cNvSpPr>
          <p:nvPr/>
        </p:nvSpPr>
        <p:spPr bwMode="auto">
          <a:xfrm>
            <a:off x="1143000" y="39624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Heartbeat Counter</a:t>
            </a:r>
          </a:p>
        </p:txBody>
      </p:sp>
      <p:sp>
        <p:nvSpPr>
          <p:cNvPr id="27" name="Line 89"/>
          <p:cNvSpPr>
            <a:spLocks noChangeShapeType="1"/>
          </p:cNvSpPr>
          <p:nvPr/>
        </p:nvSpPr>
        <p:spPr bwMode="auto">
          <a:xfrm flipV="1">
            <a:off x="1905000" y="3429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90"/>
          <p:cNvSpPr>
            <a:spLocks noChangeShapeType="1"/>
          </p:cNvSpPr>
          <p:nvPr/>
        </p:nvSpPr>
        <p:spPr bwMode="auto">
          <a:xfrm flipV="1">
            <a:off x="3048000" y="3429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 Box 91"/>
          <p:cNvSpPr txBox="1">
            <a:spLocks noChangeArrowheads="1"/>
          </p:cNvSpPr>
          <p:nvPr/>
        </p:nvSpPr>
        <p:spPr bwMode="auto">
          <a:xfrm>
            <a:off x="2667000" y="3657600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Time (local)</a:t>
            </a:r>
          </a:p>
        </p:txBody>
      </p:sp>
    </p:spTree>
    <p:extLst>
      <p:ext uri="{BB962C8B-B14F-4D97-AF65-F5344CB8AC3E}">
        <p14:creationId xmlns:p14="http://schemas.microsoft.com/office/powerpoint/2010/main" val="2749853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itchFamily="-111" charset="-127"/>
              </a:rPr>
              <a:t>Gossip-Style Failure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If the heartbeat has not increased for more than </a:t>
            </a:r>
            <a:r>
              <a:rPr lang="en-US" altLang="ko-KR" dirty="0" err="1">
                <a:latin typeface="Arial" charset="0"/>
                <a:ea typeface="굴림" charset="0"/>
                <a:cs typeface="굴림" charset="0"/>
              </a:rPr>
              <a:t>T</a:t>
            </a:r>
            <a:r>
              <a:rPr lang="en-US" altLang="ko-KR" baseline="-25000" dirty="0" err="1">
                <a:latin typeface="Arial" charset="0"/>
                <a:ea typeface="굴림" charset="0"/>
                <a:cs typeface="굴림" charset="0"/>
              </a:rPr>
              <a:t>fail</a:t>
            </a:r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 seconds (according to local time), </a:t>
            </a:r>
            <a:br>
              <a:rPr lang="en-US" altLang="ko-KR" dirty="0">
                <a:latin typeface="Arial" charset="0"/>
                <a:ea typeface="굴림" charset="0"/>
                <a:cs typeface="굴림" charset="0"/>
              </a:rPr>
            </a:br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the member is considered failed</a:t>
            </a:r>
          </a:p>
          <a:p>
            <a:pPr eaLnBrk="1" hangingPunct="1"/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But don’t delete it right away</a:t>
            </a:r>
          </a:p>
          <a:p>
            <a:pPr eaLnBrk="1" hangingPunct="1"/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Wait another </a:t>
            </a:r>
            <a:r>
              <a:rPr lang="en-US" altLang="ko-KR" dirty="0" err="1">
                <a:latin typeface="Arial" charset="0"/>
                <a:ea typeface="굴림" charset="0"/>
                <a:cs typeface="굴림" charset="0"/>
              </a:rPr>
              <a:t>T</a:t>
            </a:r>
            <a:r>
              <a:rPr lang="en-US" altLang="ko-KR" baseline="-25000" dirty="0" err="1">
                <a:latin typeface="Arial" charset="0"/>
                <a:ea typeface="굴림" charset="0"/>
                <a:cs typeface="굴림" charset="0"/>
              </a:rPr>
              <a:t>cleanup</a:t>
            </a:r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 seconds, then delete the member from the list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03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Gossip-Style Failure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eaLnBrk="1" hangingPunct="1"/>
            <a:r>
              <a:rPr lang="en-US" altLang="ko-KR" smtClean="0">
                <a:latin typeface="Arial" charset="0"/>
                <a:ea typeface="굴림" charset="0"/>
                <a:cs typeface="굴림" charset="0"/>
              </a:rPr>
              <a:t>What if an entry pointing to a failed process is deleted right after T</a:t>
            </a:r>
            <a:r>
              <a:rPr lang="en-US" altLang="ko-KR" baseline="-25000" smtClean="0">
                <a:latin typeface="Arial" charset="0"/>
                <a:ea typeface="굴림" charset="0"/>
                <a:cs typeface="굴림" charset="0"/>
              </a:rPr>
              <a:t>fail</a:t>
            </a:r>
            <a:r>
              <a:rPr lang="en-US" altLang="ko-KR" smtClean="0">
                <a:latin typeface="Arial" charset="0"/>
                <a:ea typeface="굴림" charset="0"/>
                <a:cs typeface="굴림" charset="0"/>
              </a:rPr>
              <a:t> seconds?</a:t>
            </a: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>
              <a:buFontTx/>
              <a:buNone/>
            </a:pPr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r>
              <a:rPr lang="en-US" altLang="ko-KR" smtClean="0">
                <a:latin typeface="Arial" charset="0"/>
                <a:ea typeface="굴림" charset="0"/>
                <a:cs typeface="굴림" charset="0"/>
              </a:rPr>
              <a:t>Fix: remember for another T</a:t>
            </a:r>
            <a:r>
              <a:rPr lang="en-US" altLang="ko-KR" baseline="-25000" smtClean="0">
                <a:latin typeface="Arial" charset="0"/>
                <a:ea typeface="굴림" charset="0"/>
                <a:cs typeface="굴림" charset="0"/>
              </a:rPr>
              <a:t>fail</a:t>
            </a:r>
          </a:p>
          <a:p>
            <a:pPr eaLnBrk="1" hangingPunct="1"/>
            <a:r>
              <a:rPr lang="en-US" altLang="ko-KR" smtClean="0">
                <a:latin typeface="Arial" charset="0"/>
                <a:ea typeface="굴림" charset="0"/>
                <a:cs typeface="굴림" charset="0"/>
              </a:rPr>
              <a:t>Ignore gossips for failed members </a:t>
            </a:r>
          </a:p>
          <a:p>
            <a:pPr lvl="1" eaLnBrk="1" hangingPunct="1"/>
            <a:r>
              <a:rPr lang="en-US" altLang="ko-KR" smtClean="0">
                <a:solidFill>
                  <a:schemeClr val="accent2"/>
                </a:solidFill>
                <a:latin typeface="Arial" charset="0"/>
                <a:ea typeface="굴림" charset="0"/>
                <a:cs typeface="굴림" charset="0"/>
              </a:rPr>
              <a:t>Don’t include failed members in go-               -ssip messages</a:t>
            </a:r>
          </a:p>
          <a:p>
            <a:pPr eaLnBrk="1" hangingPunct="1"/>
            <a:endParaRPr lang="en-US" altLang="ko-KR" baseline="-25000" dirty="0">
              <a:latin typeface="Arial" charset="0"/>
              <a:ea typeface="굴림" charset="0"/>
              <a:cs typeface="굴림" charset="0"/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3359150" y="416877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1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2673350" y="3406775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8" name="Group 6"/>
          <p:cNvGraphicFramePr>
            <a:graphicFrameLocks noGrp="1"/>
          </p:cNvGraphicFramePr>
          <p:nvPr/>
        </p:nvGraphicFramePr>
        <p:xfrm>
          <a:off x="996950" y="3406775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Oval 28"/>
          <p:cNvSpPr>
            <a:spLocks noChangeArrowheads="1"/>
          </p:cNvSpPr>
          <p:nvPr/>
        </p:nvSpPr>
        <p:spPr bwMode="auto">
          <a:xfrm>
            <a:off x="5645150" y="378777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2</a:t>
            </a:r>
          </a:p>
        </p:txBody>
      </p:sp>
      <p:sp>
        <p:nvSpPr>
          <p:cNvPr id="10" name="Oval 29"/>
          <p:cNvSpPr>
            <a:spLocks noChangeArrowheads="1"/>
          </p:cNvSpPr>
          <p:nvPr/>
        </p:nvSpPr>
        <p:spPr bwMode="auto">
          <a:xfrm>
            <a:off x="5340350" y="569277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4</a:t>
            </a:r>
          </a:p>
        </p:txBody>
      </p:sp>
      <p:sp>
        <p:nvSpPr>
          <p:cNvPr id="11" name="Oval 30"/>
          <p:cNvSpPr>
            <a:spLocks noChangeArrowheads="1"/>
          </p:cNvSpPr>
          <p:nvPr/>
        </p:nvSpPr>
        <p:spPr bwMode="auto">
          <a:xfrm>
            <a:off x="3816350" y="607377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3</a:t>
            </a:r>
          </a:p>
        </p:txBody>
      </p:sp>
      <p:sp>
        <p:nvSpPr>
          <p:cNvPr id="12" name="Line 31"/>
          <p:cNvSpPr>
            <a:spLocks noChangeShapeType="1"/>
          </p:cNvSpPr>
          <p:nvPr/>
        </p:nvSpPr>
        <p:spPr bwMode="auto">
          <a:xfrm flipV="1">
            <a:off x="3892550" y="4092575"/>
            <a:ext cx="1752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32"/>
          <p:cNvSpPr>
            <a:spLocks noChangeShapeType="1"/>
          </p:cNvSpPr>
          <p:nvPr/>
        </p:nvSpPr>
        <p:spPr bwMode="auto">
          <a:xfrm>
            <a:off x="3663950" y="4702175"/>
            <a:ext cx="304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33"/>
          <p:cNvSpPr>
            <a:spLocks noChangeShapeType="1"/>
          </p:cNvSpPr>
          <p:nvPr/>
        </p:nvSpPr>
        <p:spPr bwMode="auto">
          <a:xfrm flipV="1">
            <a:off x="4349750" y="5997575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34"/>
          <p:cNvSpPr>
            <a:spLocks noChangeShapeType="1"/>
          </p:cNvSpPr>
          <p:nvPr/>
        </p:nvSpPr>
        <p:spPr bwMode="auto">
          <a:xfrm flipV="1">
            <a:off x="5721350" y="4321175"/>
            <a:ext cx="152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35"/>
          <p:cNvSpPr>
            <a:spLocks noChangeShapeType="1"/>
          </p:cNvSpPr>
          <p:nvPr/>
        </p:nvSpPr>
        <p:spPr bwMode="auto">
          <a:xfrm flipV="1">
            <a:off x="4273550" y="4244975"/>
            <a:ext cx="14478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36"/>
          <p:cNvSpPr>
            <a:spLocks noChangeShapeType="1"/>
          </p:cNvSpPr>
          <p:nvPr/>
        </p:nvSpPr>
        <p:spPr bwMode="auto">
          <a:xfrm flipH="1" flipV="1">
            <a:off x="3892550" y="4549775"/>
            <a:ext cx="1447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37"/>
          <p:cNvSpPr>
            <a:spLocks noChangeShapeType="1"/>
          </p:cNvSpPr>
          <p:nvPr/>
        </p:nvSpPr>
        <p:spPr bwMode="auto">
          <a:xfrm flipV="1">
            <a:off x="6026150" y="2720975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" name="Group 38"/>
          <p:cNvGraphicFramePr>
            <a:graphicFrameLocks noGrp="1"/>
          </p:cNvGraphicFramePr>
          <p:nvPr/>
        </p:nvGraphicFramePr>
        <p:xfrm>
          <a:off x="6326188" y="2752725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" name="AutoShape 60"/>
          <p:cNvSpPr>
            <a:spLocks noChangeArrowheads="1"/>
          </p:cNvSpPr>
          <p:nvPr/>
        </p:nvSpPr>
        <p:spPr bwMode="auto">
          <a:xfrm rot="19530963">
            <a:off x="5259388" y="3133725"/>
            <a:ext cx="5334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graphicFrame>
        <p:nvGraphicFramePr>
          <p:cNvPr id="21" name="Group 61"/>
          <p:cNvGraphicFramePr>
            <a:graphicFrameLocks noGrp="1"/>
          </p:cNvGraphicFramePr>
          <p:nvPr/>
        </p:nvGraphicFramePr>
        <p:xfrm>
          <a:off x="6326188" y="2752725"/>
          <a:ext cx="1676400" cy="9144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AutoShape 79"/>
          <p:cNvSpPr>
            <a:spLocks noChangeArrowheads="1"/>
          </p:cNvSpPr>
          <p:nvPr/>
        </p:nvSpPr>
        <p:spPr bwMode="auto">
          <a:xfrm rot="21216155">
            <a:off x="3810000" y="3962400"/>
            <a:ext cx="1752600" cy="228600"/>
          </a:xfrm>
          <a:prstGeom prst="rightArrow">
            <a:avLst>
              <a:gd name="adj1" fmla="val 50000"/>
              <a:gd name="adj2" fmla="val 191667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" name="Group 80"/>
          <p:cNvGraphicFramePr>
            <a:graphicFrameLocks noGrp="1"/>
          </p:cNvGraphicFramePr>
          <p:nvPr/>
        </p:nvGraphicFramePr>
        <p:xfrm>
          <a:off x="6324600" y="27432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Text Box 102"/>
          <p:cNvSpPr txBox="1">
            <a:spLocks noChangeArrowheads="1"/>
          </p:cNvSpPr>
          <p:nvPr/>
        </p:nvSpPr>
        <p:spPr bwMode="auto">
          <a:xfrm>
            <a:off x="5943600" y="4495800"/>
            <a:ext cx="2819400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6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Current time : 75 at process 2</a:t>
            </a:r>
          </a:p>
        </p:txBody>
      </p:sp>
    </p:spTree>
    <p:extLst>
      <p:ext uri="{BB962C8B-B14F-4D97-AF65-F5344CB8AC3E}">
        <p14:creationId xmlns:p14="http://schemas.microsoft.com/office/powerpoint/2010/main" val="742043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Eager replication vs. lazy replication</a:t>
            </a:r>
          </a:p>
          <a:p>
            <a:pPr lvl="1"/>
            <a:r>
              <a:rPr lang="en-US" dirty="0" smtClean="0"/>
              <a:t>Lazy replication propagates updates in the background</a:t>
            </a:r>
          </a:p>
          <a:p>
            <a:r>
              <a:rPr lang="en-US" dirty="0" smtClean="0"/>
              <a:t>Gossiping</a:t>
            </a:r>
          </a:p>
          <a:p>
            <a:pPr lvl="1"/>
            <a:r>
              <a:rPr lang="en-US" dirty="0" smtClean="0"/>
              <a:t>One strategy for lazy replication</a:t>
            </a:r>
          </a:p>
          <a:p>
            <a:pPr lvl="1"/>
            <a:r>
              <a:rPr lang="en-US" dirty="0" smtClean="0"/>
              <a:t>High-level of fault-tolerance &amp; quick </a:t>
            </a:r>
            <a:r>
              <a:rPr lang="en-US" dirty="0" smtClean="0"/>
              <a:t>spread</a:t>
            </a:r>
          </a:p>
          <a:p>
            <a:r>
              <a:rPr lang="en-US" dirty="0" smtClean="0"/>
              <a:t>Another use case for gossiping</a:t>
            </a:r>
          </a:p>
          <a:p>
            <a:pPr lvl="1"/>
            <a:r>
              <a:rPr lang="en-US" smtClean="0"/>
              <a:t>Failure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Active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457200" y="3200399"/>
            <a:ext cx="8229600" cy="320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Request Communication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The request contains a unique identifier and is multicast to all by a reliable totally-ordered multicast.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Coordination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Group communication ensures that requests are delivered to each RM in the same order (but may be at different physical times!).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Execution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Each replica executes the request.  (Correct replicas return same result since they are running the same program, i.e., they are replicated protocols or replicated state machines)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Agreement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No agreement phase is needed, because of multicast delivery semantics of requests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Response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Each replica sends response directly to FE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765800" y="10668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79500" y="11303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1371600" y="12827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84300" y="13335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378200" y="13208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112000" y="1854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6350000" y="11811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311900" y="1346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086600" y="1981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079500" y="23876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1371600" y="25400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384300" y="25908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378200" y="25654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2247900" y="14986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273300" y="27432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6375400" y="2489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337300" y="2654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374900" y="18923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</a:rPr>
              <a:t>….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14986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V="1">
            <a:off x="5232400" y="1295400"/>
            <a:ext cx="118110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5245100" y="1524000"/>
            <a:ext cx="18796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5257800" y="1549400"/>
            <a:ext cx="118110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4584700" y="27305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V="1">
            <a:off x="5207000" y="1600200"/>
            <a:ext cx="1193800" cy="11303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5232400" y="2717800"/>
            <a:ext cx="1206500" cy="203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V="1">
            <a:off x="5245100" y="2146300"/>
            <a:ext cx="18542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 flipV="1">
            <a:off x="5588000" y="1143000"/>
            <a:ext cx="762000" cy="330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572000" y="1155700"/>
            <a:ext cx="1041400" cy="2286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 flipV="1">
            <a:off x="4572000" y="1600200"/>
            <a:ext cx="1816100" cy="11557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5384800" y="2984500"/>
            <a:ext cx="1041400" cy="177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 flipV="1">
            <a:off x="4572000" y="2844800"/>
            <a:ext cx="825500" cy="304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4572000" y="1727200"/>
            <a:ext cx="1968500" cy="939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8" name="AutoShape 36"/>
          <p:cNvCxnSpPr>
            <a:cxnSpLocks noChangeShapeType="1"/>
            <a:stCxn id="11" idx="7"/>
            <a:endCxn id="10" idx="0"/>
          </p:cNvCxnSpPr>
          <p:nvPr/>
        </p:nvCxnSpPr>
        <p:spPr bwMode="auto">
          <a:xfrm rot="16200000" flipV="1">
            <a:off x="5478906" y="-183006"/>
            <a:ext cx="617094" cy="3624706"/>
          </a:xfrm>
          <a:prstGeom prst="curvedConnector3">
            <a:avLst>
              <a:gd name="adj1" fmla="val 137045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AutoShape 37"/>
          <p:cNvCxnSpPr>
            <a:cxnSpLocks noChangeShapeType="1"/>
            <a:stCxn id="22" idx="2"/>
            <a:endCxn id="18" idx="2"/>
          </p:cNvCxnSpPr>
          <p:nvPr/>
        </p:nvCxnSpPr>
        <p:spPr bwMode="auto">
          <a:xfrm rot="5400000" flipH="1">
            <a:off x="5279439" y="1599615"/>
            <a:ext cx="90071" cy="2698750"/>
          </a:xfrm>
          <a:prstGeom prst="curvedConnector3">
            <a:avLst>
              <a:gd name="adj1" fmla="val -253800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5105400" y="1066800"/>
            <a:ext cx="1752600" cy="213360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02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Eager vs. Lazy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Eager replication, e.g., B-multicast, R-multicast, etc. (previously in the course)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Multicast request to all RMs immediately in active replication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Multicast results to all RMs immediately in passive replication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Alternative: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Lazy replication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Allow replicas to converge eventually and lazily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Propagate updates and queries lazily, e.g., when network bandwidth available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FEs need to wait for reply from only one RM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Allow other RMs to be disconnected/unavailable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May provide weaker consistency than sequential consistency, but </a:t>
            </a:r>
            <a:r>
              <a:rPr lang="en-US" u="sng" dirty="0">
                <a:latin typeface="Arial" charset="0"/>
                <a:ea typeface="ＭＳ Ｐゴシック" charset="0"/>
              </a:rPr>
              <a:t>improves performance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Lazy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replication can be provided by using the 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gossiping</a:t>
            </a:r>
            <a:endParaRPr lang="en-US" dirty="0">
              <a:solidFill>
                <a:schemeClr val="hlink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791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Revisiting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092950" y="2590800"/>
            <a:ext cx="1844375" cy="2677656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Distributed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Group of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 “Nodes”=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Processes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at Internet-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based hosts</a:t>
            </a:r>
          </a:p>
        </p:txBody>
      </p:sp>
      <p:sp>
        <p:nvSpPr>
          <p:cNvPr id="13" name="AutoShape 11"/>
          <p:cNvSpPr>
            <a:spLocks/>
          </p:cNvSpPr>
          <p:nvPr/>
        </p:nvSpPr>
        <p:spPr bwMode="auto">
          <a:xfrm>
            <a:off x="6762750" y="1773238"/>
            <a:ext cx="360363" cy="4679950"/>
          </a:xfrm>
          <a:prstGeom prst="rightBrace">
            <a:avLst>
              <a:gd name="adj1" fmla="val 108223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57200" y="1447800"/>
            <a:ext cx="464998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Node with a piece of information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to be communicated to everyone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1524000" y="2362200"/>
            <a:ext cx="228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52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Fault-Tolerance and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23850" y="1844675"/>
            <a:ext cx="2762295" cy="523220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sender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755650" y="4868863"/>
            <a:ext cx="863600" cy="1296987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 rot="18238766">
            <a:off x="996951" y="3332162"/>
            <a:ext cx="2881312" cy="627063"/>
          </a:xfrm>
          <a:prstGeom prst="ellipse">
            <a:avLst/>
          </a:prstGeom>
          <a:noFill/>
          <a:ln w="38100">
            <a:solidFill>
              <a:srgbClr val="FF99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79388" y="6165850"/>
            <a:ext cx="2946400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dirty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Protocol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405563" y="2514600"/>
            <a:ext cx="2720975" cy="26797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Nodes may crash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Packets may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be dropped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Possibly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1000</a:t>
            </a:r>
            <a:r>
              <a:rPr lang="ja-JP" alt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’</a:t>
            </a: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s of nodes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211638" y="2420938"/>
            <a:ext cx="504825" cy="7620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4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X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3708400" y="3429000"/>
            <a:ext cx="504825" cy="7620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4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646835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405563" y="2514600"/>
            <a:ext cx="2449512" cy="177165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Simplest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implementation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Problems?</a:t>
            </a:r>
          </a:p>
        </p:txBody>
      </p:sp>
    </p:spTree>
    <p:extLst>
      <p:ext uri="{BB962C8B-B14F-4D97-AF65-F5344CB8AC3E}">
        <p14:creationId xmlns:p14="http://schemas.microsoft.com/office/powerpoint/2010/main" val="298707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R-Multicast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405563" y="2514600"/>
            <a:ext cx="2509837" cy="216277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squar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Stronger guarantees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Overhead is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quadratic in N</a:t>
            </a:r>
          </a:p>
        </p:txBody>
      </p:sp>
    </p:spTree>
    <p:extLst>
      <p:ext uri="{BB962C8B-B14F-4D97-AF65-F5344CB8AC3E}">
        <p14:creationId xmlns:p14="http://schemas.microsoft.com/office/powerpoint/2010/main" val="3700362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 Other?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E.g., tree-based multicast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97075" y="3216275"/>
            <a:ext cx="1736725" cy="517525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860550" y="3352800"/>
            <a:ext cx="304800" cy="25146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572000" y="5105400"/>
            <a:ext cx="1752600" cy="3048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V="1">
            <a:off x="4114800" y="2590800"/>
            <a:ext cx="1447800" cy="1219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4038600" y="4038600"/>
            <a:ext cx="228600" cy="838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5745163" y="2514600"/>
            <a:ext cx="3398837" cy="264795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e.g., </a:t>
            </a:r>
            <a:r>
              <a:rPr lang="en-US" sz="2400" dirty="0" err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IPmulticast</a:t>
            </a: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, SRM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RMTP, TRAM,TMTP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Tree setup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and maintenance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Problems?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536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 animBg="1"/>
      <p:bldP spid="15" grpId="0" animBg="1"/>
      <p:bldP spid="16" grpId="0" animBg="1"/>
      <p:bldP spid="17" grpId="0" animBg="1"/>
      <p:bldP spid="18" grpId="0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27465</TotalTime>
  <Pages>12</Pages>
  <Words>1247</Words>
  <Application>Microsoft Macintosh PowerPoint</Application>
  <PresentationFormat>Letter Paper (8.5x11 in)</PresentationFormat>
  <Paragraphs>324</Paragraphs>
  <Slides>25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CS252-template</vt:lpstr>
      <vt:lpstr>Office Theme</vt:lpstr>
      <vt:lpstr>Equation</vt:lpstr>
      <vt:lpstr>CSE 486/586 Distributed Systems Gossiping</vt:lpstr>
      <vt:lpstr>Recall: Passive Replication</vt:lpstr>
      <vt:lpstr>Recall: Active Replication</vt:lpstr>
      <vt:lpstr>Eager vs. Lazy</vt:lpstr>
      <vt:lpstr>Revisiting Multicast</vt:lpstr>
      <vt:lpstr>Fault-Tolerance and Scalability</vt:lpstr>
      <vt:lpstr>B-Multicast</vt:lpstr>
      <vt:lpstr>R-Multicast</vt:lpstr>
      <vt:lpstr>Any Other?</vt:lpstr>
      <vt:lpstr>Another Approach</vt:lpstr>
      <vt:lpstr>Another Approach</vt:lpstr>
      <vt:lpstr>Another Approach</vt:lpstr>
      <vt:lpstr>Another Approach</vt:lpstr>
      <vt:lpstr>“Gossip” (or “Epidemic”) Multicast</vt:lpstr>
      <vt:lpstr>Properties</vt:lpstr>
      <vt:lpstr>Fault-Tolerance</vt:lpstr>
      <vt:lpstr>Fault-Tolerance</vt:lpstr>
      <vt:lpstr>Gossiping Architecture</vt:lpstr>
      <vt:lpstr>Gossip Architecture</vt:lpstr>
      <vt:lpstr>Using Gossip for Failure Detection: Gossip-style Heartbeating</vt:lpstr>
      <vt:lpstr>Gossip-Style Failure Detection</vt:lpstr>
      <vt:lpstr>Gossip-Style Failure Detection</vt:lpstr>
      <vt:lpstr>Gossip-Style Failure Detection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1178</cp:revision>
  <cp:lastPrinted>2012-03-23T14:57:23Z</cp:lastPrinted>
  <dcterms:created xsi:type="dcterms:W3CDTF">2012-03-21T04:48:11Z</dcterms:created>
  <dcterms:modified xsi:type="dcterms:W3CDTF">2013-03-29T21:45:36Z</dcterms:modified>
  <cp:category/>
</cp:coreProperties>
</file>