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97" r:id="rId4"/>
    <p:sldId id="814" r:id="rId5"/>
    <p:sldId id="815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5" r:id="rId14"/>
    <p:sldId id="826" r:id="rId15"/>
    <p:sldId id="827" r:id="rId16"/>
    <p:sldId id="823" r:id="rId17"/>
    <p:sldId id="824" r:id="rId18"/>
    <p:sldId id="798" r:id="rId19"/>
    <p:sldId id="799" r:id="rId20"/>
    <p:sldId id="800" r:id="rId21"/>
    <p:sldId id="801" r:id="rId22"/>
    <p:sldId id="777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66" d="100"/>
          <a:sy n="66" d="100"/>
        </p:scale>
        <p:origin x="-1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vko:Downloads:2013%20CSE%20486/586%20Class%20Ros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vko:Downloads:2013%20CSE%20486/586%20Class%20R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'[2013 CSE 486%2F586 Class Roster.xlsx]Undergrad Summary'!$J$2:$J$33</c:f>
              <c:numCache>
                <c:formatCode>General</c:formatCode>
                <c:ptCount val="32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2.0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17.0</c:v>
                </c:pt>
                <c:pt idx="10">
                  <c:v>18.0</c:v>
                </c:pt>
                <c:pt idx="11">
                  <c:v>18.0</c:v>
                </c:pt>
                <c:pt idx="12">
                  <c:v>21.5</c:v>
                </c:pt>
                <c:pt idx="13">
                  <c:v>22.5</c:v>
                </c:pt>
                <c:pt idx="14">
                  <c:v>22.5</c:v>
                </c:pt>
                <c:pt idx="15">
                  <c:v>23.0</c:v>
                </c:pt>
                <c:pt idx="16">
                  <c:v>25.5</c:v>
                </c:pt>
                <c:pt idx="17">
                  <c:v>25.5</c:v>
                </c:pt>
                <c:pt idx="18">
                  <c:v>25.5</c:v>
                </c:pt>
                <c:pt idx="19">
                  <c:v>26.0</c:v>
                </c:pt>
                <c:pt idx="20">
                  <c:v>27.5</c:v>
                </c:pt>
                <c:pt idx="21">
                  <c:v>28.0</c:v>
                </c:pt>
                <c:pt idx="22">
                  <c:v>28.0</c:v>
                </c:pt>
                <c:pt idx="23">
                  <c:v>30.0</c:v>
                </c:pt>
                <c:pt idx="24">
                  <c:v>30.5</c:v>
                </c:pt>
                <c:pt idx="25">
                  <c:v>30.5</c:v>
                </c:pt>
                <c:pt idx="26">
                  <c:v>32.0</c:v>
                </c:pt>
                <c:pt idx="27">
                  <c:v>36.5</c:v>
                </c:pt>
                <c:pt idx="28">
                  <c:v>37.5</c:v>
                </c:pt>
                <c:pt idx="29">
                  <c:v>38.5</c:v>
                </c:pt>
                <c:pt idx="30">
                  <c:v>40.5</c:v>
                </c:pt>
                <c:pt idx="31">
                  <c:v>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037848"/>
        <c:axId val="-2068637880"/>
      </c:lineChart>
      <c:catAx>
        <c:axId val="-21460378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8637880"/>
        <c:crosses val="autoZero"/>
        <c:auto val="1"/>
        <c:lblAlgn val="ctr"/>
        <c:lblOffset val="100"/>
        <c:noMultiLvlLbl val="0"/>
      </c:catAx>
      <c:valAx>
        <c:axId val="-2068637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6037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'[2013 CSE 486%2F586 Class Roster.xlsx]Grad Summary'!$J$2:$J$124</c:f>
              <c:numCache>
                <c:formatCode>General</c:formatCode>
                <c:ptCount val="123"/>
                <c:pt idx="0">
                  <c:v>16.0</c:v>
                </c:pt>
                <c:pt idx="1">
                  <c:v>16.5</c:v>
                </c:pt>
                <c:pt idx="2">
                  <c:v>17.5</c:v>
                </c:pt>
                <c:pt idx="3">
                  <c:v>20.0</c:v>
                </c:pt>
                <c:pt idx="4">
                  <c:v>20.0</c:v>
                </c:pt>
                <c:pt idx="5">
                  <c:v>20.5</c:v>
                </c:pt>
                <c:pt idx="6">
                  <c:v>20.5</c:v>
                </c:pt>
                <c:pt idx="7">
                  <c:v>20.5</c:v>
                </c:pt>
                <c:pt idx="8">
                  <c:v>21.5</c:v>
                </c:pt>
                <c:pt idx="9">
                  <c:v>21.5</c:v>
                </c:pt>
                <c:pt idx="10">
                  <c:v>22.0</c:v>
                </c:pt>
                <c:pt idx="11">
                  <c:v>22.0</c:v>
                </c:pt>
                <c:pt idx="12">
                  <c:v>23.5</c:v>
                </c:pt>
                <c:pt idx="13">
                  <c:v>24.0</c:v>
                </c:pt>
                <c:pt idx="14">
                  <c:v>24.5</c:v>
                </c:pt>
                <c:pt idx="15">
                  <c:v>25.5</c:v>
                </c:pt>
                <c:pt idx="16">
                  <c:v>25.5</c:v>
                </c:pt>
                <c:pt idx="17">
                  <c:v>26.0</c:v>
                </c:pt>
                <c:pt idx="18">
                  <c:v>26.5</c:v>
                </c:pt>
                <c:pt idx="19">
                  <c:v>26.5</c:v>
                </c:pt>
                <c:pt idx="20">
                  <c:v>26.5</c:v>
                </c:pt>
                <c:pt idx="21">
                  <c:v>26.5</c:v>
                </c:pt>
                <c:pt idx="22">
                  <c:v>27.0</c:v>
                </c:pt>
                <c:pt idx="23">
                  <c:v>27.5</c:v>
                </c:pt>
                <c:pt idx="24">
                  <c:v>28.0</c:v>
                </c:pt>
                <c:pt idx="25">
                  <c:v>28.0</c:v>
                </c:pt>
                <c:pt idx="26">
                  <c:v>28.0</c:v>
                </c:pt>
                <c:pt idx="27">
                  <c:v>28.0</c:v>
                </c:pt>
                <c:pt idx="28">
                  <c:v>28.5</c:v>
                </c:pt>
                <c:pt idx="29">
                  <c:v>28.5</c:v>
                </c:pt>
                <c:pt idx="30">
                  <c:v>28.5</c:v>
                </c:pt>
                <c:pt idx="31">
                  <c:v>29.0</c:v>
                </c:pt>
                <c:pt idx="32">
                  <c:v>29.0</c:v>
                </c:pt>
                <c:pt idx="33">
                  <c:v>29.0</c:v>
                </c:pt>
                <c:pt idx="34">
                  <c:v>29.5</c:v>
                </c:pt>
                <c:pt idx="35">
                  <c:v>30.0</c:v>
                </c:pt>
                <c:pt idx="36">
                  <c:v>30.5</c:v>
                </c:pt>
                <c:pt idx="37">
                  <c:v>30.5</c:v>
                </c:pt>
                <c:pt idx="38">
                  <c:v>30.5</c:v>
                </c:pt>
                <c:pt idx="39">
                  <c:v>31.0</c:v>
                </c:pt>
                <c:pt idx="40">
                  <c:v>31.0</c:v>
                </c:pt>
                <c:pt idx="41">
                  <c:v>31.0</c:v>
                </c:pt>
                <c:pt idx="42">
                  <c:v>31.5</c:v>
                </c:pt>
                <c:pt idx="43">
                  <c:v>31.5</c:v>
                </c:pt>
                <c:pt idx="44">
                  <c:v>31.5</c:v>
                </c:pt>
                <c:pt idx="45">
                  <c:v>31.5</c:v>
                </c:pt>
                <c:pt idx="46">
                  <c:v>32.0</c:v>
                </c:pt>
                <c:pt idx="47">
                  <c:v>32.0</c:v>
                </c:pt>
                <c:pt idx="48">
                  <c:v>32.5</c:v>
                </c:pt>
                <c:pt idx="49">
                  <c:v>33.0</c:v>
                </c:pt>
                <c:pt idx="50">
                  <c:v>33.0</c:v>
                </c:pt>
                <c:pt idx="51">
                  <c:v>33.0</c:v>
                </c:pt>
                <c:pt idx="52">
                  <c:v>33.0</c:v>
                </c:pt>
                <c:pt idx="53">
                  <c:v>33.5</c:v>
                </c:pt>
                <c:pt idx="54">
                  <c:v>33.5</c:v>
                </c:pt>
                <c:pt idx="55">
                  <c:v>34.0</c:v>
                </c:pt>
                <c:pt idx="56">
                  <c:v>34.0</c:v>
                </c:pt>
                <c:pt idx="57">
                  <c:v>34.0</c:v>
                </c:pt>
                <c:pt idx="58">
                  <c:v>34.0</c:v>
                </c:pt>
                <c:pt idx="59">
                  <c:v>34.5</c:v>
                </c:pt>
                <c:pt idx="60">
                  <c:v>34.5</c:v>
                </c:pt>
                <c:pt idx="61">
                  <c:v>35.0</c:v>
                </c:pt>
                <c:pt idx="62">
                  <c:v>35.0</c:v>
                </c:pt>
                <c:pt idx="63">
                  <c:v>35.0</c:v>
                </c:pt>
                <c:pt idx="64">
                  <c:v>35.5</c:v>
                </c:pt>
                <c:pt idx="65">
                  <c:v>35.5</c:v>
                </c:pt>
                <c:pt idx="66">
                  <c:v>35.5</c:v>
                </c:pt>
                <c:pt idx="67">
                  <c:v>35.5</c:v>
                </c:pt>
                <c:pt idx="68">
                  <c:v>35.5</c:v>
                </c:pt>
                <c:pt idx="69">
                  <c:v>35.5</c:v>
                </c:pt>
                <c:pt idx="70">
                  <c:v>35.5</c:v>
                </c:pt>
                <c:pt idx="71">
                  <c:v>35.5</c:v>
                </c:pt>
                <c:pt idx="72">
                  <c:v>36.0</c:v>
                </c:pt>
                <c:pt idx="73">
                  <c:v>36.0</c:v>
                </c:pt>
                <c:pt idx="74">
                  <c:v>37.0</c:v>
                </c:pt>
                <c:pt idx="75">
                  <c:v>37.0</c:v>
                </c:pt>
                <c:pt idx="76">
                  <c:v>37.0</c:v>
                </c:pt>
                <c:pt idx="77">
                  <c:v>37.0</c:v>
                </c:pt>
                <c:pt idx="78">
                  <c:v>37.0</c:v>
                </c:pt>
                <c:pt idx="79">
                  <c:v>37.0</c:v>
                </c:pt>
                <c:pt idx="80">
                  <c:v>37.0</c:v>
                </c:pt>
                <c:pt idx="81">
                  <c:v>37.5</c:v>
                </c:pt>
                <c:pt idx="82">
                  <c:v>37.5</c:v>
                </c:pt>
                <c:pt idx="83">
                  <c:v>37.5</c:v>
                </c:pt>
                <c:pt idx="84">
                  <c:v>37.5</c:v>
                </c:pt>
                <c:pt idx="85">
                  <c:v>38.0</c:v>
                </c:pt>
                <c:pt idx="86">
                  <c:v>38.0</c:v>
                </c:pt>
                <c:pt idx="87">
                  <c:v>38.0</c:v>
                </c:pt>
                <c:pt idx="88">
                  <c:v>38.0</c:v>
                </c:pt>
                <c:pt idx="89">
                  <c:v>38.0</c:v>
                </c:pt>
                <c:pt idx="90">
                  <c:v>38.0</c:v>
                </c:pt>
                <c:pt idx="91">
                  <c:v>38.5</c:v>
                </c:pt>
                <c:pt idx="92">
                  <c:v>38.5</c:v>
                </c:pt>
                <c:pt idx="93">
                  <c:v>39.0</c:v>
                </c:pt>
                <c:pt idx="94">
                  <c:v>39.0</c:v>
                </c:pt>
                <c:pt idx="95">
                  <c:v>39.0</c:v>
                </c:pt>
                <c:pt idx="96">
                  <c:v>39.5</c:v>
                </c:pt>
                <c:pt idx="97">
                  <c:v>39.5</c:v>
                </c:pt>
                <c:pt idx="98">
                  <c:v>40.0</c:v>
                </c:pt>
                <c:pt idx="99">
                  <c:v>40.0</c:v>
                </c:pt>
                <c:pt idx="100">
                  <c:v>40.0</c:v>
                </c:pt>
                <c:pt idx="101">
                  <c:v>40.5</c:v>
                </c:pt>
                <c:pt idx="102">
                  <c:v>40.5</c:v>
                </c:pt>
                <c:pt idx="103">
                  <c:v>40.5</c:v>
                </c:pt>
                <c:pt idx="104">
                  <c:v>41.0</c:v>
                </c:pt>
                <c:pt idx="105">
                  <c:v>41.5</c:v>
                </c:pt>
                <c:pt idx="106">
                  <c:v>41.5</c:v>
                </c:pt>
                <c:pt idx="107">
                  <c:v>41.5</c:v>
                </c:pt>
                <c:pt idx="108">
                  <c:v>41.5</c:v>
                </c:pt>
                <c:pt idx="109">
                  <c:v>42.0</c:v>
                </c:pt>
                <c:pt idx="110">
                  <c:v>42.0</c:v>
                </c:pt>
                <c:pt idx="111">
                  <c:v>42.5</c:v>
                </c:pt>
                <c:pt idx="112">
                  <c:v>42.5</c:v>
                </c:pt>
                <c:pt idx="113">
                  <c:v>43.0</c:v>
                </c:pt>
                <c:pt idx="114">
                  <c:v>43.0</c:v>
                </c:pt>
                <c:pt idx="115">
                  <c:v>43.5</c:v>
                </c:pt>
                <c:pt idx="116">
                  <c:v>43.5</c:v>
                </c:pt>
                <c:pt idx="117">
                  <c:v>44.0</c:v>
                </c:pt>
                <c:pt idx="118">
                  <c:v>44.5</c:v>
                </c:pt>
                <c:pt idx="119">
                  <c:v>44.5</c:v>
                </c:pt>
                <c:pt idx="120">
                  <c:v>44.5</c:v>
                </c:pt>
                <c:pt idx="121">
                  <c:v>45.0</c:v>
                </c:pt>
                <c:pt idx="122">
                  <c:v>45.0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0647992"/>
        <c:axId val="-2041212696"/>
      </c:lineChart>
      <c:catAx>
        <c:axId val="-204064799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41212696"/>
        <c:crosses val="autoZero"/>
        <c:auto val="1"/>
        <c:lblAlgn val="ctr"/>
        <c:lblOffset val="100"/>
        <c:noMultiLvlLbl val="0"/>
      </c:catAx>
      <c:valAx>
        <c:axId val="-2041212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0647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Transactions on Replicated Data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phase, the coordinator sends the </a:t>
            </a:r>
            <a:r>
              <a:rPr lang="en-US" dirty="0" err="1" smtClean="0">
                <a:solidFill>
                  <a:srgbClr val="0000FF"/>
                </a:solidFill>
              </a:rPr>
              <a:t>canCommit</a:t>
            </a:r>
            <a:r>
              <a:rPr lang="en-US" dirty="0" smtClean="0"/>
              <a:t>? command to the participants, each of which then passes it onto the other </a:t>
            </a:r>
            <a:r>
              <a:rPr lang="en-US" dirty="0" err="1" smtClean="0"/>
              <a:t>RMs</a:t>
            </a:r>
            <a:r>
              <a:rPr lang="en-US" dirty="0" smtClean="0"/>
              <a:t> involved (e.g., by using view synchronous communication) and collects their replies before replying to the coordinator.</a:t>
            </a:r>
          </a:p>
          <a:p>
            <a:r>
              <a:rPr lang="en-US" dirty="0" smtClean="0"/>
              <a:t>In the second phase, the coordinator sends the </a:t>
            </a:r>
            <a:r>
              <a:rPr lang="en-US" dirty="0" err="1" smtClean="0">
                <a:solidFill>
                  <a:srgbClr val="0000FF"/>
                </a:solidFill>
              </a:rPr>
              <a:t>doCommit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0000FF"/>
                </a:solidFill>
              </a:rPr>
              <a:t>doAbort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request, which is passed onto the members of the groups of </a:t>
            </a:r>
            <a:r>
              <a:rPr lang="en-US" dirty="0" err="1" smtClean="0"/>
              <a:t>RMs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8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Copy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/>
              <a:t>the client requests are directed to a single primary RM.</a:t>
            </a:r>
          </a:p>
          <a:p>
            <a:r>
              <a:rPr lang="en-US" dirty="0" smtClean="0"/>
              <a:t>Concurrency control is applied at the primary.</a:t>
            </a:r>
          </a:p>
          <a:p>
            <a:pPr lvl="1"/>
            <a:r>
              <a:rPr lang="en-US" dirty="0" smtClean="0"/>
              <a:t>Let’s assume we use</a:t>
            </a:r>
            <a:r>
              <a:rPr lang="en-US" dirty="0" smtClean="0"/>
              <a:t> strict </a:t>
            </a:r>
            <a:r>
              <a:rPr lang="en-US" dirty="0" smtClean="0"/>
              <a:t>two-phase </a:t>
            </a:r>
            <a:r>
              <a:rPr lang="en-US" dirty="0" smtClean="0"/>
              <a:t>locking.</a:t>
            </a:r>
            <a:endParaRPr lang="en-US" dirty="0" smtClean="0"/>
          </a:p>
          <a:p>
            <a:r>
              <a:rPr lang="en-US" dirty="0" smtClean="0"/>
              <a:t>To commit a transaction, the primary communicates with the backup </a:t>
            </a:r>
            <a:r>
              <a:rPr lang="en-US" dirty="0" err="1" smtClean="0"/>
              <a:t>RMs</a:t>
            </a:r>
            <a:r>
              <a:rPr lang="en-US" dirty="0" smtClean="0"/>
              <a:t> and replies to the client.</a:t>
            </a:r>
          </a:p>
          <a:p>
            <a:r>
              <a:rPr lang="en-US" dirty="0" smtClean="0"/>
              <a:t>Communication is view </a:t>
            </a:r>
            <a:r>
              <a:rPr lang="en-US" dirty="0" smtClean="0"/>
              <a:t>synchronous </a:t>
            </a:r>
            <a:r>
              <a:rPr lang="en-US" dirty="0" smtClean="0"/>
              <a:t>totally-ordered group comm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One-copy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View synchronous </a:t>
            </a:r>
            <a:r>
              <a:rPr lang="en-US" dirty="0" smtClean="0"/>
              <a:t>TO group comm.</a:t>
            </a:r>
          </a:p>
          <a:p>
            <a:pPr lvl="1"/>
            <a:r>
              <a:rPr lang="en-US" dirty="0" smtClean="0">
                <a:sym typeface="Wingdings" charset="0"/>
              </a:rPr>
              <a:t>Stric</a:t>
            </a:r>
            <a:r>
              <a:rPr lang="en-US" dirty="0" smtClean="0">
                <a:sym typeface="Wingdings" charset="0"/>
              </a:rPr>
              <a:t>t two-phase locking at the primary</a:t>
            </a:r>
          </a:p>
          <a:p>
            <a:r>
              <a:rPr lang="en-US" dirty="0" smtClean="0">
                <a:sym typeface="Wingdings" charset="0"/>
              </a:rPr>
              <a:t>Disadvantage?</a:t>
            </a:r>
          </a:p>
          <a:p>
            <a:pPr lvl="1"/>
            <a:r>
              <a:rPr lang="en-US" dirty="0" smtClean="0">
                <a:sym typeface="Wingdings" charset="0"/>
              </a:rPr>
              <a:t>Performance </a:t>
            </a:r>
            <a:r>
              <a:rPr lang="en-US" dirty="0" smtClean="0">
                <a:sym typeface="Wingdings" charset="0"/>
              </a:rPr>
              <a:t>is low since primary RM is bottleneck.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8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grading done. Will post it today.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9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Undergrad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81898"/>
              </p:ext>
            </p:extLst>
          </p:nvPr>
        </p:nvGraphicFramePr>
        <p:xfrm>
          <a:off x="838200" y="1447800"/>
          <a:ext cx="7391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04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 </a:t>
            </a:r>
            <a:r>
              <a:rPr lang="en-US" dirty="0"/>
              <a:t>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581836"/>
              </p:ext>
            </p:extLst>
          </p:nvPr>
        </p:nvGraphicFramePr>
        <p:xfrm>
          <a:off x="838200" y="1447800"/>
          <a:ext cx="7391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00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One/Write All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054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FE (client front end) may communicate with any RM.</a:t>
            </a:r>
          </a:p>
          <a:p>
            <a:r>
              <a:rPr lang="en-US" sz="2000" dirty="0" smtClean="0"/>
              <a:t>Every write operation must be performed at all of the </a:t>
            </a:r>
            <a:r>
              <a:rPr lang="en-US" sz="2000" dirty="0" err="1" smtClean="0"/>
              <a:t>RMs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 read operation can be performed at any single 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8000" y="2590800"/>
            <a:ext cx="8020050" cy="3590925"/>
            <a:chOff x="347" y="1176"/>
            <a:chExt cx="5473" cy="22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20" y="2030"/>
              <a:ext cx="2800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" y="2473"/>
              <a:ext cx="2389" cy="96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70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44" y="293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45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103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15" y="2094"/>
              <a:ext cx="570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273" y="2268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376" y="231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10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68" y="2900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6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510" y="1200"/>
              <a:ext cx="569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502" y="1192"/>
              <a:ext cx="585" cy="648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4" y="1246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61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5219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32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764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922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24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439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586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689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46" y="297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5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92" y="2243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357" y="118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349" y="1176"/>
              <a:ext cx="585" cy="649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02" y="1262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88" y="2559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04" y="2465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186" y="1800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36" y="148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889" y="1519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412" y="1461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70" y="2805"/>
              <a:ext cx="63" cy="111"/>
            </a:xfrm>
            <a:custGeom>
              <a:avLst/>
              <a:gdLst>
                <a:gd name="T0" fmla="*/ 32 w 63"/>
                <a:gd name="T1" fmla="*/ 16 h 111"/>
                <a:gd name="T2" fmla="*/ 63 w 63"/>
                <a:gd name="T3" fmla="*/ 16 h 111"/>
                <a:gd name="T4" fmla="*/ 16 w 63"/>
                <a:gd name="T5" fmla="*/ 111 h 111"/>
                <a:gd name="T6" fmla="*/ 0 w 63"/>
                <a:gd name="T7" fmla="*/ 0 h 111"/>
                <a:gd name="T8" fmla="*/ 32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32" y="16"/>
                  </a:moveTo>
                  <a:lnTo>
                    <a:pt x="63" y="16"/>
                  </a:lnTo>
                  <a:lnTo>
                    <a:pt x="16" y="111"/>
                  </a:ln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1502" y="1730"/>
              <a:ext cx="174" cy="10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432" y="2188"/>
              <a:ext cx="95" cy="64"/>
            </a:xfrm>
            <a:custGeom>
              <a:avLst/>
              <a:gdLst>
                <a:gd name="T0" fmla="*/ 79 w 95"/>
                <a:gd name="T1" fmla="*/ 16 h 64"/>
                <a:gd name="T2" fmla="*/ 95 w 95"/>
                <a:gd name="T3" fmla="*/ 48 h 64"/>
                <a:gd name="T4" fmla="*/ 0 w 95"/>
                <a:gd name="T5" fmla="*/ 64 h 64"/>
                <a:gd name="T6" fmla="*/ 79 w 95"/>
                <a:gd name="T7" fmla="*/ 0 h 64"/>
                <a:gd name="T8" fmla="*/ 79 w 95"/>
                <a:gd name="T9" fmla="*/ 1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4"/>
                <a:gd name="T17" fmla="*/ 95 w 95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4">
                  <a:moveTo>
                    <a:pt x="79" y="16"/>
                  </a:moveTo>
                  <a:lnTo>
                    <a:pt x="95" y="48"/>
                  </a:lnTo>
                  <a:lnTo>
                    <a:pt x="0" y="64"/>
                  </a:lnTo>
                  <a:lnTo>
                    <a:pt x="79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3527" y="1666"/>
              <a:ext cx="901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93" y="2916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63 h 63"/>
                <a:gd name="T6" fmla="*/ 0 w 94"/>
                <a:gd name="T7" fmla="*/ 48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63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1" y="2410"/>
              <a:ext cx="1582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4476" y="2900"/>
              <a:ext cx="95" cy="79"/>
            </a:xfrm>
            <a:custGeom>
              <a:avLst/>
              <a:gdLst>
                <a:gd name="T0" fmla="*/ 0 w 95"/>
                <a:gd name="T1" fmla="*/ 32 h 79"/>
                <a:gd name="T2" fmla="*/ 15 w 95"/>
                <a:gd name="T3" fmla="*/ 0 h 79"/>
                <a:gd name="T4" fmla="*/ 95 w 95"/>
                <a:gd name="T5" fmla="*/ 79 h 79"/>
                <a:gd name="T6" fmla="*/ 0 w 95"/>
                <a:gd name="T7" fmla="*/ 48 h 79"/>
                <a:gd name="T8" fmla="*/ 0 w 95"/>
                <a:gd name="T9" fmla="*/ 3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9"/>
                <a:gd name="T17" fmla="*/ 95 w 95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9">
                  <a:moveTo>
                    <a:pt x="0" y="32"/>
                  </a:moveTo>
                  <a:lnTo>
                    <a:pt x="15" y="0"/>
                  </a:lnTo>
                  <a:lnTo>
                    <a:pt x="95" y="79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11" y="2457"/>
              <a:ext cx="965" cy="4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27" y="2885"/>
              <a:ext cx="95" cy="94"/>
            </a:xfrm>
            <a:custGeom>
              <a:avLst/>
              <a:gdLst>
                <a:gd name="T0" fmla="*/ 16 w 95"/>
                <a:gd name="T1" fmla="*/ 15 h 94"/>
                <a:gd name="T2" fmla="*/ 32 w 95"/>
                <a:gd name="T3" fmla="*/ 0 h 94"/>
                <a:gd name="T4" fmla="*/ 95 w 95"/>
                <a:gd name="T5" fmla="*/ 94 h 94"/>
                <a:gd name="T6" fmla="*/ 0 w 95"/>
                <a:gd name="T7" fmla="*/ 31 h 94"/>
                <a:gd name="T8" fmla="*/ 16 w 95"/>
                <a:gd name="T9" fmla="*/ 1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16" y="15"/>
                  </a:moveTo>
                  <a:lnTo>
                    <a:pt x="32" y="0"/>
                  </a:lnTo>
                  <a:lnTo>
                    <a:pt x="95" y="94"/>
                  </a:lnTo>
                  <a:lnTo>
                    <a:pt x="0" y="3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63" y="2536"/>
              <a:ext cx="380" cy="3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81" y="1492"/>
              <a:ext cx="253" cy="25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38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One/Write All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FE (client front end) may communicate with any RM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view synchronous TO group comm.</a:t>
            </a:r>
            <a:endParaRPr lang="en-US" dirty="0" smtClean="0"/>
          </a:p>
          <a:p>
            <a:r>
              <a:rPr lang="en-US" dirty="0" smtClean="0"/>
              <a:t>Every write operation must be performed at all of the </a:t>
            </a:r>
            <a:r>
              <a:rPr lang="en-US" dirty="0" err="1" smtClean="0"/>
              <a:t>RMs</a:t>
            </a:r>
            <a:endParaRPr lang="en-US" dirty="0" smtClean="0"/>
          </a:p>
          <a:p>
            <a:pPr lvl="1"/>
            <a:r>
              <a:rPr lang="en-US" dirty="0" smtClean="0"/>
              <a:t>Each contacted RM sets a write lock on the object.  </a:t>
            </a:r>
          </a:p>
          <a:p>
            <a:r>
              <a:rPr lang="en-US" dirty="0" smtClean="0"/>
              <a:t>A read operation can be performed at any single RM</a:t>
            </a:r>
          </a:p>
          <a:p>
            <a:pPr lvl="1"/>
            <a:r>
              <a:rPr lang="en-US" dirty="0" smtClean="0"/>
              <a:t>A contacted RM sets a read lock on the object.</a:t>
            </a:r>
          </a:p>
          <a:p>
            <a:r>
              <a:rPr lang="en-US" dirty="0" smtClean="0"/>
              <a:t>Serial </a:t>
            </a:r>
            <a:r>
              <a:rPr lang="en-US" dirty="0" smtClean="0"/>
              <a:t>equivalence</a:t>
            </a:r>
          </a:p>
          <a:p>
            <a:pPr lvl="1"/>
            <a:r>
              <a:rPr lang="en-US" dirty="0" smtClean="0"/>
              <a:t>Any pair of write operations will require locks at all of the </a:t>
            </a:r>
            <a:r>
              <a:rPr lang="en-US" dirty="0" err="1" smtClean="0"/>
              <a:t>RMs</a:t>
            </a:r>
            <a:r>
              <a:rPr lang="en-US" dirty="0" smtClean="0"/>
              <a:t>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not allowed</a:t>
            </a:r>
            <a:endParaRPr lang="en-US" dirty="0" smtClean="0"/>
          </a:p>
          <a:p>
            <a:pPr lvl="1"/>
            <a:r>
              <a:rPr lang="en-US" dirty="0" smtClean="0"/>
              <a:t>A read operation and a write operation will require conflicting locks at some RM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not allowed</a:t>
            </a:r>
            <a:endParaRPr lang="en-US" dirty="0" smtClean="0"/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r>
              <a:rPr lang="en-US" dirty="0" smtClean="0"/>
              <a:t>Disadvantage?</a:t>
            </a:r>
          </a:p>
          <a:p>
            <a:pPr lvl="1"/>
            <a:r>
              <a:rPr lang="en-US" dirty="0" smtClean="0"/>
              <a:t>Failures block the system (esp. writes).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read request on an object can be performed by any RM, but a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update request must be performed across all available (i.e., non-faulty) </a:t>
            </a:r>
            <a:r>
              <a:rPr lang="en-US" dirty="0" err="1" smtClean="0"/>
              <a:t>RMs</a:t>
            </a:r>
            <a:r>
              <a:rPr lang="en-US" dirty="0" smtClean="0"/>
              <a:t> in the group.</a:t>
            </a:r>
          </a:p>
          <a:p>
            <a:r>
              <a:rPr lang="en-US" dirty="0" smtClean="0"/>
              <a:t>As long as the set of available </a:t>
            </a:r>
            <a:r>
              <a:rPr lang="en-US" dirty="0" err="1" smtClean="0"/>
              <a:t>RMs</a:t>
            </a:r>
            <a:r>
              <a:rPr lang="en-US" dirty="0" smtClean="0"/>
              <a:t> does not change, local concurrency control achieves one-copy </a:t>
            </a:r>
            <a:r>
              <a:rPr lang="en-US" dirty="0" err="1" smtClean="0"/>
              <a:t>serializability</a:t>
            </a:r>
            <a:r>
              <a:rPr lang="en-US" dirty="0" smtClean="0"/>
              <a:t> in the same way as in read-one/write-all replication. </a:t>
            </a:r>
          </a:p>
          <a:p>
            <a:r>
              <a:rPr lang="en-US" dirty="0" smtClean="0"/>
              <a:t>May not be true if </a:t>
            </a:r>
            <a:r>
              <a:rPr lang="en-US" dirty="0" err="1" smtClean="0"/>
              <a:t>RMs</a:t>
            </a:r>
            <a:r>
              <a:rPr lang="en-US" dirty="0" smtClean="0"/>
              <a:t> fail and recover during conflicting transactions.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8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Copies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61975" y="1814513"/>
            <a:ext cx="7883525" cy="3538537"/>
            <a:chOff x="384" y="1143"/>
            <a:chExt cx="5379" cy="222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19" y="1985"/>
              <a:ext cx="2744" cy="13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" y="2421"/>
              <a:ext cx="2354" cy="95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56" y="2671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28" y="2874"/>
              <a:ext cx="249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821" y="2915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18" y="312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4" y="2671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097" y="2047"/>
              <a:ext cx="562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23" y="1159"/>
              <a:ext cx="561" cy="62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84" y="1244"/>
              <a:ext cx="101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61" y="2655"/>
              <a:ext cx="562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4017" y="2827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08" y="310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102" y="2868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66" y="1143"/>
              <a:ext cx="546" cy="624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89" y="1213"/>
              <a:ext cx="101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547" y="2117"/>
              <a:ext cx="106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76" y="1714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deposit(A,3);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175" y="121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896" y="1216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522" y="2135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3861" y="1559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getBalance(B)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522" y="1948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351" y="2507"/>
              <a:ext cx="106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90" y="312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144" y="2500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031" y="2640"/>
              <a:ext cx="561" cy="63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5187" y="2811"/>
              <a:ext cx="249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5272" y="285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093" y="3093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1569" y="1439"/>
              <a:ext cx="250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3284" y="1424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100" y="2820"/>
              <a:ext cx="265" cy="25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193" y="288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3253" y="2219"/>
              <a:ext cx="250" cy="24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339" y="226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883" y="2764"/>
              <a:ext cx="78" cy="94"/>
            </a:xfrm>
            <a:custGeom>
              <a:avLst/>
              <a:gdLst>
                <a:gd name="T0" fmla="*/ 47 w 78"/>
                <a:gd name="T1" fmla="*/ 16 h 94"/>
                <a:gd name="T2" fmla="*/ 78 w 78"/>
                <a:gd name="T3" fmla="*/ 32 h 94"/>
                <a:gd name="T4" fmla="*/ 0 w 78"/>
                <a:gd name="T5" fmla="*/ 94 h 94"/>
                <a:gd name="T6" fmla="*/ 32 w 78"/>
                <a:gd name="T7" fmla="*/ 0 h 94"/>
                <a:gd name="T8" fmla="*/ 47 w 78"/>
                <a:gd name="T9" fmla="*/ 1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4"/>
                <a:gd name="T17" fmla="*/ 78 w 78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4">
                  <a:moveTo>
                    <a:pt x="47" y="16"/>
                  </a:moveTo>
                  <a:lnTo>
                    <a:pt x="78" y="32"/>
                  </a:lnTo>
                  <a:lnTo>
                    <a:pt x="0" y="94"/>
                  </a:lnTo>
                  <a:lnTo>
                    <a:pt x="32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930" y="1673"/>
              <a:ext cx="686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144" y="2219"/>
              <a:ext cx="94" cy="78"/>
            </a:xfrm>
            <a:custGeom>
              <a:avLst/>
              <a:gdLst>
                <a:gd name="T0" fmla="*/ 0 w 94"/>
                <a:gd name="T1" fmla="*/ 31 h 78"/>
                <a:gd name="T2" fmla="*/ 16 w 94"/>
                <a:gd name="T3" fmla="*/ 0 h 78"/>
                <a:gd name="T4" fmla="*/ 94 w 94"/>
                <a:gd name="T5" fmla="*/ 78 h 78"/>
                <a:gd name="T6" fmla="*/ 0 w 94"/>
                <a:gd name="T7" fmla="*/ 62 h 78"/>
                <a:gd name="T8" fmla="*/ 0 w 94"/>
                <a:gd name="T9" fmla="*/ 31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8"/>
                <a:gd name="T17" fmla="*/ 94 w 9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8">
                  <a:moveTo>
                    <a:pt x="0" y="31"/>
                  </a:moveTo>
                  <a:lnTo>
                    <a:pt x="16" y="0"/>
                  </a:lnTo>
                  <a:lnTo>
                    <a:pt x="94" y="78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1819" y="1626"/>
              <a:ext cx="1325" cy="62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302" y="2749"/>
              <a:ext cx="78" cy="93"/>
            </a:xfrm>
            <a:custGeom>
              <a:avLst/>
              <a:gdLst>
                <a:gd name="T0" fmla="*/ 63 w 78"/>
                <a:gd name="T1" fmla="*/ 15 h 93"/>
                <a:gd name="T2" fmla="*/ 78 w 78"/>
                <a:gd name="T3" fmla="*/ 47 h 93"/>
                <a:gd name="T4" fmla="*/ 0 w 78"/>
                <a:gd name="T5" fmla="*/ 93 h 93"/>
                <a:gd name="T6" fmla="*/ 47 w 78"/>
                <a:gd name="T7" fmla="*/ 0 h 93"/>
                <a:gd name="T8" fmla="*/ 63 w 78"/>
                <a:gd name="T9" fmla="*/ 15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3"/>
                <a:gd name="T17" fmla="*/ 78 w 78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3">
                  <a:moveTo>
                    <a:pt x="63" y="15"/>
                  </a:moveTo>
                  <a:lnTo>
                    <a:pt x="78" y="47"/>
                  </a:lnTo>
                  <a:lnTo>
                    <a:pt x="0" y="93"/>
                  </a:lnTo>
                  <a:lnTo>
                    <a:pt x="47" y="0"/>
                  </a:lnTo>
                  <a:lnTo>
                    <a:pt x="63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H="1">
              <a:off x="2365" y="1642"/>
              <a:ext cx="966" cy="112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109" y="2764"/>
              <a:ext cx="93" cy="78"/>
            </a:xfrm>
            <a:custGeom>
              <a:avLst/>
              <a:gdLst>
                <a:gd name="T0" fmla="*/ 15 w 93"/>
                <a:gd name="T1" fmla="*/ 16 h 78"/>
                <a:gd name="T2" fmla="*/ 31 w 93"/>
                <a:gd name="T3" fmla="*/ 0 h 78"/>
                <a:gd name="T4" fmla="*/ 93 w 93"/>
                <a:gd name="T5" fmla="*/ 78 h 78"/>
                <a:gd name="T6" fmla="*/ 0 w 93"/>
                <a:gd name="T7" fmla="*/ 32 h 78"/>
                <a:gd name="T8" fmla="*/ 15 w 93"/>
                <a:gd name="T9" fmla="*/ 1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8"/>
                <a:gd name="T17" fmla="*/ 93 w 9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8">
                  <a:moveTo>
                    <a:pt x="15" y="16"/>
                  </a:moveTo>
                  <a:lnTo>
                    <a:pt x="31" y="0"/>
                  </a:lnTo>
                  <a:lnTo>
                    <a:pt x="93" y="78"/>
                  </a:lnTo>
                  <a:lnTo>
                    <a:pt x="0" y="32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03" y="1626"/>
              <a:ext cx="1621" cy="115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5062" y="2858"/>
              <a:ext cx="93" cy="62"/>
            </a:xfrm>
            <a:custGeom>
              <a:avLst/>
              <a:gdLst>
                <a:gd name="T0" fmla="*/ 0 w 93"/>
                <a:gd name="T1" fmla="*/ 31 h 62"/>
                <a:gd name="T2" fmla="*/ 15 w 93"/>
                <a:gd name="T3" fmla="*/ 0 h 62"/>
                <a:gd name="T4" fmla="*/ 93 w 93"/>
                <a:gd name="T5" fmla="*/ 62 h 62"/>
                <a:gd name="T6" fmla="*/ 0 w 93"/>
                <a:gd name="T7" fmla="*/ 47 h 62"/>
                <a:gd name="T8" fmla="*/ 0 w 9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62"/>
                <a:gd name="T17" fmla="*/ 93 w 9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62">
                  <a:moveTo>
                    <a:pt x="0" y="31"/>
                  </a:moveTo>
                  <a:lnTo>
                    <a:pt x="15" y="0"/>
                  </a:lnTo>
                  <a:lnTo>
                    <a:pt x="93" y="62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87" y="2375"/>
              <a:ext cx="1575" cy="51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924" y="2811"/>
              <a:ext cx="93" cy="78"/>
            </a:xfrm>
            <a:custGeom>
              <a:avLst/>
              <a:gdLst>
                <a:gd name="T0" fmla="*/ 15 w 93"/>
                <a:gd name="T1" fmla="*/ 16 h 78"/>
                <a:gd name="T2" fmla="*/ 31 w 93"/>
                <a:gd name="T3" fmla="*/ 0 h 78"/>
                <a:gd name="T4" fmla="*/ 93 w 93"/>
                <a:gd name="T5" fmla="*/ 78 h 78"/>
                <a:gd name="T6" fmla="*/ 0 w 93"/>
                <a:gd name="T7" fmla="*/ 47 h 78"/>
                <a:gd name="T8" fmla="*/ 15 w 93"/>
                <a:gd name="T9" fmla="*/ 1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78"/>
                <a:gd name="T17" fmla="*/ 93 w 9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78">
                  <a:moveTo>
                    <a:pt x="15" y="16"/>
                  </a:moveTo>
                  <a:lnTo>
                    <a:pt x="31" y="0"/>
                  </a:lnTo>
                  <a:lnTo>
                    <a:pt x="93" y="78"/>
                  </a:lnTo>
                  <a:lnTo>
                    <a:pt x="0" y="47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3456" y="2437"/>
              <a:ext cx="483" cy="3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993" y="2967"/>
              <a:ext cx="93" cy="62"/>
            </a:xfrm>
            <a:custGeom>
              <a:avLst/>
              <a:gdLst>
                <a:gd name="T0" fmla="*/ 93 w 93"/>
                <a:gd name="T1" fmla="*/ 31 h 62"/>
                <a:gd name="T2" fmla="*/ 93 w 93"/>
                <a:gd name="T3" fmla="*/ 62 h 62"/>
                <a:gd name="T4" fmla="*/ 0 w 93"/>
                <a:gd name="T5" fmla="*/ 47 h 62"/>
                <a:gd name="T6" fmla="*/ 93 w 93"/>
                <a:gd name="T7" fmla="*/ 0 h 62"/>
                <a:gd name="T8" fmla="*/ 93 w 9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62"/>
                <a:gd name="T17" fmla="*/ 93 w 9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62">
                  <a:moveTo>
                    <a:pt x="93" y="31"/>
                  </a:moveTo>
                  <a:lnTo>
                    <a:pt x="93" y="62"/>
                  </a:lnTo>
                  <a:lnTo>
                    <a:pt x="0" y="47"/>
                  </a:lnTo>
                  <a:lnTo>
                    <a:pt x="93" y="0"/>
                  </a:lnTo>
                  <a:lnTo>
                    <a:pt x="93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H="1">
              <a:off x="1102" y="2967"/>
              <a:ext cx="982" cy="3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2133600" y="29718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62600" y="2286000"/>
            <a:ext cx="14478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Multiply 57"/>
          <p:cNvSpPr/>
          <p:nvPr/>
        </p:nvSpPr>
        <p:spPr bwMode="auto">
          <a:xfrm>
            <a:off x="609600" y="4114800"/>
            <a:ext cx="1219200" cy="1143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Multiply 58"/>
          <p:cNvSpPr/>
          <p:nvPr/>
        </p:nvSpPr>
        <p:spPr bwMode="auto">
          <a:xfrm>
            <a:off x="7162800" y="4114800"/>
            <a:ext cx="1219200" cy="1143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5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RM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that:</a:t>
            </a:r>
          </a:p>
          <a:p>
            <a:pPr lvl="1"/>
            <a:r>
              <a:rPr lang="en-US" dirty="0" smtClean="0"/>
              <a:t>RM X fails just after T has performed </a:t>
            </a:r>
            <a:r>
              <a:rPr lang="en-US" dirty="0" err="1" smtClean="0"/>
              <a:t>getBalance</a:t>
            </a:r>
            <a:r>
              <a:rPr lang="en-US" dirty="0" smtClean="0"/>
              <a:t>; and</a:t>
            </a:r>
          </a:p>
          <a:p>
            <a:pPr lvl="1"/>
            <a:r>
              <a:rPr lang="en-US" dirty="0" smtClean="0"/>
              <a:t>RM N fails just after U has performed </a:t>
            </a:r>
            <a:r>
              <a:rPr lang="en-US" dirty="0" err="1" smtClean="0"/>
              <a:t>getBalance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Both failures occur before any of the deposit()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Subsequently:</a:t>
            </a:r>
          </a:p>
          <a:p>
            <a:pPr lvl="1"/>
            <a:r>
              <a:rPr lang="en-US" dirty="0" smtClean="0"/>
              <a:t>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deposit will be performed at </a:t>
            </a:r>
            <a:r>
              <a:rPr lang="en-US" dirty="0" err="1" smtClean="0"/>
              <a:t>RMs</a:t>
            </a:r>
            <a:r>
              <a:rPr lang="en-US" dirty="0" smtClean="0"/>
              <a:t> M and P </a:t>
            </a:r>
          </a:p>
          <a:p>
            <a:pPr lvl="1"/>
            <a:r>
              <a:rPr lang="en-US" dirty="0" smtClean="0"/>
              <a:t>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deposit will be performed at RM Y. </a:t>
            </a:r>
          </a:p>
          <a:p>
            <a:r>
              <a:rPr lang="en-US" dirty="0" smtClean="0"/>
              <a:t>The concurrency control on A at RM X does not prevent transaction U from updating A at RM Y.</a:t>
            </a:r>
          </a:p>
          <a:p>
            <a:r>
              <a:rPr lang="en-US" dirty="0" smtClean="0"/>
              <a:t>Solution: Must also serialize RM crashes and recoveries with respect to entire transactions.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Gossiping?</a:t>
            </a:r>
          </a:p>
          <a:p>
            <a:r>
              <a:rPr lang="en-US" dirty="0" smtClean="0"/>
              <a:t>Dynamo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Consistent 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Object 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Quorums</a:t>
            </a:r>
            <a:r>
              <a:rPr lang="en-US" dirty="0"/>
              <a:t> for partition/failure tolerance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Merkel 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Causal consistency?</a:t>
            </a:r>
          </a:p>
          <a:p>
            <a:r>
              <a:rPr lang="en-US" dirty="0" smtClean="0"/>
              <a:t>Eventual consistency?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perspective,</a:t>
            </a:r>
          </a:p>
          <a:p>
            <a:pPr lvl="1"/>
            <a:r>
              <a:rPr lang="en-US" dirty="0" smtClean="0"/>
              <a:t>T has read from an object at X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/>
              <a:t> X must have failed after 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operation. </a:t>
            </a:r>
          </a:p>
          <a:p>
            <a:pPr lvl="1"/>
            <a:r>
              <a:rPr lang="en-US" dirty="0" smtClean="0"/>
              <a:t>T observes the failure of N when it attempts to update the object B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/>
              <a:t> N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failure must be before T.</a:t>
            </a:r>
          </a:p>
          <a:p>
            <a:pPr lvl="1"/>
            <a:r>
              <a:rPr lang="en-US" dirty="0" smtClean="0"/>
              <a:t>Thus: N fails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T reads object A at X; T writes objects B at M and P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T commits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X fails.</a:t>
            </a:r>
          </a:p>
          <a:p>
            <a:r>
              <a:rPr lang="en-US" dirty="0" smtClean="0"/>
              <a:t>From 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perspective,</a:t>
            </a:r>
          </a:p>
          <a:p>
            <a:pPr lvl="1"/>
            <a:r>
              <a:rPr lang="en-US" dirty="0" smtClean="0"/>
              <a:t>Thus: X fails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U reads object B at N; U writes object A at Y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U commits </a:t>
            </a:r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N fails.</a:t>
            </a:r>
          </a:p>
          <a:p>
            <a:r>
              <a:rPr lang="en-US" dirty="0" smtClean="0"/>
              <a:t>At the time T tries to commit, </a:t>
            </a:r>
          </a:p>
          <a:p>
            <a:pPr lvl="1"/>
            <a:r>
              <a:rPr lang="en-US" dirty="0" smtClean="0"/>
              <a:t>it first checks if N is still not available and if X, M and P are still available. Only then can T commit.</a:t>
            </a:r>
          </a:p>
          <a:p>
            <a:pPr lvl="1"/>
            <a:r>
              <a:rPr lang="en-US" dirty="0" smtClean="0"/>
              <a:t>If T commits, U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validation will fail because N has already failed.</a:t>
            </a:r>
          </a:p>
          <a:p>
            <a:r>
              <a:rPr lang="en-US" dirty="0" smtClean="0"/>
              <a:t>Can be combined with 2PC. </a:t>
            </a:r>
          </a:p>
          <a:p>
            <a:r>
              <a:rPr lang="en-US" dirty="0" smtClean="0"/>
              <a:t>Caveat: Local validation may not work if partitions occur in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quorum</a:t>
            </a:r>
          </a:p>
          <a:p>
            <a:r>
              <a:rPr lang="en-US" dirty="0" smtClean="0"/>
              <a:t>Distributed </a:t>
            </a:r>
            <a:r>
              <a:rPr lang="en-US" dirty="0"/>
              <a:t>transactions with replication</a:t>
            </a:r>
          </a:p>
          <a:p>
            <a:pPr lvl="1"/>
            <a:r>
              <a:rPr lang="en-US" dirty="0"/>
              <a:t>One copy serialization</a:t>
            </a:r>
          </a:p>
          <a:p>
            <a:pPr lvl="1"/>
            <a:r>
              <a:rPr lang="en-US" dirty="0"/>
              <a:t>Primary copy replication</a:t>
            </a:r>
          </a:p>
          <a:p>
            <a:pPr lvl="1"/>
            <a:r>
              <a:rPr lang="en-US" dirty="0"/>
              <a:t>Read-one/write-all replication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copies </a:t>
            </a:r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  <a:endParaRPr lang="en-US" dirty="0" smtClean="0"/>
          </a:p>
          <a:p>
            <a:r>
              <a:rPr lang="en-US" dirty="0" smtClean="0"/>
              <a:t>“Write, but don’t commit”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the partition gets </a:t>
            </a:r>
            <a:r>
              <a:rPr lang="en-US" dirty="0" smtClean="0"/>
              <a:t>healed in time.</a:t>
            </a:r>
            <a:endParaRPr lang="en-US" dirty="0"/>
          </a:p>
          <a:p>
            <a:r>
              <a:rPr lang="en-US" dirty="0" smtClean="0"/>
              <a:t>Resolve </a:t>
            </a:r>
            <a:r>
              <a:rPr lang="en-US" dirty="0"/>
              <a:t>write-write </a:t>
            </a:r>
            <a:r>
              <a:rPr lang="en-US" dirty="0" smtClean="0"/>
              <a:t>conflicts after the </a:t>
            </a:r>
            <a:r>
              <a:rPr lang="en-US" dirty="0"/>
              <a:t>partition </a:t>
            </a:r>
            <a:r>
              <a:rPr lang="en-US" dirty="0" smtClean="0"/>
              <a:t>heals.</a:t>
            </a:r>
            <a:endParaRPr lang="en-US" dirty="0"/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optimistic approach</a:t>
            </a:r>
          </a:p>
          <a:p>
            <a:r>
              <a:rPr lang="en-US" dirty="0"/>
              <a:t>Quorum is based on views at any time</a:t>
            </a:r>
          </a:p>
          <a:p>
            <a:pPr lvl="1"/>
            <a:r>
              <a:rPr lang="en-US" dirty="0"/>
              <a:t>Uses group communication as a building block (see previous lecture</a:t>
            </a:r>
            <a:r>
              <a:rPr lang="en-US" dirty="0" smtClean="0"/>
              <a:t>)</a:t>
            </a:r>
          </a:p>
          <a:p>
            <a:r>
              <a:rPr lang="en-US" dirty="0"/>
              <a:t>We define thresholds for each of read and write 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: regular writer quorum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: regular reader quorum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w</a:t>
            </a:r>
            <a:r>
              <a:rPr lang="en-US" dirty="0"/>
              <a:t>: minimum nodes in a view for write, e.g.,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&gt; N</a:t>
            </a:r>
            <a:r>
              <a:rPr lang="en-US" dirty="0" smtClean="0">
                <a:solidFill>
                  <a:srgbClr val="FF0000"/>
                </a:solidFill>
              </a:rPr>
              <a:t>/4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r</a:t>
            </a:r>
            <a:r>
              <a:rPr lang="en-US" dirty="0"/>
              <a:t>: minimum nodes in a view for read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dirty="0" smtClean="0">
                <a:solidFill>
                  <a:srgbClr val="FF0000"/>
                </a:solidFill>
              </a:rPr>
              <a:t>N/2</a:t>
            </a:r>
            <a:endParaRPr lang="en-US" dirty="0"/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/>
              <a:t>Try regular quorum first; if it doesn’t work, change the view. If the minimum is satisfied, then proceed.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w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effectively determine which partition can proceed.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9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Consider: N = 5, w = 5, r = 1, A</a:t>
            </a:r>
            <a:r>
              <a:rPr lang="en-US" baseline="-25000" dirty="0"/>
              <a:t>w</a:t>
            </a:r>
            <a:r>
              <a:rPr lang="en-US" dirty="0"/>
              <a:t> = 3, 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 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55292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3989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39800" y="3344862"/>
            <a:ext cx="7239000" cy="977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52500" y="25447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52500" y="17319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28700" y="1770062"/>
            <a:ext cx="7162800" cy="769938"/>
            <a:chOff x="648" y="984"/>
            <a:chExt cx="4512" cy="48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44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44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8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0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40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30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00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0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91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64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64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54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324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24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15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816" y="99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Initially all nodes are in</a:t>
              </a:r>
            </a:p>
          </p:txBody>
        </p:sp>
      </p:grp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130300" y="1643062"/>
            <a:ext cx="7061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041400" y="2519362"/>
            <a:ext cx="7162800" cy="833438"/>
            <a:chOff x="656" y="1504"/>
            <a:chExt cx="4512" cy="525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752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52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656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40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40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131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201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1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92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64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64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55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25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25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316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3824" y="155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Network is partitioned</a:t>
              </a: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3096" y="1504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1041400" y="3395662"/>
            <a:ext cx="7162800" cy="985838"/>
            <a:chOff x="656" y="2016"/>
            <a:chExt cx="4512" cy="621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752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752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656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140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140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31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01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201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192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264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264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255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325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25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16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3824" y="2160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Read is initiated, quorum is reached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096" y="211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" name="AutoShape 63"/>
            <p:cNvCxnSpPr>
              <a:cxnSpLocks noChangeShapeType="1"/>
              <a:stCxn id="47" idx="0"/>
              <a:endCxn id="51" idx="0"/>
            </p:cNvCxnSpPr>
            <p:nvPr/>
          </p:nvCxnSpPr>
          <p:spPr bwMode="auto">
            <a:xfrm rot="5400000" flipV="1">
              <a:off x="1206" y="1842"/>
              <a:ext cx="40" cy="66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032" y="2016"/>
              <a:ext cx="3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1016000" y="4538662"/>
            <a:ext cx="7226300" cy="985838"/>
            <a:chOff x="664" y="2776"/>
            <a:chExt cx="4552" cy="621"/>
          </a:xfrm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762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762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664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1428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142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133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2046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2046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194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688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268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259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265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3265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316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3851" y="2920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write is initiated, quorum not reached</a:t>
              </a: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3111" y="287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" name="AutoShape 83"/>
            <p:cNvCxnSpPr>
              <a:cxnSpLocks noChangeShapeType="1"/>
              <a:stCxn id="67" idx="0"/>
              <a:endCxn id="71" idx="0"/>
            </p:cNvCxnSpPr>
            <p:nvPr/>
          </p:nvCxnSpPr>
          <p:spPr bwMode="auto">
            <a:xfrm rot="5400000" flipV="1">
              <a:off x="1223" y="2597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1046" y="2776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86" name="AutoShape 85"/>
            <p:cNvCxnSpPr>
              <a:cxnSpLocks noChangeShapeType="1"/>
              <a:stCxn id="67" idx="0"/>
              <a:endCxn id="73" idx="0"/>
            </p:cNvCxnSpPr>
            <p:nvPr/>
          </p:nvCxnSpPr>
          <p:spPr bwMode="auto">
            <a:xfrm rot="5400000" flipV="1">
              <a:off x="1549" y="2271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6"/>
            <p:cNvCxnSpPr>
              <a:cxnSpLocks noChangeShapeType="1"/>
              <a:stCxn id="67" idx="0"/>
              <a:endCxn id="76" idx="0"/>
            </p:cNvCxnSpPr>
            <p:nvPr/>
          </p:nvCxnSpPr>
          <p:spPr bwMode="auto">
            <a:xfrm rot="5400000" flipV="1">
              <a:off x="1870" y="1950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AutoShape 87"/>
            <p:cNvCxnSpPr>
              <a:cxnSpLocks noChangeShapeType="1"/>
              <a:stCxn id="68" idx="0"/>
              <a:endCxn id="83" idx="0"/>
            </p:cNvCxnSpPr>
            <p:nvPr/>
          </p:nvCxnSpPr>
          <p:spPr bwMode="auto">
            <a:xfrm rot="-5400000">
              <a:off x="1972" y="1812"/>
              <a:ext cx="80" cy="2199"/>
            </a:xfrm>
            <a:prstGeom prst="curvedConnector3">
              <a:avLst>
                <a:gd name="adj1" fmla="val 31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3000" y="2816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965200" y="5643562"/>
            <a:ext cx="7226300" cy="985838"/>
            <a:chOff x="608" y="3360"/>
            <a:chExt cx="4552" cy="621"/>
          </a:xfrm>
        </p:grpSpPr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706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1"/>
            <p:cNvSpPr txBox="1">
              <a:spLocks noChangeArrowheads="1"/>
            </p:cNvSpPr>
            <p:nvPr/>
          </p:nvSpPr>
          <p:spPr bwMode="auto">
            <a:xfrm>
              <a:off x="706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3" name="Text Box 92"/>
            <p:cNvSpPr txBox="1">
              <a:spLocks noChangeArrowheads="1"/>
            </p:cNvSpPr>
            <p:nvPr/>
          </p:nvSpPr>
          <p:spPr bwMode="auto">
            <a:xfrm>
              <a:off x="608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1372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137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127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1990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1990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189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2632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100"/>
            <p:cNvSpPr txBox="1">
              <a:spLocks noChangeArrowheads="1"/>
            </p:cNvSpPr>
            <p:nvPr/>
          </p:nvSpPr>
          <p:spPr bwMode="auto">
            <a:xfrm>
              <a:off x="263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102" name="Text Box 101"/>
            <p:cNvSpPr txBox="1">
              <a:spLocks noChangeArrowheads="1"/>
            </p:cNvSpPr>
            <p:nvPr/>
          </p:nvSpPr>
          <p:spPr bwMode="auto">
            <a:xfrm>
              <a:off x="253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3209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103"/>
            <p:cNvSpPr txBox="1">
              <a:spLocks noChangeArrowheads="1"/>
            </p:cNvSpPr>
            <p:nvPr/>
          </p:nvSpPr>
          <p:spPr bwMode="auto">
            <a:xfrm>
              <a:off x="3209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5" name="Text Box 104"/>
            <p:cNvSpPr txBox="1">
              <a:spLocks noChangeArrowheads="1"/>
            </p:cNvSpPr>
            <p:nvPr/>
          </p:nvSpPr>
          <p:spPr bwMode="auto">
            <a:xfrm>
              <a:off x="311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6" name="Text Box 105"/>
            <p:cNvSpPr txBox="1">
              <a:spLocks noChangeArrowheads="1"/>
            </p:cNvSpPr>
            <p:nvPr/>
          </p:nvSpPr>
          <p:spPr bwMode="auto">
            <a:xfrm>
              <a:off x="3795" y="3504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P1 changes view,   writes &amp; updates views</a:t>
              </a: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3055" y="345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AutoShape 107"/>
            <p:cNvCxnSpPr>
              <a:cxnSpLocks noChangeShapeType="1"/>
              <a:stCxn id="91" idx="0"/>
              <a:endCxn id="95" idx="0"/>
            </p:cNvCxnSpPr>
            <p:nvPr/>
          </p:nvCxnSpPr>
          <p:spPr bwMode="auto">
            <a:xfrm rot="5400000" flipV="1">
              <a:off x="1167" y="3181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108"/>
            <p:cNvSpPr txBox="1">
              <a:spLocks noChangeArrowheads="1"/>
            </p:cNvSpPr>
            <p:nvPr/>
          </p:nvSpPr>
          <p:spPr bwMode="auto">
            <a:xfrm>
              <a:off x="990" y="3360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110" name="AutoShape 109"/>
            <p:cNvCxnSpPr>
              <a:cxnSpLocks noChangeShapeType="1"/>
              <a:stCxn id="91" idx="0"/>
              <a:endCxn id="97" idx="0"/>
            </p:cNvCxnSpPr>
            <p:nvPr/>
          </p:nvCxnSpPr>
          <p:spPr bwMode="auto">
            <a:xfrm rot="5400000" flipV="1">
              <a:off x="1493" y="2855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110"/>
            <p:cNvCxnSpPr>
              <a:cxnSpLocks noChangeShapeType="1"/>
              <a:stCxn id="91" idx="0"/>
              <a:endCxn id="100" idx="0"/>
            </p:cNvCxnSpPr>
            <p:nvPr/>
          </p:nvCxnSpPr>
          <p:spPr bwMode="auto">
            <a:xfrm rot="5400000" flipV="1">
              <a:off x="1814" y="2534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668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(</a:t>
            </a:r>
            <a:r>
              <a:rPr lang="en-US" dirty="0" err="1"/>
              <a:t>cont</a:t>
            </a:r>
            <a:r>
              <a:rPr lang="fr-FR" dirty="0"/>
              <a:t>'</a:t>
            </a:r>
            <a:r>
              <a:rPr lang="en-US" dirty="0"/>
              <a:t>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39800" y="5618161"/>
            <a:ext cx="7239000" cy="889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449761"/>
            <a:ext cx="7239000" cy="10922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5200" y="3560761"/>
            <a:ext cx="7239000" cy="800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7900" y="24177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65200" y="12620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4572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mtClean="0"/>
              <a:t>  </a:t>
            </a:r>
            <a:endParaRPr lang="en-US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41400" y="3598861"/>
            <a:ext cx="7162800" cy="769938"/>
            <a:chOff x="656" y="2064"/>
            <a:chExt cx="4512" cy="485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752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52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56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0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40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1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01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01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92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64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64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55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325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25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16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824" y="2176"/>
              <a:ext cx="1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Partition is repaired</a:t>
              </a:r>
            </a:p>
          </p:txBody>
        </p:sp>
      </p:grp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041400" y="1503361"/>
            <a:ext cx="7162800" cy="833438"/>
            <a:chOff x="656" y="1376"/>
            <a:chExt cx="4512" cy="525"/>
          </a:xfrm>
        </p:grpSpPr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52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52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656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40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140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31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201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201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92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64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64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255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25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325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316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3824" y="1424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read, has quorum, reads stale data</a:t>
              </a: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096" y="137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" name="AutoShape 44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 flipV="1">
              <a:off x="3400" y="1416"/>
              <a:ext cx="152" cy="147"/>
            </a:xfrm>
            <a:prstGeom prst="curvedConnector4">
              <a:avLst>
                <a:gd name="adj1" fmla="val -94736"/>
                <a:gd name="adj2" fmla="val 197958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3530" y="1536"/>
              <a:ext cx="15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016000" y="4487861"/>
            <a:ext cx="7226300" cy="1074738"/>
            <a:chOff x="640" y="2592"/>
            <a:chExt cx="4552" cy="677"/>
          </a:xfrm>
        </p:grpSpPr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738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738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640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404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0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130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2022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2022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7" name="Text Box 55"/>
            <p:cNvSpPr txBox="1">
              <a:spLocks noChangeArrowheads="1"/>
            </p:cNvSpPr>
            <p:nvPr/>
          </p:nvSpPr>
          <p:spPr bwMode="auto">
            <a:xfrm>
              <a:off x="192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2664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266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256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3241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3241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314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3827" y="2792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P3 initiates write, notices repair</a:t>
              </a:r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1982" y="2592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66" name="AutoShape 64"/>
            <p:cNvCxnSpPr>
              <a:cxnSpLocks noChangeShapeType="1"/>
              <a:stCxn id="55" idx="0"/>
              <a:endCxn id="49" idx="0"/>
            </p:cNvCxnSpPr>
            <p:nvPr/>
          </p:nvCxnSpPr>
          <p:spPr bwMode="auto">
            <a:xfrm rot="-5400000" flipH="1" flipV="1">
              <a:off x="1525" y="2143"/>
              <a:ext cx="1" cy="1284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65"/>
            <p:cNvCxnSpPr>
              <a:cxnSpLocks noChangeShapeType="1"/>
              <a:stCxn id="56" idx="0"/>
              <a:endCxn id="52" idx="0"/>
            </p:cNvCxnSpPr>
            <p:nvPr/>
          </p:nvCxnSpPr>
          <p:spPr bwMode="auto">
            <a:xfrm rot="5400000" flipH="1">
              <a:off x="1842" y="2493"/>
              <a:ext cx="40" cy="621"/>
            </a:xfrm>
            <a:prstGeom prst="curvedConnector3">
              <a:avLst>
                <a:gd name="adj1" fmla="val 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66"/>
            <p:cNvCxnSpPr>
              <a:cxnSpLocks noChangeShapeType="1"/>
              <a:stCxn id="55" idx="0"/>
              <a:endCxn id="61" idx="0"/>
            </p:cNvCxnSpPr>
            <p:nvPr/>
          </p:nvCxnSpPr>
          <p:spPr bwMode="auto">
            <a:xfrm rot="5400000" flipV="1">
              <a:off x="2777" y="2175"/>
              <a:ext cx="1" cy="1220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67"/>
            <p:cNvCxnSpPr>
              <a:cxnSpLocks noChangeShapeType="1"/>
              <a:stCxn id="55" idx="0"/>
              <a:endCxn id="58" idx="0"/>
            </p:cNvCxnSpPr>
            <p:nvPr/>
          </p:nvCxnSpPr>
          <p:spPr bwMode="auto">
            <a:xfrm rot="5400000" flipV="1">
              <a:off x="2488" y="2464"/>
              <a:ext cx="1" cy="642"/>
            </a:xfrm>
            <a:prstGeom prst="curvedConnector3">
              <a:avLst>
                <a:gd name="adj1" fmla="val -10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977900" y="5783261"/>
            <a:ext cx="7226300" cy="769938"/>
            <a:chOff x="616" y="3472"/>
            <a:chExt cx="4552" cy="485"/>
          </a:xfrm>
        </p:grpSpPr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714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70"/>
            <p:cNvSpPr txBox="1">
              <a:spLocks noChangeArrowheads="1"/>
            </p:cNvSpPr>
            <p:nvPr/>
          </p:nvSpPr>
          <p:spPr bwMode="auto">
            <a:xfrm>
              <a:off x="714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616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V1.2</a:t>
              </a: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380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138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28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V2.2</a:t>
              </a: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998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1998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190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V3.2</a:t>
              </a: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2640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64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254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V4.2</a:t>
              </a: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3217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3217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312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V5.2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3803" y="3480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Views are updated to include P5; P5  is informed of updates</a:t>
              </a:r>
            </a:p>
          </p:txBody>
        </p:sp>
      </p:grpSp>
      <p:grpSp>
        <p:nvGrpSpPr>
          <p:cNvPr id="87" name="Group 85"/>
          <p:cNvGrpSpPr>
            <a:grpSpLocks/>
          </p:cNvGrpSpPr>
          <p:nvPr/>
        </p:nvGrpSpPr>
        <p:grpSpPr bwMode="auto">
          <a:xfrm>
            <a:off x="1041400" y="2557461"/>
            <a:ext cx="7162800" cy="833438"/>
            <a:chOff x="656" y="1360"/>
            <a:chExt cx="4512" cy="525"/>
          </a:xfrm>
        </p:grpSpPr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752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7"/>
            <p:cNvSpPr txBox="1">
              <a:spLocks noChangeArrowheads="1"/>
            </p:cNvSpPr>
            <p:nvPr/>
          </p:nvSpPr>
          <p:spPr bwMode="auto">
            <a:xfrm>
              <a:off x="752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0" name="Text Box 88"/>
            <p:cNvSpPr txBox="1">
              <a:spLocks noChangeArrowheads="1"/>
            </p:cNvSpPr>
            <p:nvPr/>
          </p:nvSpPr>
          <p:spPr bwMode="auto">
            <a:xfrm>
              <a:off x="656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auto">
            <a:xfrm>
              <a:off x="140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0"/>
            <p:cNvSpPr txBox="1">
              <a:spLocks noChangeArrowheads="1"/>
            </p:cNvSpPr>
            <p:nvPr/>
          </p:nvSpPr>
          <p:spPr bwMode="auto">
            <a:xfrm>
              <a:off x="140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3" name="Text Box 91"/>
            <p:cNvSpPr txBox="1">
              <a:spLocks noChangeArrowheads="1"/>
            </p:cNvSpPr>
            <p:nvPr/>
          </p:nvSpPr>
          <p:spPr bwMode="auto">
            <a:xfrm>
              <a:off x="131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auto">
            <a:xfrm>
              <a:off x="201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3"/>
            <p:cNvSpPr txBox="1">
              <a:spLocks noChangeArrowheads="1"/>
            </p:cNvSpPr>
            <p:nvPr/>
          </p:nvSpPr>
          <p:spPr bwMode="auto">
            <a:xfrm>
              <a:off x="201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6" name="Text Box 94"/>
            <p:cNvSpPr txBox="1">
              <a:spLocks noChangeArrowheads="1"/>
            </p:cNvSpPr>
            <p:nvPr/>
          </p:nvSpPr>
          <p:spPr bwMode="auto">
            <a:xfrm>
              <a:off x="192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auto">
            <a:xfrm>
              <a:off x="264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6"/>
            <p:cNvSpPr txBox="1">
              <a:spLocks noChangeArrowheads="1"/>
            </p:cNvSpPr>
            <p:nvPr/>
          </p:nvSpPr>
          <p:spPr bwMode="auto">
            <a:xfrm>
              <a:off x="264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99" name="Text Box 97"/>
            <p:cNvSpPr txBox="1">
              <a:spLocks noChangeArrowheads="1"/>
            </p:cNvSpPr>
            <p:nvPr/>
          </p:nvSpPr>
          <p:spPr bwMode="auto">
            <a:xfrm>
              <a:off x="255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auto">
            <a:xfrm>
              <a:off x="325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99"/>
            <p:cNvSpPr txBox="1">
              <a:spLocks noChangeArrowheads="1"/>
            </p:cNvSpPr>
            <p:nvPr/>
          </p:nvSpPr>
          <p:spPr bwMode="auto">
            <a:xfrm>
              <a:off x="325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2" name="Text Box 100"/>
            <p:cNvSpPr txBox="1">
              <a:spLocks noChangeArrowheads="1"/>
            </p:cNvSpPr>
            <p:nvPr/>
          </p:nvSpPr>
          <p:spPr bwMode="auto">
            <a:xfrm>
              <a:off x="316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3" name="Text Box 101"/>
            <p:cNvSpPr txBox="1">
              <a:spLocks noChangeArrowheads="1"/>
            </p:cNvSpPr>
            <p:nvPr/>
          </p:nvSpPr>
          <p:spPr bwMode="auto">
            <a:xfrm>
              <a:off x="3824" y="1408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write, no quorum, A</a:t>
              </a:r>
              <a:r>
                <a:rPr lang="en-US" sz="1600" b="1" baseline="-25000">
                  <a:solidFill>
                    <a:schemeClr val="tx1"/>
                  </a:solidFill>
                </a:rPr>
                <a:t>w</a:t>
              </a:r>
              <a:r>
                <a:rPr lang="en-US" sz="1600" b="1">
                  <a:solidFill>
                    <a:schemeClr val="tx1"/>
                  </a:solidFill>
                </a:rPr>
                <a:t> not met, aborts.</a:t>
              </a:r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3096" y="1360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5" name="AutoShape 103"/>
            <p:cNvCxnSpPr>
              <a:cxnSpLocks noChangeShapeType="1"/>
              <a:stCxn id="101" idx="3"/>
              <a:endCxn id="100" idx="0"/>
            </p:cNvCxnSpPr>
            <p:nvPr/>
          </p:nvCxnSpPr>
          <p:spPr bwMode="auto">
            <a:xfrm flipH="1" flipV="1">
              <a:off x="3400" y="1400"/>
              <a:ext cx="152" cy="147"/>
            </a:xfrm>
            <a:prstGeom prst="curvedConnector4">
              <a:avLst>
                <a:gd name="adj1" fmla="val -94736"/>
                <a:gd name="adj2" fmla="val 148296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104"/>
            <p:cNvSpPr txBox="1">
              <a:spLocks noChangeArrowheads="1"/>
            </p:cNvSpPr>
            <p:nvPr/>
          </p:nvSpPr>
          <p:spPr bwMode="auto">
            <a:xfrm>
              <a:off x="3530" y="152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 flipH="1" flipV="1">
              <a:off x="3096" y="1440"/>
              <a:ext cx="16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 flipH="1">
              <a:off x="3096" y="156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H="1">
              <a:off x="3096" y="1616"/>
              <a:ext cx="176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H="1">
              <a:off x="3088" y="1656"/>
              <a:ext cx="224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109"/>
            <p:cNvSpPr txBox="1">
              <a:spLocks noChangeArrowheads="1"/>
            </p:cNvSpPr>
            <p:nvPr/>
          </p:nvSpPr>
          <p:spPr bwMode="auto">
            <a:xfrm>
              <a:off x="2986" y="13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2" name="Text Box 110"/>
            <p:cNvSpPr txBox="1">
              <a:spLocks noChangeArrowheads="1"/>
            </p:cNvSpPr>
            <p:nvPr/>
          </p:nvSpPr>
          <p:spPr bwMode="auto">
            <a:xfrm>
              <a:off x="2994" y="1464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3" name="Text Box 111"/>
            <p:cNvSpPr txBox="1">
              <a:spLocks noChangeArrowheads="1"/>
            </p:cNvSpPr>
            <p:nvPr/>
          </p:nvSpPr>
          <p:spPr bwMode="auto">
            <a:xfrm>
              <a:off x="3002" y="15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4" name="Text Box 112"/>
            <p:cNvSpPr txBox="1">
              <a:spLocks noChangeArrowheads="1"/>
            </p:cNvSpPr>
            <p:nvPr/>
          </p:nvSpPr>
          <p:spPr bwMode="auto">
            <a:xfrm>
              <a:off x="3002" y="1672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174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 on Replicated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8000" y="1866900"/>
            <a:ext cx="8020050" cy="3590925"/>
            <a:chOff x="347" y="1176"/>
            <a:chExt cx="5473" cy="22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20" y="2030"/>
              <a:ext cx="2800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" y="2473"/>
              <a:ext cx="2389" cy="96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70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44" y="293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45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103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15" y="2094"/>
              <a:ext cx="570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273" y="2268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376" y="231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10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68" y="2900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6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510" y="1200"/>
              <a:ext cx="569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502" y="1192"/>
              <a:ext cx="585" cy="648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4" y="1246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61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5219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32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764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922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24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439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586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689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46" y="297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5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92" y="2243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357" y="118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349" y="1176"/>
              <a:ext cx="585" cy="649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02" y="1262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88" y="2559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04" y="2465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186" y="1800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36" y="148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889" y="1519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412" y="1461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70" y="2805"/>
              <a:ext cx="63" cy="111"/>
            </a:xfrm>
            <a:custGeom>
              <a:avLst/>
              <a:gdLst>
                <a:gd name="T0" fmla="*/ 32 w 63"/>
                <a:gd name="T1" fmla="*/ 16 h 111"/>
                <a:gd name="T2" fmla="*/ 63 w 63"/>
                <a:gd name="T3" fmla="*/ 16 h 111"/>
                <a:gd name="T4" fmla="*/ 16 w 63"/>
                <a:gd name="T5" fmla="*/ 111 h 111"/>
                <a:gd name="T6" fmla="*/ 0 w 63"/>
                <a:gd name="T7" fmla="*/ 0 h 111"/>
                <a:gd name="T8" fmla="*/ 32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32" y="16"/>
                  </a:moveTo>
                  <a:lnTo>
                    <a:pt x="63" y="16"/>
                  </a:lnTo>
                  <a:lnTo>
                    <a:pt x="16" y="111"/>
                  </a:ln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1502" y="1730"/>
              <a:ext cx="174" cy="10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432" y="2188"/>
              <a:ext cx="95" cy="64"/>
            </a:xfrm>
            <a:custGeom>
              <a:avLst/>
              <a:gdLst>
                <a:gd name="T0" fmla="*/ 79 w 95"/>
                <a:gd name="T1" fmla="*/ 16 h 64"/>
                <a:gd name="T2" fmla="*/ 95 w 95"/>
                <a:gd name="T3" fmla="*/ 48 h 64"/>
                <a:gd name="T4" fmla="*/ 0 w 95"/>
                <a:gd name="T5" fmla="*/ 64 h 64"/>
                <a:gd name="T6" fmla="*/ 79 w 95"/>
                <a:gd name="T7" fmla="*/ 0 h 64"/>
                <a:gd name="T8" fmla="*/ 79 w 95"/>
                <a:gd name="T9" fmla="*/ 1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4"/>
                <a:gd name="T17" fmla="*/ 95 w 95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4">
                  <a:moveTo>
                    <a:pt x="79" y="16"/>
                  </a:moveTo>
                  <a:lnTo>
                    <a:pt x="95" y="48"/>
                  </a:lnTo>
                  <a:lnTo>
                    <a:pt x="0" y="64"/>
                  </a:lnTo>
                  <a:lnTo>
                    <a:pt x="79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3527" y="1666"/>
              <a:ext cx="901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93" y="2916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63 h 63"/>
                <a:gd name="T6" fmla="*/ 0 w 94"/>
                <a:gd name="T7" fmla="*/ 48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63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1" y="2410"/>
              <a:ext cx="1582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4476" y="2900"/>
              <a:ext cx="95" cy="79"/>
            </a:xfrm>
            <a:custGeom>
              <a:avLst/>
              <a:gdLst>
                <a:gd name="T0" fmla="*/ 0 w 95"/>
                <a:gd name="T1" fmla="*/ 32 h 79"/>
                <a:gd name="T2" fmla="*/ 15 w 95"/>
                <a:gd name="T3" fmla="*/ 0 h 79"/>
                <a:gd name="T4" fmla="*/ 95 w 95"/>
                <a:gd name="T5" fmla="*/ 79 h 79"/>
                <a:gd name="T6" fmla="*/ 0 w 95"/>
                <a:gd name="T7" fmla="*/ 48 h 79"/>
                <a:gd name="T8" fmla="*/ 0 w 95"/>
                <a:gd name="T9" fmla="*/ 3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9"/>
                <a:gd name="T17" fmla="*/ 95 w 95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9">
                  <a:moveTo>
                    <a:pt x="0" y="32"/>
                  </a:moveTo>
                  <a:lnTo>
                    <a:pt x="15" y="0"/>
                  </a:lnTo>
                  <a:lnTo>
                    <a:pt x="95" y="79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11" y="2457"/>
              <a:ext cx="965" cy="4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27" y="2885"/>
              <a:ext cx="95" cy="94"/>
            </a:xfrm>
            <a:custGeom>
              <a:avLst/>
              <a:gdLst>
                <a:gd name="T0" fmla="*/ 16 w 95"/>
                <a:gd name="T1" fmla="*/ 15 h 94"/>
                <a:gd name="T2" fmla="*/ 32 w 95"/>
                <a:gd name="T3" fmla="*/ 0 h 94"/>
                <a:gd name="T4" fmla="*/ 95 w 95"/>
                <a:gd name="T5" fmla="*/ 94 h 94"/>
                <a:gd name="T6" fmla="*/ 0 w 95"/>
                <a:gd name="T7" fmla="*/ 31 h 94"/>
                <a:gd name="T8" fmla="*/ 16 w 95"/>
                <a:gd name="T9" fmla="*/ 1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16" y="15"/>
                  </a:moveTo>
                  <a:lnTo>
                    <a:pt x="32" y="0"/>
                  </a:lnTo>
                  <a:lnTo>
                    <a:pt x="95" y="94"/>
                  </a:lnTo>
                  <a:lnTo>
                    <a:pt x="0" y="3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63" y="2536"/>
              <a:ext cx="380" cy="3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81" y="1492"/>
              <a:ext cx="253" cy="25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678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with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non-replicated system, transactions appear to be performed one at a time in some order. This is achieved by ensuring a </a:t>
            </a:r>
            <a:r>
              <a:rPr lang="en-US" i="1" dirty="0" smtClean="0">
                <a:solidFill>
                  <a:srgbClr val="0000FF"/>
                </a:solidFill>
              </a:rPr>
              <a:t>serially equivalent</a:t>
            </a:r>
            <a:r>
              <a:rPr lang="en-US" dirty="0" smtClean="0"/>
              <a:t> interleaving of transaction operations.</a:t>
            </a:r>
          </a:p>
          <a:p>
            <a:pPr lvl="1"/>
            <a:r>
              <a:rPr lang="en-US" dirty="0" smtClean="0"/>
              <a:t>Remember serial equivalence?</a:t>
            </a:r>
          </a:p>
          <a:p>
            <a:r>
              <a:rPr lang="en-US" dirty="0" smtClean="0"/>
              <a:t>How can we achieve something similar with replication? What do we want?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One-copy </a:t>
            </a:r>
            <a:r>
              <a:rPr lang="en-US" dirty="0" err="1" smtClean="0">
                <a:solidFill>
                  <a:srgbClr val="FF0000"/>
                </a:solidFill>
              </a:rPr>
              <a:t>serializability</a:t>
            </a:r>
            <a:r>
              <a:rPr lang="en-US" dirty="0" smtClean="0"/>
              <a:t>: The effect of transactions performed by clients on replicated objects should be the same as if they had been performed one at a time on a single set of objects (i.e., 1 replica per object). 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 smtClean="0">
                <a:solidFill>
                  <a:srgbClr val="0000FF"/>
                </a:solidFill>
              </a:rPr>
              <a:t>combining serial equivalence + replication transparency/consistency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9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need to agree on commit or abort.</a:t>
            </a:r>
          </a:p>
          <a:p>
            <a:r>
              <a:rPr lang="en-US" dirty="0" smtClean="0"/>
              <a:t>One way: use two level nested 2PC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36581" y="3781425"/>
            <a:ext cx="4103077" cy="2209800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675793" y="3883025"/>
            <a:ext cx="835269" cy="1028700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907323" y="4159250"/>
            <a:ext cx="372208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58258" y="4225925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527431" y="4886325"/>
            <a:ext cx="833804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5758962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908431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626827" y="4886325"/>
            <a:ext cx="833804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3858358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007827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615962" y="4886325"/>
            <a:ext cx="835269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831373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982308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495800" y="2438400"/>
            <a:ext cx="835269" cy="10048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484077" y="2425700"/>
            <a:ext cx="857250" cy="1030288"/>
          </a:xfrm>
          <a:prstGeom prst="rect">
            <a:avLst/>
          </a:prstGeom>
          <a:noFill/>
          <a:ln w="36513">
            <a:solidFill>
              <a:srgbClr val="D9AA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803281" y="2562225"/>
            <a:ext cx="10721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Coordinator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004289" y="4471988"/>
            <a:ext cx="150934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Replica managers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779835" y="3416300"/>
            <a:ext cx="12106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i="1" dirty="0" err="1" smtClean="0">
                <a:solidFill>
                  <a:srgbClr val="000000"/>
                </a:solidFill>
              </a:rPr>
              <a:t>canCommit</a:t>
            </a:r>
            <a:r>
              <a:rPr lang="en-GB" i="1" dirty="0" smtClean="0">
                <a:solidFill>
                  <a:srgbClr val="000000"/>
                </a:solidFill>
              </a:rPr>
              <a:t>?</a:t>
            </a:r>
            <a:endParaRPr lang="en-GB" sz="2400" i="1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051181" y="2919413"/>
            <a:ext cx="13481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U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576396" y="2878138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140320" y="4032250"/>
            <a:ext cx="139212" cy="101600"/>
          </a:xfrm>
          <a:custGeom>
            <a:avLst/>
            <a:gdLst>
              <a:gd name="T0" fmla="*/ 79 w 95"/>
              <a:gd name="T1" fmla="*/ 16 h 64"/>
              <a:gd name="T2" fmla="*/ 95 w 95"/>
              <a:gd name="T3" fmla="*/ 48 h 64"/>
              <a:gd name="T4" fmla="*/ 0 w 95"/>
              <a:gd name="T5" fmla="*/ 64 h 64"/>
              <a:gd name="T6" fmla="*/ 79 w 95"/>
              <a:gd name="T7" fmla="*/ 0 h 64"/>
              <a:gd name="T8" fmla="*/ 79 w 95"/>
              <a:gd name="T9" fmla="*/ 16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4"/>
              <a:gd name="T17" fmla="*/ 95 w 95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4">
                <a:moveTo>
                  <a:pt x="79" y="16"/>
                </a:moveTo>
                <a:lnTo>
                  <a:pt x="95" y="48"/>
                </a:lnTo>
                <a:lnTo>
                  <a:pt x="0" y="64"/>
                </a:lnTo>
                <a:lnTo>
                  <a:pt x="79" y="0"/>
                </a:lnTo>
                <a:lnTo>
                  <a:pt x="79" y="16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3279531" y="3203575"/>
            <a:ext cx="1320312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5574323" y="5187950"/>
            <a:ext cx="137746" cy="100013"/>
          </a:xfrm>
          <a:custGeom>
            <a:avLst/>
            <a:gdLst>
              <a:gd name="T0" fmla="*/ 0 w 94"/>
              <a:gd name="T1" fmla="*/ 32 h 63"/>
              <a:gd name="T2" fmla="*/ 15 w 94"/>
              <a:gd name="T3" fmla="*/ 0 h 63"/>
              <a:gd name="T4" fmla="*/ 94 w 94"/>
              <a:gd name="T5" fmla="*/ 63 h 63"/>
              <a:gd name="T6" fmla="*/ 0 w 94"/>
              <a:gd name="T7" fmla="*/ 48 h 63"/>
              <a:gd name="T8" fmla="*/ 0 w 94"/>
              <a:gd name="T9" fmla="*/ 3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63"/>
              <a:gd name="T17" fmla="*/ 94 w 9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63">
                <a:moveTo>
                  <a:pt x="0" y="32"/>
                </a:moveTo>
                <a:lnTo>
                  <a:pt x="15" y="0"/>
                </a:lnTo>
                <a:lnTo>
                  <a:pt x="94" y="63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3256085" y="4384675"/>
            <a:ext cx="2318238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670181" y="5162550"/>
            <a:ext cx="139212" cy="125413"/>
          </a:xfrm>
          <a:custGeom>
            <a:avLst/>
            <a:gdLst>
              <a:gd name="T0" fmla="*/ 0 w 95"/>
              <a:gd name="T1" fmla="*/ 32 h 79"/>
              <a:gd name="T2" fmla="*/ 15 w 95"/>
              <a:gd name="T3" fmla="*/ 0 h 79"/>
              <a:gd name="T4" fmla="*/ 95 w 95"/>
              <a:gd name="T5" fmla="*/ 79 h 79"/>
              <a:gd name="T6" fmla="*/ 0 w 95"/>
              <a:gd name="T7" fmla="*/ 48 h 79"/>
              <a:gd name="T8" fmla="*/ 0 w 95"/>
              <a:gd name="T9" fmla="*/ 32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79"/>
              <a:gd name="T17" fmla="*/ 95 w 95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79">
                <a:moveTo>
                  <a:pt x="0" y="32"/>
                </a:moveTo>
                <a:lnTo>
                  <a:pt x="15" y="0"/>
                </a:lnTo>
                <a:lnTo>
                  <a:pt x="95" y="79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3256085" y="4459288"/>
            <a:ext cx="1414096" cy="75406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719146" y="5138738"/>
            <a:ext cx="139212" cy="149225"/>
          </a:xfrm>
          <a:custGeom>
            <a:avLst/>
            <a:gdLst>
              <a:gd name="T0" fmla="*/ 16 w 95"/>
              <a:gd name="T1" fmla="*/ 15 h 94"/>
              <a:gd name="T2" fmla="*/ 32 w 95"/>
              <a:gd name="T3" fmla="*/ 0 h 94"/>
              <a:gd name="T4" fmla="*/ 95 w 95"/>
              <a:gd name="T5" fmla="*/ 94 h 94"/>
              <a:gd name="T6" fmla="*/ 0 w 95"/>
              <a:gd name="T7" fmla="*/ 31 h 94"/>
              <a:gd name="T8" fmla="*/ 16 w 95"/>
              <a:gd name="T9" fmla="*/ 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94"/>
              <a:gd name="T17" fmla="*/ 95 w 95"/>
              <a:gd name="T18" fmla="*/ 94 h 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94">
                <a:moveTo>
                  <a:pt x="16" y="15"/>
                </a:moveTo>
                <a:lnTo>
                  <a:pt x="32" y="0"/>
                </a:lnTo>
                <a:lnTo>
                  <a:pt x="95" y="94"/>
                </a:lnTo>
                <a:lnTo>
                  <a:pt x="0" y="31"/>
                </a:lnTo>
                <a:lnTo>
                  <a:pt x="16" y="15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3185746" y="4584700"/>
            <a:ext cx="556846" cy="5778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3742334" y="4325779"/>
            <a:ext cx="12106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i="1" dirty="0" err="1" smtClean="0">
                <a:solidFill>
                  <a:srgbClr val="000000"/>
                </a:solidFill>
              </a:rPr>
              <a:t>canCommit</a:t>
            </a:r>
            <a:r>
              <a:rPr lang="en-GB" i="1" dirty="0" smtClean="0">
                <a:solidFill>
                  <a:srgbClr val="000000"/>
                </a:solidFill>
              </a:rPr>
              <a:t>?</a:t>
            </a:r>
            <a:endParaRPr lang="en-GB" sz="2400" i="1" dirty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5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27409</TotalTime>
  <Pages>12</Pages>
  <Words>1512</Words>
  <Application>Microsoft Macintosh PowerPoint</Application>
  <PresentationFormat>Letter Paper (8.5x11 in)</PresentationFormat>
  <Paragraphs>328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486/586 Distributed Systems Transactions on Replicated Data</vt:lpstr>
      <vt:lpstr>Recap</vt:lpstr>
      <vt:lpstr>Optimistic Quorum Approaches </vt:lpstr>
      <vt:lpstr>View-based Quorum </vt:lpstr>
      <vt:lpstr>Example: View-based Quorum </vt:lpstr>
      <vt:lpstr>Example: View-based Quorum (cont'd) </vt:lpstr>
      <vt:lpstr>Transactions on Replicated Data</vt:lpstr>
      <vt:lpstr>Correctness with Replication</vt:lpstr>
      <vt:lpstr>Revisiting Atomic Commit</vt:lpstr>
      <vt:lpstr>Revisiting Atomic Commit</vt:lpstr>
      <vt:lpstr>Primary Copy Replication</vt:lpstr>
      <vt:lpstr>CSE 486/586 Administrivia</vt:lpstr>
      <vt:lpstr>Undergrad Distribution</vt:lpstr>
      <vt:lpstr>Grad Distribution</vt:lpstr>
      <vt:lpstr>Read One/Write All Replication</vt:lpstr>
      <vt:lpstr>Read One/Write All Replication</vt:lpstr>
      <vt:lpstr>Available Copies Replication</vt:lpstr>
      <vt:lpstr>Available Copies Approach</vt:lpstr>
      <vt:lpstr>The Impact of RM Failure</vt:lpstr>
      <vt:lpstr>Local Validation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1158</cp:revision>
  <cp:lastPrinted>2013-04-05T18:56:10Z</cp:lastPrinted>
  <dcterms:created xsi:type="dcterms:W3CDTF">2012-03-21T04:48:11Z</dcterms:created>
  <dcterms:modified xsi:type="dcterms:W3CDTF">2013-04-05T18:57:12Z</dcterms:modified>
  <cp:category/>
</cp:coreProperties>
</file>