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2"/>
  </p:notesMasterIdLst>
  <p:handoutMasterIdLst>
    <p:handoutMasterId r:id="rId23"/>
  </p:handoutMasterIdLst>
  <p:sldIdLst>
    <p:sldId id="322" r:id="rId3"/>
    <p:sldId id="335" r:id="rId4"/>
    <p:sldId id="337" r:id="rId5"/>
    <p:sldId id="338" r:id="rId6"/>
    <p:sldId id="343" r:id="rId7"/>
    <p:sldId id="339" r:id="rId8"/>
    <p:sldId id="342" r:id="rId9"/>
    <p:sldId id="340" r:id="rId10"/>
    <p:sldId id="348" r:id="rId11"/>
    <p:sldId id="349" r:id="rId12"/>
    <p:sldId id="350" r:id="rId13"/>
    <p:sldId id="351" r:id="rId14"/>
    <p:sldId id="352" r:id="rId15"/>
    <p:sldId id="353" r:id="rId16"/>
    <p:sldId id="341" r:id="rId17"/>
    <p:sldId id="347" r:id="rId18"/>
    <p:sldId id="344" r:id="rId19"/>
    <p:sldId id="345" r:id="rId20"/>
    <p:sldId id="346" r:id="rId2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75" d="100"/>
          <a:sy n="75" d="100"/>
        </p:scale>
        <p:origin x="-1064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36911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405754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eveloper.android.com/guide/topics/data/data-storage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Content Providers </a:t>
            </a:r>
            <a:r>
              <a:rPr lang="en-US" smtClean="0"/>
              <a:t>&amp; Services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Saving files directly on the device's internal storage.</a:t>
            </a:r>
          </a:p>
          <a:p>
            <a:r>
              <a:rPr lang="en-US" dirty="0" smtClean="0"/>
              <a:t>User </a:t>
            </a:r>
            <a:r>
              <a:rPr lang="en-US" dirty="0" err="1" smtClean="0"/>
              <a:t>uninstallation</a:t>
            </a:r>
            <a:r>
              <a:rPr lang="en-US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/>
              <a:t>files are removed.</a:t>
            </a:r>
          </a:p>
          <a:p>
            <a:r>
              <a:rPr lang="en-US" dirty="0" smtClean="0"/>
              <a:t>To create and write a private file to the internal storage:</a:t>
            </a:r>
          </a:p>
          <a:p>
            <a:pPr lvl="1"/>
            <a:r>
              <a:rPr lang="en-US" dirty="0" smtClean="0"/>
              <a:t>Call </a:t>
            </a:r>
            <a:r>
              <a:rPr lang="en-US" dirty="0" err="1" smtClean="0"/>
              <a:t>openFileOutput</a:t>
            </a:r>
            <a:r>
              <a:rPr lang="en-US" dirty="0" smtClean="0"/>
              <a:t>() with the name of the file and the operating mode. This returns a </a:t>
            </a:r>
            <a:r>
              <a:rPr lang="en-US" dirty="0" err="1" smtClean="0"/>
              <a:t>FileOutputStream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Write to the file with write().</a:t>
            </a:r>
          </a:p>
          <a:p>
            <a:pPr lvl="1"/>
            <a:r>
              <a:rPr lang="en-US" dirty="0" smtClean="0"/>
              <a:t>Close the stream with close().</a:t>
            </a:r>
          </a:p>
          <a:p>
            <a:r>
              <a:rPr lang="en-US" dirty="0" smtClean="0"/>
              <a:t>E.g.,</a:t>
            </a:r>
          </a:p>
          <a:p>
            <a:pPr lvl="1">
              <a:buNone/>
            </a:pPr>
            <a:r>
              <a:rPr lang="en-US" dirty="0" smtClean="0"/>
              <a:t>String FILENAME = "</a:t>
            </a:r>
            <a:r>
              <a:rPr lang="en-US" dirty="0" err="1" smtClean="0"/>
              <a:t>hello_file</a:t>
            </a:r>
            <a:r>
              <a:rPr lang="en-US" dirty="0" smtClean="0"/>
              <a:t>";</a:t>
            </a:r>
          </a:p>
          <a:p>
            <a:pPr lvl="1">
              <a:buNone/>
            </a:pPr>
            <a:r>
              <a:rPr lang="en-US" dirty="0" smtClean="0"/>
              <a:t>String string = "hello world!”;</a:t>
            </a:r>
          </a:p>
          <a:p>
            <a:pPr lvl="1">
              <a:buNone/>
            </a:pPr>
            <a:r>
              <a:rPr lang="en-US" dirty="0" err="1" smtClean="0"/>
              <a:t>FileOutputStream</a:t>
            </a:r>
            <a:r>
              <a:rPr lang="en-US" dirty="0" smtClean="0"/>
              <a:t> </a:t>
            </a:r>
            <a:r>
              <a:rPr lang="en-US" dirty="0" err="1" smtClean="0"/>
              <a:t>fos</a:t>
            </a:r>
            <a:r>
              <a:rPr lang="en-US" dirty="0" smtClean="0"/>
              <a:t> = </a:t>
            </a:r>
            <a:r>
              <a:rPr lang="en-US" dirty="0" err="1" smtClean="0"/>
              <a:t>openFileOutput(FILENAME</a:t>
            </a:r>
            <a:r>
              <a:rPr lang="en-US" dirty="0" smtClean="0"/>
              <a:t>, </a:t>
            </a:r>
            <a:r>
              <a:rPr lang="en-US" dirty="0" err="1" smtClean="0"/>
              <a:t>Context.MODE_PRIVATE</a:t>
            </a:r>
            <a:r>
              <a:rPr lang="en-US" dirty="0" smtClean="0"/>
              <a:t>);</a:t>
            </a:r>
          </a:p>
          <a:p>
            <a:pPr lvl="1">
              <a:buNone/>
            </a:pPr>
            <a:r>
              <a:rPr lang="en-US" dirty="0" err="1" smtClean="0"/>
              <a:t>fos.write(string.getBytes</a:t>
            </a:r>
            <a:r>
              <a:rPr lang="en-US" dirty="0" smtClean="0"/>
              <a:t>());</a:t>
            </a:r>
          </a:p>
          <a:p>
            <a:pPr lvl="1">
              <a:buNone/>
            </a:pPr>
            <a:r>
              <a:rPr lang="en-US" dirty="0" err="1" smtClean="0"/>
              <a:t>fos.close</a:t>
            </a:r>
            <a:r>
              <a:rPr lang="en-US" dirty="0" smtClean="0"/>
              <a:t>();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MODE_PRIVATE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/>
              <a:t>create the file (or replace a file of the same name) and make it private to your application.</a:t>
            </a:r>
          </a:p>
          <a:p>
            <a:r>
              <a:rPr lang="en-US" dirty="0" smtClean="0"/>
              <a:t>Other modes available are: </a:t>
            </a:r>
          </a:p>
          <a:p>
            <a:pPr lvl="1"/>
            <a:r>
              <a:rPr lang="en-US" dirty="0" smtClean="0"/>
              <a:t>MODE_APPEND, MODE_WORLD_READABLE, and MODE_WORLD_WRITEABLE.</a:t>
            </a:r>
          </a:p>
          <a:p>
            <a:r>
              <a:rPr lang="en-US" dirty="0" smtClean="0"/>
              <a:t>To read a file from internal storage:</a:t>
            </a:r>
          </a:p>
          <a:p>
            <a:pPr lvl="1"/>
            <a:r>
              <a:rPr lang="en-US" dirty="0" smtClean="0"/>
              <a:t>Call </a:t>
            </a:r>
            <a:r>
              <a:rPr lang="en-US" dirty="0" err="1" smtClean="0"/>
              <a:t>openFileInput</a:t>
            </a:r>
            <a:r>
              <a:rPr lang="en-US" dirty="0" smtClean="0"/>
              <a:t>() and pass it the name of the file to read. This returns a </a:t>
            </a:r>
            <a:r>
              <a:rPr lang="en-US" dirty="0" err="1" smtClean="0"/>
              <a:t>FileInputStream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Read bytes from the file with read().</a:t>
            </a:r>
          </a:p>
          <a:p>
            <a:pPr lvl="1"/>
            <a:r>
              <a:rPr lang="en-US" dirty="0" smtClean="0"/>
              <a:t>Then close the stream with close().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Shared "external storage”</a:t>
            </a:r>
          </a:p>
          <a:p>
            <a:pPr lvl="1"/>
            <a:r>
              <a:rPr lang="en-US" dirty="0" smtClean="0"/>
              <a:t>E.g., a removable storage media (such as an SD card) or an internal (non-removable) storage.</a:t>
            </a:r>
          </a:p>
          <a:p>
            <a:r>
              <a:rPr lang="en-US" dirty="0" smtClean="0"/>
              <a:t>Files saved to the external storage are:</a:t>
            </a:r>
          </a:p>
          <a:p>
            <a:pPr lvl="1"/>
            <a:r>
              <a:rPr lang="en-US" dirty="0" smtClean="0"/>
              <a:t>World-readable</a:t>
            </a:r>
          </a:p>
          <a:p>
            <a:pPr lvl="1"/>
            <a:r>
              <a:rPr lang="en-US" dirty="0" smtClean="0"/>
              <a:t>Can be modified by the user when they enable USB mass storage to transfer files on a computer.</a:t>
            </a:r>
          </a:p>
          <a:p>
            <a:r>
              <a:rPr lang="en-US" dirty="0" smtClean="0"/>
              <a:t>Checking media availability</a:t>
            </a:r>
          </a:p>
          <a:p>
            <a:pPr lvl="1"/>
            <a:r>
              <a:rPr lang="en-US" dirty="0" smtClean="0"/>
              <a:t>Before you do any work with the external storage, you should always call </a:t>
            </a:r>
            <a:r>
              <a:rPr lang="en-US" dirty="0" err="1" smtClean="0"/>
              <a:t>getExternalStorageState</a:t>
            </a:r>
            <a:r>
              <a:rPr lang="en-US" dirty="0" smtClean="0"/>
              <a:t>() to check whether the media is available.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Accessing files on external storage (API Level 8 or greater)</a:t>
            </a:r>
          </a:p>
          <a:p>
            <a:pPr lvl="1"/>
            <a:r>
              <a:rPr lang="en-US" dirty="0" smtClean="0"/>
              <a:t>Use </a:t>
            </a:r>
            <a:r>
              <a:rPr lang="en-US" dirty="0" err="1" smtClean="0"/>
              <a:t>getExternalFilesDir</a:t>
            </a:r>
            <a:r>
              <a:rPr lang="en-US" dirty="0" smtClean="0"/>
              <a:t>() to open a File that represents the external storage directory where you should save your files.</a:t>
            </a:r>
          </a:p>
          <a:p>
            <a:pPr lvl="1"/>
            <a:r>
              <a:rPr lang="en-US" dirty="0" smtClean="0"/>
              <a:t>This method takes a type parameter that specifies the type of subdirectory you want, such as DIRECTORY_MUSIC and DIRECTORY_RINGTONES (pass null to receive the root of your application's file directory). This method will create the appropriate directory if necessary.</a:t>
            </a:r>
          </a:p>
          <a:p>
            <a:pPr lvl="1"/>
            <a:r>
              <a:rPr lang="en-US" dirty="0" smtClean="0"/>
              <a:t>If the user uninstalls your application, this directory and all its contents will be deleted.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Saving files that should be shared</a:t>
            </a:r>
          </a:p>
          <a:p>
            <a:pPr lvl="1"/>
            <a:r>
              <a:rPr lang="en-US" dirty="0" smtClean="0"/>
              <a:t>For files not specific to your application and that should not be deleted when your application is uninstalled</a:t>
            </a:r>
          </a:p>
          <a:p>
            <a:pPr lvl="1"/>
            <a:r>
              <a:rPr lang="en-US" dirty="0" smtClean="0"/>
              <a:t>Save them to one of the public directories on the external storage.</a:t>
            </a:r>
          </a:p>
          <a:p>
            <a:pPr lvl="1"/>
            <a:r>
              <a:rPr lang="en-US" dirty="0" smtClean="0"/>
              <a:t>These directories lay at the root of the external storage, such as Music/, Pictures/, Ringtones/, and others.</a:t>
            </a:r>
          </a:p>
          <a:p>
            <a:r>
              <a:rPr lang="en-US" dirty="0" smtClean="0"/>
              <a:t>(API Level 8 or greater)</a:t>
            </a:r>
          </a:p>
          <a:p>
            <a:pPr lvl="1"/>
            <a:r>
              <a:rPr lang="en-US" dirty="0" smtClean="0"/>
              <a:t>Use </a:t>
            </a:r>
            <a:r>
              <a:rPr lang="en-US" dirty="0" err="1" smtClean="0"/>
              <a:t>getExternalStoragePublicDirectory</a:t>
            </a:r>
            <a:r>
              <a:rPr lang="en-US" dirty="0" smtClean="0"/>
              <a:t>(), passing it the type of public directory you want, such as DIRECTORY_MUSIC, DIRECTORY_PICTURES, DIRECTORY_RINGTONES, or others. This method will create the appropriate directory if necessary.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service </a:t>
            </a:r>
            <a:r>
              <a:rPr lang="en-US" dirty="0" smtClean="0">
                <a:solidFill>
                  <a:srgbClr val="FF0000"/>
                </a:solidFill>
              </a:rPr>
              <a:t>runs in the background with no UI</a:t>
            </a:r>
            <a:r>
              <a:rPr lang="en-US" dirty="0" smtClean="0"/>
              <a:t> for long-running operations.</a:t>
            </a:r>
          </a:p>
          <a:p>
            <a:pPr lvl="1"/>
            <a:r>
              <a:rPr lang="en-US" dirty="0" smtClean="0"/>
              <a:t>Playing music, sending/receiving network messages, …</a:t>
            </a:r>
          </a:p>
          <a:p>
            <a:pPr lvl="1"/>
            <a:r>
              <a:rPr lang="en-US" dirty="0" smtClean="0"/>
              <a:t>Subclass of </a:t>
            </a:r>
            <a:r>
              <a:rPr lang="en-US" dirty="0" err="1" smtClean="0"/>
              <a:t>android.app.Service</a:t>
            </a:r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Started service</a:t>
            </a:r>
          </a:p>
          <a:p>
            <a:pPr lvl="1"/>
            <a:r>
              <a:rPr lang="en-US" dirty="0" smtClean="0"/>
              <a:t>A service is "started" when an application component (such as an activity) starts it by calling </a:t>
            </a:r>
            <a:r>
              <a:rPr lang="en-US" dirty="0" err="1" smtClean="0"/>
              <a:t>startService</a:t>
            </a:r>
            <a:r>
              <a:rPr lang="en-US" dirty="0" smtClean="0"/>
              <a:t>(). Once started, a service can run in the background indefinitely, even if the component that started it is destroyed.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Bound service</a:t>
            </a:r>
          </a:p>
          <a:p>
            <a:pPr lvl="1"/>
            <a:r>
              <a:rPr lang="en-US" dirty="0" smtClean="0"/>
              <a:t>A service is "bound" when an application component binds to it by calling </a:t>
            </a:r>
            <a:r>
              <a:rPr lang="en-US" dirty="0" err="1" smtClean="0"/>
              <a:t>bindService</a:t>
            </a:r>
            <a:r>
              <a:rPr lang="en-US" dirty="0" smtClean="0"/>
              <a:t>(). A bound service offers a client-server interface that allows components to interact with the service, send requests, get results, and even do so across processes with </a:t>
            </a:r>
            <a:r>
              <a:rPr lang="en-US" dirty="0" err="1" smtClean="0"/>
              <a:t>interprocess</a:t>
            </a:r>
            <a:r>
              <a:rPr lang="en-US" dirty="0" smtClean="0"/>
              <a:t> communication (IPC).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Write a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Declare in </a:t>
            </a:r>
            <a:r>
              <a:rPr lang="en-US" dirty="0" err="1" smtClean="0"/>
              <a:t>AndroidManifest.xml</a:t>
            </a:r>
            <a:endParaRPr lang="en-US" dirty="0" smtClean="0"/>
          </a:p>
          <a:p>
            <a:r>
              <a:rPr lang="en-US" dirty="0" smtClean="0"/>
              <a:t>Implement necessary methods in </a:t>
            </a:r>
            <a:r>
              <a:rPr lang="en-US" i="1" dirty="0" smtClean="0"/>
              <a:t>Service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Declare in </a:t>
            </a:r>
            <a:r>
              <a:rPr lang="en-US" dirty="0" err="1" smtClean="0"/>
              <a:t>AndroidManifest.xml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&lt;manifest ... &gt;</a:t>
            </a:r>
          </a:p>
          <a:p>
            <a:pPr>
              <a:buNone/>
            </a:pPr>
            <a:r>
              <a:rPr lang="en-US" dirty="0" smtClean="0"/>
              <a:t>  ...</a:t>
            </a:r>
          </a:p>
          <a:p>
            <a:pPr>
              <a:buNone/>
            </a:pPr>
            <a:r>
              <a:rPr lang="en-US" dirty="0" smtClean="0"/>
              <a:t>  &lt;application ... &gt;</a:t>
            </a:r>
          </a:p>
          <a:p>
            <a:pPr>
              <a:buNone/>
            </a:pPr>
            <a:r>
              <a:rPr lang="en-US" dirty="0" smtClean="0"/>
              <a:t>      &lt;service </a:t>
            </a:r>
            <a:r>
              <a:rPr lang="en-US" dirty="0" err="1" smtClean="0"/>
              <a:t>android:name</a:t>
            </a:r>
            <a:r>
              <a:rPr lang="en-US" dirty="0" smtClean="0"/>
              <a:t>=".</a:t>
            </a:r>
            <a:r>
              <a:rPr lang="en-US" dirty="0" err="1" smtClean="0"/>
              <a:t>ExampleService</a:t>
            </a:r>
            <a:r>
              <a:rPr lang="en-US" dirty="0" smtClean="0"/>
              <a:t>" /&gt;</a:t>
            </a:r>
          </a:p>
          <a:p>
            <a:pPr>
              <a:buNone/>
            </a:pPr>
            <a:r>
              <a:rPr lang="en-US" dirty="0" smtClean="0"/>
              <a:t>      ...</a:t>
            </a:r>
          </a:p>
          <a:p>
            <a:pPr>
              <a:buNone/>
            </a:pPr>
            <a:r>
              <a:rPr lang="en-US" dirty="0" smtClean="0"/>
              <a:t>  &lt;/application&gt;</a:t>
            </a:r>
          </a:p>
          <a:p>
            <a:pPr>
              <a:buNone/>
            </a:pPr>
            <a:r>
              <a:rPr lang="en-US" dirty="0" smtClean="0"/>
              <a:t>&lt;/manifest&gt;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Necessary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onStartCommand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The system calls this method when another component, such as an activity, requests that the service be started, by calling </a:t>
            </a:r>
            <a:r>
              <a:rPr lang="en-US" dirty="0" err="1" smtClean="0"/>
              <a:t>startService</a:t>
            </a:r>
            <a:r>
              <a:rPr lang="en-US" dirty="0" smtClean="0"/>
              <a:t>().</a:t>
            </a:r>
          </a:p>
          <a:p>
            <a:r>
              <a:rPr lang="en-US" dirty="0" err="1" smtClean="0"/>
              <a:t>onBind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The system calls this method when another component wants to bind with the service (such as to perform RPC), by calling </a:t>
            </a:r>
            <a:r>
              <a:rPr lang="en-US" dirty="0" err="1" smtClean="0"/>
              <a:t>bindService</a:t>
            </a:r>
            <a:r>
              <a:rPr lang="en-US" dirty="0" smtClean="0"/>
              <a:t>().</a:t>
            </a:r>
          </a:p>
          <a:p>
            <a:r>
              <a:rPr lang="en-US" dirty="0" err="1" smtClean="0"/>
              <a:t>onCreate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The system calls this method when the service is first created, to perform one-time setup procedures (before it calls either </a:t>
            </a:r>
            <a:r>
              <a:rPr lang="en-US" dirty="0" err="1" smtClean="0"/>
              <a:t>onStartCommand</a:t>
            </a:r>
            <a:r>
              <a:rPr lang="en-US" dirty="0" smtClean="0"/>
              <a:t>() or </a:t>
            </a:r>
            <a:r>
              <a:rPr lang="en-US" dirty="0" err="1" smtClean="0"/>
              <a:t>onBind</a:t>
            </a:r>
            <a:r>
              <a:rPr lang="en-US" dirty="0" smtClean="0"/>
              <a:t>()).</a:t>
            </a:r>
          </a:p>
          <a:p>
            <a:r>
              <a:rPr lang="en-US" dirty="0" err="1" smtClean="0"/>
              <a:t>onDestroy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The system calls this method when the service is no longer used and is being destroyed.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Lifecycle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060450"/>
            <a:ext cx="4239086" cy="54927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Providers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content provider provides </a:t>
            </a:r>
            <a:r>
              <a:rPr lang="en-US" dirty="0" smtClean="0">
                <a:solidFill>
                  <a:srgbClr val="FF0000"/>
                </a:solidFill>
              </a:rPr>
              <a:t>a table view of data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you write a content provider, </a:t>
            </a:r>
            <a:r>
              <a:rPr lang="en-US" dirty="0" smtClean="0">
                <a:solidFill>
                  <a:srgbClr val="0000FF"/>
                </a:solidFill>
              </a:rPr>
              <a:t>any client application with the permission</a:t>
            </a:r>
            <a:r>
              <a:rPr lang="en-US" dirty="0" smtClean="0"/>
              <a:t> can </a:t>
            </a:r>
            <a:r>
              <a:rPr lang="en-US" dirty="0" smtClean="0">
                <a:solidFill>
                  <a:srgbClr val="FF0000"/>
                </a:solidFill>
              </a:rPr>
              <a:t>enter/read/update/delete </a:t>
            </a:r>
            <a:r>
              <a:rPr lang="en-US" dirty="0" smtClean="0"/>
              <a:t>data items in your content provider.</a:t>
            </a:r>
          </a:p>
          <a:p>
            <a:r>
              <a:rPr lang="en-US" dirty="0" smtClean="0"/>
              <a:t>A client application (that uses your content provider) uses </a:t>
            </a:r>
            <a:r>
              <a:rPr lang="en-US" i="1" dirty="0" err="1" smtClean="0">
                <a:solidFill>
                  <a:srgbClr val="FF0000"/>
                </a:solidFill>
              </a:rPr>
              <a:t>ContentResolver</a:t>
            </a:r>
            <a:r>
              <a:rPr lang="en-US" dirty="0" smtClean="0"/>
              <a:t> to interact with your content provider.</a:t>
            </a:r>
          </a:p>
          <a:p>
            <a:r>
              <a:rPr lang="en-US" dirty="0" smtClean="0"/>
              <a:t>You need to extend </a:t>
            </a:r>
            <a:r>
              <a:rPr lang="en-US" i="1" dirty="0" err="1" smtClean="0">
                <a:solidFill>
                  <a:srgbClr val="FF0000"/>
                </a:solidFill>
              </a:rPr>
              <a:t>ContentProvider</a:t>
            </a:r>
            <a:r>
              <a:rPr lang="en-US" dirty="0" smtClean="0"/>
              <a:t> and implement necessary methods.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 Client Interacts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Table identification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/>
              <a:t>URI (</a:t>
            </a:r>
            <a:r>
              <a:rPr lang="en-US" dirty="0" err="1" smtClean="0"/>
              <a:t>android.net.Uri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E.g., content://</a:t>
            </a:r>
            <a:r>
              <a:rPr lang="en-US" dirty="0" err="1" smtClean="0"/>
              <a:t>user_dictionary</a:t>
            </a:r>
            <a:r>
              <a:rPr lang="en-US" dirty="0" smtClean="0"/>
              <a:t>/words</a:t>
            </a:r>
          </a:p>
          <a:p>
            <a:r>
              <a:rPr lang="en-US" dirty="0" smtClean="0"/>
              <a:t>Insert</a:t>
            </a:r>
          </a:p>
          <a:p>
            <a:pPr lvl="1"/>
            <a:r>
              <a:rPr lang="en-US" dirty="0" smtClean="0"/>
              <a:t>public final Uri </a:t>
            </a:r>
            <a:r>
              <a:rPr lang="en-US" dirty="0" err="1" smtClean="0"/>
              <a:t>ContentResolver.insert</a:t>
            </a:r>
            <a:r>
              <a:rPr lang="en-US" dirty="0" smtClean="0"/>
              <a:t> (Uri </a:t>
            </a:r>
            <a:r>
              <a:rPr lang="en-US" dirty="0" err="1" smtClean="0"/>
              <a:t>url</a:t>
            </a:r>
            <a:r>
              <a:rPr lang="en-US" dirty="0" smtClean="0"/>
              <a:t>, </a:t>
            </a:r>
            <a:r>
              <a:rPr lang="en-US" dirty="0" err="1" smtClean="0"/>
              <a:t>ContentValues</a:t>
            </a:r>
            <a:r>
              <a:rPr lang="en-US" dirty="0" smtClean="0"/>
              <a:t> values)</a:t>
            </a:r>
          </a:p>
          <a:p>
            <a:r>
              <a:rPr lang="en-US" dirty="0" smtClean="0"/>
              <a:t>Update</a:t>
            </a:r>
          </a:p>
          <a:p>
            <a:pPr lvl="1"/>
            <a:r>
              <a:rPr lang="en-US" dirty="0" smtClean="0"/>
              <a:t>public final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ContentResolver.update</a:t>
            </a:r>
            <a:r>
              <a:rPr lang="en-US" dirty="0" smtClean="0"/>
              <a:t> (Uri </a:t>
            </a:r>
            <a:r>
              <a:rPr lang="en-US" dirty="0" err="1" smtClean="0"/>
              <a:t>uri</a:t>
            </a:r>
            <a:r>
              <a:rPr lang="en-US" dirty="0" smtClean="0"/>
              <a:t>, </a:t>
            </a:r>
            <a:r>
              <a:rPr lang="en-US" dirty="0" err="1" smtClean="0"/>
              <a:t>ContentValues</a:t>
            </a:r>
            <a:r>
              <a:rPr lang="en-US" dirty="0" smtClean="0"/>
              <a:t> values, String where, String[] </a:t>
            </a:r>
            <a:r>
              <a:rPr lang="en-US" dirty="0" err="1" smtClean="0"/>
              <a:t>selectionArgs</a:t>
            </a:r>
            <a:r>
              <a:rPr lang="en-US" dirty="0" smtClean="0"/>
              <a:t>)</a:t>
            </a:r>
          </a:p>
          <a:p>
            <a:r>
              <a:rPr lang="en-US" dirty="0" smtClean="0"/>
              <a:t>Query</a:t>
            </a:r>
          </a:p>
          <a:p>
            <a:pPr lvl="1"/>
            <a:r>
              <a:rPr lang="en-US" dirty="0" smtClean="0"/>
              <a:t>public final Cursor </a:t>
            </a:r>
            <a:r>
              <a:rPr lang="en-US" dirty="0" err="1" smtClean="0"/>
              <a:t>ContentResolver.query</a:t>
            </a:r>
            <a:r>
              <a:rPr lang="en-US" dirty="0" smtClean="0"/>
              <a:t> (Uri </a:t>
            </a:r>
            <a:r>
              <a:rPr lang="en-US" dirty="0" err="1" smtClean="0"/>
              <a:t>uri</a:t>
            </a:r>
            <a:r>
              <a:rPr lang="en-US" dirty="0" smtClean="0"/>
              <a:t>, String[] projection, String selection, String[] </a:t>
            </a:r>
            <a:r>
              <a:rPr lang="en-US" dirty="0" err="1" smtClean="0"/>
              <a:t>selectionArgs</a:t>
            </a:r>
            <a:r>
              <a:rPr lang="en-US" dirty="0" smtClean="0"/>
              <a:t>, String </a:t>
            </a:r>
            <a:r>
              <a:rPr lang="en-US" dirty="0" err="1" smtClean="0"/>
              <a:t>sortOrder</a:t>
            </a:r>
            <a:r>
              <a:rPr lang="en-US" dirty="0" smtClean="0"/>
              <a:t>)</a:t>
            </a:r>
          </a:p>
          <a:p>
            <a:r>
              <a:rPr lang="en-US" dirty="0" smtClean="0"/>
              <a:t>Delete</a:t>
            </a:r>
          </a:p>
          <a:p>
            <a:pPr lvl="1"/>
            <a:r>
              <a:rPr lang="en-US" dirty="0" smtClean="0"/>
              <a:t>public final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ContentResolver.delete</a:t>
            </a:r>
            <a:r>
              <a:rPr lang="en-US" dirty="0" smtClean="0"/>
              <a:t> (Uri </a:t>
            </a:r>
            <a:r>
              <a:rPr lang="en-US" dirty="0" err="1" smtClean="0"/>
              <a:t>url</a:t>
            </a:r>
            <a:r>
              <a:rPr lang="en-US" dirty="0" smtClean="0"/>
              <a:t>, String where, String[] </a:t>
            </a:r>
            <a:r>
              <a:rPr lang="en-US" dirty="0" err="1" smtClean="0"/>
              <a:t>selectionArgs</a:t>
            </a:r>
            <a:r>
              <a:rPr lang="en-US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Write a Content Provider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Declare in </a:t>
            </a:r>
            <a:r>
              <a:rPr lang="en-US" dirty="0" err="1" smtClean="0"/>
              <a:t>AndroidManifest.xml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Define a URI that client apps will use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Define permissions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Implement necessary methods in </a:t>
            </a:r>
            <a:r>
              <a:rPr lang="en-US" i="1" dirty="0" err="1" smtClean="0"/>
              <a:t>ContentProvider</a:t>
            </a:r>
            <a:endParaRPr lang="en-US" i="1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When implementing </a:t>
            </a:r>
            <a:r>
              <a:rPr lang="en-US" i="1" dirty="0" err="1" smtClean="0"/>
              <a:t>ContentProvider</a:t>
            </a:r>
            <a:r>
              <a:rPr lang="en-US" dirty="0" smtClean="0"/>
              <a:t>, use either the Android file system or </a:t>
            </a:r>
            <a:r>
              <a:rPr lang="en-US" dirty="0" err="1" smtClean="0"/>
              <a:t>SQLite</a:t>
            </a:r>
            <a:r>
              <a:rPr lang="en-US" dirty="0" smtClean="0"/>
              <a:t> as the actual data storage.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Declare in </a:t>
            </a:r>
            <a:r>
              <a:rPr lang="en-US" dirty="0" err="1" smtClean="0"/>
              <a:t>AndroidManifest.xml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&lt;manifest ... &gt;</a:t>
            </a:r>
          </a:p>
          <a:p>
            <a:pPr>
              <a:buNone/>
            </a:pPr>
            <a:r>
              <a:rPr lang="en-US" dirty="0" smtClean="0"/>
              <a:t>  ...</a:t>
            </a:r>
          </a:p>
          <a:p>
            <a:pPr>
              <a:buNone/>
            </a:pPr>
            <a:r>
              <a:rPr lang="en-US" dirty="0" smtClean="0"/>
              <a:t>  &lt;application ... &gt;</a:t>
            </a:r>
          </a:p>
          <a:p>
            <a:pPr>
              <a:buNone/>
            </a:pPr>
            <a:r>
              <a:rPr lang="en-US" dirty="0" smtClean="0"/>
              <a:t>      &lt;provider </a:t>
            </a:r>
            <a:r>
              <a:rPr lang="en-US" dirty="0" err="1" smtClean="0"/>
              <a:t>android:name</a:t>
            </a:r>
            <a:r>
              <a:rPr lang="en-US" dirty="0" smtClean="0"/>
              <a:t>=".</a:t>
            </a:r>
            <a:r>
              <a:rPr lang="en-US" dirty="0" err="1" smtClean="0"/>
              <a:t>ExampleProvider</a:t>
            </a:r>
            <a:r>
              <a:rPr lang="en-US" dirty="0" smtClean="0"/>
              <a:t>" /&gt;</a:t>
            </a:r>
          </a:p>
          <a:p>
            <a:pPr>
              <a:buNone/>
            </a:pPr>
            <a:r>
              <a:rPr lang="en-US" dirty="0" smtClean="0"/>
              <a:t>      ...</a:t>
            </a:r>
          </a:p>
          <a:p>
            <a:pPr>
              <a:buNone/>
            </a:pPr>
            <a:r>
              <a:rPr lang="en-US" dirty="0" smtClean="0"/>
              <a:t>  &lt;/application&gt;</a:t>
            </a:r>
          </a:p>
          <a:p>
            <a:pPr>
              <a:buNone/>
            </a:pPr>
            <a:r>
              <a:rPr lang="en-US" dirty="0" smtClean="0"/>
              <a:t>&lt;/manifest&gt;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a URI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 format</a:t>
            </a:r>
          </a:p>
          <a:p>
            <a:pPr lvl="1"/>
            <a:r>
              <a:rPr lang="en-US" dirty="0" smtClean="0"/>
              <a:t>content://&lt;authority&gt;/&lt;table name&gt;</a:t>
            </a:r>
          </a:p>
          <a:p>
            <a:pPr lvl="1"/>
            <a:r>
              <a:rPr lang="en-US" dirty="0" smtClean="0"/>
              <a:t>Authority: a global (Android-wide) name for the provider</a:t>
            </a:r>
          </a:p>
          <a:p>
            <a:pPr lvl="2"/>
            <a:r>
              <a:rPr lang="en-US" dirty="0" smtClean="0"/>
              <a:t>E.g., edu.buffalo.cse.cse486.proj1.provider</a:t>
            </a:r>
          </a:p>
          <a:p>
            <a:pPr lvl="1"/>
            <a:r>
              <a:rPr lang="en-US" dirty="0" smtClean="0"/>
              <a:t>Table name: the name of a table that the provider exposes</a:t>
            </a:r>
          </a:p>
          <a:p>
            <a:pPr lvl="2"/>
            <a:r>
              <a:rPr lang="en-US" dirty="0" smtClean="0"/>
              <a:t>Note: a provider can expose more than one table.</a:t>
            </a:r>
          </a:p>
          <a:p>
            <a:r>
              <a:rPr lang="en-US" dirty="0" smtClean="0"/>
              <a:t>Should be added to </a:t>
            </a:r>
            <a:r>
              <a:rPr lang="en-US" dirty="0" err="1" smtClean="0"/>
              <a:t>AndroidManifest.xml</a:t>
            </a:r>
            <a:endParaRPr lang="en-US" dirty="0" smtClean="0"/>
          </a:p>
          <a:p>
            <a:pPr lvl="1"/>
            <a:r>
              <a:rPr lang="en-US" dirty="0" smtClean="0"/>
              <a:t>E.g., &lt;provider </a:t>
            </a:r>
            <a:r>
              <a:rPr lang="en-US" dirty="0" err="1" smtClean="0"/>
              <a:t>android:authorities</a:t>
            </a:r>
            <a:r>
              <a:rPr lang="en-US" dirty="0" smtClean="0"/>
              <a:t>=“edu.buffalo.cse.cse486.proj1.provider” …&gt;…&lt;/provider&gt;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Permissions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define permissions (for others) in  </a:t>
            </a:r>
            <a:r>
              <a:rPr lang="en-US" dirty="0" err="1" smtClean="0"/>
              <a:t>AndroidManifest.xml</a:t>
            </a:r>
            <a:endParaRPr lang="en-US" dirty="0" smtClean="0"/>
          </a:p>
          <a:p>
            <a:r>
              <a:rPr lang="en-US" dirty="0" err="1" smtClean="0"/>
              <a:t>android:permission</a:t>
            </a:r>
            <a:r>
              <a:rPr lang="en-US" dirty="0" smtClean="0"/>
              <a:t>: Single provider-wide read/write permission.</a:t>
            </a:r>
          </a:p>
          <a:p>
            <a:pPr lvl="1"/>
            <a:r>
              <a:rPr lang="en-US" dirty="0" smtClean="0"/>
              <a:t>E.g., &lt;provider </a:t>
            </a:r>
            <a:r>
              <a:rPr lang="en-US" dirty="0" err="1" smtClean="0"/>
              <a:t>android:permission</a:t>
            </a:r>
            <a:r>
              <a:rPr lang="en-US" dirty="0" smtClean="0"/>
              <a:t>=“edu.buffalo.cse.cse486.proj1.provider.permission.USE_PROJ1_PROVIDER” …&gt;…&lt;/provider&gt;</a:t>
            </a:r>
          </a:p>
          <a:p>
            <a:r>
              <a:rPr lang="en-US" dirty="0" err="1" smtClean="0"/>
              <a:t>android:readPermission</a:t>
            </a:r>
            <a:r>
              <a:rPr lang="en-US" dirty="0" smtClean="0"/>
              <a:t>: Provider-wide read permission.</a:t>
            </a:r>
          </a:p>
          <a:p>
            <a:r>
              <a:rPr lang="en-US" dirty="0" err="1" smtClean="0"/>
              <a:t>android:writePermission</a:t>
            </a:r>
            <a:r>
              <a:rPr lang="en-US" dirty="0" smtClean="0"/>
              <a:t>: Provider-wide write permission.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Necessary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query()</a:t>
            </a:r>
          </a:p>
          <a:p>
            <a:pPr lvl="1"/>
            <a:r>
              <a:rPr lang="en-US" sz="1800" dirty="0" smtClean="0"/>
              <a:t>Retrieve data from your provider.</a:t>
            </a:r>
          </a:p>
          <a:p>
            <a:r>
              <a:rPr lang="en-US" sz="2000" dirty="0" smtClean="0"/>
              <a:t>insert()</a:t>
            </a:r>
          </a:p>
          <a:p>
            <a:pPr lvl="1"/>
            <a:r>
              <a:rPr lang="en-US" sz="1800" dirty="0" smtClean="0"/>
              <a:t>Insert a new row into your provider.</a:t>
            </a:r>
          </a:p>
          <a:p>
            <a:r>
              <a:rPr lang="en-US" sz="2000" dirty="0" smtClean="0"/>
              <a:t>update()</a:t>
            </a:r>
          </a:p>
          <a:p>
            <a:pPr lvl="1"/>
            <a:r>
              <a:rPr lang="en-US" sz="1800" dirty="0" smtClean="0"/>
              <a:t>Update existing rows in your provider.</a:t>
            </a:r>
          </a:p>
          <a:p>
            <a:r>
              <a:rPr lang="en-US" sz="2000" dirty="0" smtClean="0"/>
              <a:t>delete()</a:t>
            </a:r>
          </a:p>
          <a:p>
            <a:pPr lvl="1"/>
            <a:r>
              <a:rPr lang="en-US" sz="1800" dirty="0" smtClean="0"/>
              <a:t>Delete rows from your provider.</a:t>
            </a:r>
          </a:p>
          <a:p>
            <a:r>
              <a:rPr lang="en-US" sz="2000" dirty="0" err="1" smtClean="0"/>
              <a:t>getType</a:t>
            </a:r>
            <a:r>
              <a:rPr lang="en-US" sz="2000" dirty="0" smtClean="0"/>
              <a:t>()</a:t>
            </a:r>
          </a:p>
          <a:p>
            <a:pPr lvl="1"/>
            <a:r>
              <a:rPr lang="en-US" sz="1800" dirty="0" smtClean="0"/>
              <a:t>Return the MIME type corresponding to a content URI. </a:t>
            </a:r>
          </a:p>
          <a:p>
            <a:r>
              <a:rPr lang="en-US" sz="2000" dirty="0" err="1" smtClean="0"/>
              <a:t>onCreate</a:t>
            </a:r>
            <a:r>
              <a:rPr lang="en-US" sz="2000" dirty="0" smtClean="0"/>
              <a:t>()</a:t>
            </a:r>
          </a:p>
          <a:p>
            <a:pPr lvl="1"/>
            <a:r>
              <a:rPr lang="en-US" sz="1800" dirty="0" smtClean="0"/>
              <a:t>Initialize your provider. The Android system calls this method immediately after it creates your provider. Notice that your provider is not created until a </a:t>
            </a:r>
            <a:r>
              <a:rPr lang="en-US" sz="1800" dirty="0" err="1" smtClean="0"/>
              <a:t>ContentResolver</a:t>
            </a:r>
            <a:r>
              <a:rPr lang="en-US" sz="1800" dirty="0" smtClean="0"/>
              <a:t> object tries to access it.</a:t>
            </a:r>
          </a:p>
          <a:p>
            <a:r>
              <a:rPr lang="en-US" sz="2200" dirty="0" smtClean="0">
                <a:solidFill>
                  <a:srgbClr val="FF0000"/>
                </a:solidFill>
              </a:rPr>
              <a:t>These need to handle concurrent accesses (need to be thread-safe)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Internal storage: file system, private to the app</a:t>
            </a:r>
          </a:p>
          <a:p>
            <a:r>
              <a:rPr lang="en-US" dirty="0" smtClean="0"/>
              <a:t>External storage: file system, open to everybody</a:t>
            </a:r>
          </a:p>
          <a:p>
            <a:r>
              <a:rPr lang="en-US" dirty="0" err="1" smtClean="0"/>
              <a:t>SQLite</a:t>
            </a:r>
            <a:r>
              <a:rPr lang="en-US" dirty="0" smtClean="0"/>
              <a:t>: database, private to the app</a:t>
            </a:r>
          </a:p>
          <a:p>
            <a:r>
              <a:rPr lang="en-US" dirty="0" smtClean="0"/>
              <a:t>Read: </a:t>
            </a:r>
            <a:r>
              <a:rPr lang="en-US" dirty="0" smtClean="0">
                <a:hlinkClick r:id="rId2"/>
              </a:rPr>
              <a:t>http://developer.android.com/guide/topics/data/data-storage.html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18793</TotalTime>
  <Pages>12</Pages>
  <Words>1366</Words>
  <Application>Microsoft Macintosh PowerPoint</Application>
  <PresentationFormat>Letter Paper (8.5x11 in)</PresentationFormat>
  <Paragraphs>154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CS252-template</vt:lpstr>
      <vt:lpstr>Office Theme</vt:lpstr>
      <vt:lpstr>CSE 486/586 Distributed Systems Content Providers &amp; Services</vt:lpstr>
      <vt:lpstr>Content Providers</vt:lpstr>
      <vt:lpstr>How a Client Interacts</vt:lpstr>
      <vt:lpstr>How to Write a Content Provider</vt:lpstr>
      <vt:lpstr>Declare in AndroidManifest.xml</vt:lpstr>
      <vt:lpstr>Defining a URI</vt:lpstr>
      <vt:lpstr>Define Permissions</vt:lpstr>
      <vt:lpstr>Necessary Methods</vt:lpstr>
      <vt:lpstr>Storage Options</vt:lpstr>
      <vt:lpstr>Internal Storage</vt:lpstr>
      <vt:lpstr>Internal Storage</vt:lpstr>
      <vt:lpstr>External Storage</vt:lpstr>
      <vt:lpstr>External Storage</vt:lpstr>
      <vt:lpstr>External Storage</vt:lpstr>
      <vt:lpstr>Services</vt:lpstr>
      <vt:lpstr>How to Write a Service</vt:lpstr>
      <vt:lpstr>Declare in AndroidManifest.xml</vt:lpstr>
      <vt:lpstr>Necessary Methods</vt:lpstr>
      <vt:lpstr>Service Lifecycle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777</cp:revision>
  <cp:lastPrinted>2012-02-10T18:57:30Z</cp:lastPrinted>
  <dcterms:created xsi:type="dcterms:W3CDTF">2012-02-12T04:39:24Z</dcterms:created>
  <dcterms:modified xsi:type="dcterms:W3CDTF">2013-02-04T22:30:59Z</dcterms:modified>
  <cp:category/>
</cp:coreProperties>
</file>