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6"/>
  </p:notesMasterIdLst>
  <p:handoutMasterIdLst>
    <p:handoutMasterId r:id="rId27"/>
  </p:handoutMasterIdLst>
  <p:sldIdLst>
    <p:sldId id="322" r:id="rId3"/>
    <p:sldId id="347" r:id="rId4"/>
    <p:sldId id="348" r:id="rId5"/>
    <p:sldId id="323" r:id="rId6"/>
    <p:sldId id="350" r:id="rId7"/>
    <p:sldId id="346" r:id="rId8"/>
    <p:sldId id="335" r:id="rId9"/>
    <p:sldId id="325" r:id="rId10"/>
    <p:sldId id="326" r:id="rId11"/>
    <p:sldId id="338" r:id="rId12"/>
    <p:sldId id="349" r:id="rId13"/>
    <p:sldId id="330" r:id="rId14"/>
    <p:sldId id="331" r:id="rId15"/>
    <p:sldId id="332" r:id="rId16"/>
    <p:sldId id="333" r:id="rId17"/>
    <p:sldId id="334" r:id="rId18"/>
    <p:sldId id="339" r:id="rId19"/>
    <p:sldId id="340" r:id="rId20"/>
    <p:sldId id="341" r:id="rId21"/>
    <p:sldId id="342" r:id="rId22"/>
    <p:sldId id="343" r:id="rId23"/>
    <p:sldId id="344" r:id="rId24"/>
    <p:sldId id="345" r:id="rId2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9" d="100"/>
          <a:sy n="89" d="100"/>
        </p:scale>
        <p:origin x="-98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609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71820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Android </a:t>
            </a:r>
            <a:r>
              <a:rPr lang="en-US" dirty="0" smtClean="0"/>
              <a:t>Programming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Declare in </a:t>
            </a:r>
            <a:r>
              <a:rPr lang="en-US" dirty="0" err="1" smtClean="0"/>
              <a:t>AndroidManifest.xml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&lt;manifest ... &gt;</a:t>
            </a:r>
          </a:p>
          <a:p>
            <a:pPr>
              <a:buNone/>
            </a:pPr>
            <a:r>
              <a:rPr lang="en-US" dirty="0" smtClean="0"/>
              <a:t>  ...</a:t>
            </a:r>
          </a:p>
          <a:p>
            <a:pPr>
              <a:buNone/>
            </a:pPr>
            <a:r>
              <a:rPr lang="en-US" dirty="0" smtClean="0"/>
              <a:t>  &lt;application ... &gt;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smtClean="0"/>
              <a:t>&lt;</a:t>
            </a:r>
            <a:r>
              <a:rPr lang="en-US" dirty="0" smtClean="0"/>
              <a:t>activity</a:t>
            </a:r>
            <a:r>
              <a:rPr lang="en-US" dirty="0" smtClean="0"/>
              <a:t> </a:t>
            </a:r>
            <a:r>
              <a:rPr lang="en-US" dirty="0" err="1" smtClean="0"/>
              <a:t>android:name</a:t>
            </a:r>
            <a:r>
              <a:rPr lang="en-US" dirty="0" smtClean="0"/>
              <a:t>=".</a:t>
            </a:r>
            <a:r>
              <a:rPr lang="en-US" dirty="0" err="1" smtClean="0"/>
              <a:t>ExampleActivity</a:t>
            </a:r>
            <a:r>
              <a:rPr lang="en-US" dirty="0" smtClean="0"/>
              <a:t>" </a:t>
            </a:r>
            <a:r>
              <a:rPr lang="en-US" dirty="0" smtClean="0"/>
              <a:t>/&gt;</a:t>
            </a:r>
          </a:p>
          <a:p>
            <a:pPr>
              <a:buNone/>
            </a:pPr>
            <a:r>
              <a:rPr lang="en-US" dirty="0" smtClean="0"/>
              <a:t>      ...</a:t>
            </a:r>
          </a:p>
          <a:p>
            <a:pPr>
              <a:buNone/>
            </a:pPr>
            <a:r>
              <a:rPr lang="en-US" dirty="0" smtClean="0"/>
              <a:t>  &lt;/application&gt;</a:t>
            </a:r>
          </a:p>
          <a:p>
            <a:pPr>
              <a:buNone/>
            </a:pPr>
            <a:r>
              <a:rPr lang="en-US" dirty="0" smtClean="0"/>
              <a:t>&lt;/manifest&gt;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646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 </a:t>
            </a:r>
            <a:r>
              <a:rPr lang="en-US" dirty="0" smtClean="0"/>
              <a:t>2 will be out by the end of this week.</a:t>
            </a:r>
            <a:endParaRPr lang="en-US" dirty="0" smtClean="0"/>
          </a:p>
          <a:p>
            <a:r>
              <a:rPr lang="en-US" dirty="0" smtClean="0"/>
              <a:t>Please </a:t>
            </a:r>
            <a:r>
              <a:rPr lang="en-US" dirty="0" smtClean="0"/>
              <a:t>use Piazza; all announcements will go there.</a:t>
            </a:r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681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service </a:t>
            </a:r>
            <a:r>
              <a:rPr lang="en-US" dirty="0" smtClean="0">
                <a:solidFill>
                  <a:srgbClr val="FF0000"/>
                </a:solidFill>
              </a:rPr>
              <a:t>runs in the background with no UI</a:t>
            </a:r>
            <a:r>
              <a:rPr lang="en-US" dirty="0" smtClean="0"/>
              <a:t> for long-running operations.</a:t>
            </a:r>
          </a:p>
          <a:p>
            <a:pPr lvl="1"/>
            <a:r>
              <a:rPr lang="en-US" dirty="0" smtClean="0"/>
              <a:t>Playing music, sending/receiving network messages, …</a:t>
            </a:r>
          </a:p>
          <a:p>
            <a:pPr lvl="1"/>
            <a:r>
              <a:rPr lang="en-US" dirty="0" smtClean="0"/>
              <a:t>Subclass of </a:t>
            </a:r>
            <a:r>
              <a:rPr lang="en-US" dirty="0" err="1" smtClean="0"/>
              <a:t>android.app.Service</a:t>
            </a:r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Started service</a:t>
            </a:r>
          </a:p>
          <a:p>
            <a:pPr lvl="1"/>
            <a:r>
              <a:rPr lang="en-US" dirty="0" smtClean="0"/>
              <a:t>A service is "started" when an application component (such as an activity) starts it by calling </a:t>
            </a:r>
            <a:r>
              <a:rPr lang="en-US" dirty="0" err="1" smtClean="0"/>
              <a:t>startService</a:t>
            </a:r>
            <a:r>
              <a:rPr lang="en-US" dirty="0" smtClean="0"/>
              <a:t>(). Once started, a service can run in the background indefinitely, even if the component that started it is destroyed.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Bound service</a:t>
            </a:r>
          </a:p>
          <a:p>
            <a:pPr lvl="1"/>
            <a:r>
              <a:rPr lang="en-US" dirty="0" smtClean="0"/>
              <a:t>A service is "bound" when an application component binds to it by calling </a:t>
            </a:r>
            <a:r>
              <a:rPr lang="en-US" dirty="0" err="1" smtClean="0"/>
              <a:t>bindService</a:t>
            </a:r>
            <a:r>
              <a:rPr lang="en-US" dirty="0" smtClean="0"/>
              <a:t>(). A bound service offers a client-server interface that allows components to interact with the service, send requests, get results, and even do so across processes with </a:t>
            </a:r>
            <a:r>
              <a:rPr lang="en-US" dirty="0" err="1" smtClean="0"/>
              <a:t>interprocess</a:t>
            </a:r>
            <a:r>
              <a:rPr lang="en-US" dirty="0" smtClean="0"/>
              <a:t> communication (IPC).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081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Write a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Declare in </a:t>
            </a:r>
            <a:r>
              <a:rPr lang="en-US" dirty="0" err="1" smtClean="0"/>
              <a:t>AndroidManifest.xml</a:t>
            </a:r>
            <a:endParaRPr lang="en-US" dirty="0" smtClean="0"/>
          </a:p>
          <a:p>
            <a:r>
              <a:rPr lang="en-US" dirty="0" smtClean="0"/>
              <a:t>Implement necessary methods in </a:t>
            </a:r>
            <a:r>
              <a:rPr lang="en-US" i="1" dirty="0" smtClean="0"/>
              <a:t>Service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380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Declare in </a:t>
            </a:r>
            <a:r>
              <a:rPr lang="en-US" dirty="0" err="1" smtClean="0"/>
              <a:t>AndroidManifest.xml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&lt;manifest ... &gt;</a:t>
            </a:r>
          </a:p>
          <a:p>
            <a:pPr>
              <a:buNone/>
            </a:pPr>
            <a:r>
              <a:rPr lang="en-US" dirty="0" smtClean="0"/>
              <a:t>  ...</a:t>
            </a:r>
          </a:p>
          <a:p>
            <a:pPr>
              <a:buNone/>
            </a:pPr>
            <a:r>
              <a:rPr lang="en-US" dirty="0" smtClean="0"/>
              <a:t>  &lt;application ... &gt;</a:t>
            </a:r>
          </a:p>
          <a:p>
            <a:pPr>
              <a:buNone/>
            </a:pPr>
            <a:r>
              <a:rPr lang="en-US" dirty="0" smtClean="0"/>
              <a:t>      &lt;service </a:t>
            </a:r>
            <a:r>
              <a:rPr lang="en-US" dirty="0" err="1" smtClean="0"/>
              <a:t>android:name</a:t>
            </a:r>
            <a:r>
              <a:rPr lang="en-US" dirty="0" smtClean="0"/>
              <a:t>=".</a:t>
            </a:r>
            <a:r>
              <a:rPr lang="en-US" dirty="0" err="1" smtClean="0"/>
              <a:t>ExampleService</a:t>
            </a:r>
            <a:r>
              <a:rPr lang="en-US" dirty="0" smtClean="0"/>
              <a:t>" /&gt;</a:t>
            </a:r>
          </a:p>
          <a:p>
            <a:pPr>
              <a:buNone/>
            </a:pPr>
            <a:r>
              <a:rPr lang="en-US" dirty="0" smtClean="0"/>
              <a:t>      ...</a:t>
            </a:r>
          </a:p>
          <a:p>
            <a:pPr>
              <a:buNone/>
            </a:pPr>
            <a:r>
              <a:rPr lang="en-US" dirty="0" smtClean="0"/>
              <a:t>  &lt;/application&gt;</a:t>
            </a:r>
          </a:p>
          <a:p>
            <a:pPr>
              <a:buNone/>
            </a:pPr>
            <a:r>
              <a:rPr lang="en-US" dirty="0" smtClean="0"/>
              <a:t>&lt;/manifest&gt;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091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Necessary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onStartCommand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The system calls this method when another component, such as an activity, requests that the service be started, by calling </a:t>
            </a:r>
            <a:r>
              <a:rPr lang="en-US" dirty="0" err="1" smtClean="0"/>
              <a:t>startService</a:t>
            </a:r>
            <a:r>
              <a:rPr lang="en-US" dirty="0" smtClean="0"/>
              <a:t>().</a:t>
            </a:r>
          </a:p>
          <a:p>
            <a:r>
              <a:rPr lang="en-US" dirty="0" err="1" smtClean="0"/>
              <a:t>onBind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The system calls this method when another component wants to bind with the service (such as to perform RPC), by calling </a:t>
            </a:r>
            <a:r>
              <a:rPr lang="en-US" dirty="0" err="1" smtClean="0"/>
              <a:t>bindService</a:t>
            </a:r>
            <a:r>
              <a:rPr lang="en-US" dirty="0" smtClean="0"/>
              <a:t>().</a:t>
            </a:r>
          </a:p>
          <a:p>
            <a:r>
              <a:rPr lang="en-US" dirty="0" err="1" smtClean="0"/>
              <a:t>onCreate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The system calls this method when the service is first created, to perform one-time setup procedures (before it calls either </a:t>
            </a:r>
            <a:r>
              <a:rPr lang="en-US" dirty="0" err="1" smtClean="0"/>
              <a:t>onStartCommand</a:t>
            </a:r>
            <a:r>
              <a:rPr lang="en-US" dirty="0" smtClean="0"/>
              <a:t>() or </a:t>
            </a:r>
            <a:r>
              <a:rPr lang="en-US" dirty="0" err="1" smtClean="0"/>
              <a:t>onBind</a:t>
            </a:r>
            <a:r>
              <a:rPr lang="en-US" dirty="0" smtClean="0"/>
              <a:t>()).</a:t>
            </a:r>
          </a:p>
          <a:p>
            <a:r>
              <a:rPr lang="en-US" dirty="0" err="1" smtClean="0"/>
              <a:t>onDestroy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The system calls this method when the service is no longer used and is being destroyed.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9955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Lifecycle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060450"/>
            <a:ext cx="4239086" cy="549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810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Providers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content provider provides </a:t>
            </a:r>
            <a:r>
              <a:rPr lang="en-US" dirty="0" smtClean="0">
                <a:solidFill>
                  <a:srgbClr val="FF0000"/>
                </a:solidFill>
              </a:rPr>
              <a:t>a table view of data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you write a content provider, </a:t>
            </a:r>
            <a:r>
              <a:rPr lang="en-US" dirty="0" smtClean="0">
                <a:solidFill>
                  <a:srgbClr val="0000FF"/>
                </a:solidFill>
              </a:rPr>
              <a:t>any client application with the permission</a:t>
            </a:r>
            <a:r>
              <a:rPr lang="en-US" dirty="0" smtClean="0"/>
              <a:t> can </a:t>
            </a:r>
            <a:r>
              <a:rPr lang="en-US" dirty="0" smtClean="0">
                <a:solidFill>
                  <a:srgbClr val="FF0000"/>
                </a:solidFill>
              </a:rPr>
              <a:t>enter/read/update/delete </a:t>
            </a:r>
            <a:r>
              <a:rPr lang="en-US" dirty="0" smtClean="0"/>
              <a:t>data items in your content provider.</a:t>
            </a:r>
          </a:p>
          <a:p>
            <a:r>
              <a:rPr lang="en-US" dirty="0" smtClean="0"/>
              <a:t>A client application (that uses your content provider) uses </a:t>
            </a:r>
            <a:r>
              <a:rPr lang="en-US" i="1" dirty="0" err="1" smtClean="0">
                <a:solidFill>
                  <a:srgbClr val="FF0000"/>
                </a:solidFill>
              </a:rPr>
              <a:t>ContentResolver</a:t>
            </a:r>
            <a:r>
              <a:rPr lang="en-US" dirty="0" smtClean="0"/>
              <a:t> to interact with your content provider.</a:t>
            </a:r>
          </a:p>
          <a:p>
            <a:r>
              <a:rPr lang="en-US" dirty="0" smtClean="0"/>
              <a:t>You need to extend </a:t>
            </a:r>
            <a:r>
              <a:rPr lang="en-US" i="1" dirty="0" err="1" smtClean="0">
                <a:solidFill>
                  <a:srgbClr val="FF0000"/>
                </a:solidFill>
              </a:rPr>
              <a:t>ContentProvider</a:t>
            </a:r>
            <a:r>
              <a:rPr lang="en-US" dirty="0" smtClean="0"/>
              <a:t> and implement necessary methods.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8880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 Client Interacts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Table identification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/>
              <a:t>URI (</a:t>
            </a:r>
            <a:r>
              <a:rPr lang="en-US" dirty="0" err="1" smtClean="0"/>
              <a:t>android.net.Uri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E.g., content://</a:t>
            </a:r>
            <a:r>
              <a:rPr lang="en-US" dirty="0" err="1" smtClean="0"/>
              <a:t>user_dictionary</a:t>
            </a:r>
            <a:r>
              <a:rPr lang="en-US" dirty="0" smtClean="0"/>
              <a:t>/words</a:t>
            </a:r>
          </a:p>
          <a:p>
            <a:r>
              <a:rPr lang="en-US" dirty="0" smtClean="0"/>
              <a:t>Insert</a:t>
            </a:r>
          </a:p>
          <a:p>
            <a:pPr lvl="1"/>
            <a:r>
              <a:rPr lang="en-US" dirty="0" smtClean="0"/>
              <a:t>public final Uri </a:t>
            </a:r>
            <a:r>
              <a:rPr lang="en-US" dirty="0" err="1" smtClean="0"/>
              <a:t>ContentResolver.insert</a:t>
            </a:r>
            <a:r>
              <a:rPr lang="en-US" dirty="0" smtClean="0"/>
              <a:t> (Uri </a:t>
            </a:r>
            <a:r>
              <a:rPr lang="en-US" dirty="0" err="1" smtClean="0"/>
              <a:t>url</a:t>
            </a:r>
            <a:r>
              <a:rPr lang="en-US" dirty="0" smtClean="0"/>
              <a:t>, </a:t>
            </a:r>
            <a:r>
              <a:rPr lang="en-US" dirty="0" err="1" smtClean="0"/>
              <a:t>ContentValues</a:t>
            </a:r>
            <a:r>
              <a:rPr lang="en-US" dirty="0" smtClean="0"/>
              <a:t> values)</a:t>
            </a:r>
          </a:p>
          <a:p>
            <a:r>
              <a:rPr lang="en-US" dirty="0" smtClean="0"/>
              <a:t>Update</a:t>
            </a:r>
          </a:p>
          <a:p>
            <a:pPr lvl="1"/>
            <a:r>
              <a:rPr lang="en-US" dirty="0" smtClean="0"/>
              <a:t>public final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ContentResolver.update</a:t>
            </a:r>
            <a:r>
              <a:rPr lang="en-US" dirty="0" smtClean="0"/>
              <a:t> (Uri </a:t>
            </a:r>
            <a:r>
              <a:rPr lang="en-US" dirty="0" err="1" smtClean="0"/>
              <a:t>uri</a:t>
            </a:r>
            <a:r>
              <a:rPr lang="en-US" dirty="0" smtClean="0"/>
              <a:t>, </a:t>
            </a:r>
            <a:r>
              <a:rPr lang="en-US" dirty="0" err="1" smtClean="0"/>
              <a:t>ContentValues</a:t>
            </a:r>
            <a:r>
              <a:rPr lang="en-US" dirty="0" smtClean="0"/>
              <a:t> values, String where, String[] </a:t>
            </a:r>
            <a:r>
              <a:rPr lang="en-US" dirty="0" err="1" smtClean="0"/>
              <a:t>selectionArgs</a:t>
            </a:r>
            <a:r>
              <a:rPr lang="en-US" dirty="0" smtClean="0"/>
              <a:t>)</a:t>
            </a:r>
          </a:p>
          <a:p>
            <a:r>
              <a:rPr lang="en-US" dirty="0" smtClean="0"/>
              <a:t>Query</a:t>
            </a:r>
          </a:p>
          <a:p>
            <a:pPr lvl="1"/>
            <a:r>
              <a:rPr lang="en-US" dirty="0" smtClean="0"/>
              <a:t>public final Cursor </a:t>
            </a:r>
            <a:r>
              <a:rPr lang="en-US" dirty="0" err="1" smtClean="0"/>
              <a:t>ContentResolver.query</a:t>
            </a:r>
            <a:r>
              <a:rPr lang="en-US" dirty="0" smtClean="0"/>
              <a:t> (Uri </a:t>
            </a:r>
            <a:r>
              <a:rPr lang="en-US" dirty="0" err="1" smtClean="0"/>
              <a:t>uri</a:t>
            </a:r>
            <a:r>
              <a:rPr lang="en-US" dirty="0" smtClean="0"/>
              <a:t>, String[] projection, String selection, String[] </a:t>
            </a:r>
            <a:r>
              <a:rPr lang="en-US" dirty="0" err="1" smtClean="0"/>
              <a:t>selectionArgs</a:t>
            </a:r>
            <a:r>
              <a:rPr lang="en-US" dirty="0" smtClean="0"/>
              <a:t>, String </a:t>
            </a:r>
            <a:r>
              <a:rPr lang="en-US" dirty="0" err="1" smtClean="0"/>
              <a:t>sortOrder</a:t>
            </a:r>
            <a:r>
              <a:rPr lang="en-US" dirty="0" smtClean="0"/>
              <a:t>)</a:t>
            </a:r>
          </a:p>
          <a:p>
            <a:r>
              <a:rPr lang="en-US" dirty="0" smtClean="0"/>
              <a:t>Delete</a:t>
            </a:r>
          </a:p>
          <a:p>
            <a:pPr lvl="1"/>
            <a:r>
              <a:rPr lang="en-US" dirty="0" smtClean="0"/>
              <a:t>public final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ContentResolver.delete</a:t>
            </a:r>
            <a:r>
              <a:rPr lang="en-US" dirty="0" smtClean="0"/>
              <a:t> (Uri </a:t>
            </a:r>
            <a:r>
              <a:rPr lang="en-US" dirty="0" err="1" smtClean="0"/>
              <a:t>url</a:t>
            </a:r>
            <a:r>
              <a:rPr lang="en-US" dirty="0" smtClean="0"/>
              <a:t>, String where, String[] </a:t>
            </a:r>
            <a:r>
              <a:rPr lang="en-US" dirty="0" err="1" smtClean="0"/>
              <a:t>selectionArgs</a:t>
            </a:r>
            <a:r>
              <a:rPr lang="en-US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01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Write a Content Provider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Declare in </a:t>
            </a:r>
            <a:r>
              <a:rPr lang="en-US" dirty="0" err="1" smtClean="0"/>
              <a:t>AndroidManifest.xml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Define a URI that client apps will use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Define permissions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Implement necessary methods in </a:t>
            </a:r>
            <a:r>
              <a:rPr lang="en-US" i="1" dirty="0" err="1" smtClean="0"/>
              <a:t>ContentProvider</a:t>
            </a:r>
            <a:endParaRPr lang="en-US" i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When implementing </a:t>
            </a:r>
            <a:r>
              <a:rPr lang="en-US" i="1" dirty="0" err="1" smtClean="0"/>
              <a:t>ContentProvider</a:t>
            </a:r>
            <a:r>
              <a:rPr lang="en-US" dirty="0" smtClean="0"/>
              <a:t>, use either the Android file system or </a:t>
            </a:r>
            <a:r>
              <a:rPr lang="en-US" dirty="0" err="1" smtClean="0"/>
              <a:t>SQLite</a:t>
            </a:r>
            <a:r>
              <a:rPr lang="en-US" dirty="0" smtClean="0"/>
              <a:t> as the actual data storage.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091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What to put on top of physical networks?</a:t>
            </a:r>
          </a:p>
          <a:p>
            <a:pPr lvl="1"/>
            <a:r>
              <a:rPr lang="en-US" dirty="0"/>
              <a:t>Layers providing </a:t>
            </a:r>
            <a:r>
              <a:rPr lang="en-US" dirty="0">
                <a:solidFill>
                  <a:srgbClr val="FF0000"/>
                </a:solidFill>
              </a:rPr>
              <a:t>survivability</a:t>
            </a:r>
          </a:p>
          <a:p>
            <a:r>
              <a:rPr lang="en-US" dirty="0">
                <a:solidFill>
                  <a:srgbClr val="0000FF"/>
                </a:solidFill>
              </a:rPr>
              <a:t>Where to put functionalities?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Fate-sharing</a:t>
            </a:r>
            <a:r>
              <a:rPr lang="en-US" dirty="0"/>
              <a:t> &amp; </a:t>
            </a:r>
            <a:r>
              <a:rPr lang="en-US" dirty="0">
                <a:solidFill>
                  <a:srgbClr val="FF0000"/>
                </a:solidFill>
              </a:rPr>
              <a:t>end-to-end arguments</a:t>
            </a:r>
          </a:p>
          <a:p>
            <a:pPr lvl="1"/>
            <a:r>
              <a:rPr lang="en-US" dirty="0"/>
              <a:t>IP layer doesn’t provide much</a:t>
            </a:r>
          </a:p>
          <a:p>
            <a:pPr lvl="1"/>
            <a:r>
              <a:rPr lang="en-US" dirty="0"/>
              <a:t>TCP handles most of the survivability issues</a:t>
            </a:r>
          </a:p>
          <a:p>
            <a:r>
              <a:rPr lang="en-US" dirty="0">
                <a:solidFill>
                  <a:srgbClr val="0000FF"/>
                </a:solidFill>
              </a:rPr>
              <a:t>TCP &amp; UDP</a:t>
            </a:r>
            <a:r>
              <a:rPr lang="en-US" dirty="0"/>
              <a:t>: the two transport protocols of the Internet</a:t>
            </a:r>
          </a:p>
          <a:p>
            <a:r>
              <a:rPr lang="en-US" dirty="0">
                <a:solidFill>
                  <a:srgbClr val="0000FF"/>
                </a:solidFill>
              </a:rPr>
              <a:t>What interface do applications see?</a:t>
            </a:r>
          </a:p>
          <a:p>
            <a:pPr lvl="1"/>
            <a:r>
              <a:rPr lang="en-US" dirty="0"/>
              <a:t>Socket </a:t>
            </a:r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212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Declare in </a:t>
            </a:r>
            <a:r>
              <a:rPr lang="en-US" dirty="0" err="1" smtClean="0"/>
              <a:t>AndroidManifest.xml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&lt;manifest ... &gt;</a:t>
            </a:r>
          </a:p>
          <a:p>
            <a:pPr>
              <a:buNone/>
            </a:pPr>
            <a:r>
              <a:rPr lang="en-US" dirty="0" smtClean="0"/>
              <a:t>  ...</a:t>
            </a:r>
          </a:p>
          <a:p>
            <a:pPr>
              <a:buNone/>
            </a:pPr>
            <a:r>
              <a:rPr lang="en-US" dirty="0" smtClean="0"/>
              <a:t>  &lt;application ... &gt;</a:t>
            </a:r>
          </a:p>
          <a:p>
            <a:pPr>
              <a:buNone/>
            </a:pPr>
            <a:r>
              <a:rPr lang="en-US" dirty="0" smtClean="0"/>
              <a:t>      &lt;provider </a:t>
            </a:r>
            <a:r>
              <a:rPr lang="en-US" dirty="0" err="1" smtClean="0"/>
              <a:t>android:name</a:t>
            </a:r>
            <a:r>
              <a:rPr lang="en-US" dirty="0" smtClean="0"/>
              <a:t>=".</a:t>
            </a:r>
            <a:r>
              <a:rPr lang="en-US" dirty="0" err="1" smtClean="0"/>
              <a:t>ExampleProvider</a:t>
            </a:r>
            <a:r>
              <a:rPr lang="en-US" dirty="0" smtClean="0"/>
              <a:t>" /&gt;</a:t>
            </a:r>
          </a:p>
          <a:p>
            <a:pPr>
              <a:buNone/>
            </a:pPr>
            <a:r>
              <a:rPr lang="en-US" dirty="0" smtClean="0"/>
              <a:t>      ...</a:t>
            </a:r>
          </a:p>
          <a:p>
            <a:pPr>
              <a:buNone/>
            </a:pPr>
            <a:r>
              <a:rPr lang="en-US" dirty="0" smtClean="0"/>
              <a:t>  &lt;/application&gt;</a:t>
            </a:r>
          </a:p>
          <a:p>
            <a:pPr>
              <a:buNone/>
            </a:pPr>
            <a:r>
              <a:rPr lang="en-US" dirty="0" smtClean="0"/>
              <a:t>&lt;/manifest&gt;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081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a URI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 format</a:t>
            </a:r>
          </a:p>
          <a:p>
            <a:pPr lvl="1"/>
            <a:r>
              <a:rPr lang="en-US" dirty="0" smtClean="0"/>
              <a:t>content://&lt;authority&gt;/&lt;table name&gt;</a:t>
            </a:r>
          </a:p>
          <a:p>
            <a:pPr lvl="1"/>
            <a:r>
              <a:rPr lang="en-US" dirty="0" smtClean="0"/>
              <a:t>Authority: a global (Android-wide) name for the provider</a:t>
            </a:r>
          </a:p>
          <a:p>
            <a:pPr lvl="2"/>
            <a:r>
              <a:rPr lang="en-US" dirty="0" smtClean="0"/>
              <a:t>E.g., edu.buffalo.cse.cse486.proj1.provider</a:t>
            </a:r>
          </a:p>
          <a:p>
            <a:pPr lvl="1"/>
            <a:r>
              <a:rPr lang="en-US" dirty="0" smtClean="0"/>
              <a:t>Table name: the name of a table that the provider exposes</a:t>
            </a:r>
          </a:p>
          <a:p>
            <a:pPr lvl="2"/>
            <a:r>
              <a:rPr lang="en-US" dirty="0" smtClean="0"/>
              <a:t>Note: a provider can expose more than one table.</a:t>
            </a:r>
          </a:p>
          <a:p>
            <a:r>
              <a:rPr lang="en-US" dirty="0" smtClean="0"/>
              <a:t>Should be added to </a:t>
            </a:r>
            <a:r>
              <a:rPr lang="en-US" dirty="0" err="1" smtClean="0"/>
              <a:t>AndroidManifest.xml</a:t>
            </a:r>
            <a:endParaRPr lang="en-US" dirty="0" smtClean="0"/>
          </a:p>
          <a:p>
            <a:pPr lvl="1"/>
            <a:r>
              <a:rPr lang="en-US" dirty="0" smtClean="0"/>
              <a:t>E.g., &lt;provider </a:t>
            </a:r>
            <a:r>
              <a:rPr lang="en-US" dirty="0" err="1" smtClean="0"/>
              <a:t>android:authorities</a:t>
            </a:r>
            <a:r>
              <a:rPr lang="en-US" dirty="0" smtClean="0"/>
              <a:t>=“edu.buffalo.cse.cse486.proj1.provider” …&gt;…&lt;/provider&gt;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63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define permissions (for others) in  </a:t>
            </a:r>
            <a:r>
              <a:rPr lang="en-US" dirty="0" err="1" smtClean="0"/>
              <a:t>AndroidManifest.xml</a:t>
            </a:r>
            <a:endParaRPr lang="en-US" dirty="0" smtClean="0"/>
          </a:p>
          <a:p>
            <a:r>
              <a:rPr lang="en-US" dirty="0" err="1" smtClean="0"/>
              <a:t>android:permission</a:t>
            </a:r>
            <a:r>
              <a:rPr lang="en-US" dirty="0" smtClean="0"/>
              <a:t>: Single provider-wide read/write permission.</a:t>
            </a:r>
          </a:p>
          <a:p>
            <a:pPr lvl="1"/>
            <a:r>
              <a:rPr lang="en-US" dirty="0" smtClean="0"/>
              <a:t>E.g., &lt;provider </a:t>
            </a:r>
            <a:r>
              <a:rPr lang="en-US" dirty="0" err="1" smtClean="0"/>
              <a:t>android:permission</a:t>
            </a:r>
            <a:r>
              <a:rPr lang="en-US" dirty="0" smtClean="0"/>
              <a:t>=“edu.buffalo.cse.cse486.proj1.provider.permission.USE_PROJ1_PROVIDER” …&gt;…&lt;/provider&gt;</a:t>
            </a:r>
          </a:p>
          <a:p>
            <a:r>
              <a:rPr lang="en-US" dirty="0" err="1" smtClean="0"/>
              <a:t>android:readPermission</a:t>
            </a:r>
            <a:r>
              <a:rPr lang="en-US" dirty="0" smtClean="0"/>
              <a:t>: Provider-wide read permission.</a:t>
            </a:r>
          </a:p>
          <a:p>
            <a:r>
              <a:rPr lang="en-US" dirty="0" err="1" smtClean="0"/>
              <a:t>android:writePermission</a:t>
            </a:r>
            <a:r>
              <a:rPr lang="en-US" dirty="0" smtClean="0"/>
              <a:t>: Provider-wide write permission.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574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Necessary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query()</a:t>
            </a:r>
          </a:p>
          <a:p>
            <a:pPr lvl="1"/>
            <a:r>
              <a:rPr lang="en-US" sz="1800" dirty="0" smtClean="0"/>
              <a:t>Retrieve data from your provider.</a:t>
            </a:r>
          </a:p>
          <a:p>
            <a:r>
              <a:rPr lang="en-US" sz="2000" dirty="0" smtClean="0"/>
              <a:t>insert()</a:t>
            </a:r>
          </a:p>
          <a:p>
            <a:pPr lvl="1"/>
            <a:r>
              <a:rPr lang="en-US" sz="1800" dirty="0" smtClean="0"/>
              <a:t>Insert a new row into your provider.</a:t>
            </a:r>
          </a:p>
          <a:p>
            <a:r>
              <a:rPr lang="en-US" sz="2000" dirty="0" smtClean="0"/>
              <a:t>update()</a:t>
            </a:r>
          </a:p>
          <a:p>
            <a:pPr lvl="1"/>
            <a:r>
              <a:rPr lang="en-US" sz="1800" dirty="0" smtClean="0"/>
              <a:t>Update existing rows in your provider.</a:t>
            </a:r>
          </a:p>
          <a:p>
            <a:r>
              <a:rPr lang="en-US" sz="2000" dirty="0" smtClean="0"/>
              <a:t>delete()</a:t>
            </a:r>
          </a:p>
          <a:p>
            <a:pPr lvl="1"/>
            <a:r>
              <a:rPr lang="en-US" sz="1800" dirty="0" smtClean="0"/>
              <a:t>Delete rows from your provider.</a:t>
            </a:r>
          </a:p>
          <a:p>
            <a:r>
              <a:rPr lang="en-US" sz="2000" dirty="0" err="1" smtClean="0"/>
              <a:t>getType</a:t>
            </a:r>
            <a:r>
              <a:rPr lang="en-US" sz="2000" dirty="0" smtClean="0"/>
              <a:t>()</a:t>
            </a:r>
          </a:p>
          <a:p>
            <a:pPr lvl="1"/>
            <a:r>
              <a:rPr lang="en-US" sz="1800" dirty="0" smtClean="0"/>
              <a:t>Return the MIME type corresponding to a content URI. </a:t>
            </a:r>
          </a:p>
          <a:p>
            <a:r>
              <a:rPr lang="en-US" sz="2000" dirty="0" err="1" smtClean="0"/>
              <a:t>onCreate</a:t>
            </a:r>
            <a:r>
              <a:rPr lang="en-US" sz="2000" dirty="0" smtClean="0"/>
              <a:t>()</a:t>
            </a:r>
          </a:p>
          <a:p>
            <a:pPr lvl="1"/>
            <a:r>
              <a:rPr lang="en-US" sz="1800" dirty="0" smtClean="0"/>
              <a:t>Initialize your provider. The Android system calls this method immediately after it creates your provider. Notice that your provider is not created until a </a:t>
            </a:r>
            <a:r>
              <a:rPr lang="en-US" sz="1800" dirty="0" err="1" smtClean="0"/>
              <a:t>ContentResolver</a:t>
            </a:r>
            <a:r>
              <a:rPr lang="en-US" sz="1800" dirty="0" smtClean="0"/>
              <a:t> object tries to access it.</a:t>
            </a:r>
          </a:p>
          <a:p>
            <a:r>
              <a:rPr lang="en-US" sz="2200" dirty="0" smtClean="0">
                <a:solidFill>
                  <a:srgbClr val="FF0000"/>
                </a:solidFill>
              </a:rPr>
              <a:t>These need to handle concurrent accesses (need to be thread-safe)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009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Android programming interleaved with a review of PA1</a:t>
            </a:r>
          </a:p>
          <a:p>
            <a:r>
              <a:rPr lang="en-US" dirty="0" smtClean="0"/>
              <a:t>Mainly programming model and components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064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Hack: Emulator </a:t>
            </a:r>
            <a:r>
              <a:rPr lang="en-US" dirty="0" smtClean="0"/>
              <a:t>Port Forwarding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09600" y="1524000"/>
            <a:ext cx="3429000" cy="1676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AVD0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rPr>
              <a:t>IP: 10.0.2.15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5105400" y="1524000"/>
            <a:ext cx="3429000" cy="1676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AVD1</a:t>
            </a:r>
          </a:p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IP: 10.0.2.15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09600" y="3657600"/>
            <a:ext cx="34290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VR0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5105400" y="3657600"/>
            <a:ext cx="34290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VR1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609600" y="4724400"/>
            <a:ext cx="7924800" cy="1600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Host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IP: 10.0.2.2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609600" y="2743200"/>
            <a:ext cx="12192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10000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7315200" y="2743200"/>
            <a:ext cx="12192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10000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609600" y="4724400"/>
            <a:ext cx="12192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11108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7315200" y="4724400"/>
            <a:ext cx="12192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11112</a:t>
            </a:r>
          </a:p>
        </p:txBody>
      </p:sp>
      <p:cxnSp>
        <p:nvCxnSpPr>
          <p:cNvPr id="31" name="Straight Connector 30"/>
          <p:cNvCxnSpPr>
            <a:stCxn id="22" idx="2"/>
            <a:endCxn id="24" idx="0"/>
          </p:cNvCxnSpPr>
          <p:nvPr/>
        </p:nvCxnSpPr>
        <p:spPr bwMode="auto">
          <a:xfrm>
            <a:off x="1219200" y="3200400"/>
            <a:ext cx="0" cy="1524000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23" idx="2"/>
            <a:endCxn id="25" idx="0"/>
          </p:cNvCxnSpPr>
          <p:nvPr/>
        </p:nvCxnSpPr>
        <p:spPr bwMode="auto">
          <a:xfrm>
            <a:off x="7924800" y="3200400"/>
            <a:ext cx="0" cy="1524000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922266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Most Important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the documentation.</a:t>
            </a:r>
          </a:p>
          <a:p>
            <a:pPr lvl="1"/>
            <a:r>
              <a:rPr lang="en-US" dirty="0" smtClean="0"/>
              <a:t>You will not be able to do anything without reading the documentation.</a:t>
            </a:r>
          </a:p>
          <a:p>
            <a:pPr lvl="1"/>
            <a:r>
              <a:rPr lang="en-US" dirty="0" smtClean="0"/>
              <a:t>Learn how to use the APIs.</a:t>
            </a:r>
          </a:p>
          <a:p>
            <a:pPr lvl="1"/>
            <a:r>
              <a:rPr lang="en-US" dirty="0" smtClean="0"/>
              <a:t>Learn how to use the constructs, e.g., </a:t>
            </a:r>
            <a:r>
              <a:rPr lang="en-US" dirty="0" err="1" smtClean="0"/>
              <a:t>AsyncTask</a:t>
            </a:r>
            <a:r>
              <a:rPr lang="en-US" dirty="0" smtClean="0"/>
              <a:t>, Messenger, etc.</a:t>
            </a:r>
          </a:p>
          <a:p>
            <a:r>
              <a:rPr lang="en-US" dirty="0" smtClean="0"/>
              <a:t>Do it; write your code.</a:t>
            </a:r>
          </a:p>
          <a:p>
            <a:pPr lvl="1"/>
            <a:r>
              <a:rPr lang="en-US" dirty="0" smtClean="0"/>
              <a:t>No learning without doing</a:t>
            </a:r>
          </a:p>
          <a:p>
            <a:r>
              <a:rPr lang="en-US" dirty="0" smtClean="0"/>
              <a:t>Learn how to debug.</a:t>
            </a:r>
          </a:p>
          <a:p>
            <a:pPr lvl="1"/>
            <a:r>
              <a:rPr lang="en-US" dirty="0" smtClean="0"/>
              <a:t>Using </a:t>
            </a:r>
            <a:r>
              <a:rPr lang="en-US" dirty="0" err="1" smtClean="0"/>
              <a:t>LogCat</a:t>
            </a:r>
            <a:r>
              <a:rPr lang="en-US" dirty="0" smtClean="0"/>
              <a:t>, DDMS,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621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Android Programming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No main()</a:t>
            </a:r>
          </a:p>
          <a:p>
            <a:pPr>
              <a:buFont typeface="Arial"/>
              <a:buChar char="•"/>
            </a:pPr>
            <a:r>
              <a:rPr lang="en-US" dirty="0" smtClean="0"/>
              <a:t>Four main components: Activity, Service, </a:t>
            </a:r>
            <a:r>
              <a:rPr lang="en-US" dirty="0" err="1" smtClean="0"/>
              <a:t>ContentProvider</a:t>
            </a:r>
            <a:r>
              <a:rPr lang="en-US" dirty="0" smtClean="0"/>
              <a:t>, </a:t>
            </a:r>
            <a:r>
              <a:rPr lang="en-US" dirty="0" err="1" smtClean="0"/>
              <a:t>BroadcastReceiver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You need to implement at least one of them to write an Android app.</a:t>
            </a:r>
          </a:p>
          <a:p>
            <a:pPr>
              <a:buFont typeface="Arial"/>
              <a:buChar char="•"/>
            </a:pPr>
            <a:r>
              <a:rPr lang="en-US" dirty="0" smtClean="0"/>
              <a:t>Event-</a:t>
            </a:r>
            <a:r>
              <a:rPr lang="en-US" dirty="0" smtClean="0"/>
              <a:t>driven</a:t>
            </a:r>
          </a:p>
          <a:p>
            <a:pPr>
              <a:buFont typeface="Arial"/>
              <a:buChar char="•"/>
            </a:pPr>
            <a:r>
              <a:rPr lang="en-US" dirty="0" smtClean="0"/>
              <a:t>Permissions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For certain APIs, you need to request permissions in </a:t>
            </a:r>
            <a:r>
              <a:rPr lang="en-US" dirty="0" err="1" smtClean="0"/>
              <a:t>AndroidManifest.xml</a:t>
            </a:r>
            <a:r>
              <a:rPr lang="en-US" dirty="0" smtClean="0"/>
              <a:t>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These APIs are called protected APIs or sensitive APIs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Many permissions, e.g., internet, external storage, etc.</a:t>
            </a:r>
            <a:endParaRPr lang="en-US" dirty="0" smtClean="0"/>
          </a:p>
          <a:p>
            <a:pPr lvl="1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078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What? No main()?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There is a main()! It’s just that it’s hidden.</a:t>
            </a:r>
          </a:p>
          <a:p>
            <a:pPr>
              <a:buFont typeface="Arial"/>
              <a:buChar char="•"/>
            </a:pPr>
            <a:r>
              <a:rPr lang="en-US" dirty="0" smtClean="0"/>
              <a:t>Zygote starts </a:t>
            </a:r>
            <a:r>
              <a:rPr lang="en-US" dirty="0" smtClean="0"/>
              <a:t>at boot.</a:t>
            </a:r>
          </a:p>
          <a:p>
            <a:pPr>
              <a:buFont typeface="Arial"/>
              <a:buChar char="•"/>
            </a:pPr>
            <a:r>
              <a:rPr lang="en-US" dirty="0" smtClean="0"/>
              <a:t>Launcher </a:t>
            </a:r>
            <a:r>
              <a:rPr lang="en-US" dirty="0"/>
              <a:t>sends </a:t>
            </a:r>
            <a:r>
              <a:rPr lang="en-US" dirty="0" smtClean="0"/>
              <a:t>a message </a:t>
            </a:r>
            <a:r>
              <a:rPr lang="en-US" dirty="0"/>
              <a:t>to start an activity.</a:t>
            </a:r>
          </a:p>
          <a:p>
            <a:pPr>
              <a:buFont typeface="Arial"/>
              <a:buChar char="•"/>
            </a:pPr>
            <a:r>
              <a:rPr lang="en-US" dirty="0" smtClean="0"/>
              <a:t>Zygote </a:t>
            </a:r>
            <a:r>
              <a:rPr lang="en-US" dirty="0"/>
              <a:t>forks a new VM instance that loads </a:t>
            </a:r>
            <a:r>
              <a:rPr lang="en-US" dirty="0" err="1"/>
              <a:t>ActivityThread</a:t>
            </a:r>
            <a:r>
              <a:rPr lang="en-US" dirty="0"/>
              <a:t>.</a:t>
            </a:r>
          </a:p>
          <a:p>
            <a:pPr lvl="1">
              <a:buFont typeface="Arial"/>
              <a:buChar char="•"/>
            </a:pPr>
            <a:r>
              <a:rPr lang="en-US" dirty="0" err="1"/>
              <a:t>ActivityThread</a:t>
            </a:r>
            <a:r>
              <a:rPr lang="en-US" dirty="0"/>
              <a:t> has the real main() for an app</a:t>
            </a:r>
            <a:r>
              <a:rPr lang="en-US" dirty="0" smtClean="0"/>
              <a:t>.</a:t>
            </a:r>
          </a:p>
          <a:p>
            <a:pPr>
              <a:buFont typeface="Arial"/>
              <a:buChar char="•"/>
            </a:pPr>
            <a:r>
              <a:rPr lang="en-US" dirty="0" err="1"/>
              <a:t>ActivityThread</a:t>
            </a:r>
            <a:r>
              <a:rPr lang="en-US" dirty="0"/>
              <a:t> calls the app’s </a:t>
            </a:r>
            <a:r>
              <a:rPr lang="en-US" dirty="0" err="1"/>
              <a:t>onCreate</a:t>
            </a:r>
            <a:r>
              <a:rPr lang="en-US" dirty="0"/>
              <a:t>(</a:t>
            </a:r>
            <a:r>
              <a:rPr lang="en-US" dirty="0" smtClean="0"/>
              <a:t>), </a:t>
            </a:r>
            <a:r>
              <a:rPr lang="en-US" dirty="0" err="1" smtClean="0"/>
              <a:t>onStart</a:t>
            </a:r>
            <a:r>
              <a:rPr lang="en-US" dirty="0"/>
              <a:t>(</a:t>
            </a:r>
            <a:r>
              <a:rPr lang="en-US" dirty="0" smtClean="0"/>
              <a:t>), etc.</a:t>
            </a:r>
            <a:endParaRPr lang="en-US" dirty="0"/>
          </a:p>
          <a:p>
            <a:pPr lvl="1">
              <a:buFont typeface="Arial"/>
              <a:buChar char="•"/>
            </a:pPr>
            <a:endParaRPr lang="en-US" dirty="0"/>
          </a:p>
          <a:p>
            <a:pPr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976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Activity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600200"/>
            <a:ext cx="6007517" cy="4292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957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Activity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rcRect t="-21959" b="-2195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77005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9185</TotalTime>
  <Pages>12</Pages>
  <Words>1249</Words>
  <Application>Microsoft Macintosh PowerPoint</Application>
  <PresentationFormat>Letter Paper (8.5x11 in)</PresentationFormat>
  <Paragraphs>177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CS252-template</vt:lpstr>
      <vt:lpstr>Office Theme</vt:lpstr>
      <vt:lpstr>CSE 486/586 Distributed Systems Android Programming</vt:lpstr>
      <vt:lpstr>Recap</vt:lpstr>
      <vt:lpstr>Today</vt:lpstr>
      <vt:lpstr>The Hack: Emulator Port Forwarding</vt:lpstr>
      <vt:lpstr>Three Most Important Things</vt:lpstr>
      <vt:lpstr>Android Programming Model</vt:lpstr>
      <vt:lpstr>What? No main()?</vt:lpstr>
      <vt:lpstr>Example - Activity</vt:lpstr>
      <vt:lpstr>Example - Activity</vt:lpstr>
      <vt:lpstr>Declare in AndroidManifest.xml</vt:lpstr>
      <vt:lpstr>CSE 486/586 Administrivia</vt:lpstr>
      <vt:lpstr>Services</vt:lpstr>
      <vt:lpstr>How to Write a Service</vt:lpstr>
      <vt:lpstr>Declare in AndroidManifest.xml</vt:lpstr>
      <vt:lpstr>Necessary Methods</vt:lpstr>
      <vt:lpstr>Service Lifecycle</vt:lpstr>
      <vt:lpstr>Content Providers</vt:lpstr>
      <vt:lpstr>How a Client Interacts</vt:lpstr>
      <vt:lpstr>How to Write a Content Provider</vt:lpstr>
      <vt:lpstr>Declare in AndroidManifest.xml</vt:lpstr>
      <vt:lpstr>Defining a URI</vt:lpstr>
      <vt:lpstr>Define Permissions</vt:lpstr>
      <vt:lpstr>Necessary Methods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463</cp:revision>
  <cp:lastPrinted>2012-01-23T19:00:46Z</cp:lastPrinted>
  <dcterms:created xsi:type="dcterms:W3CDTF">2012-01-24T14:36:56Z</dcterms:created>
  <dcterms:modified xsi:type="dcterms:W3CDTF">2014-02-03T19:43:08Z</dcterms:modified>
  <cp:category/>
</cp:coreProperties>
</file>