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2"/>
  </p:notesMasterIdLst>
  <p:handoutMasterIdLst>
    <p:handoutMasterId r:id="rId23"/>
  </p:handoutMasterIdLst>
  <p:sldIdLst>
    <p:sldId id="322" r:id="rId3"/>
    <p:sldId id="707" r:id="rId4"/>
    <p:sldId id="740" r:id="rId5"/>
    <p:sldId id="739" r:id="rId6"/>
    <p:sldId id="722" r:id="rId7"/>
    <p:sldId id="743" r:id="rId8"/>
    <p:sldId id="723" r:id="rId9"/>
    <p:sldId id="721" r:id="rId10"/>
    <p:sldId id="744" r:id="rId11"/>
    <p:sldId id="724" r:id="rId12"/>
    <p:sldId id="725" r:id="rId13"/>
    <p:sldId id="745" r:id="rId14"/>
    <p:sldId id="741" r:id="rId15"/>
    <p:sldId id="726" r:id="rId16"/>
    <p:sldId id="728" r:id="rId17"/>
    <p:sldId id="729" r:id="rId18"/>
    <p:sldId id="742" r:id="rId19"/>
    <p:sldId id="704" r:id="rId20"/>
    <p:sldId id="584" r:id="rId21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9" autoAdjust="0"/>
    <p:restoredTop sz="80102" autoAdjust="0"/>
  </p:normalViewPr>
  <p:slideViewPr>
    <p:cSldViewPr>
      <p:cViewPr varScale="1">
        <p:scale>
          <a:sx n="87" d="100"/>
          <a:sy n="87" d="100"/>
        </p:scale>
        <p:origin x="-1040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notesMaster" Target="notesMasters/notesMaster1.xml"/><Relationship Id="rId23" Type="http://schemas.openxmlformats.org/officeDocument/2006/relationships/handoutMaster" Target="handoutMasters/handoutMaster1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7851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996959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486/586, Spring</a:t>
            </a:r>
            <a:r>
              <a:rPr lang="en-US" baseline="0" dirty="0" smtClean="0"/>
              <a:t> </a:t>
            </a:r>
            <a:r>
              <a:rPr lang="en-US" baseline="0" dirty="0" smtClean="0"/>
              <a:t>2014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wmf"/><Relationship Id="rId3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wmf"/><Relationship Id="rId3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Logical Time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 the Mistake: </a:t>
            </a:r>
            <a:r>
              <a:rPr lang="en-US" dirty="0" err="1" smtClean="0"/>
              <a:t>Lamport</a:t>
            </a:r>
            <a:r>
              <a:rPr lang="en-US" dirty="0" smtClean="0"/>
              <a:t> Logical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09600" y="1143000"/>
            <a:ext cx="7848600" cy="49530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285750" marR="0" lvl="0" indent="-285750" algn="l" defTabSz="914400" rtl="0" eaLnBrk="0" fontAlgn="base" latinLnBrk="0" hangingPunct="0">
              <a:lnSpc>
                <a:spcPct val="110000"/>
              </a:lnSpc>
              <a:spcBef>
                <a:spcPct val="30000"/>
              </a:spcBef>
              <a:spcAft>
                <a:spcPct val="0"/>
              </a:spcAft>
              <a:buClrTx/>
              <a:buSzPct val="100000"/>
              <a:buFont typeface="Wingdings" pitchFamily="-1" charset="2"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-1" charset="0"/>
                <a:ea typeface="+mn-ea"/>
                <a:cs typeface="+mn-cs"/>
              </a:rPr>
              <a:t>  </a:t>
            </a:r>
            <a:endParaRPr kumimoji="0" lang="en-US" sz="3600" b="1" i="0" u="none" strike="noStrike" kern="0" cap="none" spc="0" normalizeH="0" baseline="0" noProof="0">
              <a:ln>
                <a:noFill/>
              </a:ln>
              <a:solidFill>
                <a:schemeClr val="hlink"/>
              </a:solidFill>
              <a:effectLst/>
              <a:uLnTx/>
              <a:uFillTx/>
              <a:latin typeface="Arial" pitchFamily="-1" charset="0"/>
              <a:ea typeface="+mn-ea"/>
              <a:cs typeface="+mn-cs"/>
            </a:endParaRP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 flipV="1">
            <a:off x="1955800" y="24130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673100" y="21971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1</a:t>
            </a: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711200" y="28448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2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711200" y="34544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3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736600" y="42164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4</a:t>
            </a:r>
          </a:p>
        </p:txBody>
      </p:sp>
      <p:sp>
        <p:nvSpPr>
          <p:cNvPr id="11" name="Line 9"/>
          <p:cNvSpPr>
            <a:spLocks noChangeShapeType="1"/>
          </p:cNvSpPr>
          <p:nvPr/>
        </p:nvSpPr>
        <p:spPr bwMode="auto">
          <a:xfrm>
            <a:off x="2209800" y="2413000"/>
            <a:ext cx="520700" cy="6223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>
            <a:off x="2921000" y="2425700"/>
            <a:ext cx="914400" cy="12954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>
            <a:off x="4241800" y="3708400"/>
            <a:ext cx="482600" cy="7493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>
            <a:off x="4470400" y="3048000"/>
            <a:ext cx="406400" cy="6604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 flipV="1">
            <a:off x="5181600" y="2590800"/>
            <a:ext cx="228600" cy="18288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Line 14"/>
          <p:cNvSpPr>
            <a:spLocks noChangeShapeType="1"/>
          </p:cNvSpPr>
          <p:nvPr/>
        </p:nvSpPr>
        <p:spPr bwMode="auto">
          <a:xfrm>
            <a:off x="5715000" y="2438400"/>
            <a:ext cx="762000" cy="12954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Line 15"/>
          <p:cNvSpPr>
            <a:spLocks noChangeShapeType="1"/>
          </p:cNvSpPr>
          <p:nvPr/>
        </p:nvSpPr>
        <p:spPr bwMode="auto">
          <a:xfrm flipV="1">
            <a:off x="1968500" y="30480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 flipV="1">
            <a:off x="1968500" y="37084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17"/>
          <p:cNvSpPr>
            <a:spLocks noChangeShapeType="1"/>
          </p:cNvSpPr>
          <p:nvPr/>
        </p:nvSpPr>
        <p:spPr bwMode="auto">
          <a:xfrm flipV="1">
            <a:off x="2019300" y="44196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Line 18"/>
          <p:cNvSpPr>
            <a:spLocks noChangeShapeType="1"/>
          </p:cNvSpPr>
          <p:nvPr/>
        </p:nvSpPr>
        <p:spPr bwMode="auto">
          <a:xfrm flipV="1">
            <a:off x="6616700" y="3835400"/>
            <a:ext cx="317500" cy="5842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Oval 19"/>
          <p:cNvSpPr>
            <a:spLocks noChangeArrowheads="1"/>
          </p:cNvSpPr>
          <p:nvPr/>
        </p:nvSpPr>
        <p:spPr bwMode="auto">
          <a:xfrm>
            <a:off x="2082800" y="22225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2079625" y="21844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23" name="Oval 21"/>
          <p:cNvSpPr>
            <a:spLocks noChangeArrowheads="1"/>
          </p:cNvSpPr>
          <p:nvPr/>
        </p:nvSpPr>
        <p:spPr bwMode="auto">
          <a:xfrm>
            <a:off x="2616200" y="30226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Text Box 22"/>
          <p:cNvSpPr txBox="1">
            <a:spLocks noChangeArrowheads="1"/>
          </p:cNvSpPr>
          <p:nvPr/>
        </p:nvSpPr>
        <p:spPr bwMode="auto">
          <a:xfrm>
            <a:off x="2613025" y="29845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2</a:t>
            </a:r>
          </a:p>
        </p:txBody>
      </p:sp>
      <p:sp>
        <p:nvSpPr>
          <p:cNvPr id="25" name="Oval 23"/>
          <p:cNvSpPr>
            <a:spLocks noChangeArrowheads="1"/>
          </p:cNvSpPr>
          <p:nvPr/>
        </p:nvSpPr>
        <p:spPr bwMode="auto">
          <a:xfrm>
            <a:off x="2768600" y="22225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Text Box 24"/>
          <p:cNvSpPr txBox="1">
            <a:spLocks noChangeArrowheads="1"/>
          </p:cNvSpPr>
          <p:nvPr/>
        </p:nvSpPr>
        <p:spPr bwMode="auto">
          <a:xfrm>
            <a:off x="2765425" y="21844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2</a:t>
            </a:r>
          </a:p>
        </p:txBody>
      </p:sp>
      <p:sp>
        <p:nvSpPr>
          <p:cNvPr id="27" name="Oval 25"/>
          <p:cNvSpPr>
            <a:spLocks noChangeArrowheads="1"/>
          </p:cNvSpPr>
          <p:nvPr/>
        </p:nvSpPr>
        <p:spPr bwMode="auto">
          <a:xfrm>
            <a:off x="3695700" y="36957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Text Box 26"/>
          <p:cNvSpPr txBox="1">
            <a:spLocks noChangeArrowheads="1"/>
          </p:cNvSpPr>
          <p:nvPr/>
        </p:nvSpPr>
        <p:spPr bwMode="auto">
          <a:xfrm>
            <a:off x="3692525" y="36576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3</a:t>
            </a:r>
          </a:p>
        </p:txBody>
      </p:sp>
      <p:sp>
        <p:nvSpPr>
          <p:cNvPr id="29" name="Oval 27"/>
          <p:cNvSpPr>
            <a:spLocks noChangeArrowheads="1"/>
          </p:cNvSpPr>
          <p:nvPr/>
        </p:nvSpPr>
        <p:spPr bwMode="auto">
          <a:xfrm>
            <a:off x="4330700" y="28702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Text Box 28"/>
          <p:cNvSpPr txBox="1">
            <a:spLocks noChangeArrowheads="1"/>
          </p:cNvSpPr>
          <p:nvPr/>
        </p:nvSpPr>
        <p:spPr bwMode="auto">
          <a:xfrm>
            <a:off x="4327525" y="28321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3</a:t>
            </a:r>
          </a:p>
        </p:txBody>
      </p:sp>
      <p:sp>
        <p:nvSpPr>
          <p:cNvPr id="31" name="Oval 29"/>
          <p:cNvSpPr>
            <a:spLocks noChangeArrowheads="1"/>
          </p:cNvSpPr>
          <p:nvPr/>
        </p:nvSpPr>
        <p:spPr bwMode="auto">
          <a:xfrm>
            <a:off x="4762500" y="36957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Text Box 30"/>
          <p:cNvSpPr txBox="1">
            <a:spLocks noChangeArrowheads="1"/>
          </p:cNvSpPr>
          <p:nvPr/>
        </p:nvSpPr>
        <p:spPr bwMode="auto">
          <a:xfrm>
            <a:off x="4759325" y="36576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5</a:t>
            </a:r>
          </a:p>
        </p:txBody>
      </p:sp>
      <p:sp>
        <p:nvSpPr>
          <p:cNvPr id="33" name="Oval 31"/>
          <p:cNvSpPr>
            <a:spLocks noChangeArrowheads="1"/>
          </p:cNvSpPr>
          <p:nvPr/>
        </p:nvSpPr>
        <p:spPr bwMode="auto">
          <a:xfrm>
            <a:off x="4127500" y="35433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Text Box 32"/>
          <p:cNvSpPr txBox="1">
            <a:spLocks noChangeArrowheads="1"/>
          </p:cNvSpPr>
          <p:nvPr/>
        </p:nvSpPr>
        <p:spPr bwMode="auto">
          <a:xfrm>
            <a:off x="4124325" y="35052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4</a:t>
            </a:r>
          </a:p>
        </p:txBody>
      </p:sp>
      <p:sp>
        <p:nvSpPr>
          <p:cNvPr id="35" name="Oval 33"/>
          <p:cNvSpPr>
            <a:spLocks noChangeArrowheads="1"/>
          </p:cNvSpPr>
          <p:nvPr/>
        </p:nvSpPr>
        <p:spPr bwMode="auto">
          <a:xfrm>
            <a:off x="4584700" y="44069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Text Box 34"/>
          <p:cNvSpPr txBox="1">
            <a:spLocks noChangeArrowheads="1"/>
          </p:cNvSpPr>
          <p:nvPr/>
        </p:nvSpPr>
        <p:spPr bwMode="auto">
          <a:xfrm>
            <a:off x="4581525" y="43688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5</a:t>
            </a:r>
          </a:p>
        </p:txBody>
      </p:sp>
      <p:sp>
        <p:nvSpPr>
          <p:cNvPr id="37" name="Oval 35"/>
          <p:cNvSpPr>
            <a:spLocks noChangeArrowheads="1"/>
          </p:cNvSpPr>
          <p:nvPr/>
        </p:nvSpPr>
        <p:spPr bwMode="auto">
          <a:xfrm>
            <a:off x="5260975" y="23749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Text Box 36"/>
          <p:cNvSpPr txBox="1">
            <a:spLocks noChangeArrowheads="1"/>
          </p:cNvSpPr>
          <p:nvPr/>
        </p:nvSpPr>
        <p:spPr bwMode="auto">
          <a:xfrm>
            <a:off x="5257800" y="2336800"/>
            <a:ext cx="222250" cy="5953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3</a:t>
            </a:r>
          </a:p>
        </p:txBody>
      </p:sp>
      <p:sp>
        <p:nvSpPr>
          <p:cNvPr id="39" name="Oval 37"/>
          <p:cNvSpPr>
            <a:spLocks noChangeArrowheads="1"/>
          </p:cNvSpPr>
          <p:nvPr/>
        </p:nvSpPr>
        <p:spPr bwMode="auto">
          <a:xfrm>
            <a:off x="5032375" y="44069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Text Box 38"/>
          <p:cNvSpPr txBox="1">
            <a:spLocks noChangeArrowheads="1"/>
          </p:cNvSpPr>
          <p:nvPr/>
        </p:nvSpPr>
        <p:spPr bwMode="auto">
          <a:xfrm>
            <a:off x="5029200" y="43688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6</a:t>
            </a:r>
          </a:p>
        </p:txBody>
      </p:sp>
      <p:sp>
        <p:nvSpPr>
          <p:cNvPr id="41" name="Oval 39"/>
          <p:cNvSpPr>
            <a:spLocks noChangeArrowheads="1"/>
          </p:cNvSpPr>
          <p:nvPr/>
        </p:nvSpPr>
        <p:spPr bwMode="auto">
          <a:xfrm>
            <a:off x="5534025" y="22352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Text Box 40"/>
          <p:cNvSpPr txBox="1">
            <a:spLocks noChangeArrowheads="1"/>
          </p:cNvSpPr>
          <p:nvPr/>
        </p:nvSpPr>
        <p:spPr bwMode="auto">
          <a:xfrm>
            <a:off x="5530850" y="2197100"/>
            <a:ext cx="222250" cy="5953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4</a:t>
            </a:r>
          </a:p>
        </p:txBody>
      </p:sp>
      <p:sp>
        <p:nvSpPr>
          <p:cNvPr id="43" name="Oval 41"/>
          <p:cNvSpPr>
            <a:spLocks noChangeArrowheads="1"/>
          </p:cNvSpPr>
          <p:nvPr/>
        </p:nvSpPr>
        <p:spPr bwMode="auto">
          <a:xfrm>
            <a:off x="6426200" y="36830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Text Box 42"/>
          <p:cNvSpPr txBox="1">
            <a:spLocks noChangeArrowheads="1"/>
          </p:cNvSpPr>
          <p:nvPr/>
        </p:nvSpPr>
        <p:spPr bwMode="auto">
          <a:xfrm>
            <a:off x="6423025" y="3644900"/>
            <a:ext cx="222250" cy="5953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6</a:t>
            </a:r>
          </a:p>
        </p:txBody>
      </p:sp>
      <p:sp>
        <p:nvSpPr>
          <p:cNvPr id="45" name="Oval 43"/>
          <p:cNvSpPr>
            <a:spLocks noChangeArrowheads="1"/>
          </p:cNvSpPr>
          <p:nvPr/>
        </p:nvSpPr>
        <p:spPr bwMode="auto">
          <a:xfrm>
            <a:off x="6781800" y="36449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" name="Text Box 44"/>
          <p:cNvSpPr txBox="1">
            <a:spLocks noChangeArrowheads="1"/>
          </p:cNvSpPr>
          <p:nvPr/>
        </p:nvSpPr>
        <p:spPr bwMode="auto">
          <a:xfrm>
            <a:off x="6702425" y="3606800"/>
            <a:ext cx="450850" cy="3460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8</a:t>
            </a:r>
          </a:p>
        </p:txBody>
      </p:sp>
      <p:sp>
        <p:nvSpPr>
          <p:cNvPr id="47" name="Oval 45"/>
          <p:cNvSpPr>
            <a:spLocks noChangeArrowheads="1"/>
          </p:cNvSpPr>
          <p:nvPr/>
        </p:nvSpPr>
        <p:spPr bwMode="auto">
          <a:xfrm>
            <a:off x="6502400" y="44069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" name="Text Box 46"/>
          <p:cNvSpPr txBox="1">
            <a:spLocks noChangeArrowheads="1"/>
          </p:cNvSpPr>
          <p:nvPr/>
        </p:nvSpPr>
        <p:spPr bwMode="auto">
          <a:xfrm>
            <a:off x="6499225" y="43688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7</a:t>
            </a:r>
          </a:p>
        </p:txBody>
      </p:sp>
      <p:sp>
        <p:nvSpPr>
          <p:cNvPr id="49" name="Oval 47"/>
          <p:cNvSpPr>
            <a:spLocks noChangeArrowheads="1"/>
          </p:cNvSpPr>
          <p:nvPr/>
        </p:nvSpPr>
        <p:spPr bwMode="auto">
          <a:xfrm>
            <a:off x="1727200" y="22987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" name="Text Box 48"/>
          <p:cNvSpPr txBox="1">
            <a:spLocks noChangeArrowheads="1"/>
          </p:cNvSpPr>
          <p:nvPr/>
        </p:nvSpPr>
        <p:spPr bwMode="auto">
          <a:xfrm>
            <a:off x="1724025" y="22606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0</a:t>
            </a:r>
          </a:p>
        </p:txBody>
      </p:sp>
      <p:sp>
        <p:nvSpPr>
          <p:cNvPr id="51" name="Oval 49"/>
          <p:cNvSpPr>
            <a:spLocks noChangeArrowheads="1"/>
          </p:cNvSpPr>
          <p:nvPr/>
        </p:nvSpPr>
        <p:spPr bwMode="auto">
          <a:xfrm>
            <a:off x="1739900" y="29337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" name="Text Box 50"/>
          <p:cNvSpPr txBox="1">
            <a:spLocks noChangeArrowheads="1"/>
          </p:cNvSpPr>
          <p:nvPr/>
        </p:nvSpPr>
        <p:spPr bwMode="auto">
          <a:xfrm>
            <a:off x="1736725" y="28956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0</a:t>
            </a:r>
          </a:p>
        </p:txBody>
      </p:sp>
      <p:sp>
        <p:nvSpPr>
          <p:cNvPr id="53" name="Oval 51"/>
          <p:cNvSpPr>
            <a:spLocks noChangeArrowheads="1"/>
          </p:cNvSpPr>
          <p:nvPr/>
        </p:nvSpPr>
        <p:spPr bwMode="auto">
          <a:xfrm>
            <a:off x="1727200" y="35941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" name="Text Box 52"/>
          <p:cNvSpPr txBox="1">
            <a:spLocks noChangeArrowheads="1"/>
          </p:cNvSpPr>
          <p:nvPr/>
        </p:nvSpPr>
        <p:spPr bwMode="auto">
          <a:xfrm>
            <a:off x="1724025" y="35560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0</a:t>
            </a:r>
          </a:p>
        </p:txBody>
      </p:sp>
      <p:sp>
        <p:nvSpPr>
          <p:cNvPr id="55" name="Oval 53"/>
          <p:cNvSpPr>
            <a:spLocks noChangeArrowheads="1"/>
          </p:cNvSpPr>
          <p:nvPr/>
        </p:nvSpPr>
        <p:spPr bwMode="auto">
          <a:xfrm>
            <a:off x="1765300" y="43053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6" name="Text Box 54"/>
          <p:cNvSpPr txBox="1">
            <a:spLocks noChangeArrowheads="1"/>
          </p:cNvSpPr>
          <p:nvPr/>
        </p:nvSpPr>
        <p:spPr bwMode="auto">
          <a:xfrm>
            <a:off x="1762125" y="42672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0</a:t>
            </a:r>
          </a:p>
        </p:txBody>
      </p:sp>
      <p:sp>
        <p:nvSpPr>
          <p:cNvPr id="57" name="Text Box 55"/>
          <p:cNvSpPr txBox="1">
            <a:spLocks noChangeArrowheads="1"/>
          </p:cNvSpPr>
          <p:nvPr/>
        </p:nvSpPr>
        <p:spPr bwMode="auto">
          <a:xfrm>
            <a:off x="2171700" y="25781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1</a:t>
            </a:r>
          </a:p>
        </p:txBody>
      </p:sp>
      <p:sp>
        <p:nvSpPr>
          <p:cNvPr id="58" name="Text Box 56"/>
          <p:cNvSpPr txBox="1">
            <a:spLocks noChangeArrowheads="1"/>
          </p:cNvSpPr>
          <p:nvPr/>
        </p:nvSpPr>
        <p:spPr bwMode="auto">
          <a:xfrm>
            <a:off x="3149600" y="30353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2</a:t>
            </a:r>
          </a:p>
        </p:txBody>
      </p:sp>
      <p:sp>
        <p:nvSpPr>
          <p:cNvPr id="59" name="Text Box 57"/>
          <p:cNvSpPr txBox="1">
            <a:spLocks noChangeArrowheads="1"/>
          </p:cNvSpPr>
          <p:nvPr/>
        </p:nvSpPr>
        <p:spPr bwMode="auto">
          <a:xfrm>
            <a:off x="4152900" y="39116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4</a:t>
            </a:r>
          </a:p>
        </p:txBody>
      </p:sp>
      <p:sp>
        <p:nvSpPr>
          <p:cNvPr id="60" name="Text Box 58"/>
          <p:cNvSpPr txBox="1">
            <a:spLocks noChangeArrowheads="1"/>
          </p:cNvSpPr>
          <p:nvPr/>
        </p:nvSpPr>
        <p:spPr bwMode="auto">
          <a:xfrm>
            <a:off x="4318000" y="31750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3</a:t>
            </a:r>
          </a:p>
        </p:txBody>
      </p:sp>
      <p:sp>
        <p:nvSpPr>
          <p:cNvPr id="61" name="Text Box 59"/>
          <p:cNvSpPr txBox="1">
            <a:spLocks noChangeArrowheads="1"/>
          </p:cNvSpPr>
          <p:nvPr/>
        </p:nvSpPr>
        <p:spPr bwMode="auto">
          <a:xfrm>
            <a:off x="5334000" y="32766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6</a:t>
            </a:r>
          </a:p>
        </p:txBody>
      </p:sp>
      <p:sp>
        <p:nvSpPr>
          <p:cNvPr id="62" name="Text Box 61"/>
          <p:cNvSpPr txBox="1">
            <a:spLocks noChangeArrowheads="1"/>
          </p:cNvSpPr>
          <p:nvPr/>
        </p:nvSpPr>
        <p:spPr bwMode="auto">
          <a:xfrm>
            <a:off x="6794500" y="39878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7</a:t>
            </a:r>
          </a:p>
        </p:txBody>
      </p:sp>
      <p:sp>
        <p:nvSpPr>
          <p:cNvPr id="63" name="Line 62"/>
          <p:cNvSpPr>
            <a:spLocks noChangeShapeType="1"/>
          </p:cNvSpPr>
          <p:nvPr/>
        </p:nvSpPr>
        <p:spPr bwMode="auto">
          <a:xfrm>
            <a:off x="5775325" y="1701800"/>
            <a:ext cx="2667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" name="Oval 63"/>
          <p:cNvSpPr>
            <a:spLocks noChangeArrowheads="1"/>
          </p:cNvSpPr>
          <p:nvPr/>
        </p:nvSpPr>
        <p:spPr bwMode="auto">
          <a:xfrm>
            <a:off x="1079500" y="51181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" name="Text Box 64"/>
          <p:cNvSpPr txBox="1">
            <a:spLocks noChangeArrowheads="1"/>
          </p:cNvSpPr>
          <p:nvPr/>
        </p:nvSpPr>
        <p:spPr bwMode="auto">
          <a:xfrm>
            <a:off x="1050925" y="50546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n</a:t>
            </a:r>
          </a:p>
        </p:txBody>
      </p:sp>
      <p:sp>
        <p:nvSpPr>
          <p:cNvPr id="66" name="Text Box 65"/>
          <p:cNvSpPr txBox="1">
            <a:spLocks noChangeArrowheads="1"/>
          </p:cNvSpPr>
          <p:nvPr/>
        </p:nvSpPr>
        <p:spPr bwMode="auto">
          <a:xfrm>
            <a:off x="1435100" y="5041900"/>
            <a:ext cx="166370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Clock Value</a:t>
            </a:r>
          </a:p>
        </p:txBody>
      </p:sp>
      <p:sp>
        <p:nvSpPr>
          <p:cNvPr id="67" name="Line 66"/>
          <p:cNvSpPr>
            <a:spLocks noChangeShapeType="1"/>
          </p:cNvSpPr>
          <p:nvPr/>
        </p:nvSpPr>
        <p:spPr bwMode="auto">
          <a:xfrm>
            <a:off x="1155700" y="5702300"/>
            <a:ext cx="2184400" cy="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8" name="Text Box 67"/>
          <p:cNvSpPr txBox="1">
            <a:spLocks noChangeArrowheads="1"/>
          </p:cNvSpPr>
          <p:nvPr/>
        </p:nvSpPr>
        <p:spPr bwMode="auto">
          <a:xfrm>
            <a:off x="3492500" y="5524500"/>
            <a:ext cx="166370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Message</a:t>
            </a:r>
          </a:p>
        </p:txBody>
      </p:sp>
      <p:sp>
        <p:nvSpPr>
          <p:cNvPr id="69" name="Text Box 68"/>
          <p:cNvSpPr txBox="1">
            <a:spLocks noChangeArrowheads="1"/>
          </p:cNvSpPr>
          <p:nvPr/>
        </p:nvSpPr>
        <p:spPr bwMode="auto">
          <a:xfrm>
            <a:off x="1435100" y="5422900"/>
            <a:ext cx="13589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timestamp</a:t>
            </a:r>
          </a:p>
        </p:txBody>
      </p:sp>
      <p:sp>
        <p:nvSpPr>
          <p:cNvPr id="70" name="Line 69"/>
          <p:cNvSpPr>
            <a:spLocks noChangeShapeType="1"/>
          </p:cNvSpPr>
          <p:nvPr/>
        </p:nvSpPr>
        <p:spPr bwMode="auto">
          <a:xfrm flipV="1">
            <a:off x="1790700" y="1701800"/>
            <a:ext cx="49149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" name="Text Box 70"/>
          <p:cNvSpPr txBox="1">
            <a:spLocks noChangeArrowheads="1"/>
          </p:cNvSpPr>
          <p:nvPr/>
        </p:nvSpPr>
        <p:spPr bwMode="auto">
          <a:xfrm>
            <a:off x="3124200" y="1308100"/>
            <a:ext cx="229870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Physical Time</a:t>
            </a:r>
          </a:p>
        </p:txBody>
      </p:sp>
      <p:sp>
        <p:nvSpPr>
          <p:cNvPr id="72" name="Text Box 57"/>
          <p:cNvSpPr txBox="1">
            <a:spLocks noChangeArrowheads="1"/>
          </p:cNvSpPr>
          <p:nvPr/>
        </p:nvSpPr>
        <p:spPr bwMode="auto">
          <a:xfrm>
            <a:off x="6019800" y="27432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4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Corrected Example: </a:t>
            </a:r>
            <a:r>
              <a:rPr lang="en-US" dirty="0" err="1" smtClean="0"/>
              <a:t>Lamport</a:t>
            </a:r>
            <a:r>
              <a:rPr lang="en-US" dirty="0" smtClean="0"/>
              <a:t> Logical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09600" y="1143000"/>
            <a:ext cx="7848600" cy="49530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285750" marR="0" lvl="0" indent="-285750" algn="l" defTabSz="914400" rtl="0" eaLnBrk="0" fontAlgn="base" latinLnBrk="0" hangingPunct="0">
              <a:lnSpc>
                <a:spcPct val="110000"/>
              </a:lnSpc>
              <a:spcBef>
                <a:spcPct val="30000"/>
              </a:spcBef>
              <a:spcAft>
                <a:spcPct val="0"/>
              </a:spcAft>
              <a:buClrTx/>
              <a:buSzPct val="100000"/>
              <a:buFont typeface="Wingdings" pitchFamily="-1" charset="2"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-1" charset="0"/>
                <a:ea typeface="+mn-ea"/>
                <a:cs typeface="+mn-cs"/>
              </a:rPr>
              <a:t>  </a:t>
            </a:r>
            <a:endParaRPr kumimoji="0" lang="en-US" sz="3600" b="1" i="0" u="none" strike="noStrike" kern="0" cap="none" spc="0" normalizeH="0" baseline="0" noProof="0">
              <a:ln>
                <a:noFill/>
              </a:ln>
              <a:solidFill>
                <a:schemeClr val="hlink"/>
              </a:solidFill>
              <a:effectLst/>
              <a:uLnTx/>
              <a:uFillTx/>
              <a:latin typeface="Arial" pitchFamily="-1" charset="0"/>
              <a:ea typeface="+mn-ea"/>
              <a:cs typeface="+mn-cs"/>
            </a:endParaRP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 flipV="1">
            <a:off x="1955800" y="24130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673100" y="21971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1</a:t>
            </a: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711200" y="28448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2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711200" y="34544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3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736600" y="42164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4</a:t>
            </a:r>
          </a:p>
        </p:txBody>
      </p:sp>
      <p:sp>
        <p:nvSpPr>
          <p:cNvPr id="11" name="Line 9"/>
          <p:cNvSpPr>
            <a:spLocks noChangeShapeType="1"/>
          </p:cNvSpPr>
          <p:nvPr/>
        </p:nvSpPr>
        <p:spPr bwMode="auto">
          <a:xfrm>
            <a:off x="2209800" y="2413000"/>
            <a:ext cx="520700" cy="6223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>
            <a:off x="2921000" y="2425700"/>
            <a:ext cx="914400" cy="12954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>
            <a:off x="4241800" y="3708400"/>
            <a:ext cx="482600" cy="7493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>
            <a:off x="4470400" y="3048000"/>
            <a:ext cx="406400" cy="6604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 flipV="1">
            <a:off x="5181600" y="2590800"/>
            <a:ext cx="228600" cy="18288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Line 14"/>
          <p:cNvSpPr>
            <a:spLocks noChangeShapeType="1"/>
          </p:cNvSpPr>
          <p:nvPr/>
        </p:nvSpPr>
        <p:spPr bwMode="auto">
          <a:xfrm>
            <a:off x="5715000" y="2438400"/>
            <a:ext cx="762000" cy="12954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Line 15"/>
          <p:cNvSpPr>
            <a:spLocks noChangeShapeType="1"/>
          </p:cNvSpPr>
          <p:nvPr/>
        </p:nvSpPr>
        <p:spPr bwMode="auto">
          <a:xfrm flipV="1">
            <a:off x="1968500" y="30480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 flipV="1">
            <a:off x="1968500" y="37084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17"/>
          <p:cNvSpPr>
            <a:spLocks noChangeShapeType="1"/>
          </p:cNvSpPr>
          <p:nvPr/>
        </p:nvSpPr>
        <p:spPr bwMode="auto">
          <a:xfrm flipV="1">
            <a:off x="2019300" y="44196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Line 18"/>
          <p:cNvSpPr>
            <a:spLocks noChangeShapeType="1"/>
          </p:cNvSpPr>
          <p:nvPr/>
        </p:nvSpPr>
        <p:spPr bwMode="auto">
          <a:xfrm flipV="1">
            <a:off x="6616700" y="3835400"/>
            <a:ext cx="317500" cy="5842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Oval 19"/>
          <p:cNvSpPr>
            <a:spLocks noChangeArrowheads="1"/>
          </p:cNvSpPr>
          <p:nvPr/>
        </p:nvSpPr>
        <p:spPr bwMode="auto">
          <a:xfrm>
            <a:off x="2082800" y="22225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2079625" y="21844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23" name="Oval 21"/>
          <p:cNvSpPr>
            <a:spLocks noChangeArrowheads="1"/>
          </p:cNvSpPr>
          <p:nvPr/>
        </p:nvSpPr>
        <p:spPr bwMode="auto">
          <a:xfrm>
            <a:off x="2616200" y="30226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Text Box 22"/>
          <p:cNvSpPr txBox="1">
            <a:spLocks noChangeArrowheads="1"/>
          </p:cNvSpPr>
          <p:nvPr/>
        </p:nvSpPr>
        <p:spPr bwMode="auto">
          <a:xfrm>
            <a:off x="2613025" y="29845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2</a:t>
            </a:r>
          </a:p>
        </p:txBody>
      </p:sp>
      <p:sp>
        <p:nvSpPr>
          <p:cNvPr id="25" name="Oval 23"/>
          <p:cNvSpPr>
            <a:spLocks noChangeArrowheads="1"/>
          </p:cNvSpPr>
          <p:nvPr/>
        </p:nvSpPr>
        <p:spPr bwMode="auto">
          <a:xfrm>
            <a:off x="2768600" y="22225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Text Box 24"/>
          <p:cNvSpPr txBox="1">
            <a:spLocks noChangeArrowheads="1"/>
          </p:cNvSpPr>
          <p:nvPr/>
        </p:nvSpPr>
        <p:spPr bwMode="auto">
          <a:xfrm>
            <a:off x="2765425" y="21844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2</a:t>
            </a:r>
          </a:p>
        </p:txBody>
      </p:sp>
      <p:sp>
        <p:nvSpPr>
          <p:cNvPr id="27" name="Oval 25"/>
          <p:cNvSpPr>
            <a:spLocks noChangeArrowheads="1"/>
          </p:cNvSpPr>
          <p:nvPr/>
        </p:nvSpPr>
        <p:spPr bwMode="auto">
          <a:xfrm>
            <a:off x="3695700" y="36957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Text Box 26"/>
          <p:cNvSpPr txBox="1">
            <a:spLocks noChangeArrowheads="1"/>
          </p:cNvSpPr>
          <p:nvPr/>
        </p:nvSpPr>
        <p:spPr bwMode="auto">
          <a:xfrm>
            <a:off x="3692525" y="36576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3</a:t>
            </a:r>
          </a:p>
        </p:txBody>
      </p:sp>
      <p:sp>
        <p:nvSpPr>
          <p:cNvPr id="29" name="Oval 27"/>
          <p:cNvSpPr>
            <a:spLocks noChangeArrowheads="1"/>
          </p:cNvSpPr>
          <p:nvPr/>
        </p:nvSpPr>
        <p:spPr bwMode="auto">
          <a:xfrm>
            <a:off x="4330700" y="28702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Text Box 28"/>
          <p:cNvSpPr txBox="1">
            <a:spLocks noChangeArrowheads="1"/>
          </p:cNvSpPr>
          <p:nvPr/>
        </p:nvSpPr>
        <p:spPr bwMode="auto">
          <a:xfrm>
            <a:off x="4327525" y="28321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3</a:t>
            </a:r>
          </a:p>
        </p:txBody>
      </p:sp>
      <p:sp>
        <p:nvSpPr>
          <p:cNvPr id="31" name="Oval 29"/>
          <p:cNvSpPr>
            <a:spLocks noChangeArrowheads="1"/>
          </p:cNvSpPr>
          <p:nvPr/>
        </p:nvSpPr>
        <p:spPr bwMode="auto">
          <a:xfrm>
            <a:off x="4762500" y="36957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Text Box 30"/>
          <p:cNvSpPr txBox="1">
            <a:spLocks noChangeArrowheads="1"/>
          </p:cNvSpPr>
          <p:nvPr/>
        </p:nvSpPr>
        <p:spPr bwMode="auto">
          <a:xfrm>
            <a:off x="4759325" y="36576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5</a:t>
            </a:r>
          </a:p>
        </p:txBody>
      </p:sp>
      <p:sp>
        <p:nvSpPr>
          <p:cNvPr id="33" name="Oval 31"/>
          <p:cNvSpPr>
            <a:spLocks noChangeArrowheads="1"/>
          </p:cNvSpPr>
          <p:nvPr/>
        </p:nvSpPr>
        <p:spPr bwMode="auto">
          <a:xfrm>
            <a:off x="4127500" y="35433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Text Box 32"/>
          <p:cNvSpPr txBox="1">
            <a:spLocks noChangeArrowheads="1"/>
          </p:cNvSpPr>
          <p:nvPr/>
        </p:nvSpPr>
        <p:spPr bwMode="auto">
          <a:xfrm>
            <a:off x="4124325" y="35052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4</a:t>
            </a:r>
          </a:p>
        </p:txBody>
      </p:sp>
      <p:sp>
        <p:nvSpPr>
          <p:cNvPr id="35" name="Oval 33"/>
          <p:cNvSpPr>
            <a:spLocks noChangeArrowheads="1"/>
          </p:cNvSpPr>
          <p:nvPr/>
        </p:nvSpPr>
        <p:spPr bwMode="auto">
          <a:xfrm>
            <a:off x="4584700" y="44069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Text Box 34"/>
          <p:cNvSpPr txBox="1">
            <a:spLocks noChangeArrowheads="1"/>
          </p:cNvSpPr>
          <p:nvPr/>
        </p:nvSpPr>
        <p:spPr bwMode="auto">
          <a:xfrm>
            <a:off x="4581525" y="43688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5</a:t>
            </a:r>
          </a:p>
        </p:txBody>
      </p:sp>
      <p:sp>
        <p:nvSpPr>
          <p:cNvPr id="37" name="Oval 35"/>
          <p:cNvSpPr>
            <a:spLocks noChangeArrowheads="1"/>
          </p:cNvSpPr>
          <p:nvPr/>
        </p:nvSpPr>
        <p:spPr bwMode="auto">
          <a:xfrm>
            <a:off x="5260975" y="23749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Text Box 36"/>
          <p:cNvSpPr txBox="1">
            <a:spLocks noChangeArrowheads="1"/>
          </p:cNvSpPr>
          <p:nvPr/>
        </p:nvSpPr>
        <p:spPr bwMode="auto">
          <a:xfrm>
            <a:off x="5257800" y="2336800"/>
            <a:ext cx="222250" cy="5953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7</a:t>
            </a:r>
          </a:p>
        </p:txBody>
      </p:sp>
      <p:sp>
        <p:nvSpPr>
          <p:cNvPr id="39" name="Oval 37"/>
          <p:cNvSpPr>
            <a:spLocks noChangeArrowheads="1"/>
          </p:cNvSpPr>
          <p:nvPr/>
        </p:nvSpPr>
        <p:spPr bwMode="auto">
          <a:xfrm>
            <a:off x="5032375" y="44069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Text Box 38"/>
          <p:cNvSpPr txBox="1">
            <a:spLocks noChangeArrowheads="1"/>
          </p:cNvSpPr>
          <p:nvPr/>
        </p:nvSpPr>
        <p:spPr bwMode="auto">
          <a:xfrm>
            <a:off x="5029200" y="43688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6</a:t>
            </a:r>
          </a:p>
        </p:txBody>
      </p:sp>
      <p:sp>
        <p:nvSpPr>
          <p:cNvPr id="41" name="Oval 39"/>
          <p:cNvSpPr>
            <a:spLocks noChangeArrowheads="1"/>
          </p:cNvSpPr>
          <p:nvPr/>
        </p:nvSpPr>
        <p:spPr bwMode="auto">
          <a:xfrm>
            <a:off x="5534025" y="22352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Text Box 40"/>
          <p:cNvSpPr txBox="1">
            <a:spLocks noChangeArrowheads="1"/>
          </p:cNvSpPr>
          <p:nvPr/>
        </p:nvSpPr>
        <p:spPr bwMode="auto">
          <a:xfrm>
            <a:off x="5530850" y="2197100"/>
            <a:ext cx="222250" cy="5953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8</a:t>
            </a:r>
          </a:p>
        </p:txBody>
      </p:sp>
      <p:sp>
        <p:nvSpPr>
          <p:cNvPr id="43" name="Oval 41"/>
          <p:cNvSpPr>
            <a:spLocks noChangeArrowheads="1"/>
          </p:cNvSpPr>
          <p:nvPr/>
        </p:nvSpPr>
        <p:spPr bwMode="auto">
          <a:xfrm>
            <a:off x="6426200" y="36830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Text Box 42"/>
          <p:cNvSpPr txBox="1">
            <a:spLocks noChangeArrowheads="1"/>
          </p:cNvSpPr>
          <p:nvPr/>
        </p:nvSpPr>
        <p:spPr bwMode="auto">
          <a:xfrm>
            <a:off x="6423025" y="3644900"/>
            <a:ext cx="222250" cy="5953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9</a:t>
            </a:r>
          </a:p>
        </p:txBody>
      </p:sp>
      <p:sp>
        <p:nvSpPr>
          <p:cNvPr id="45" name="Oval 43"/>
          <p:cNvSpPr>
            <a:spLocks noChangeArrowheads="1"/>
          </p:cNvSpPr>
          <p:nvPr/>
        </p:nvSpPr>
        <p:spPr bwMode="auto">
          <a:xfrm>
            <a:off x="6781800" y="36449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" name="Text Box 44"/>
          <p:cNvSpPr txBox="1">
            <a:spLocks noChangeArrowheads="1"/>
          </p:cNvSpPr>
          <p:nvPr/>
        </p:nvSpPr>
        <p:spPr bwMode="auto">
          <a:xfrm>
            <a:off x="6702425" y="3606800"/>
            <a:ext cx="450850" cy="3460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10</a:t>
            </a:r>
          </a:p>
        </p:txBody>
      </p:sp>
      <p:sp>
        <p:nvSpPr>
          <p:cNvPr id="47" name="Oval 45"/>
          <p:cNvSpPr>
            <a:spLocks noChangeArrowheads="1"/>
          </p:cNvSpPr>
          <p:nvPr/>
        </p:nvSpPr>
        <p:spPr bwMode="auto">
          <a:xfrm>
            <a:off x="6502400" y="44069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" name="Text Box 46"/>
          <p:cNvSpPr txBox="1">
            <a:spLocks noChangeArrowheads="1"/>
          </p:cNvSpPr>
          <p:nvPr/>
        </p:nvSpPr>
        <p:spPr bwMode="auto">
          <a:xfrm>
            <a:off x="6499225" y="43688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7</a:t>
            </a:r>
          </a:p>
        </p:txBody>
      </p:sp>
      <p:sp>
        <p:nvSpPr>
          <p:cNvPr id="49" name="Oval 47"/>
          <p:cNvSpPr>
            <a:spLocks noChangeArrowheads="1"/>
          </p:cNvSpPr>
          <p:nvPr/>
        </p:nvSpPr>
        <p:spPr bwMode="auto">
          <a:xfrm>
            <a:off x="1727200" y="22987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" name="Text Box 48"/>
          <p:cNvSpPr txBox="1">
            <a:spLocks noChangeArrowheads="1"/>
          </p:cNvSpPr>
          <p:nvPr/>
        </p:nvSpPr>
        <p:spPr bwMode="auto">
          <a:xfrm>
            <a:off x="1724025" y="22606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0</a:t>
            </a:r>
          </a:p>
        </p:txBody>
      </p:sp>
      <p:sp>
        <p:nvSpPr>
          <p:cNvPr id="51" name="Oval 49"/>
          <p:cNvSpPr>
            <a:spLocks noChangeArrowheads="1"/>
          </p:cNvSpPr>
          <p:nvPr/>
        </p:nvSpPr>
        <p:spPr bwMode="auto">
          <a:xfrm>
            <a:off x="1739900" y="29337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" name="Text Box 50"/>
          <p:cNvSpPr txBox="1">
            <a:spLocks noChangeArrowheads="1"/>
          </p:cNvSpPr>
          <p:nvPr/>
        </p:nvSpPr>
        <p:spPr bwMode="auto">
          <a:xfrm>
            <a:off x="1736725" y="28956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0</a:t>
            </a:r>
          </a:p>
        </p:txBody>
      </p:sp>
      <p:sp>
        <p:nvSpPr>
          <p:cNvPr id="53" name="Oval 51"/>
          <p:cNvSpPr>
            <a:spLocks noChangeArrowheads="1"/>
          </p:cNvSpPr>
          <p:nvPr/>
        </p:nvSpPr>
        <p:spPr bwMode="auto">
          <a:xfrm>
            <a:off x="1727200" y="35941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" name="Text Box 52"/>
          <p:cNvSpPr txBox="1">
            <a:spLocks noChangeArrowheads="1"/>
          </p:cNvSpPr>
          <p:nvPr/>
        </p:nvSpPr>
        <p:spPr bwMode="auto">
          <a:xfrm>
            <a:off x="1724025" y="35560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0</a:t>
            </a:r>
          </a:p>
        </p:txBody>
      </p:sp>
      <p:sp>
        <p:nvSpPr>
          <p:cNvPr id="55" name="Oval 53"/>
          <p:cNvSpPr>
            <a:spLocks noChangeArrowheads="1"/>
          </p:cNvSpPr>
          <p:nvPr/>
        </p:nvSpPr>
        <p:spPr bwMode="auto">
          <a:xfrm>
            <a:off x="1765300" y="43053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6" name="Text Box 54"/>
          <p:cNvSpPr txBox="1">
            <a:spLocks noChangeArrowheads="1"/>
          </p:cNvSpPr>
          <p:nvPr/>
        </p:nvSpPr>
        <p:spPr bwMode="auto">
          <a:xfrm>
            <a:off x="1762125" y="42672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0</a:t>
            </a:r>
          </a:p>
        </p:txBody>
      </p:sp>
      <p:sp>
        <p:nvSpPr>
          <p:cNvPr id="57" name="Text Box 55"/>
          <p:cNvSpPr txBox="1">
            <a:spLocks noChangeArrowheads="1"/>
          </p:cNvSpPr>
          <p:nvPr/>
        </p:nvSpPr>
        <p:spPr bwMode="auto">
          <a:xfrm>
            <a:off x="2171700" y="25781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1</a:t>
            </a:r>
          </a:p>
        </p:txBody>
      </p:sp>
      <p:sp>
        <p:nvSpPr>
          <p:cNvPr id="58" name="Text Box 56"/>
          <p:cNvSpPr txBox="1">
            <a:spLocks noChangeArrowheads="1"/>
          </p:cNvSpPr>
          <p:nvPr/>
        </p:nvSpPr>
        <p:spPr bwMode="auto">
          <a:xfrm>
            <a:off x="3149600" y="30353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2</a:t>
            </a:r>
          </a:p>
        </p:txBody>
      </p:sp>
      <p:sp>
        <p:nvSpPr>
          <p:cNvPr id="59" name="Text Box 57"/>
          <p:cNvSpPr txBox="1">
            <a:spLocks noChangeArrowheads="1"/>
          </p:cNvSpPr>
          <p:nvPr/>
        </p:nvSpPr>
        <p:spPr bwMode="auto">
          <a:xfrm>
            <a:off x="4152900" y="39116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4</a:t>
            </a:r>
          </a:p>
        </p:txBody>
      </p:sp>
      <p:sp>
        <p:nvSpPr>
          <p:cNvPr id="60" name="Text Box 58"/>
          <p:cNvSpPr txBox="1">
            <a:spLocks noChangeArrowheads="1"/>
          </p:cNvSpPr>
          <p:nvPr/>
        </p:nvSpPr>
        <p:spPr bwMode="auto">
          <a:xfrm>
            <a:off x="4318000" y="31750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3</a:t>
            </a:r>
          </a:p>
        </p:txBody>
      </p:sp>
      <p:sp>
        <p:nvSpPr>
          <p:cNvPr id="61" name="Text Box 59"/>
          <p:cNvSpPr txBox="1">
            <a:spLocks noChangeArrowheads="1"/>
          </p:cNvSpPr>
          <p:nvPr/>
        </p:nvSpPr>
        <p:spPr bwMode="auto">
          <a:xfrm>
            <a:off x="5334000" y="32766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6</a:t>
            </a:r>
          </a:p>
        </p:txBody>
      </p:sp>
      <p:sp>
        <p:nvSpPr>
          <p:cNvPr id="62" name="Text Box 61"/>
          <p:cNvSpPr txBox="1">
            <a:spLocks noChangeArrowheads="1"/>
          </p:cNvSpPr>
          <p:nvPr/>
        </p:nvSpPr>
        <p:spPr bwMode="auto">
          <a:xfrm>
            <a:off x="6794500" y="39878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7</a:t>
            </a:r>
          </a:p>
        </p:txBody>
      </p:sp>
      <p:sp>
        <p:nvSpPr>
          <p:cNvPr id="63" name="Line 62"/>
          <p:cNvSpPr>
            <a:spLocks noChangeShapeType="1"/>
          </p:cNvSpPr>
          <p:nvPr/>
        </p:nvSpPr>
        <p:spPr bwMode="auto">
          <a:xfrm>
            <a:off x="5775325" y="1701800"/>
            <a:ext cx="2667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" name="Oval 63"/>
          <p:cNvSpPr>
            <a:spLocks noChangeArrowheads="1"/>
          </p:cNvSpPr>
          <p:nvPr/>
        </p:nvSpPr>
        <p:spPr bwMode="auto">
          <a:xfrm>
            <a:off x="1079500" y="51181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" name="Text Box 64"/>
          <p:cNvSpPr txBox="1">
            <a:spLocks noChangeArrowheads="1"/>
          </p:cNvSpPr>
          <p:nvPr/>
        </p:nvSpPr>
        <p:spPr bwMode="auto">
          <a:xfrm>
            <a:off x="1050925" y="50546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n</a:t>
            </a:r>
          </a:p>
        </p:txBody>
      </p:sp>
      <p:sp>
        <p:nvSpPr>
          <p:cNvPr id="66" name="Text Box 65"/>
          <p:cNvSpPr txBox="1">
            <a:spLocks noChangeArrowheads="1"/>
          </p:cNvSpPr>
          <p:nvPr/>
        </p:nvSpPr>
        <p:spPr bwMode="auto">
          <a:xfrm>
            <a:off x="1435100" y="5041900"/>
            <a:ext cx="166370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Clock Value</a:t>
            </a:r>
          </a:p>
        </p:txBody>
      </p:sp>
      <p:sp>
        <p:nvSpPr>
          <p:cNvPr id="67" name="Line 66"/>
          <p:cNvSpPr>
            <a:spLocks noChangeShapeType="1"/>
          </p:cNvSpPr>
          <p:nvPr/>
        </p:nvSpPr>
        <p:spPr bwMode="auto">
          <a:xfrm>
            <a:off x="1155700" y="5702300"/>
            <a:ext cx="2184400" cy="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8" name="Text Box 67"/>
          <p:cNvSpPr txBox="1">
            <a:spLocks noChangeArrowheads="1"/>
          </p:cNvSpPr>
          <p:nvPr/>
        </p:nvSpPr>
        <p:spPr bwMode="auto">
          <a:xfrm>
            <a:off x="3492500" y="5524500"/>
            <a:ext cx="166370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Message</a:t>
            </a:r>
          </a:p>
        </p:txBody>
      </p:sp>
      <p:sp>
        <p:nvSpPr>
          <p:cNvPr id="69" name="Text Box 68"/>
          <p:cNvSpPr txBox="1">
            <a:spLocks noChangeArrowheads="1"/>
          </p:cNvSpPr>
          <p:nvPr/>
        </p:nvSpPr>
        <p:spPr bwMode="auto">
          <a:xfrm>
            <a:off x="1435100" y="5422900"/>
            <a:ext cx="13589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timestamp</a:t>
            </a:r>
          </a:p>
        </p:txBody>
      </p:sp>
      <p:sp>
        <p:nvSpPr>
          <p:cNvPr id="70" name="Line 69"/>
          <p:cNvSpPr>
            <a:spLocks noChangeShapeType="1"/>
          </p:cNvSpPr>
          <p:nvPr/>
        </p:nvSpPr>
        <p:spPr bwMode="auto">
          <a:xfrm flipV="1">
            <a:off x="1790700" y="1701800"/>
            <a:ext cx="49149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" name="Text Box 70"/>
          <p:cNvSpPr txBox="1">
            <a:spLocks noChangeArrowheads="1"/>
          </p:cNvSpPr>
          <p:nvPr/>
        </p:nvSpPr>
        <p:spPr bwMode="auto">
          <a:xfrm>
            <a:off x="3124200" y="1308100"/>
            <a:ext cx="229870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Physical Time</a:t>
            </a:r>
          </a:p>
        </p:txBody>
      </p:sp>
      <p:sp>
        <p:nvSpPr>
          <p:cNvPr id="72" name="Text Box 57"/>
          <p:cNvSpPr txBox="1">
            <a:spLocks noChangeArrowheads="1"/>
          </p:cNvSpPr>
          <p:nvPr/>
        </p:nvSpPr>
        <p:spPr bwMode="auto">
          <a:xfrm>
            <a:off x="6019800" y="2743200"/>
            <a:ext cx="368300" cy="3460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8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 Issue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09600" y="1143000"/>
            <a:ext cx="7848600" cy="49530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285750" marR="0" lvl="0" indent="-285750" algn="l" defTabSz="914400" rtl="0" eaLnBrk="0" fontAlgn="base" latinLnBrk="0" hangingPunct="0">
              <a:lnSpc>
                <a:spcPct val="110000"/>
              </a:lnSpc>
              <a:spcBef>
                <a:spcPct val="30000"/>
              </a:spcBef>
              <a:spcAft>
                <a:spcPct val="0"/>
              </a:spcAft>
              <a:buClrTx/>
              <a:buSzPct val="100000"/>
              <a:buFont typeface="Wingdings" pitchFamily="-1" charset="2"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-1" charset="0"/>
                <a:ea typeface="+mn-ea"/>
                <a:cs typeface="+mn-cs"/>
              </a:rPr>
              <a:t>  </a:t>
            </a:r>
            <a:endParaRPr kumimoji="0" lang="en-US" sz="3600" b="1" i="0" u="none" strike="noStrike" kern="0" cap="none" spc="0" normalizeH="0" baseline="0" noProof="0">
              <a:ln>
                <a:noFill/>
              </a:ln>
              <a:solidFill>
                <a:schemeClr val="hlink"/>
              </a:solidFill>
              <a:effectLst/>
              <a:uLnTx/>
              <a:uFillTx/>
              <a:latin typeface="Arial" pitchFamily="-1" charset="0"/>
              <a:ea typeface="+mn-ea"/>
              <a:cs typeface="+mn-cs"/>
            </a:endParaRP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 flipV="1">
            <a:off x="1955800" y="24130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673100" y="21971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1</a:t>
            </a: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711200" y="28448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2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711200" y="34544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3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736600" y="42164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4</a:t>
            </a:r>
          </a:p>
        </p:txBody>
      </p:sp>
      <p:sp>
        <p:nvSpPr>
          <p:cNvPr id="11" name="Line 9"/>
          <p:cNvSpPr>
            <a:spLocks noChangeShapeType="1"/>
          </p:cNvSpPr>
          <p:nvPr/>
        </p:nvSpPr>
        <p:spPr bwMode="auto">
          <a:xfrm>
            <a:off x="2209800" y="2413000"/>
            <a:ext cx="520700" cy="6223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>
            <a:off x="2921000" y="2425700"/>
            <a:ext cx="914400" cy="12954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>
            <a:off x="4241800" y="3708400"/>
            <a:ext cx="482600" cy="7493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>
            <a:off x="4470400" y="3048000"/>
            <a:ext cx="406400" cy="6604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 flipV="1">
            <a:off x="5181600" y="2590800"/>
            <a:ext cx="228600" cy="18288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Line 14"/>
          <p:cNvSpPr>
            <a:spLocks noChangeShapeType="1"/>
          </p:cNvSpPr>
          <p:nvPr/>
        </p:nvSpPr>
        <p:spPr bwMode="auto">
          <a:xfrm>
            <a:off x="5715000" y="2438400"/>
            <a:ext cx="762000" cy="12954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Line 15"/>
          <p:cNvSpPr>
            <a:spLocks noChangeShapeType="1"/>
          </p:cNvSpPr>
          <p:nvPr/>
        </p:nvSpPr>
        <p:spPr bwMode="auto">
          <a:xfrm flipV="1">
            <a:off x="1968500" y="30480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 flipV="1">
            <a:off x="1968500" y="37084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17"/>
          <p:cNvSpPr>
            <a:spLocks noChangeShapeType="1"/>
          </p:cNvSpPr>
          <p:nvPr/>
        </p:nvSpPr>
        <p:spPr bwMode="auto">
          <a:xfrm flipV="1">
            <a:off x="2019300" y="44196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Line 18"/>
          <p:cNvSpPr>
            <a:spLocks noChangeShapeType="1"/>
          </p:cNvSpPr>
          <p:nvPr/>
        </p:nvSpPr>
        <p:spPr bwMode="auto">
          <a:xfrm flipV="1">
            <a:off x="6616700" y="3835400"/>
            <a:ext cx="317500" cy="5842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Oval 19"/>
          <p:cNvSpPr>
            <a:spLocks noChangeArrowheads="1"/>
          </p:cNvSpPr>
          <p:nvPr/>
        </p:nvSpPr>
        <p:spPr bwMode="auto">
          <a:xfrm>
            <a:off x="2082800" y="22225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2079625" y="21844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23" name="Oval 21"/>
          <p:cNvSpPr>
            <a:spLocks noChangeArrowheads="1"/>
          </p:cNvSpPr>
          <p:nvPr/>
        </p:nvSpPr>
        <p:spPr bwMode="auto">
          <a:xfrm>
            <a:off x="2616200" y="30226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Text Box 22"/>
          <p:cNvSpPr txBox="1">
            <a:spLocks noChangeArrowheads="1"/>
          </p:cNvSpPr>
          <p:nvPr/>
        </p:nvSpPr>
        <p:spPr bwMode="auto">
          <a:xfrm>
            <a:off x="2613025" y="29845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2</a:t>
            </a:r>
          </a:p>
        </p:txBody>
      </p:sp>
      <p:sp>
        <p:nvSpPr>
          <p:cNvPr id="25" name="Oval 23"/>
          <p:cNvSpPr>
            <a:spLocks noChangeArrowheads="1"/>
          </p:cNvSpPr>
          <p:nvPr/>
        </p:nvSpPr>
        <p:spPr bwMode="auto">
          <a:xfrm>
            <a:off x="2768600" y="22225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Text Box 24"/>
          <p:cNvSpPr txBox="1">
            <a:spLocks noChangeArrowheads="1"/>
          </p:cNvSpPr>
          <p:nvPr/>
        </p:nvSpPr>
        <p:spPr bwMode="auto">
          <a:xfrm>
            <a:off x="2765425" y="21844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2</a:t>
            </a:r>
          </a:p>
        </p:txBody>
      </p:sp>
      <p:sp>
        <p:nvSpPr>
          <p:cNvPr id="27" name="Oval 25"/>
          <p:cNvSpPr>
            <a:spLocks noChangeArrowheads="1"/>
          </p:cNvSpPr>
          <p:nvPr/>
        </p:nvSpPr>
        <p:spPr bwMode="auto">
          <a:xfrm>
            <a:off x="3695700" y="36957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Text Box 26"/>
          <p:cNvSpPr txBox="1">
            <a:spLocks noChangeArrowheads="1"/>
          </p:cNvSpPr>
          <p:nvPr/>
        </p:nvSpPr>
        <p:spPr bwMode="auto">
          <a:xfrm>
            <a:off x="3692525" y="36576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3</a:t>
            </a:r>
          </a:p>
        </p:txBody>
      </p:sp>
      <p:sp>
        <p:nvSpPr>
          <p:cNvPr id="29" name="Oval 27"/>
          <p:cNvSpPr>
            <a:spLocks noChangeArrowheads="1"/>
          </p:cNvSpPr>
          <p:nvPr/>
        </p:nvSpPr>
        <p:spPr bwMode="auto">
          <a:xfrm>
            <a:off x="4330700" y="28702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Text Box 28"/>
          <p:cNvSpPr txBox="1">
            <a:spLocks noChangeArrowheads="1"/>
          </p:cNvSpPr>
          <p:nvPr/>
        </p:nvSpPr>
        <p:spPr bwMode="auto">
          <a:xfrm>
            <a:off x="4327525" y="28321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3</a:t>
            </a:r>
          </a:p>
        </p:txBody>
      </p:sp>
      <p:sp>
        <p:nvSpPr>
          <p:cNvPr id="31" name="Oval 29"/>
          <p:cNvSpPr>
            <a:spLocks noChangeArrowheads="1"/>
          </p:cNvSpPr>
          <p:nvPr/>
        </p:nvSpPr>
        <p:spPr bwMode="auto">
          <a:xfrm>
            <a:off x="4762500" y="36957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Text Box 30"/>
          <p:cNvSpPr txBox="1">
            <a:spLocks noChangeArrowheads="1"/>
          </p:cNvSpPr>
          <p:nvPr/>
        </p:nvSpPr>
        <p:spPr bwMode="auto">
          <a:xfrm>
            <a:off x="4759325" y="36576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5</a:t>
            </a:r>
          </a:p>
        </p:txBody>
      </p:sp>
      <p:sp>
        <p:nvSpPr>
          <p:cNvPr id="33" name="Oval 31"/>
          <p:cNvSpPr>
            <a:spLocks noChangeArrowheads="1"/>
          </p:cNvSpPr>
          <p:nvPr/>
        </p:nvSpPr>
        <p:spPr bwMode="auto">
          <a:xfrm>
            <a:off x="4127500" y="35433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Text Box 32"/>
          <p:cNvSpPr txBox="1">
            <a:spLocks noChangeArrowheads="1"/>
          </p:cNvSpPr>
          <p:nvPr/>
        </p:nvSpPr>
        <p:spPr bwMode="auto">
          <a:xfrm>
            <a:off x="4124325" y="35052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4</a:t>
            </a:r>
          </a:p>
        </p:txBody>
      </p:sp>
      <p:sp>
        <p:nvSpPr>
          <p:cNvPr id="35" name="Oval 33"/>
          <p:cNvSpPr>
            <a:spLocks noChangeArrowheads="1"/>
          </p:cNvSpPr>
          <p:nvPr/>
        </p:nvSpPr>
        <p:spPr bwMode="auto">
          <a:xfrm>
            <a:off x="4584700" y="44069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Text Box 34"/>
          <p:cNvSpPr txBox="1">
            <a:spLocks noChangeArrowheads="1"/>
          </p:cNvSpPr>
          <p:nvPr/>
        </p:nvSpPr>
        <p:spPr bwMode="auto">
          <a:xfrm>
            <a:off x="4581525" y="43688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5</a:t>
            </a:r>
          </a:p>
        </p:txBody>
      </p:sp>
      <p:sp>
        <p:nvSpPr>
          <p:cNvPr id="37" name="Oval 35"/>
          <p:cNvSpPr>
            <a:spLocks noChangeArrowheads="1"/>
          </p:cNvSpPr>
          <p:nvPr/>
        </p:nvSpPr>
        <p:spPr bwMode="auto">
          <a:xfrm>
            <a:off x="5260975" y="23749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Text Box 36"/>
          <p:cNvSpPr txBox="1">
            <a:spLocks noChangeArrowheads="1"/>
          </p:cNvSpPr>
          <p:nvPr/>
        </p:nvSpPr>
        <p:spPr bwMode="auto">
          <a:xfrm>
            <a:off x="5257800" y="2336800"/>
            <a:ext cx="222250" cy="5953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7</a:t>
            </a:r>
          </a:p>
        </p:txBody>
      </p:sp>
      <p:sp>
        <p:nvSpPr>
          <p:cNvPr id="39" name="Oval 37"/>
          <p:cNvSpPr>
            <a:spLocks noChangeArrowheads="1"/>
          </p:cNvSpPr>
          <p:nvPr/>
        </p:nvSpPr>
        <p:spPr bwMode="auto">
          <a:xfrm>
            <a:off x="5032375" y="44069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Text Box 38"/>
          <p:cNvSpPr txBox="1">
            <a:spLocks noChangeArrowheads="1"/>
          </p:cNvSpPr>
          <p:nvPr/>
        </p:nvSpPr>
        <p:spPr bwMode="auto">
          <a:xfrm>
            <a:off x="5029200" y="43688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6</a:t>
            </a:r>
          </a:p>
        </p:txBody>
      </p:sp>
      <p:sp>
        <p:nvSpPr>
          <p:cNvPr id="41" name="Oval 39"/>
          <p:cNvSpPr>
            <a:spLocks noChangeArrowheads="1"/>
          </p:cNvSpPr>
          <p:nvPr/>
        </p:nvSpPr>
        <p:spPr bwMode="auto">
          <a:xfrm>
            <a:off x="5534025" y="22352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Text Box 40"/>
          <p:cNvSpPr txBox="1">
            <a:spLocks noChangeArrowheads="1"/>
          </p:cNvSpPr>
          <p:nvPr/>
        </p:nvSpPr>
        <p:spPr bwMode="auto">
          <a:xfrm>
            <a:off x="5530850" y="2197100"/>
            <a:ext cx="222250" cy="5953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8</a:t>
            </a:r>
          </a:p>
        </p:txBody>
      </p:sp>
      <p:sp>
        <p:nvSpPr>
          <p:cNvPr id="43" name="Oval 41"/>
          <p:cNvSpPr>
            <a:spLocks noChangeArrowheads="1"/>
          </p:cNvSpPr>
          <p:nvPr/>
        </p:nvSpPr>
        <p:spPr bwMode="auto">
          <a:xfrm>
            <a:off x="6426200" y="36830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Text Box 42"/>
          <p:cNvSpPr txBox="1">
            <a:spLocks noChangeArrowheads="1"/>
          </p:cNvSpPr>
          <p:nvPr/>
        </p:nvSpPr>
        <p:spPr bwMode="auto">
          <a:xfrm>
            <a:off x="6423025" y="3644900"/>
            <a:ext cx="222250" cy="5953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9</a:t>
            </a:r>
          </a:p>
        </p:txBody>
      </p:sp>
      <p:sp>
        <p:nvSpPr>
          <p:cNvPr id="45" name="Oval 43"/>
          <p:cNvSpPr>
            <a:spLocks noChangeArrowheads="1"/>
          </p:cNvSpPr>
          <p:nvPr/>
        </p:nvSpPr>
        <p:spPr bwMode="auto">
          <a:xfrm>
            <a:off x="6781800" y="36449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" name="Text Box 44"/>
          <p:cNvSpPr txBox="1">
            <a:spLocks noChangeArrowheads="1"/>
          </p:cNvSpPr>
          <p:nvPr/>
        </p:nvSpPr>
        <p:spPr bwMode="auto">
          <a:xfrm>
            <a:off x="6702425" y="3606800"/>
            <a:ext cx="450850" cy="3460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10</a:t>
            </a:r>
          </a:p>
        </p:txBody>
      </p:sp>
      <p:sp>
        <p:nvSpPr>
          <p:cNvPr id="47" name="Oval 45"/>
          <p:cNvSpPr>
            <a:spLocks noChangeArrowheads="1"/>
          </p:cNvSpPr>
          <p:nvPr/>
        </p:nvSpPr>
        <p:spPr bwMode="auto">
          <a:xfrm>
            <a:off x="6502400" y="44069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" name="Text Box 46"/>
          <p:cNvSpPr txBox="1">
            <a:spLocks noChangeArrowheads="1"/>
          </p:cNvSpPr>
          <p:nvPr/>
        </p:nvSpPr>
        <p:spPr bwMode="auto">
          <a:xfrm>
            <a:off x="6499225" y="43688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7</a:t>
            </a:r>
          </a:p>
        </p:txBody>
      </p:sp>
      <p:sp>
        <p:nvSpPr>
          <p:cNvPr id="49" name="Oval 47"/>
          <p:cNvSpPr>
            <a:spLocks noChangeArrowheads="1"/>
          </p:cNvSpPr>
          <p:nvPr/>
        </p:nvSpPr>
        <p:spPr bwMode="auto">
          <a:xfrm>
            <a:off x="1727200" y="22987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" name="Text Box 48"/>
          <p:cNvSpPr txBox="1">
            <a:spLocks noChangeArrowheads="1"/>
          </p:cNvSpPr>
          <p:nvPr/>
        </p:nvSpPr>
        <p:spPr bwMode="auto">
          <a:xfrm>
            <a:off x="1724025" y="22606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0</a:t>
            </a:r>
          </a:p>
        </p:txBody>
      </p:sp>
      <p:sp>
        <p:nvSpPr>
          <p:cNvPr id="51" name="Oval 49"/>
          <p:cNvSpPr>
            <a:spLocks noChangeArrowheads="1"/>
          </p:cNvSpPr>
          <p:nvPr/>
        </p:nvSpPr>
        <p:spPr bwMode="auto">
          <a:xfrm>
            <a:off x="1739900" y="29337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" name="Text Box 50"/>
          <p:cNvSpPr txBox="1">
            <a:spLocks noChangeArrowheads="1"/>
          </p:cNvSpPr>
          <p:nvPr/>
        </p:nvSpPr>
        <p:spPr bwMode="auto">
          <a:xfrm>
            <a:off x="1736725" y="28956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0</a:t>
            </a:r>
          </a:p>
        </p:txBody>
      </p:sp>
      <p:sp>
        <p:nvSpPr>
          <p:cNvPr id="53" name="Oval 51"/>
          <p:cNvSpPr>
            <a:spLocks noChangeArrowheads="1"/>
          </p:cNvSpPr>
          <p:nvPr/>
        </p:nvSpPr>
        <p:spPr bwMode="auto">
          <a:xfrm>
            <a:off x="1727200" y="35941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" name="Text Box 52"/>
          <p:cNvSpPr txBox="1">
            <a:spLocks noChangeArrowheads="1"/>
          </p:cNvSpPr>
          <p:nvPr/>
        </p:nvSpPr>
        <p:spPr bwMode="auto">
          <a:xfrm>
            <a:off x="1724025" y="35560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0</a:t>
            </a:r>
          </a:p>
        </p:txBody>
      </p:sp>
      <p:sp>
        <p:nvSpPr>
          <p:cNvPr id="55" name="Oval 53"/>
          <p:cNvSpPr>
            <a:spLocks noChangeArrowheads="1"/>
          </p:cNvSpPr>
          <p:nvPr/>
        </p:nvSpPr>
        <p:spPr bwMode="auto">
          <a:xfrm>
            <a:off x="1765300" y="43053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6" name="Text Box 54"/>
          <p:cNvSpPr txBox="1">
            <a:spLocks noChangeArrowheads="1"/>
          </p:cNvSpPr>
          <p:nvPr/>
        </p:nvSpPr>
        <p:spPr bwMode="auto">
          <a:xfrm>
            <a:off x="1762125" y="42672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0</a:t>
            </a:r>
          </a:p>
        </p:txBody>
      </p:sp>
      <p:sp>
        <p:nvSpPr>
          <p:cNvPr id="57" name="Text Box 55"/>
          <p:cNvSpPr txBox="1">
            <a:spLocks noChangeArrowheads="1"/>
          </p:cNvSpPr>
          <p:nvPr/>
        </p:nvSpPr>
        <p:spPr bwMode="auto">
          <a:xfrm>
            <a:off x="2171700" y="25781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1</a:t>
            </a:r>
          </a:p>
        </p:txBody>
      </p:sp>
      <p:sp>
        <p:nvSpPr>
          <p:cNvPr id="58" name="Text Box 56"/>
          <p:cNvSpPr txBox="1">
            <a:spLocks noChangeArrowheads="1"/>
          </p:cNvSpPr>
          <p:nvPr/>
        </p:nvSpPr>
        <p:spPr bwMode="auto">
          <a:xfrm>
            <a:off x="3149600" y="30353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2</a:t>
            </a:r>
          </a:p>
        </p:txBody>
      </p:sp>
      <p:sp>
        <p:nvSpPr>
          <p:cNvPr id="59" name="Text Box 57"/>
          <p:cNvSpPr txBox="1">
            <a:spLocks noChangeArrowheads="1"/>
          </p:cNvSpPr>
          <p:nvPr/>
        </p:nvSpPr>
        <p:spPr bwMode="auto">
          <a:xfrm>
            <a:off x="4152900" y="39116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4</a:t>
            </a:r>
          </a:p>
        </p:txBody>
      </p:sp>
      <p:sp>
        <p:nvSpPr>
          <p:cNvPr id="60" name="Text Box 58"/>
          <p:cNvSpPr txBox="1">
            <a:spLocks noChangeArrowheads="1"/>
          </p:cNvSpPr>
          <p:nvPr/>
        </p:nvSpPr>
        <p:spPr bwMode="auto">
          <a:xfrm>
            <a:off x="4318000" y="31750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3</a:t>
            </a:r>
          </a:p>
        </p:txBody>
      </p:sp>
      <p:sp>
        <p:nvSpPr>
          <p:cNvPr id="61" name="Text Box 59"/>
          <p:cNvSpPr txBox="1">
            <a:spLocks noChangeArrowheads="1"/>
          </p:cNvSpPr>
          <p:nvPr/>
        </p:nvSpPr>
        <p:spPr bwMode="auto">
          <a:xfrm>
            <a:off x="5334000" y="32766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6</a:t>
            </a:r>
          </a:p>
        </p:txBody>
      </p:sp>
      <p:sp>
        <p:nvSpPr>
          <p:cNvPr id="62" name="Text Box 61"/>
          <p:cNvSpPr txBox="1">
            <a:spLocks noChangeArrowheads="1"/>
          </p:cNvSpPr>
          <p:nvPr/>
        </p:nvSpPr>
        <p:spPr bwMode="auto">
          <a:xfrm>
            <a:off x="6794500" y="39878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7</a:t>
            </a:r>
          </a:p>
        </p:txBody>
      </p:sp>
      <p:sp>
        <p:nvSpPr>
          <p:cNvPr id="63" name="Line 62"/>
          <p:cNvSpPr>
            <a:spLocks noChangeShapeType="1"/>
          </p:cNvSpPr>
          <p:nvPr/>
        </p:nvSpPr>
        <p:spPr bwMode="auto">
          <a:xfrm>
            <a:off x="5775325" y="1701800"/>
            <a:ext cx="2667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" name="Oval 63"/>
          <p:cNvSpPr>
            <a:spLocks noChangeArrowheads="1"/>
          </p:cNvSpPr>
          <p:nvPr/>
        </p:nvSpPr>
        <p:spPr bwMode="auto">
          <a:xfrm>
            <a:off x="1079500" y="51181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" name="Text Box 64"/>
          <p:cNvSpPr txBox="1">
            <a:spLocks noChangeArrowheads="1"/>
          </p:cNvSpPr>
          <p:nvPr/>
        </p:nvSpPr>
        <p:spPr bwMode="auto">
          <a:xfrm>
            <a:off x="1050925" y="50546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n</a:t>
            </a:r>
          </a:p>
        </p:txBody>
      </p:sp>
      <p:sp>
        <p:nvSpPr>
          <p:cNvPr id="66" name="Text Box 65"/>
          <p:cNvSpPr txBox="1">
            <a:spLocks noChangeArrowheads="1"/>
          </p:cNvSpPr>
          <p:nvPr/>
        </p:nvSpPr>
        <p:spPr bwMode="auto">
          <a:xfrm>
            <a:off x="1435100" y="5041900"/>
            <a:ext cx="166370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Clock Value</a:t>
            </a:r>
          </a:p>
        </p:txBody>
      </p:sp>
      <p:sp>
        <p:nvSpPr>
          <p:cNvPr id="67" name="Line 66"/>
          <p:cNvSpPr>
            <a:spLocks noChangeShapeType="1"/>
          </p:cNvSpPr>
          <p:nvPr/>
        </p:nvSpPr>
        <p:spPr bwMode="auto">
          <a:xfrm>
            <a:off x="1155700" y="5702300"/>
            <a:ext cx="2184400" cy="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8" name="Text Box 67"/>
          <p:cNvSpPr txBox="1">
            <a:spLocks noChangeArrowheads="1"/>
          </p:cNvSpPr>
          <p:nvPr/>
        </p:nvSpPr>
        <p:spPr bwMode="auto">
          <a:xfrm>
            <a:off x="3492500" y="5524500"/>
            <a:ext cx="166370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Message</a:t>
            </a:r>
          </a:p>
        </p:txBody>
      </p:sp>
      <p:sp>
        <p:nvSpPr>
          <p:cNvPr id="69" name="Text Box 68"/>
          <p:cNvSpPr txBox="1">
            <a:spLocks noChangeArrowheads="1"/>
          </p:cNvSpPr>
          <p:nvPr/>
        </p:nvSpPr>
        <p:spPr bwMode="auto">
          <a:xfrm>
            <a:off x="1435100" y="5422900"/>
            <a:ext cx="13589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timestamp</a:t>
            </a:r>
          </a:p>
        </p:txBody>
      </p:sp>
      <p:sp>
        <p:nvSpPr>
          <p:cNvPr id="70" name="Line 69"/>
          <p:cNvSpPr>
            <a:spLocks noChangeShapeType="1"/>
          </p:cNvSpPr>
          <p:nvPr/>
        </p:nvSpPr>
        <p:spPr bwMode="auto">
          <a:xfrm flipV="1">
            <a:off x="1790700" y="1701800"/>
            <a:ext cx="49149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" name="Text Box 70"/>
          <p:cNvSpPr txBox="1">
            <a:spLocks noChangeArrowheads="1"/>
          </p:cNvSpPr>
          <p:nvPr/>
        </p:nvSpPr>
        <p:spPr bwMode="auto">
          <a:xfrm>
            <a:off x="3124200" y="1308100"/>
            <a:ext cx="229870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Physical Time</a:t>
            </a:r>
          </a:p>
        </p:txBody>
      </p:sp>
      <p:sp>
        <p:nvSpPr>
          <p:cNvPr id="72" name="Text Box 57"/>
          <p:cNvSpPr txBox="1">
            <a:spLocks noChangeArrowheads="1"/>
          </p:cNvSpPr>
          <p:nvPr/>
        </p:nvSpPr>
        <p:spPr bwMode="auto">
          <a:xfrm>
            <a:off x="6019800" y="2743200"/>
            <a:ext cx="368300" cy="3460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8</a:t>
            </a:r>
          </a:p>
        </p:txBody>
      </p:sp>
      <p:grpSp>
        <p:nvGrpSpPr>
          <p:cNvPr id="73" name="Group 72"/>
          <p:cNvGrpSpPr>
            <a:grpSpLocks/>
          </p:cNvGrpSpPr>
          <p:nvPr/>
        </p:nvGrpSpPr>
        <p:grpSpPr bwMode="auto">
          <a:xfrm>
            <a:off x="4884738" y="3073400"/>
            <a:ext cx="2747962" cy="2871788"/>
            <a:chOff x="3077" y="1936"/>
            <a:chExt cx="1731" cy="1809"/>
          </a:xfrm>
        </p:grpSpPr>
        <p:sp>
          <p:nvSpPr>
            <p:cNvPr id="74" name="Text Box 73"/>
            <p:cNvSpPr txBox="1">
              <a:spLocks noChangeArrowheads="1"/>
            </p:cNvSpPr>
            <p:nvPr/>
          </p:nvSpPr>
          <p:spPr bwMode="auto">
            <a:xfrm>
              <a:off x="3314" y="3160"/>
              <a:ext cx="1494" cy="585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prstDash val="dash"/>
              <a:miter lim="800000"/>
              <a:headEnd type="none" w="sm" len="sm"/>
              <a:tailEnd type="none" w="med" len="lg"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/>
                <a:t>3 and 7 are logically </a:t>
              </a:r>
              <a:r>
                <a:rPr lang="en-US" sz="2000" i="1" u="sng"/>
                <a:t>concurrent </a:t>
              </a:r>
              <a:r>
                <a:rPr lang="en-US" sz="2000"/>
                <a:t>events</a:t>
              </a:r>
            </a:p>
          </p:txBody>
        </p:sp>
        <p:sp>
          <p:nvSpPr>
            <p:cNvPr id="75" name="Line 74"/>
            <p:cNvSpPr>
              <a:spLocks noChangeShapeType="1"/>
            </p:cNvSpPr>
            <p:nvPr/>
          </p:nvSpPr>
          <p:spPr bwMode="auto">
            <a:xfrm flipH="1" flipV="1">
              <a:off x="3077" y="1936"/>
              <a:ext cx="277" cy="134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dash"/>
              <a:round/>
              <a:headEnd type="none" w="sm" len="sm"/>
              <a:tailEnd type="stealth" w="med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76" name="Oval 71"/>
          <p:cNvSpPr>
            <a:spLocks noChangeArrowheads="1"/>
          </p:cNvSpPr>
          <p:nvPr/>
        </p:nvSpPr>
        <p:spPr bwMode="auto">
          <a:xfrm rot="19782274">
            <a:off x="4102100" y="2551113"/>
            <a:ext cx="1654175" cy="611187"/>
          </a:xfrm>
          <a:prstGeom prst="ellipse">
            <a:avLst/>
          </a:prstGeom>
          <a:noFill/>
          <a:ln w="12700">
            <a:solidFill>
              <a:srgbClr val="000000"/>
            </a:solidFill>
            <a:prstDash val="dash"/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7140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Vector Timestamps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With </a:t>
            </a:r>
            <a:r>
              <a:rPr lang="en-US" dirty="0" err="1" smtClean="0">
                <a:latin typeface="Arial" pitchFamily="-1" charset="0"/>
              </a:rPr>
              <a:t>Lamport</a:t>
            </a:r>
            <a:r>
              <a:rPr lang="en-US" dirty="0" smtClean="0">
                <a:latin typeface="Arial" pitchFamily="-1" charset="0"/>
              </a:rPr>
              <a:t> clock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e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 “happened-before” </a:t>
            </a: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f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Arial" pitchFamily="-1" charset="0"/>
                <a:sym typeface="Symbol" pitchFamily="-1" charset="2"/>
              </a:rPr>
              <a:t>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  <a:sym typeface="Symbol" pitchFamily="-1" charset="2"/>
              </a:rPr>
              <a:t>  </a:t>
            </a:r>
            <a:r>
              <a:rPr lang="en-US" dirty="0" err="1" smtClean="0">
                <a:solidFill>
                  <a:srgbClr val="0000FF"/>
                </a:solidFill>
                <a:latin typeface="Arial" pitchFamily="-1" charset="0"/>
                <a:sym typeface="Symbol" pitchFamily="-1" charset="2"/>
              </a:rPr>
              <a:t>timestamp(e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  <a:sym typeface="Symbol" pitchFamily="-1" charset="2"/>
              </a:rPr>
              <a:t>) &lt; timestamp (</a:t>
            </a:r>
            <a:r>
              <a:rPr lang="en-US" dirty="0" err="1" smtClean="0">
                <a:solidFill>
                  <a:srgbClr val="0000FF"/>
                </a:solidFill>
                <a:latin typeface="Arial" pitchFamily="-1" charset="0"/>
                <a:sym typeface="Symbol" pitchFamily="-1" charset="2"/>
              </a:rPr>
              <a:t>f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  <a:sym typeface="Symbol" pitchFamily="-1" charset="2"/>
              </a:rPr>
              <a:t>),  but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solidFill>
                  <a:srgbClr val="0000FF"/>
                </a:solidFill>
                <a:latin typeface="Arial" pitchFamily="-1" charset="0"/>
                <a:sym typeface="Symbol" pitchFamily="-1" charset="2"/>
              </a:rPr>
              <a:t>timestamp(e) &lt; timestamp (f)    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e “happened-before” f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</a:p>
          <a:p>
            <a:pPr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Idea?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8325" y="3138488"/>
            <a:ext cx="7985125" cy="3262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4872037" y="2057400"/>
            <a:ext cx="385763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 dirty="0"/>
              <a:t>X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Vector Logical Clocks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Vector Logical time addresses the issue: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All processes use a vector of counters (logical clocks), </a:t>
            </a:r>
            <a:r>
              <a:rPr lang="en-US" dirty="0" err="1" smtClean="0">
                <a:latin typeface="Arial" pitchFamily="-1" charset="0"/>
              </a:rPr>
              <a:t>i</a:t>
            </a:r>
            <a:r>
              <a:rPr lang="en-US" baseline="30000" dirty="0" err="1" smtClean="0">
                <a:latin typeface="Arial" pitchFamily="-1" charset="0"/>
              </a:rPr>
              <a:t>th</a:t>
            </a:r>
            <a:r>
              <a:rPr lang="en-US" dirty="0" smtClean="0">
                <a:latin typeface="Arial" pitchFamily="-1" charset="0"/>
              </a:rPr>
              <a:t> element is the clock value for process </a:t>
            </a:r>
            <a:r>
              <a:rPr lang="en-US" dirty="0" err="1" smtClean="0">
                <a:latin typeface="Arial" pitchFamily="-1" charset="0"/>
              </a:rPr>
              <a:t>i</a:t>
            </a:r>
            <a:r>
              <a:rPr lang="en-US" dirty="0" smtClean="0">
                <a:latin typeface="Arial" pitchFamily="-1" charset="0"/>
              </a:rPr>
              <a:t>, initially all zero.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Each process </a:t>
            </a:r>
            <a:r>
              <a:rPr lang="en-US" dirty="0" err="1" smtClean="0">
                <a:latin typeface="Arial" pitchFamily="-1" charset="0"/>
              </a:rPr>
              <a:t>i</a:t>
            </a:r>
            <a:r>
              <a:rPr lang="en-US" dirty="0" smtClean="0">
                <a:latin typeface="Arial" pitchFamily="-1" charset="0"/>
              </a:rPr>
              <a:t> increments the </a:t>
            </a:r>
            <a:r>
              <a:rPr lang="en-US" dirty="0" err="1" smtClean="0">
                <a:latin typeface="Arial" pitchFamily="-1" charset="0"/>
              </a:rPr>
              <a:t>i</a:t>
            </a:r>
            <a:r>
              <a:rPr lang="en-US" baseline="30000" dirty="0" err="1" smtClean="0">
                <a:latin typeface="Arial" pitchFamily="-1" charset="0"/>
              </a:rPr>
              <a:t>th</a:t>
            </a:r>
            <a:r>
              <a:rPr lang="en-US" dirty="0" smtClean="0">
                <a:latin typeface="Arial" pitchFamily="-1" charset="0"/>
              </a:rPr>
              <a:t> element of its vector upon an 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instruction</a:t>
            </a:r>
            <a:r>
              <a:rPr lang="en-US" dirty="0" smtClean="0">
                <a:latin typeface="Arial" pitchFamily="-1" charset="0"/>
              </a:rPr>
              <a:t> or 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send</a:t>
            </a:r>
            <a:r>
              <a:rPr lang="en-US" dirty="0" smtClean="0">
                <a:latin typeface="Arial" pitchFamily="-1" charset="0"/>
              </a:rPr>
              <a:t> event. Vector value is timestamp of the event.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A </a:t>
            </a: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send(message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) </a:t>
            </a:r>
            <a:r>
              <a:rPr lang="en-US" dirty="0" smtClean="0">
                <a:latin typeface="Arial" pitchFamily="-1" charset="0"/>
              </a:rPr>
              <a:t>event carries its vector timestamp (counter vector)</a:t>
            </a:r>
          </a:p>
          <a:p>
            <a:pPr lvl="1">
              <a:lnSpc>
                <a:spcPct val="12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For a </a:t>
            </a: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receive(message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)</a:t>
            </a:r>
            <a:r>
              <a:rPr lang="en-US" dirty="0" smtClean="0">
                <a:latin typeface="Arial" pitchFamily="-1" charset="0"/>
              </a:rPr>
              <a:t> event,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V</a:t>
            </a:r>
            <a:r>
              <a:rPr lang="en-US" baseline="-25000" dirty="0" err="1" smtClean="0">
                <a:solidFill>
                  <a:srgbClr val="0000FF"/>
                </a:solidFill>
                <a:latin typeface="Arial" pitchFamily="-1" charset="0"/>
              </a:rPr>
              <a:t>receiver</a:t>
            </a: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[j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] =</a:t>
            </a:r>
          </a:p>
          <a:p>
            <a:pPr lvl="2">
              <a:lnSpc>
                <a:spcPct val="12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Max(V</a:t>
            </a:r>
            <a:r>
              <a:rPr lang="en-US" baseline="-25000" dirty="0" err="1" smtClean="0">
                <a:solidFill>
                  <a:srgbClr val="0000FF"/>
                </a:solidFill>
                <a:latin typeface="Arial" pitchFamily="-1" charset="0"/>
              </a:rPr>
              <a:t>receiver</a:t>
            </a: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[j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] , </a:t>
            </a: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V</a:t>
            </a:r>
            <a:r>
              <a:rPr lang="en-US" baseline="-25000" dirty="0" err="1" smtClean="0">
                <a:solidFill>
                  <a:srgbClr val="0000FF"/>
                </a:solidFill>
                <a:latin typeface="Arial" pitchFamily="-1" charset="0"/>
              </a:rPr>
              <a:t>message</a:t>
            </a: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[j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]),   if </a:t>
            </a: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j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 is not self, </a:t>
            </a:r>
          </a:p>
          <a:p>
            <a:pPr lvl="2">
              <a:lnSpc>
                <a:spcPct val="12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V</a:t>
            </a:r>
            <a:r>
              <a:rPr lang="en-US" baseline="-25000" dirty="0" err="1" smtClean="0">
                <a:solidFill>
                  <a:srgbClr val="0000FF"/>
                </a:solidFill>
                <a:latin typeface="Arial" pitchFamily="-1" charset="0"/>
              </a:rPr>
              <a:t>receiver</a:t>
            </a: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[j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] + 1, otherwise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endParaRPr lang="en-US" dirty="0" smtClean="0">
              <a:latin typeface="Arial" pitchFamily="-1" charset="0"/>
            </a:endParaRPr>
          </a:p>
          <a:p>
            <a:pPr>
              <a:buClr>
                <a:schemeClr val="tx1"/>
              </a:buClr>
              <a:buFont typeface="Arial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 a Mistake: Vector Logical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09600" y="1143000"/>
            <a:ext cx="8128000" cy="49530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285750" marR="0" lvl="0" indent="-285750" algn="l" defTabSz="914400" rtl="0" eaLnBrk="0" fontAlgn="base" latinLnBrk="0" hangingPunct="0">
              <a:lnSpc>
                <a:spcPct val="110000"/>
              </a:lnSpc>
              <a:spcBef>
                <a:spcPct val="30000"/>
              </a:spcBef>
              <a:spcAft>
                <a:spcPct val="0"/>
              </a:spcAft>
              <a:buClrTx/>
              <a:buSzPct val="100000"/>
              <a:buFont typeface="Wingdings" pitchFamily="-1" charset="2"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-1" charset="0"/>
                <a:ea typeface="+mn-ea"/>
                <a:cs typeface="+mn-cs"/>
              </a:rPr>
              <a:t>  </a:t>
            </a:r>
            <a:endParaRPr kumimoji="0" lang="en-US" sz="3600" b="1" i="0" u="none" strike="noStrike" kern="0" cap="none" spc="0" normalizeH="0" baseline="0" noProof="0">
              <a:ln>
                <a:noFill/>
              </a:ln>
              <a:solidFill>
                <a:schemeClr val="hlink"/>
              </a:solidFill>
              <a:effectLst/>
              <a:uLnTx/>
              <a:uFillTx/>
              <a:latin typeface="Arial" pitchFamily="-1" charset="0"/>
              <a:ea typeface="+mn-ea"/>
              <a:cs typeface="+mn-cs"/>
            </a:endParaRP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 flipV="1">
            <a:off x="2590800" y="23749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673100" y="21971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1</a:t>
            </a: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673100" y="28067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2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647700" y="34417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3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698500" y="41402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4</a:t>
            </a:r>
          </a:p>
        </p:txBody>
      </p:sp>
      <p:sp>
        <p:nvSpPr>
          <p:cNvPr id="11" name="Line 15"/>
          <p:cNvSpPr>
            <a:spLocks noChangeShapeType="1"/>
          </p:cNvSpPr>
          <p:nvPr/>
        </p:nvSpPr>
        <p:spPr bwMode="auto">
          <a:xfrm flipV="1">
            <a:off x="2603500" y="30099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16"/>
          <p:cNvSpPr>
            <a:spLocks noChangeShapeType="1"/>
          </p:cNvSpPr>
          <p:nvPr/>
        </p:nvSpPr>
        <p:spPr bwMode="auto">
          <a:xfrm flipV="1">
            <a:off x="2603500" y="3683000"/>
            <a:ext cx="5422900" cy="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17"/>
          <p:cNvSpPr>
            <a:spLocks noChangeShapeType="1"/>
          </p:cNvSpPr>
          <p:nvPr/>
        </p:nvSpPr>
        <p:spPr bwMode="auto">
          <a:xfrm flipV="1">
            <a:off x="2654300" y="4394200"/>
            <a:ext cx="5334000" cy="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Oval 19"/>
          <p:cNvSpPr>
            <a:spLocks noChangeArrowheads="1"/>
          </p:cNvSpPr>
          <p:nvPr/>
        </p:nvSpPr>
        <p:spPr bwMode="auto">
          <a:xfrm>
            <a:off x="1638300" y="2286000"/>
            <a:ext cx="774700" cy="2413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Text Box 20"/>
          <p:cNvSpPr txBox="1">
            <a:spLocks noChangeArrowheads="1"/>
          </p:cNvSpPr>
          <p:nvPr/>
        </p:nvSpPr>
        <p:spPr bwMode="auto">
          <a:xfrm>
            <a:off x="1635125" y="2260600"/>
            <a:ext cx="869950" cy="3127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0,0,0,0</a:t>
            </a:r>
          </a:p>
        </p:txBody>
      </p:sp>
      <p:sp>
        <p:nvSpPr>
          <p:cNvPr id="16" name="Line 21"/>
          <p:cNvSpPr>
            <a:spLocks noChangeShapeType="1"/>
          </p:cNvSpPr>
          <p:nvPr/>
        </p:nvSpPr>
        <p:spPr bwMode="auto">
          <a:xfrm>
            <a:off x="5511800" y="1701800"/>
            <a:ext cx="2667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Text Box 22"/>
          <p:cNvSpPr txBox="1">
            <a:spLocks noChangeArrowheads="1"/>
          </p:cNvSpPr>
          <p:nvPr/>
        </p:nvSpPr>
        <p:spPr bwMode="auto">
          <a:xfrm>
            <a:off x="1981200" y="4940300"/>
            <a:ext cx="237490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Vector logical clock</a:t>
            </a:r>
          </a:p>
        </p:txBody>
      </p:sp>
      <p:sp>
        <p:nvSpPr>
          <p:cNvPr id="18" name="Line 23"/>
          <p:cNvSpPr>
            <a:spLocks noChangeShapeType="1"/>
          </p:cNvSpPr>
          <p:nvPr/>
        </p:nvSpPr>
        <p:spPr bwMode="auto">
          <a:xfrm>
            <a:off x="1104900" y="5765800"/>
            <a:ext cx="2184400" cy="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Text Box 24"/>
          <p:cNvSpPr txBox="1">
            <a:spLocks noChangeArrowheads="1"/>
          </p:cNvSpPr>
          <p:nvPr/>
        </p:nvSpPr>
        <p:spPr bwMode="auto">
          <a:xfrm>
            <a:off x="3492500" y="5524500"/>
            <a:ext cx="166370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Message</a:t>
            </a:r>
          </a:p>
        </p:txBody>
      </p:sp>
      <p:sp>
        <p:nvSpPr>
          <p:cNvPr id="20" name="Text Box 25"/>
          <p:cNvSpPr txBox="1">
            <a:spLocks noChangeArrowheads="1"/>
          </p:cNvSpPr>
          <p:nvPr/>
        </p:nvSpPr>
        <p:spPr bwMode="auto">
          <a:xfrm>
            <a:off x="977900" y="5397500"/>
            <a:ext cx="290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(vector timestamp)</a:t>
            </a:r>
          </a:p>
        </p:txBody>
      </p:sp>
      <p:sp>
        <p:nvSpPr>
          <p:cNvPr id="21" name="Line 26"/>
          <p:cNvSpPr>
            <a:spLocks noChangeShapeType="1"/>
          </p:cNvSpPr>
          <p:nvPr/>
        </p:nvSpPr>
        <p:spPr bwMode="auto">
          <a:xfrm flipV="1">
            <a:off x="1790700" y="1701800"/>
            <a:ext cx="49149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Text Box 27"/>
          <p:cNvSpPr txBox="1">
            <a:spLocks noChangeArrowheads="1"/>
          </p:cNvSpPr>
          <p:nvPr/>
        </p:nvSpPr>
        <p:spPr bwMode="auto">
          <a:xfrm>
            <a:off x="3124200" y="1308100"/>
            <a:ext cx="229870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Physical Time</a:t>
            </a:r>
          </a:p>
        </p:txBody>
      </p:sp>
      <p:sp>
        <p:nvSpPr>
          <p:cNvPr id="23" name="Oval 28"/>
          <p:cNvSpPr>
            <a:spLocks noChangeArrowheads="1"/>
          </p:cNvSpPr>
          <p:nvPr/>
        </p:nvSpPr>
        <p:spPr bwMode="auto">
          <a:xfrm>
            <a:off x="1676400" y="2857500"/>
            <a:ext cx="774700" cy="2413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Text Box 29"/>
          <p:cNvSpPr txBox="1">
            <a:spLocks noChangeArrowheads="1"/>
          </p:cNvSpPr>
          <p:nvPr/>
        </p:nvSpPr>
        <p:spPr bwMode="auto">
          <a:xfrm>
            <a:off x="1673225" y="2832100"/>
            <a:ext cx="869950" cy="3127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0,0,0,0</a:t>
            </a:r>
          </a:p>
        </p:txBody>
      </p:sp>
      <p:sp>
        <p:nvSpPr>
          <p:cNvPr id="25" name="Oval 30"/>
          <p:cNvSpPr>
            <a:spLocks noChangeArrowheads="1"/>
          </p:cNvSpPr>
          <p:nvPr/>
        </p:nvSpPr>
        <p:spPr bwMode="auto">
          <a:xfrm>
            <a:off x="1676400" y="3505200"/>
            <a:ext cx="774700" cy="2413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Text Box 31"/>
          <p:cNvSpPr txBox="1">
            <a:spLocks noChangeArrowheads="1"/>
          </p:cNvSpPr>
          <p:nvPr/>
        </p:nvSpPr>
        <p:spPr bwMode="auto">
          <a:xfrm>
            <a:off x="1673225" y="3479800"/>
            <a:ext cx="869950" cy="3127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0,0,0,0</a:t>
            </a:r>
          </a:p>
        </p:txBody>
      </p:sp>
      <p:sp>
        <p:nvSpPr>
          <p:cNvPr id="27" name="Oval 32"/>
          <p:cNvSpPr>
            <a:spLocks noChangeArrowheads="1"/>
          </p:cNvSpPr>
          <p:nvPr/>
        </p:nvSpPr>
        <p:spPr bwMode="auto">
          <a:xfrm>
            <a:off x="1727200" y="4216400"/>
            <a:ext cx="774700" cy="2413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Text Box 33"/>
          <p:cNvSpPr txBox="1">
            <a:spLocks noChangeArrowheads="1"/>
          </p:cNvSpPr>
          <p:nvPr/>
        </p:nvSpPr>
        <p:spPr bwMode="auto">
          <a:xfrm>
            <a:off x="1724025" y="4191000"/>
            <a:ext cx="869950" cy="3127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0,0,0,0</a:t>
            </a:r>
          </a:p>
        </p:txBody>
      </p:sp>
      <p:grpSp>
        <p:nvGrpSpPr>
          <p:cNvPr id="29" name="Group 81"/>
          <p:cNvGrpSpPr>
            <a:grpSpLocks/>
          </p:cNvGrpSpPr>
          <p:nvPr/>
        </p:nvGrpSpPr>
        <p:grpSpPr bwMode="auto">
          <a:xfrm>
            <a:off x="2397125" y="2108200"/>
            <a:ext cx="1263650" cy="1214438"/>
            <a:chOff x="1510" y="1328"/>
            <a:chExt cx="796" cy="765"/>
          </a:xfrm>
        </p:grpSpPr>
        <p:sp>
          <p:nvSpPr>
            <p:cNvPr id="30" name="Line 9"/>
            <p:cNvSpPr>
              <a:spLocks noChangeShapeType="1"/>
            </p:cNvSpPr>
            <p:nvPr/>
          </p:nvSpPr>
          <p:spPr bwMode="auto">
            <a:xfrm>
              <a:off x="1792" y="1496"/>
              <a:ext cx="240" cy="400"/>
            </a:xfrm>
            <a:prstGeom prst="line">
              <a:avLst/>
            </a:prstGeom>
            <a:noFill/>
            <a:ln w="38100" cmpd="dbl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31" name="Group 34"/>
            <p:cNvGrpSpPr>
              <a:grpSpLocks/>
            </p:cNvGrpSpPr>
            <p:nvPr/>
          </p:nvGrpSpPr>
          <p:grpSpPr bwMode="auto">
            <a:xfrm>
              <a:off x="1510" y="1328"/>
              <a:ext cx="796" cy="765"/>
              <a:chOff x="1510" y="1328"/>
              <a:chExt cx="796" cy="765"/>
            </a:xfrm>
          </p:grpSpPr>
          <p:sp>
            <p:nvSpPr>
              <p:cNvPr id="32" name="Text Box 35"/>
              <p:cNvSpPr txBox="1">
                <a:spLocks noChangeArrowheads="1"/>
              </p:cNvSpPr>
              <p:nvPr/>
            </p:nvSpPr>
            <p:spPr bwMode="auto">
              <a:xfrm>
                <a:off x="1600" y="1568"/>
                <a:ext cx="60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/>
                  <a:t>(1,0,0,0)</a:t>
                </a:r>
              </a:p>
            </p:txBody>
          </p:sp>
          <p:sp>
            <p:nvSpPr>
              <p:cNvPr id="33" name="Oval 36"/>
              <p:cNvSpPr>
                <a:spLocks noChangeArrowheads="1"/>
              </p:cNvSpPr>
              <p:nvPr/>
            </p:nvSpPr>
            <p:spPr bwMode="auto">
              <a:xfrm>
                <a:off x="1512" y="1344"/>
                <a:ext cx="488" cy="152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" name="Text Box 37"/>
              <p:cNvSpPr txBox="1">
                <a:spLocks noChangeArrowheads="1"/>
              </p:cNvSpPr>
              <p:nvPr/>
            </p:nvSpPr>
            <p:spPr bwMode="auto">
              <a:xfrm>
                <a:off x="1510" y="1328"/>
                <a:ext cx="54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1,0,0,0</a:t>
                </a:r>
              </a:p>
            </p:txBody>
          </p:sp>
          <p:sp>
            <p:nvSpPr>
              <p:cNvPr id="35" name="Oval 38"/>
              <p:cNvSpPr>
                <a:spLocks noChangeArrowheads="1"/>
              </p:cNvSpPr>
              <p:nvPr/>
            </p:nvSpPr>
            <p:spPr bwMode="auto">
              <a:xfrm>
                <a:off x="1760" y="1912"/>
                <a:ext cx="488" cy="152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" name="Text Box 39"/>
              <p:cNvSpPr txBox="1">
                <a:spLocks noChangeArrowheads="1"/>
              </p:cNvSpPr>
              <p:nvPr/>
            </p:nvSpPr>
            <p:spPr bwMode="auto">
              <a:xfrm>
                <a:off x="1758" y="1896"/>
                <a:ext cx="54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1,1,0,0</a:t>
                </a:r>
              </a:p>
            </p:txBody>
          </p:sp>
        </p:grpSp>
      </p:grpSp>
      <p:grpSp>
        <p:nvGrpSpPr>
          <p:cNvPr id="37" name="Group 82"/>
          <p:cNvGrpSpPr>
            <a:grpSpLocks/>
          </p:cNvGrpSpPr>
          <p:nvPr/>
        </p:nvGrpSpPr>
        <p:grpSpPr bwMode="auto">
          <a:xfrm>
            <a:off x="3235325" y="2108200"/>
            <a:ext cx="1454150" cy="1862138"/>
            <a:chOff x="2038" y="1328"/>
            <a:chExt cx="916" cy="1173"/>
          </a:xfrm>
        </p:grpSpPr>
        <p:sp>
          <p:nvSpPr>
            <p:cNvPr id="38" name="Line 10"/>
            <p:cNvSpPr>
              <a:spLocks noChangeShapeType="1"/>
            </p:cNvSpPr>
            <p:nvPr/>
          </p:nvSpPr>
          <p:spPr bwMode="auto">
            <a:xfrm>
              <a:off x="2304" y="1496"/>
              <a:ext cx="384" cy="840"/>
            </a:xfrm>
            <a:prstGeom prst="line">
              <a:avLst/>
            </a:prstGeom>
            <a:noFill/>
            <a:ln w="38100" cmpd="dbl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39" name="Group 40"/>
            <p:cNvGrpSpPr>
              <a:grpSpLocks/>
            </p:cNvGrpSpPr>
            <p:nvPr/>
          </p:nvGrpSpPr>
          <p:grpSpPr bwMode="auto">
            <a:xfrm>
              <a:off x="2038" y="1328"/>
              <a:ext cx="916" cy="1173"/>
              <a:chOff x="2038" y="1328"/>
              <a:chExt cx="916" cy="1173"/>
            </a:xfrm>
          </p:grpSpPr>
          <p:sp>
            <p:nvSpPr>
              <p:cNvPr id="40" name="Oval 41"/>
              <p:cNvSpPr>
                <a:spLocks noChangeArrowheads="1"/>
              </p:cNvSpPr>
              <p:nvPr/>
            </p:nvSpPr>
            <p:spPr bwMode="auto">
              <a:xfrm>
                <a:off x="2040" y="1344"/>
                <a:ext cx="488" cy="152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1" name="Text Box 42"/>
              <p:cNvSpPr txBox="1">
                <a:spLocks noChangeArrowheads="1"/>
              </p:cNvSpPr>
              <p:nvPr/>
            </p:nvSpPr>
            <p:spPr bwMode="auto">
              <a:xfrm>
                <a:off x="2038" y="1328"/>
                <a:ext cx="54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2,0,0,0</a:t>
                </a:r>
              </a:p>
            </p:txBody>
          </p:sp>
          <p:sp>
            <p:nvSpPr>
              <p:cNvPr id="42" name="Oval 43"/>
              <p:cNvSpPr>
                <a:spLocks noChangeArrowheads="1"/>
              </p:cNvSpPr>
              <p:nvPr/>
            </p:nvSpPr>
            <p:spPr bwMode="auto">
              <a:xfrm>
                <a:off x="2408" y="2320"/>
                <a:ext cx="488" cy="152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" name="Text Box 44"/>
              <p:cNvSpPr txBox="1">
                <a:spLocks noChangeArrowheads="1"/>
              </p:cNvSpPr>
              <p:nvPr/>
            </p:nvSpPr>
            <p:spPr bwMode="auto">
              <a:xfrm>
                <a:off x="2406" y="2304"/>
                <a:ext cx="54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2,0,1,0</a:t>
                </a:r>
              </a:p>
            </p:txBody>
          </p:sp>
          <p:sp>
            <p:nvSpPr>
              <p:cNvPr id="44" name="Text Box 45"/>
              <p:cNvSpPr txBox="1">
                <a:spLocks noChangeArrowheads="1"/>
              </p:cNvSpPr>
              <p:nvPr/>
            </p:nvSpPr>
            <p:spPr bwMode="auto">
              <a:xfrm>
                <a:off x="2224" y="1912"/>
                <a:ext cx="60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/>
                  <a:t>(2,0,0,0)</a:t>
                </a:r>
              </a:p>
            </p:txBody>
          </p:sp>
        </p:grpSp>
      </p:grpSp>
      <p:grpSp>
        <p:nvGrpSpPr>
          <p:cNvPr id="45" name="Group 83"/>
          <p:cNvGrpSpPr>
            <a:grpSpLocks/>
          </p:cNvGrpSpPr>
          <p:nvPr/>
        </p:nvGrpSpPr>
        <p:grpSpPr bwMode="auto">
          <a:xfrm>
            <a:off x="4445000" y="3416300"/>
            <a:ext cx="1073150" cy="1277938"/>
            <a:chOff x="2800" y="2152"/>
            <a:chExt cx="676" cy="805"/>
          </a:xfrm>
        </p:grpSpPr>
        <p:sp>
          <p:nvSpPr>
            <p:cNvPr id="46" name="Line 11"/>
            <p:cNvSpPr>
              <a:spLocks noChangeShapeType="1"/>
            </p:cNvSpPr>
            <p:nvPr/>
          </p:nvSpPr>
          <p:spPr bwMode="auto">
            <a:xfrm>
              <a:off x="3072" y="2312"/>
              <a:ext cx="144" cy="424"/>
            </a:xfrm>
            <a:prstGeom prst="line">
              <a:avLst/>
            </a:prstGeom>
            <a:noFill/>
            <a:ln w="38100" cmpd="dbl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47" name="Group 79"/>
            <p:cNvGrpSpPr>
              <a:grpSpLocks/>
            </p:cNvGrpSpPr>
            <p:nvPr/>
          </p:nvGrpSpPr>
          <p:grpSpPr bwMode="auto">
            <a:xfrm>
              <a:off x="2800" y="2152"/>
              <a:ext cx="676" cy="805"/>
              <a:chOff x="2800" y="2152"/>
              <a:chExt cx="676" cy="805"/>
            </a:xfrm>
          </p:grpSpPr>
          <p:sp>
            <p:nvSpPr>
              <p:cNvPr id="48" name="Oval 47"/>
              <p:cNvSpPr>
                <a:spLocks noChangeArrowheads="1"/>
              </p:cNvSpPr>
              <p:nvPr/>
            </p:nvSpPr>
            <p:spPr bwMode="auto">
              <a:xfrm>
                <a:off x="2824" y="2168"/>
                <a:ext cx="488" cy="152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9" name="Text Box 48"/>
              <p:cNvSpPr txBox="1">
                <a:spLocks noChangeArrowheads="1"/>
              </p:cNvSpPr>
              <p:nvPr/>
            </p:nvSpPr>
            <p:spPr bwMode="auto">
              <a:xfrm>
                <a:off x="2822" y="2152"/>
                <a:ext cx="54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2,0,2,0</a:t>
                </a:r>
              </a:p>
            </p:txBody>
          </p:sp>
          <p:sp>
            <p:nvSpPr>
              <p:cNvPr id="50" name="Oval 49"/>
              <p:cNvSpPr>
                <a:spLocks noChangeArrowheads="1"/>
              </p:cNvSpPr>
              <p:nvPr/>
            </p:nvSpPr>
            <p:spPr bwMode="auto">
              <a:xfrm>
                <a:off x="2930" y="2776"/>
                <a:ext cx="488" cy="152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1" name="Text Box 50"/>
              <p:cNvSpPr txBox="1">
                <a:spLocks noChangeArrowheads="1"/>
              </p:cNvSpPr>
              <p:nvPr/>
            </p:nvSpPr>
            <p:spPr bwMode="auto">
              <a:xfrm>
                <a:off x="2928" y="2760"/>
                <a:ext cx="54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2,0,2,1</a:t>
                </a:r>
              </a:p>
            </p:txBody>
          </p:sp>
          <p:sp>
            <p:nvSpPr>
              <p:cNvPr id="52" name="Text Box 51"/>
              <p:cNvSpPr txBox="1">
                <a:spLocks noChangeArrowheads="1"/>
              </p:cNvSpPr>
              <p:nvPr/>
            </p:nvSpPr>
            <p:spPr bwMode="auto">
              <a:xfrm>
                <a:off x="2800" y="2472"/>
                <a:ext cx="60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/>
                  <a:t>(2,0,2,0)</a:t>
                </a:r>
              </a:p>
            </p:txBody>
          </p:sp>
        </p:grpSp>
      </p:grpSp>
      <p:grpSp>
        <p:nvGrpSpPr>
          <p:cNvPr id="53" name="Group 84"/>
          <p:cNvGrpSpPr>
            <a:grpSpLocks/>
          </p:cNvGrpSpPr>
          <p:nvPr/>
        </p:nvGrpSpPr>
        <p:grpSpPr bwMode="auto">
          <a:xfrm>
            <a:off x="4556125" y="2755900"/>
            <a:ext cx="1492250" cy="1227138"/>
            <a:chOff x="2870" y="1736"/>
            <a:chExt cx="940" cy="773"/>
          </a:xfrm>
        </p:grpSpPr>
        <p:sp>
          <p:nvSpPr>
            <p:cNvPr id="54" name="Line 12"/>
            <p:cNvSpPr>
              <a:spLocks noChangeShapeType="1"/>
            </p:cNvSpPr>
            <p:nvPr/>
          </p:nvSpPr>
          <p:spPr bwMode="auto">
            <a:xfrm>
              <a:off x="3216" y="1896"/>
              <a:ext cx="256" cy="416"/>
            </a:xfrm>
            <a:prstGeom prst="line">
              <a:avLst/>
            </a:prstGeom>
            <a:noFill/>
            <a:ln w="38100" cmpd="dbl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55" name="Group 52"/>
            <p:cNvGrpSpPr>
              <a:grpSpLocks/>
            </p:cNvGrpSpPr>
            <p:nvPr/>
          </p:nvGrpSpPr>
          <p:grpSpPr bwMode="auto">
            <a:xfrm>
              <a:off x="2870" y="1736"/>
              <a:ext cx="940" cy="773"/>
              <a:chOff x="2870" y="1736"/>
              <a:chExt cx="940" cy="773"/>
            </a:xfrm>
          </p:grpSpPr>
          <p:sp>
            <p:nvSpPr>
              <p:cNvPr id="56" name="Oval 53"/>
              <p:cNvSpPr>
                <a:spLocks noChangeArrowheads="1"/>
              </p:cNvSpPr>
              <p:nvPr/>
            </p:nvSpPr>
            <p:spPr bwMode="auto">
              <a:xfrm>
                <a:off x="2872" y="1752"/>
                <a:ext cx="488" cy="152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7" name="Text Box 54"/>
              <p:cNvSpPr txBox="1">
                <a:spLocks noChangeArrowheads="1"/>
              </p:cNvSpPr>
              <p:nvPr/>
            </p:nvSpPr>
            <p:spPr bwMode="auto">
              <a:xfrm>
                <a:off x="2870" y="1736"/>
                <a:ext cx="54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1,2,0,0</a:t>
                </a:r>
              </a:p>
            </p:txBody>
          </p:sp>
          <p:sp>
            <p:nvSpPr>
              <p:cNvPr id="58" name="Oval 55"/>
              <p:cNvSpPr>
                <a:spLocks noChangeArrowheads="1"/>
              </p:cNvSpPr>
              <p:nvPr/>
            </p:nvSpPr>
            <p:spPr bwMode="auto">
              <a:xfrm>
                <a:off x="3264" y="2328"/>
                <a:ext cx="488" cy="152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9" name="Text Box 56"/>
              <p:cNvSpPr txBox="1">
                <a:spLocks noChangeArrowheads="1"/>
              </p:cNvSpPr>
              <p:nvPr/>
            </p:nvSpPr>
            <p:spPr bwMode="auto">
              <a:xfrm>
                <a:off x="3262" y="2312"/>
                <a:ext cx="54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2,2,3,0</a:t>
                </a:r>
              </a:p>
            </p:txBody>
          </p:sp>
          <p:sp>
            <p:nvSpPr>
              <p:cNvPr id="60" name="Text Box 57"/>
              <p:cNvSpPr txBox="1">
                <a:spLocks noChangeArrowheads="1"/>
              </p:cNvSpPr>
              <p:nvPr/>
            </p:nvSpPr>
            <p:spPr bwMode="auto">
              <a:xfrm>
                <a:off x="2960" y="1944"/>
                <a:ext cx="60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/>
                  <a:t>(1,2,0,0)</a:t>
                </a:r>
              </a:p>
            </p:txBody>
          </p:sp>
        </p:grpSp>
      </p:grpSp>
      <p:grpSp>
        <p:nvGrpSpPr>
          <p:cNvPr id="61" name="Group 85"/>
          <p:cNvGrpSpPr>
            <a:grpSpLocks/>
          </p:cNvGrpSpPr>
          <p:nvPr/>
        </p:nvGrpSpPr>
        <p:grpSpPr bwMode="auto">
          <a:xfrm>
            <a:off x="5715000" y="2108200"/>
            <a:ext cx="1631950" cy="1849438"/>
            <a:chOff x="3600" y="1328"/>
            <a:chExt cx="1028" cy="1165"/>
          </a:xfrm>
        </p:grpSpPr>
        <p:sp>
          <p:nvSpPr>
            <p:cNvPr id="62" name="Line 14"/>
            <p:cNvSpPr>
              <a:spLocks noChangeShapeType="1"/>
            </p:cNvSpPr>
            <p:nvPr/>
          </p:nvSpPr>
          <p:spPr bwMode="auto">
            <a:xfrm>
              <a:off x="3936" y="1504"/>
              <a:ext cx="480" cy="816"/>
            </a:xfrm>
            <a:prstGeom prst="line">
              <a:avLst/>
            </a:prstGeom>
            <a:noFill/>
            <a:ln w="38100" cmpd="dbl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63" name="Group 58"/>
            <p:cNvGrpSpPr>
              <a:grpSpLocks/>
            </p:cNvGrpSpPr>
            <p:nvPr/>
          </p:nvGrpSpPr>
          <p:grpSpPr bwMode="auto">
            <a:xfrm>
              <a:off x="3600" y="1328"/>
              <a:ext cx="1028" cy="1165"/>
              <a:chOff x="3550" y="1328"/>
              <a:chExt cx="1028" cy="1165"/>
            </a:xfrm>
          </p:grpSpPr>
          <p:sp>
            <p:nvSpPr>
              <p:cNvPr id="64" name="Oval 59"/>
              <p:cNvSpPr>
                <a:spLocks noChangeArrowheads="1"/>
              </p:cNvSpPr>
              <p:nvPr/>
            </p:nvSpPr>
            <p:spPr bwMode="auto">
              <a:xfrm>
                <a:off x="3552" y="1344"/>
                <a:ext cx="488" cy="152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5" name="Text Box 60"/>
              <p:cNvSpPr txBox="1">
                <a:spLocks noChangeArrowheads="1"/>
              </p:cNvSpPr>
              <p:nvPr/>
            </p:nvSpPr>
            <p:spPr bwMode="auto">
              <a:xfrm>
                <a:off x="3550" y="1328"/>
                <a:ext cx="54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4,0,2,2</a:t>
                </a:r>
              </a:p>
            </p:txBody>
          </p:sp>
          <p:sp>
            <p:nvSpPr>
              <p:cNvPr id="66" name="Oval 61"/>
              <p:cNvSpPr>
                <a:spLocks noChangeArrowheads="1"/>
              </p:cNvSpPr>
              <p:nvPr/>
            </p:nvSpPr>
            <p:spPr bwMode="auto">
              <a:xfrm>
                <a:off x="4032" y="2312"/>
                <a:ext cx="488" cy="152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" name="Text Box 62"/>
              <p:cNvSpPr txBox="1">
                <a:spLocks noChangeArrowheads="1"/>
              </p:cNvSpPr>
              <p:nvPr/>
            </p:nvSpPr>
            <p:spPr bwMode="auto">
              <a:xfrm>
                <a:off x="4030" y="2296"/>
                <a:ext cx="54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4,2,4,2</a:t>
                </a:r>
              </a:p>
            </p:txBody>
          </p:sp>
          <p:sp>
            <p:nvSpPr>
              <p:cNvPr id="68" name="Text Box 63"/>
              <p:cNvSpPr txBox="1">
                <a:spLocks noChangeArrowheads="1"/>
              </p:cNvSpPr>
              <p:nvPr/>
            </p:nvSpPr>
            <p:spPr bwMode="auto">
              <a:xfrm>
                <a:off x="3736" y="1688"/>
                <a:ext cx="60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/>
                  <a:t>(4,0,2,2)</a:t>
                </a:r>
              </a:p>
            </p:txBody>
          </p:sp>
        </p:grpSp>
      </p:grpSp>
      <p:grpSp>
        <p:nvGrpSpPr>
          <p:cNvPr id="69" name="Group 87"/>
          <p:cNvGrpSpPr>
            <a:grpSpLocks/>
          </p:cNvGrpSpPr>
          <p:nvPr/>
        </p:nvGrpSpPr>
        <p:grpSpPr bwMode="auto">
          <a:xfrm>
            <a:off x="5334000" y="2311400"/>
            <a:ext cx="1206500" cy="2230438"/>
            <a:chOff x="3360" y="1456"/>
            <a:chExt cx="760" cy="1405"/>
          </a:xfrm>
        </p:grpSpPr>
        <p:sp>
          <p:nvSpPr>
            <p:cNvPr id="70" name="Line 13"/>
            <p:cNvSpPr>
              <a:spLocks noChangeShapeType="1"/>
            </p:cNvSpPr>
            <p:nvPr/>
          </p:nvSpPr>
          <p:spPr bwMode="auto">
            <a:xfrm flipV="1">
              <a:off x="3600" y="1632"/>
              <a:ext cx="48" cy="1056"/>
            </a:xfrm>
            <a:prstGeom prst="line">
              <a:avLst/>
            </a:prstGeom>
            <a:noFill/>
            <a:ln w="38100" cmpd="dbl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71" name="Group 80"/>
            <p:cNvGrpSpPr>
              <a:grpSpLocks/>
            </p:cNvGrpSpPr>
            <p:nvPr/>
          </p:nvGrpSpPr>
          <p:grpSpPr bwMode="auto">
            <a:xfrm>
              <a:off x="3360" y="1456"/>
              <a:ext cx="760" cy="1405"/>
              <a:chOff x="3360" y="1456"/>
              <a:chExt cx="760" cy="1405"/>
            </a:xfrm>
          </p:grpSpPr>
          <p:sp>
            <p:nvSpPr>
              <p:cNvPr id="72" name="Oval 65"/>
              <p:cNvSpPr>
                <a:spLocks noChangeArrowheads="1"/>
              </p:cNvSpPr>
              <p:nvPr/>
            </p:nvSpPr>
            <p:spPr bwMode="auto">
              <a:xfrm>
                <a:off x="3418" y="2680"/>
                <a:ext cx="488" cy="152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3" name="Text Box 66"/>
              <p:cNvSpPr txBox="1">
                <a:spLocks noChangeArrowheads="1"/>
              </p:cNvSpPr>
              <p:nvPr/>
            </p:nvSpPr>
            <p:spPr bwMode="auto">
              <a:xfrm>
                <a:off x="3408" y="2664"/>
                <a:ext cx="54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2,0,2,2</a:t>
                </a:r>
              </a:p>
            </p:txBody>
          </p:sp>
          <p:sp>
            <p:nvSpPr>
              <p:cNvPr id="74" name="Oval 67"/>
              <p:cNvSpPr>
                <a:spLocks noChangeArrowheads="1"/>
              </p:cNvSpPr>
              <p:nvPr/>
            </p:nvSpPr>
            <p:spPr bwMode="auto">
              <a:xfrm>
                <a:off x="3362" y="1472"/>
                <a:ext cx="488" cy="152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" name="Text Box 68"/>
              <p:cNvSpPr txBox="1">
                <a:spLocks noChangeArrowheads="1"/>
              </p:cNvSpPr>
              <p:nvPr/>
            </p:nvSpPr>
            <p:spPr bwMode="auto">
              <a:xfrm>
                <a:off x="3360" y="1456"/>
                <a:ext cx="54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3,0,2,2</a:t>
                </a:r>
              </a:p>
            </p:txBody>
          </p:sp>
          <p:sp>
            <p:nvSpPr>
              <p:cNvPr id="76" name="Text Box 69"/>
              <p:cNvSpPr txBox="1">
                <a:spLocks noChangeArrowheads="1"/>
              </p:cNvSpPr>
              <p:nvPr/>
            </p:nvSpPr>
            <p:spPr bwMode="auto">
              <a:xfrm>
                <a:off x="3512" y="2040"/>
                <a:ext cx="60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/>
                  <a:t>(2,0,2,2)</a:t>
                </a:r>
              </a:p>
            </p:txBody>
          </p:sp>
        </p:grpSp>
      </p:grpSp>
      <p:grpSp>
        <p:nvGrpSpPr>
          <p:cNvPr id="77" name="Group 86"/>
          <p:cNvGrpSpPr>
            <a:grpSpLocks/>
          </p:cNvGrpSpPr>
          <p:nvPr/>
        </p:nvGrpSpPr>
        <p:grpSpPr bwMode="auto">
          <a:xfrm>
            <a:off x="7086600" y="3556000"/>
            <a:ext cx="1282700" cy="1112838"/>
            <a:chOff x="4464" y="2240"/>
            <a:chExt cx="808" cy="701"/>
          </a:xfrm>
        </p:grpSpPr>
        <p:sp>
          <p:nvSpPr>
            <p:cNvPr id="78" name="Line 18"/>
            <p:cNvSpPr>
              <a:spLocks noChangeShapeType="1"/>
            </p:cNvSpPr>
            <p:nvPr/>
          </p:nvSpPr>
          <p:spPr bwMode="auto">
            <a:xfrm flipV="1">
              <a:off x="4624" y="2392"/>
              <a:ext cx="80" cy="392"/>
            </a:xfrm>
            <a:prstGeom prst="line">
              <a:avLst/>
            </a:prstGeom>
            <a:noFill/>
            <a:ln w="38100" cmpd="dbl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79" name="Group 78"/>
            <p:cNvGrpSpPr>
              <a:grpSpLocks/>
            </p:cNvGrpSpPr>
            <p:nvPr/>
          </p:nvGrpSpPr>
          <p:grpSpPr bwMode="auto">
            <a:xfrm>
              <a:off x="4464" y="2240"/>
              <a:ext cx="808" cy="701"/>
              <a:chOff x="4464" y="2240"/>
              <a:chExt cx="808" cy="701"/>
            </a:xfrm>
          </p:grpSpPr>
          <p:sp>
            <p:nvSpPr>
              <p:cNvPr id="80" name="Oval 71"/>
              <p:cNvSpPr>
                <a:spLocks noChangeArrowheads="1"/>
              </p:cNvSpPr>
              <p:nvPr/>
            </p:nvSpPr>
            <p:spPr bwMode="auto">
              <a:xfrm>
                <a:off x="4466" y="2760"/>
                <a:ext cx="488" cy="152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1" name="Text Box 72"/>
              <p:cNvSpPr txBox="1">
                <a:spLocks noChangeArrowheads="1"/>
              </p:cNvSpPr>
              <p:nvPr/>
            </p:nvSpPr>
            <p:spPr bwMode="auto">
              <a:xfrm>
                <a:off x="4464" y="2744"/>
                <a:ext cx="54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2,0,2,3</a:t>
                </a:r>
              </a:p>
            </p:txBody>
          </p:sp>
          <p:sp>
            <p:nvSpPr>
              <p:cNvPr id="82" name="Oval 73"/>
              <p:cNvSpPr>
                <a:spLocks noChangeArrowheads="1"/>
              </p:cNvSpPr>
              <p:nvPr/>
            </p:nvSpPr>
            <p:spPr bwMode="auto">
              <a:xfrm>
                <a:off x="4568" y="2256"/>
                <a:ext cx="488" cy="152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" name="Text Box 74"/>
              <p:cNvSpPr txBox="1">
                <a:spLocks noChangeArrowheads="1"/>
              </p:cNvSpPr>
              <p:nvPr/>
            </p:nvSpPr>
            <p:spPr bwMode="auto">
              <a:xfrm>
                <a:off x="4566" y="2240"/>
                <a:ext cx="54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4,2,5,3</a:t>
                </a:r>
              </a:p>
            </p:txBody>
          </p:sp>
          <p:sp>
            <p:nvSpPr>
              <p:cNvPr id="84" name="Text Box 75"/>
              <p:cNvSpPr txBox="1">
                <a:spLocks noChangeArrowheads="1"/>
              </p:cNvSpPr>
              <p:nvPr/>
            </p:nvSpPr>
            <p:spPr bwMode="auto">
              <a:xfrm>
                <a:off x="4664" y="2528"/>
                <a:ext cx="60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/>
                  <a:t>(2,0,2,3)</a:t>
                </a:r>
              </a:p>
            </p:txBody>
          </p:sp>
        </p:grpSp>
      </p:grpSp>
      <p:sp>
        <p:nvSpPr>
          <p:cNvPr id="85" name="Oval 76"/>
          <p:cNvSpPr>
            <a:spLocks noChangeArrowheads="1"/>
          </p:cNvSpPr>
          <p:nvPr/>
        </p:nvSpPr>
        <p:spPr bwMode="auto">
          <a:xfrm>
            <a:off x="965200" y="5016500"/>
            <a:ext cx="838200" cy="2921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6" name="Text Box 77"/>
          <p:cNvSpPr txBox="1">
            <a:spLocks noChangeArrowheads="1"/>
          </p:cNvSpPr>
          <p:nvPr/>
        </p:nvSpPr>
        <p:spPr bwMode="auto">
          <a:xfrm>
            <a:off x="923925" y="4991100"/>
            <a:ext cx="958850" cy="3127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n,m,p,q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Comparing Vector Timestamps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VT</a:t>
            </a:r>
            <a:r>
              <a:rPr lang="en-US" baseline="-25000" dirty="0" smtClean="0">
                <a:solidFill>
                  <a:srgbClr val="0000FF"/>
                </a:solidFill>
                <a:latin typeface="Arial" pitchFamily="-1" charset="0"/>
              </a:rPr>
              <a:t>1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 = VT</a:t>
            </a:r>
            <a:r>
              <a:rPr lang="en-US" baseline="-25000" dirty="0" smtClean="0">
                <a:solidFill>
                  <a:srgbClr val="0000FF"/>
                </a:solidFill>
                <a:latin typeface="Arial" pitchFamily="-1" charset="0"/>
              </a:rPr>
              <a:t>2</a:t>
            </a:r>
            <a:r>
              <a:rPr lang="en-US" dirty="0" smtClean="0">
                <a:latin typeface="Arial" pitchFamily="-1" charset="0"/>
              </a:rPr>
              <a:t>,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i="1" dirty="0" err="1" smtClean="0">
                <a:latin typeface="Arial" pitchFamily="-1" charset="0"/>
              </a:rPr>
              <a:t>iff</a:t>
            </a:r>
            <a:r>
              <a:rPr lang="en-US" dirty="0" smtClean="0">
                <a:latin typeface="Arial" pitchFamily="-1" charset="0"/>
              </a:rPr>
              <a:t>  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VT</a:t>
            </a:r>
            <a:r>
              <a:rPr lang="en-US" baseline="-25000" dirty="0" smtClean="0">
                <a:solidFill>
                  <a:srgbClr val="FF0000"/>
                </a:solidFill>
                <a:latin typeface="Arial" pitchFamily="-1" charset="0"/>
              </a:rPr>
              <a:t>1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[i] = VT</a:t>
            </a:r>
            <a:r>
              <a:rPr lang="en-US" baseline="-25000" dirty="0" smtClean="0">
                <a:solidFill>
                  <a:srgbClr val="FF0000"/>
                </a:solidFill>
                <a:latin typeface="Arial" pitchFamily="-1" charset="0"/>
              </a:rPr>
              <a:t>2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[i], for all </a:t>
            </a:r>
            <a:r>
              <a:rPr lang="en-US" dirty="0" err="1" smtClean="0">
                <a:solidFill>
                  <a:srgbClr val="FF0000"/>
                </a:solidFill>
                <a:latin typeface="Arial" pitchFamily="-1" charset="0"/>
              </a:rPr>
              <a:t>i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 = 1, … , </a:t>
            </a:r>
            <a:r>
              <a:rPr lang="en-US" dirty="0" err="1" smtClean="0">
                <a:solidFill>
                  <a:srgbClr val="FF0000"/>
                </a:solidFill>
                <a:latin typeface="Arial" pitchFamily="-1" charset="0"/>
              </a:rPr>
              <a:t>n</a:t>
            </a:r>
            <a:endParaRPr lang="en-US" dirty="0" smtClean="0">
              <a:solidFill>
                <a:srgbClr val="FF0000"/>
              </a:solidFill>
              <a:latin typeface="Arial" pitchFamily="-1" charset="0"/>
            </a:endParaRPr>
          </a:p>
          <a:p>
            <a:pPr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VT</a:t>
            </a:r>
            <a:r>
              <a:rPr lang="en-US" baseline="-25000" dirty="0" smtClean="0">
                <a:solidFill>
                  <a:srgbClr val="0000FF"/>
                </a:solidFill>
                <a:latin typeface="Arial" pitchFamily="-1" charset="0"/>
              </a:rPr>
              <a:t>1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 &lt;= VT</a:t>
            </a:r>
            <a:r>
              <a:rPr lang="en-US" baseline="-25000" dirty="0" smtClean="0">
                <a:solidFill>
                  <a:srgbClr val="0000FF"/>
                </a:solidFill>
                <a:latin typeface="Arial" pitchFamily="-1" charset="0"/>
              </a:rPr>
              <a:t>2</a:t>
            </a:r>
            <a:r>
              <a:rPr lang="en-US" dirty="0" smtClean="0">
                <a:latin typeface="Arial" pitchFamily="-1" charset="0"/>
              </a:rPr>
              <a:t>,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i="1" dirty="0" err="1" smtClean="0">
                <a:latin typeface="Arial" pitchFamily="-1" charset="0"/>
              </a:rPr>
              <a:t>iff</a:t>
            </a:r>
            <a:r>
              <a:rPr lang="en-US" dirty="0" smtClean="0">
                <a:latin typeface="Arial" pitchFamily="-1" charset="0"/>
              </a:rPr>
              <a:t>  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VT</a:t>
            </a:r>
            <a:r>
              <a:rPr lang="en-US" baseline="-25000" dirty="0" smtClean="0">
                <a:solidFill>
                  <a:srgbClr val="FF0000"/>
                </a:solidFill>
                <a:latin typeface="Arial" pitchFamily="-1" charset="0"/>
              </a:rPr>
              <a:t>1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[i] &lt;= VT</a:t>
            </a:r>
            <a:r>
              <a:rPr lang="en-US" baseline="-25000" dirty="0" smtClean="0">
                <a:solidFill>
                  <a:srgbClr val="FF0000"/>
                </a:solidFill>
                <a:latin typeface="Arial" pitchFamily="-1" charset="0"/>
              </a:rPr>
              <a:t>2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[i], for all </a:t>
            </a:r>
            <a:r>
              <a:rPr lang="en-US" dirty="0" err="1" smtClean="0">
                <a:solidFill>
                  <a:srgbClr val="FF0000"/>
                </a:solidFill>
                <a:latin typeface="Arial" pitchFamily="-1" charset="0"/>
              </a:rPr>
              <a:t>i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 = 1, … , </a:t>
            </a:r>
            <a:r>
              <a:rPr lang="en-US" dirty="0" err="1" smtClean="0">
                <a:solidFill>
                  <a:srgbClr val="FF0000"/>
                </a:solidFill>
                <a:latin typeface="Arial" pitchFamily="-1" charset="0"/>
              </a:rPr>
              <a:t>n</a:t>
            </a:r>
            <a:endParaRPr lang="en-US" dirty="0" smtClean="0">
              <a:solidFill>
                <a:srgbClr val="FF0000"/>
              </a:solidFill>
              <a:latin typeface="Arial" pitchFamily="-1" charset="0"/>
            </a:endParaRPr>
          </a:p>
          <a:p>
            <a:pPr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VT</a:t>
            </a:r>
            <a:r>
              <a:rPr lang="en-US" baseline="-25000" dirty="0" smtClean="0">
                <a:solidFill>
                  <a:srgbClr val="0000FF"/>
                </a:solidFill>
                <a:latin typeface="Arial" pitchFamily="-1" charset="0"/>
              </a:rPr>
              <a:t>1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 &lt; VT</a:t>
            </a:r>
            <a:r>
              <a:rPr lang="en-US" baseline="-25000" dirty="0" smtClean="0">
                <a:solidFill>
                  <a:srgbClr val="0000FF"/>
                </a:solidFill>
                <a:latin typeface="Arial" pitchFamily="-1" charset="0"/>
              </a:rPr>
              <a:t>2</a:t>
            </a:r>
            <a:r>
              <a:rPr lang="en-US" dirty="0" smtClean="0">
                <a:latin typeface="Arial" pitchFamily="-1" charset="0"/>
              </a:rPr>
              <a:t>,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i="1" dirty="0" err="1" smtClean="0">
                <a:latin typeface="Arial" pitchFamily="-1" charset="0"/>
              </a:rPr>
              <a:t>iff</a:t>
            </a:r>
            <a:r>
              <a:rPr lang="en-US" dirty="0" smtClean="0">
                <a:latin typeface="Arial" pitchFamily="-1" charset="0"/>
              </a:rPr>
              <a:t>  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VT</a:t>
            </a:r>
            <a:r>
              <a:rPr lang="en-US" baseline="-25000" dirty="0" smtClean="0">
                <a:solidFill>
                  <a:srgbClr val="FF0000"/>
                </a:solidFill>
                <a:latin typeface="Arial" pitchFamily="-1" charset="0"/>
              </a:rPr>
              <a:t>1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 &lt;= VT</a:t>
            </a:r>
            <a:r>
              <a:rPr lang="en-US" baseline="-25000" dirty="0" smtClean="0">
                <a:solidFill>
                  <a:srgbClr val="FF0000"/>
                </a:solidFill>
                <a:latin typeface="Arial" pitchFamily="-1" charset="0"/>
              </a:rPr>
              <a:t>2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 &amp; </a:t>
            </a:r>
            <a:r>
              <a:rPr lang="en-US" dirty="0" err="1" smtClean="0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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j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 (1 &lt;= </a:t>
            </a:r>
            <a:r>
              <a:rPr lang="en-US" dirty="0" err="1" smtClean="0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j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 &lt;= </a:t>
            </a:r>
            <a:r>
              <a:rPr lang="en-US" dirty="0" err="1" smtClean="0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n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 &amp; VT</a:t>
            </a:r>
            <a:r>
              <a:rPr lang="en-US" baseline="-25000" dirty="0" smtClean="0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1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[j] &lt; VT</a:t>
            </a:r>
            <a:r>
              <a:rPr lang="en-US" baseline="-25000" dirty="0" smtClean="0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2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 [</a:t>
            </a:r>
            <a:r>
              <a:rPr lang="en-US" dirty="0" err="1" smtClean="0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j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])</a:t>
            </a:r>
          </a:p>
          <a:p>
            <a:pPr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VT</a:t>
            </a:r>
            <a:r>
              <a:rPr lang="en-US" baseline="-25000" dirty="0" smtClean="0">
                <a:solidFill>
                  <a:srgbClr val="0000FF"/>
                </a:solidFill>
                <a:latin typeface="Arial" pitchFamily="-1" charset="0"/>
              </a:rPr>
              <a:t>1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 is concurrent with VT</a:t>
            </a:r>
            <a:r>
              <a:rPr lang="en-US" baseline="-25000" dirty="0" smtClean="0">
                <a:solidFill>
                  <a:srgbClr val="0000FF"/>
                </a:solidFill>
                <a:latin typeface="Arial" pitchFamily="-1" charset="0"/>
              </a:rPr>
              <a:t>2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i="1" dirty="0" err="1" smtClean="0">
                <a:latin typeface="Arial" pitchFamily="-1" charset="0"/>
              </a:rPr>
              <a:t>iff</a:t>
            </a:r>
            <a:r>
              <a:rPr lang="en-US" dirty="0" smtClean="0">
                <a:latin typeface="Arial" pitchFamily="-1" charset="0"/>
              </a:rPr>
              <a:t>  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(not VT</a:t>
            </a:r>
            <a:r>
              <a:rPr lang="en-US" baseline="-25000" dirty="0" smtClean="0">
                <a:solidFill>
                  <a:srgbClr val="FF0000"/>
                </a:solidFill>
                <a:latin typeface="Arial" pitchFamily="-1" charset="0"/>
              </a:rPr>
              <a:t>1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 &lt;= VT</a:t>
            </a:r>
            <a:r>
              <a:rPr lang="en-US" baseline="-25000" dirty="0" smtClean="0">
                <a:solidFill>
                  <a:srgbClr val="FF0000"/>
                </a:solidFill>
                <a:latin typeface="Arial" pitchFamily="-1" charset="0"/>
              </a:rPr>
              <a:t>2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  AND not  VT</a:t>
            </a:r>
            <a:r>
              <a:rPr lang="en-US" baseline="-25000" dirty="0" smtClean="0">
                <a:solidFill>
                  <a:srgbClr val="FF0000"/>
                </a:solidFill>
                <a:latin typeface="Arial" pitchFamily="-1" charset="0"/>
              </a:rPr>
              <a:t>2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 &lt;= VT</a:t>
            </a:r>
            <a:r>
              <a:rPr lang="en-US" baseline="-25000" dirty="0" smtClean="0">
                <a:solidFill>
                  <a:srgbClr val="FF0000"/>
                </a:solidFill>
                <a:latin typeface="Arial" pitchFamily="-1" charset="0"/>
              </a:rPr>
              <a:t>1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)</a:t>
            </a:r>
          </a:p>
          <a:p>
            <a:pPr>
              <a:buClr>
                <a:schemeClr val="tx1"/>
              </a:buClr>
              <a:buFont typeface="Arial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Use of Logical Clocks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Is a design decision</a:t>
            </a:r>
          </a:p>
          <a:p>
            <a:r>
              <a:rPr lang="en-US" dirty="0" smtClean="0"/>
              <a:t>NTP error bound</a:t>
            </a:r>
          </a:p>
          <a:p>
            <a:pPr lvl="1"/>
            <a:r>
              <a:rPr lang="en-US" dirty="0" smtClean="0"/>
              <a:t>Local: a few ms</a:t>
            </a:r>
          </a:p>
          <a:p>
            <a:pPr lvl="1"/>
            <a:r>
              <a:rPr lang="en-US" dirty="0" smtClean="0"/>
              <a:t>Wide-area: 10’s of ms</a:t>
            </a:r>
          </a:p>
          <a:p>
            <a:r>
              <a:rPr lang="en-US" dirty="0" smtClean="0"/>
              <a:t>If your system </a:t>
            </a:r>
            <a:r>
              <a:rPr lang="en-US" dirty="0" smtClean="0">
                <a:solidFill>
                  <a:srgbClr val="0000FF"/>
                </a:solidFill>
              </a:rPr>
              <a:t>doesn’t care about this inaccuracy</a:t>
            </a:r>
            <a:r>
              <a:rPr lang="en-US" dirty="0" smtClean="0"/>
              <a:t>, then NTP should be fine.</a:t>
            </a:r>
          </a:p>
          <a:p>
            <a:r>
              <a:rPr lang="en-US" dirty="0" smtClean="0"/>
              <a:t>Logical clocks impose an arbitrary order over concurrent events anyway</a:t>
            </a:r>
          </a:p>
          <a:p>
            <a:pPr lvl="1"/>
            <a:r>
              <a:rPr lang="en-US" dirty="0" smtClean="0"/>
              <a:t>Breaking ties: process IDs, etc.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 smtClean="0">
                <a:latin typeface="Arial" pitchFamily="-1" charset="0"/>
              </a:rPr>
              <a:t>Relative order of events enough for practical purposes</a:t>
            </a:r>
          </a:p>
          <a:p>
            <a:pPr lvl="1">
              <a:lnSpc>
                <a:spcPct val="80000"/>
              </a:lnSpc>
            </a:pP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Lamport’s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 logical clocks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Vector clocks</a:t>
            </a:r>
          </a:p>
          <a:p>
            <a:r>
              <a:rPr lang="en-US" dirty="0" smtClean="0"/>
              <a:t>Next: How to take a global snapshot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19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at UIUC.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Last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Clock skews do happen</a:t>
            </a:r>
          </a:p>
          <a:p>
            <a:r>
              <a:rPr lang="en-US" dirty="0" err="1" smtClean="0">
                <a:solidFill>
                  <a:srgbClr val="0000FF"/>
                </a:solidFill>
              </a:rPr>
              <a:t>Cristian’s</a:t>
            </a:r>
            <a:r>
              <a:rPr lang="en-US" dirty="0" smtClean="0">
                <a:solidFill>
                  <a:srgbClr val="0000FF"/>
                </a:solidFill>
              </a:rPr>
              <a:t> algorithm</a:t>
            </a:r>
          </a:p>
          <a:p>
            <a:pPr lvl="1"/>
            <a:r>
              <a:rPr lang="en-US" dirty="0" smtClean="0"/>
              <a:t>One server</a:t>
            </a:r>
          </a:p>
          <a:p>
            <a:pPr lvl="1"/>
            <a:r>
              <a:rPr lang="en-US" dirty="0" smtClean="0"/>
              <a:t>Server-side timestamp and one-way delay estimation</a:t>
            </a:r>
            <a:endParaRPr lang="en-US" dirty="0" smtClean="0"/>
          </a:p>
          <a:p>
            <a:r>
              <a:rPr lang="en-US" dirty="0" smtClean="0">
                <a:solidFill>
                  <a:srgbClr val="0000FF"/>
                </a:solidFill>
              </a:rPr>
              <a:t>NTP </a:t>
            </a:r>
            <a:r>
              <a:rPr lang="en-US" dirty="0" smtClean="0">
                <a:solidFill>
                  <a:srgbClr val="0000FF"/>
                </a:solidFill>
              </a:rPr>
              <a:t>(Network Time Protocol)</a:t>
            </a:r>
          </a:p>
          <a:p>
            <a:pPr lvl="1"/>
            <a:r>
              <a:rPr lang="en-US" dirty="0" smtClean="0"/>
              <a:t>Hierarchy of time servers</a:t>
            </a:r>
          </a:p>
          <a:p>
            <a:pPr lvl="1"/>
            <a:r>
              <a:rPr lang="en-US" dirty="0" smtClean="0"/>
              <a:t>Estimates the actual offset between two clocks</a:t>
            </a:r>
          </a:p>
          <a:p>
            <a:pPr lvl="1"/>
            <a:r>
              <a:rPr lang="en-US" dirty="0" smtClean="0"/>
              <a:t>Designed for the Internet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Logical time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For ordering events, relative time should suffice.</a:t>
            </a:r>
          </a:p>
          <a:p>
            <a:pPr lvl="1"/>
            <a:r>
              <a:rPr lang="en-US" dirty="0" smtClean="0"/>
              <a:t>Will continue today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Basics: State Machine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State: a </a:t>
            </a:r>
            <a:r>
              <a:rPr lang="en-US" dirty="0" smtClean="0">
                <a:solidFill>
                  <a:srgbClr val="FF0000"/>
                </a:solidFill>
              </a:rPr>
              <a:t>collection of values</a:t>
            </a:r>
            <a:r>
              <a:rPr lang="en-US" dirty="0" smtClean="0"/>
              <a:t> of variables</a:t>
            </a:r>
          </a:p>
          <a:p>
            <a:r>
              <a:rPr lang="en-US" dirty="0" smtClean="0"/>
              <a:t>Event: an occurrence of an action that changes the state, (i.e., </a:t>
            </a:r>
            <a:r>
              <a:rPr lang="en-US" dirty="0" smtClean="0">
                <a:solidFill>
                  <a:srgbClr val="FF0000"/>
                </a:solidFill>
              </a:rPr>
              <a:t>instruction, send, and receive</a:t>
            </a:r>
            <a:r>
              <a:rPr lang="en-US" dirty="0" smtClean="0"/>
              <a:t>)</a:t>
            </a:r>
          </a:p>
          <a:p>
            <a:r>
              <a:rPr lang="en-US" dirty="0" smtClean="0"/>
              <a:t>As a program,</a:t>
            </a:r>
          </a:p>
          <a:p>
            <a:pPr lvl="1"/>
            <a:r>
              <a:rPr lang="en-US" dirty="0" smtClean="0"/>
              <a:t>We can think of all </a:t>
            </a:r>
            <a:r>
              <a:rPr lang="en-US" dirty="0" smtClean="0">
                <a:solidFill>
                  <a:srgbClr val="FF0000"/>
                </a:solidFill>
              </a:rPr>
              <a:t>possible execution paths</a:t>
            </a:r>
            <a:r>
              <a:rPr lang="en-US" dirty="0" smtClean="0"/>
              <a:t>.</a:t>
            </a:r>
          </a:p>
          <a:p>
            <a:r>
              <a:rPr lang="en-US" dirty="0" smtClean="0"/>
              <a:t>At runtime,</a:t>
            </a:r>
          </a:p>
          <a:p>
            <a:pPr lvl="1"/>
            <a:r>
              <a:rPr lang="en-US" dirty="0" smtClean="0"/>
              <a:t>There’s </a:t>
            </a:r>
            <a:r>
              <a:rPr lang="en-US" dirty="0" smtClean="0">
                <a:solidFill>
                  <a:srgbClr val="FF0000"/>
                </a:solidFill>
              </a:rPr>
              <a:t>only one path</a:t>
            </a:r>
            <a:r>
              <a:rPr lang="en-US" dirty="0" smtClean="0"/>
              <a:t> that the program takes.</a:t>
            </a:r>
          </a:p>
          <a:p>
            <a:r>
              <a:rPr lang="en-US" dirty="0" smtClean="0"/>
              <a:t>Equally applicable to</a:t>
            </a:r>
          </a:p>
          <a:p>
            <a:pPr lvl="1"/>
            <a:r>
              <a:rPr lang="en-US" dirty="0" smtClean="0"/>
              <a:t>A single process</a:t>
            </a:r>
          </a:p>
          <a:p>
            <a:pPr lvl="1"/>
            <a:r>
              <a:rPr lang="en-US" dirty="0" smtClean="0"/>
              <a:t>A </a:t>
            </a:r>
            <a:r>
              <a:rPr lang="en-US" dirty="0" smtClean="0">
                <a:solidFill>
                  <a:srgbClr val="0000FF"/>
                </a:solidFill>
              </a:rPr>
              <a:t>distributed set of processes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6705600" y="2667000"/>
            <a:ext cx="762000" cy="7620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S0</a:t>
            </a:r>
          </a:p>
        </p:txBody>
      </p:sp>
      <p:sp>
        <p:nvSpPr>
          <p:cNvPr id="8" name="Oval 7"/>
          <p:cNvSpPr/>
          <p:nvPr/>
        </p:nvSpPr>
        <p:spPr bwMode="auto">
          <a:xfrm>
            <a:off x="6705600" y="3733800"/>
            <a:ext cx="762000" cy="7620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S1</a:t>
            </a:r>
          </a:p>
        </p:txBody>
      </p:sp>
      <p:sp>
        <p:nvSpPr>
          <p:cNvPr id="9" name="Oval 8"/>
          <p:cNvSpPr/>
          <p:nvPr/>
        </p:nvSpPr>
        <p:spPr bwMode="auto">
          <a:xfrm>
            <a:off x="7620000" y="3733800"/>
            <a:ext cx="762000" cy="7620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S2</a:t>
            </a:r>
          </a:p>
        </p:txBody>
      </p:sp>
      <p:sp>
        <p:nvSpPr>
          <p:cNvPr id="10" name="Oval 9"/>
          <p:cNvSpPr/>
          <p:nvPr/>
        </p:nvSpPr>
        <p:spPr bwMode="auto">
          <a:xfrm>
            <a:off x="8001000" y="4724400"/>
            <a:ext cx="762000" cy="7620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chemeClr val="tx2"/>
                </a:solidFill>
              </a:rPr>
              <a:t>S4</a:t>
            </a:r>
          </a:p>
        </p:txBody>
      </p:sp>
      <p:sp>
        <p:nvSpPr>
          <p:cNvPr id="11" name="Oval 10"/>
          <p:cNvSpPr/>
          <p:nvPr/>
        </p:nvSpPr>
        <p:spPr bwMode="auto">
          <a:xfrm>
            <a:off x="7162800" y="4724400"/>
            <a:ext cx="762000" cy="7620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S3</a:t>
            </a:r>
          </a:p>
        </p:txBody>
      </p:sp>
      <p:sp>
        <p:nvSpPr>
          <p:cNvPr id="14" name="Oval 13"/>
          <p:cNvSpPr/>
          <p:nvPr/>
        </p:nvSpPr>
        <p:spPr bwMode="auto">
          <a:xfrm>
            <a:off x="6705600" y="5715000"/>
            <a:ext cx="762000" cy="7620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chemeClr val="tx2"/>
                </a:solidFill>
              </a:rPr>
              <a:t>SF</a:t>
            </a:r>
          </a:p>
        </p:txBody>
      </p:sp>
      <p:cxnSp>
        <p:nvCxnSpPr>
          <p:cNvPr id="20" name="Straight Arrow Connector 19"/>
          <p:cNvCxnSpPr>
            <a:stCxn id="5" idx="5"/>
            <a:endCxn id="9" idx="0"/>
          </p:cNvCxnSpPr>
          <p:nvPr/>
        </p:nvCxnSpPr>
        <p:spPr bwMode="auto">
          <a:xfrm rot="16200000" flipH="1">
            <a:off x="7470308" y="3203108"/>
            <a:ext cx="416392" cy="644992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23" name="Straight Arrow Connector 22"/>
          <p:cNvCxnSpPr>
            <a:endCxn id="8" idx="0"/>
          </p:cNvCxnSpPr>
          <p:nvPr/>
        </p:nvCxnSpPr>
        <p:spPr bwMode="auto">
          <a:xfrm rot="5400000">
            <a:off x="6934200" y="3581400"/>
            <a:ext cx="304800" cy="1588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26" name="Straight Arrow Connector 25"/>
          <p:cNvCxnSpPr>
            <a:stCxn id="8" idx="4"/>
            <a:endCxn id="14" idx="0"/>
          </p:cNvCxnSpPr>
          <p:nvPr/>
        </p:nvCxnSpPr>
        <p:spPr bwMode="auto">
          <a:xfrm rot="5400000">
            <a:off x="6477000" y="5105400"/>
            <a:ext cx="1219200" cy="1588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29" name="Straight Arrow Connector 28"/>
          <p:cNvCxnSpPr>
            <a:stCxn id="9" idx="3"/>
            <a:endCxn id="11" idx="0"/>
          </p:cNvCxnSpPr>
          <p:nvPr/>
        </p:nvCxnSpPr>
        <p:spPr bwMode="auto">
          <a:xfrm rot="5400000">
            <a:off x="7467600" y="4460408"/>
            <a:ext cx="340192" cy="187792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32" name="Straight Arrow Connector 31"/>
          <p:cNvCxnSpPr>
            <a:stCxn id="9" idx="5"/>
            <a:endCxn id="10" idx="0"/>
          </p:cNvCxnSpPr>
          <p:nvPr/>
        </p:nvCxnSpPr>
        <p:spPr bwMode="auto">
          <a:xfrm rot="16200000" flipH="1">
            <a:off x="8156108" y="4498508"/>
            <a:ext cx="340192" cy="111592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35" name="Straight Arrow Connector 34"/>
          <p:cNvCxnSpPr>
            <a:stCxn id="11" idx="4"/>
            <a:endCxn id="14" idx="7"/>
          </p:cNvCxnSpPr>
          <p:nvPr/>
        </p:nvCxnSpPr>
        <p:spPr bwMode="auto">
          <a:xfrm rot="5400000">
            <a:off x="7279808" y="5562600"/>
            <a:ext cx="340192" cy="187792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38" name="Straight Arrow Connector 37"/>
          <p:cNvCxnSpPr>
            <a:stCxn id="10" idx="4"/>
            <a:endCxn id="14" idx="6"/>
          </p:cNvCxnSpPr>
          <p:nvPr/>
        </p:nvCxnSpPr>
        <p:spPr bwMode="auto">
          <a:xfrm rot="5400000">
            <a:off x="7620000" y="5334000"/>
            <a:ext cx="609600" cy="9144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57" name="Freeform 56"/>
          <p:cNvSpPr/>
          <p:nvPr/>
        </p:nvSpPr>
        <p:spPr bwMode="auto">
          <a:xfrm>
            <a:off x="6928512" y="2409302"/>
            <a:ext cx="1160935" cy="4307937"/>
          </a:xfrm>
          <a:custGeom>
            <a:avLst/>
            <a:gdLst>
              <a:gd name="connsiteX0" fmla="*/ 154937 w 1160935"/>
              <a:gd name="connsiteY0" fmla="*/ 0 h 4307937"/>
              <a:gd name="connsiteX1" fmla="*/ 154937 w 1160935"/>
              <a:gd name="connsiteY1" fmla="*/ 680890 h 4307937"/>
              <a:gd name="connsiteX2" fmla="*/ 1084558 w 1160935"/>
              <a:gd name="connsiteY2" fmla="*/ 1689130 h 4307937"/>
              <a:gd name="connsiteX3" fmla="*/ 613201 w 1160935"/>
              <a:gd name="connsiteY3" fmla="*/ 2684277 h 4307937"/>
              <a:gd name="connsiteX4" fmla="*/ 181124 w 1160935"/>
              <a:gd name="connsiteY4" fmla="*/ 3744894 h 4307937"/>
              <a:gd name="connsiteX5" fmla="*/ 141844 w 1160935"/>
              <a:gd name="connsiteY5" fmla="*/ 4307937 h 4307937"/>
              <a:gd name="connsiteX6" fmla="*/ 141844 w 1160935"/>
              <a:gd name="connsiteY6" fmla="*/ 4307937 h 4307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60935" h="4307937">
                <a:moveTo>
                  <a:pt x="154937" y="0"/>
                </a:moveTo>
                <a:cubicBezTo>
                  <a:pt x="77468" y="199684"/>
                  <a:pt x="0" y="399368"/>
                  <a:pt x="154937" y="680890"/>
                </a:cubicBezTo>
                <a:cubicBezTo>
                  <a:pt x="309874" y="962412"/>
                  <a:pt x="1008181" y="1355232"/>
                  <a:pt x="1084558" y="1689130"/>
                </a:cubicBezTo>
                <a:cubicBezTo>
                  <a:pt x="1160935" y="2023028"/>
                  <a:pt x="763773" y="2341650"/>
                  <a:pt x="613201" y="2684277"/>
                </a:cubicBezTo>
                <a:cubicBezTo>
                  <a:pt x="462629" y="3026904"/>
                  <a:pt x="259684" y="3474284"/>
                  <a:pt x="181124" y="3744894"/>
                </a:cubicBezTo>
                <a:cubicBezTo>
                  <a:pt x="102565" y="4015504"/>
                  <a:pt x="141844" y="4307937"/>
                  <a:pt x="141844" y="4307937"/>
                </a:cubicBezTo>
                <a:lnTo>
                  <a:pt x="141844" y="4307937"/>
                </a:lnTo>
              </a:path>
            </a:pathLst>
          </a:cu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Ordering Basics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did we want to synchronize physical clocks?</a:t>
            </a:r>
          </a:p>
          <a:p>
            <a:r>
              <a:rPr lang="en-US" dirty="0"/>
              <a:t>What we need: Ordering of events</a:t>
            </a:r>
            <a:r>
              <a:rPr lang="en-US" dirty="0" smtClean="0"/>
              <a:t>.</a:t>
            </a:r>
          </a:p>
          <a:p>
            <a:r>
              <a:rPr lang="en-US" dirty="0" smtClean="0"/>
              <a:t>Arises in many different contexts…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2514600"/>
            <a:ext cx="5439809" cy="39624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9000" y="2819400"/>
            <a:ext cx="5257800" cy="367154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" y="15240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Abstract 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Above is what we will deal with most of the time.</a:t>
            </a:r>
          </a:p>
          <a:p>
            <a:r>
              <a:rPr lang="en-US" dirty="0" smtClean="0"/>
              <a:t>Ordering question: what do we ultimately want?</a:t>
            </a:r>
          </a:p>
          <a:p>
            <a:pPr lvl="1"/>
            <a:r>
              <a:rPr lang="en-US" dirty="0" smtClean="0"/>
              <a:t>Taking two events and determine which one happened before the other one.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8000" y="1143000"/>
            <a:ext cx="8231188" cy="309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45720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Ordering?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Ideal?</a:t>
            </a:r>
          </a:p>
          <a:p>
            <a:pPr lvl="1"/>
            <a:r>
              <a:rPr lang="en-US" dirty="0" smtClean="0"/>
              <a:t>Perfect physical clock synchronization</a:t>
            </a:r>
          </a:p>
          <a:p>
            <a:r>
              <a:rPr lang="en-US" dirty="0" smtClean="0"/>
              <a:t>Reliably?</a:t>
            </a:r>
          </a:p>
          <a:p>
            <a:pPr lvl="1"/>
            <a:r>
              <a:rPr lang="en-US" dirty="0" smtClean="0"/>
              <a:t>Events in the same process</a:t>
            </a:r>
          </a:p>
          <a:p>
            <a:pPr lvl="1"/>
            <a:r>
              <a:rPr lang="en-US" dirty="0" smtClean="0"/>
              <a:t>Send/receive events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8000" y="1143000"/>
            <a:ext cx="8231188" cy="309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4191000"/>
            <a:ext cx="519176" cy="58997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48768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14321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Lamport</a:t>
            </a:r>
            <a:r>
              <a:rPr lang="en-US" dirty="0" smtClean="0"/>
              <a:t> Timestamps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2138" y="1843088"/>
            <a:ext cx="8034337" cy="319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Logical Clocks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066800"/>
            <a:ext cx="7683500" cy="4927600"/>
          </a:xfrm>
        </p:spPr>
        <p:txBody>
          <a:bodyPr/>
          <a:lstStyle/>
          <a:p>
            <a:pPr marL="457200" indent="-457200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err="1" smtClean="0">
                <a:latin typeface="Arial" pitchFamily="-1" charset="0"/>
              </a:rPr>
              <a:t>Lamport</a:t>
            </a:r>
            <a:r>
              <a:rPr lang="en-US" dirty="0" smtClean="0">
                <a:latin typeface="Arial" pitchFamily="-1" charset="0"/>
              </a:rPr>
              <a:t> algorithm assigns 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logical timestamps</a:t>
            </a:r>
            <a:r>
              <a:rPr lang="en-US" dirty="0" smtClean="0">
                <a:latin typeface="Arial" pitchFamily="-1" charset="0"/>
              </a:rPr>
              <a:t>:</a:t>
            </a:r>
          </a:p>
          <a:p>
            <a:pPr marL="800100" lvl="1" indent="-342900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All processes use a counter (clock) with initial value of zero</a:t>
            </a:r>
          </a:p>
          <a:p>
            <a:pPr marL="800100" lvl="1" indent="-342900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A process increments its counter when a 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send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  <a:r>
              <a:rPr lang="en-US" dirty="0" smtClean="0">
                <a:latin typeface="Arial" pitchFamily="-1" charset="0"/>
              </a:rPr>
              <a:t>or an 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instruction</a:t>
            </a:r>
            <a:r>
              <a:rPr lang="en-US" dirty="0" smtClean="0">
                <a:latin typeface="Arial" pitchFamily="-1" charset="0"/>
              </a:rPr>
              <a:t> happens at it. The counter is assigned to the event as its timestamp.</a:t>
            </a:r>
          </a:p>
          <a:p>
            <a:pPr marL="800100" lvl="1" indent="-342900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A 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send (message) </a:t>
            </a:r>
            <a:r>
              <a:rPr lang="en-US" dirty="0" smtClean="0">
                <a:latin typeface="Arial" pitchFamily="-1" charset="0"/>
              </a:rPr>
              <a:t>event carries its timestamp  </a:t>
            </a:r>
          </a:p>
          <a:p>
            <a:pPr marL="800100" lvl="1" indent="-342900">
              <a:lnSpc>
                <a:spcPct val="12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For a 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receive (message) </a:t>
            </a:r>
            <a:r>
              <a:rPr lang="en-US" dirty="0" smtClean="0">
                <a:latin typeface="Arial" pitchFamily="-1" charset="0"/>
              </a:rPr>
              <a:t>event the counter is updated by </a:t>
            </a: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max(local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 clock, message timestamp) + 1</a:t>
            </a:r>
          </a:p>
          <a:p>
            <a:pPr marL="457200" indent="-457200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Define a logical relation 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</a:rPr>
              <a:t>happened-before (</a:t>
            </a:r>
            <a:r>
              <a:rPr lang="en-US" dirty="0" err="1" smtClean="0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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)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  <a:r>
              <a:rPr lang="en-US" dirty="0" smtClean="0">
                <a:latin typeface="Arial" pitchFamily="-1" charset="0"/>
              </a:rPr>
              <a:t>among events:</a:t>
            </a:r>
          </a:p>
          <a:p>
            <a:pPr marL="800100" lvl="1" indent="-342900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On the same process: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</a:rPr>
              <a:t>a </a:t>
            </a:r>
            <a:r>
              <a:rPr lang="en-US" i="1" dirty="0" err="1" smtClean="0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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  <a:r>
              <a:rPr lang="en-US" i="1" dirty="0" err="1" smtClean="0">
                <a:solidFill>
                  <a:schemeClr val="hlink"/>
                </a:solidFill>
                <a:latin typeface="Arial" pitchFamily="-1" charset="0"/>
              </a:rPr>
              <a:t>b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, if </a:t>
            </a:r>
            <a:r>
              <a:rPr lang="en-US" i="1" dirty="0" err="1" smtClean="0">
                <a:solidFill>
                  <a:schemeClr val="hlink"/>
                </a:solidFill>
                <a:latin typeface="Arial" pitchFamily="-1" charset="0"/>
              </a:rPr>
              <a:t>time(a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</a:rPr>
              <a:t>) &lt; </a:t>
            </a:r>
            <a:r>
              <a:rPr lang="en-US" i="1" dirty="0" err="1" smtClean="0">
                <a:solidFill>
                  <a:schemeClr val="hlink"/>
                </a:solidFill>
                <a:latin typeface="Arial" pitchFamily="-1" charset="0"/>
              </a:rPr>
              <a:t>time(b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</a:rPr>
              <a:t>)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</a:p>
          <a:p>
            <a:pPr marL="800100" lvl="1" indent="-342900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If p1 sends </a:t>
            </a:r>
            <a:r>
              <a:rPr lang="en-US" i="1" dirty="0" err="1" smtClean="0">
                <a:latin typeface="Arial" pitchFamily="-1" charset="0"/>
              </a:rPr>
              <a:t>m</a:t>
            </a:r>
            <a:r>
              <a:rPr lang="en-US" dirty="0" smtClean="0">
                <a:latin typeface="Arial" pitchFamily="-1" charset="0"/>
              </a:rPr>
              <a:t> to p2: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  <a:r>
              <a:rPr lang="en-US" i="1" dirty="0" err="1" smtClean="0">
                <a:solidFill>
                  <a:schemeClr val="hlink"/>
                </a:solidFill>
                <a:latin typeface="Arial" pitchFamily="-1" charset="0"/>
              </a:rPr>
              <a:t>send(m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</a:rPr>
              <a:t>) </a:t>
            </a:r>
            <a:r>
              <a:rPr lang="en-US" i="1" dirty="0" err="1" smtClean="0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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  <a:r>
              <a:rPr lang="en-US" i="1" dirty="0" err="1" smtClean="0">
                <a:solidFill>
                  <a:schemeClr val="hlink"/>
                </a:solidFill>
                <a:latin typeface="Arial" pitchFamily="-1" charset="0"/>
              </a:rPr>
              <a:t>receive(m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</a:rPr>
              <a:t>)</a:t>
            </a:r>
          </a:p>
          <a:p>
            <a:pPr marL="800100" lvl="1" indent="-342900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(Transitivity) </a:t>
            </a:r>
            <a:r>
              <a:rPr lang="en-US" dirty="0" smtClean="0">
                <a:latin typeface="Arial" pitchFamily="-1" charset="0"/>
              </a:rPr>
              <a:t>If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</a:rPr>
              <a:t>a </a:t>
            </a:r>
            <a:r>
              <a:rPr lang="en-US" i="1" dirty="0" err="1" smtClean="0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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  <a:r>
              <a:rPr lang="en-US" i="1" dirty="0" err="1" smtClean="0">
                <a:solidFill>
                  <a:schemeClr val="hlink"/>
                </a:solidFill>
                <a:latin typeface="Arial" pitchFamily="-1" charset="0"/>
              </a:rPr>
              <a:t>b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</a:rPr>
              <a:t> and  </a:t>
            </a:r>
            <a:r>
              <a:rPr lang="en-US" i="1" dirty="0" err="1" smtClean="0">
                <a:solidFill>
                  <a:schemeClr val="hlink"/>
                </a:solidFill>
                <a:latin typeface="Arial" pitchFamily="-1" charset="0"/>
              </a:rPr>
              <a:t>b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  <a:r>
              <a:rPr lang="en-US" i="1" dirty="0" err="1" smtClean="0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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  <a:r>
              <a:rPr lang="en-US" i="1" dirty="0" err="1" smtClean="0">
                <a:solidFill>
                  <a:schemeClr val="hlink"/>
                </a:solidFill>
                <a:latin typeface="Arial" pitchFamily="-1" charset="0"/>
              </a:rPr>
              <a:t>c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  <a:r>
              <a:rPr lang="en-US" dirty="0" smtClean="0">
                <a:latin typeface="Arial" pitchFamily="-1" charset="0"/>
                <a:sym typeface="Symbol" pitchFamily="-1" charset="2"/>
              </a:rPr>
              <a:t>then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  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a </a:t>
            </a:r>
            <a:r>
              <a:rPr lang="en-US" i="1" dirty="0" err="1" smtClean="0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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 </a:t>
            </a:r>
            <a:r>
              <a:rPr lang="en-US" i="1" dirty="0" err="1" smtClean="0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c</a:t>
            </a:r>
            <a:endParaRPr lang="en-US" sz="1800" dirty="0" smtClean="0">
              <a:sym typeface="Symbol" pitchFamily="-1" charset="2"/>
            </a:endParaRPr>
          </a:p>
          <a:p>
            <a:pPr marL="800100" lvl="1" indent="-342900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  <a:sym typeface="Symbol" pitchFamily="-1" charset="2"/>
              </a:rPr>
              <a:t>Shows 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causality</a:t>
            </a:r>
            <a:r>
              <a:rPr lang="en-US" dirty="0" smtClean="0">
                <a:latin typeface="Arial" pitchFamily="-1" charset="0"/>
                <a:sym typeface="Symbol" pitchFamily="-1" charset="2"/>
              </a:rPr>
              <a:t> of events</a:t>
            </a:r>
            <a:endParaRPr lang="en-US" dirty="0" smtClean="0">
              <a:latin typeface="Arial" pitchFamily="-1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PA2 </a:t>
            </a:r>
            <a:r>
              <a:rPr lang="en-US" dirty="0" smtClean="0"/>
              <a:t>will be out very soon.</a:t>
            </a:r>
          </a:p>
          <a:p>
            <a:pPr lvl="1"/>
            <a:r>
              <a:rPr lang="en-US" dirty="0" smtClean="0"/>
              <a:t>Sorry for my delay; waiting on </a:t>
            </a:r>
            <a:r>
              <a:rPr lang="en-US" dirty="0" smtClean="0"/>
              <a:t>new </a:t>
            </a:r>
            <a:r>
              <a:rPr lang="en-US" dirty="0" smtClean="0"/>
              <a:t>TAs first.</a:t>
            </a:r>
            <a:endParaRPr lang="en-US" dirty="0" smtClean="0"/>
          </a:p>
          <a:p>
            <a:r>
              <a:rPr lang="en-US" dirty="0" smtClean="0"/>
              <a:t>Please pay attention to </a:t>
            </a:r>
            <a:r>
              <a:rPr lang="en-US" dirty="0" smtClean="0"/>
              <a:t>your </a:t>
            </a:r>
            <a:r>
              <a:rPr lang="en-US" dirty="0"/>
              <a:t>c</a:t>
            </a:r>
            <a:r>
              <a:rPr lang="en-US" dirty="0" smtClean="0"/>
              <a:t>oding style</a:t>
            </a:r>
            <a:r>
              <a:rPr lang="en-US" dirty="0" smtClean="0"/>
              <a:t>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41462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15082</TotalTime>
  <Pages>12</Pages>
  <Words>998</Words>
  <Application>Microsoft Macintosh PowerPoint</Application>
  <PresentationFormat>Letter Paper (8.5x11 in)</PresentationFormat>
  <Paragraphs>278</Paragraphs>
  <Slides>19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CS252-template</vt:lpstr>
      <vt:lpstr>Office Theme</vt:lpstr>
      <vt:lpstr>CSE 486/586 Distributed Systems Logical Time</vt:lpstr>
      <vt:lpstr>Last Time</vt:lpstr>
      <vt:lpstr>Basics: State Machine</vt:lpstr>
      <vt:lpstr>Ordering Basics</vt:lpstr>
      <vt:lpstr>Abstract View</vt:lpstr>
      <vt:lpstr>What Ordering?</vt:lpstr>
      <vt:lpstr>Lamport Timestamps</vt:lpstr>
      <vt:lpstr>Logical Clocks</vt:lpstr>
      <vt:lpstr>CSE 486/586 Administrivia</vt:lpstr>
      <vt:lpstr>Find the Mistake: Lamport Logical Time</vt:lpstr>
      <vt:lpstr>Corrected Example: Lamport Logical Time</vt:lpstr>
      <vt:lpstr>One Issue</vt:lpstr>
      <vt:lpstr>Vector Timestamps</vt:lpstr>
      <vt:lpstr>Vector Logical Clocks</vt:lpstr>
      <vt:lpstr>Find a Mistake: Vector Logical Time</vt:lpstr>
      <vt:lpstr>Comparing Vector Timestamps</vt:lpstr>
      <vt:lpstr>The Use of Logical Clocks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603</cp:revision>
  <cp:lastPrinted>2014-02-10T16:11:42Z</cp:lastPrinted>
  <dcterms:created xsi:type="dcterms:W3CDTF">2012-02-03T03:23:59Z</dcterms:created>
  <dcterms:modified xsi:type="dcterms:W3CDTF">2014-02-10T16:16:47Z</dcterms:modified>
  <cp:category/>
</cp:coreProperties>
</file>