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notesSlides/notesSlide14.xml" ContentType="application/vnd.openxmlformats-officedocument.presentationml.notesSlide+xml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42"/>
  </p:notesMasterIdLst>
  <p:handoutMasterIdLst>
    <p:handoutMasterId r:id="rId43"/>
  </p:handoutMasterIdLst>
  <p:sldIdLst>
    <p:sldId id="322" r:id="rId3"/>
    <p:sldId id="802" r:id="rId4"/>
    <p:sldId id="763" r:id="rId5"/>
    <p:sldId id="791" r:id="rId6"/>
    <p:sldId id="766" r:id="rId7"/>
    <p:sldId id="767" r:id="rId8"/>
    <p:sldId id="769" r:id="rId9"/>
    <p:sldId id="770" r:id="rId10"/>
    <p:sldId id="771" r:id="rId11"/>
    <p:sldId id="772" r:id="rId12"/>
    <p:sldId id="773" r:id="rId13"/>
    <p:sldId id="774" r:id="rId14"/>
    <p:sldId id="775" r:id="rId15"/>
    <p:sldId id="776" r:id="rId16"/>
    <p:sldId id="777" r:id="rId17"/>
    <p:sldId id="806" r:id="rId18"/>
    <p:sldId id="778" r:id="rId19"/>
    <p:sldId id="779" r:id="rId20"/>
    <p:sldId id="780" r:id="rId21"/>
    <p:sldId id="781" r:id="rId22"/>
    <p:sldId id="782" r:id="rId23"/>
    <p:sldId id="784" r:id="rId24"/>
    <p:sldId id="785" r:id="rId25"/>
    <p:sldId id="786" r:id="rId26"/>
    <p:sldId id="787" r:id="rId27"/>
    <p:sldId id="788" r:id="rId28"/>
    <p:sldId id="789" r:id="rId29"/>
    <p:sldId id="792" r:id="rId30"/>
    <p:sldId id="807" r:id="rId31"/>
    <p:sldId id="808" r:id="rId32"/>
    <p:sldId id="795" r:id="rId33"/>
    <p:sldId id="796" r:id="rId34"/>
    <p:sldId id="797" r:id="rId35"/>
    <p:sldId id="798" r:id="rId36"/>
    <p:sldId id="799" r:id="rId37"/>
    <p:sldId id="800" r:id="rId38"/>
    <p:sldId id="801" r:id="rId39"/>
    <p:sldId id="704" r:id="rId40"/>
    <p:sldId id="584" r:id="rId41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 varScale="1">
        <p:scale>
          <a:sx n="87" d="100"/>
          <a:sy n="87" d="100"/>
        </p:scale>
        <p:origin x="-1040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viewProps" Target="viewProps.xml"/><Relationship Id="rId47" Type="http://schemas.openxmlformats.org/officeDocument/2006/relationships/theme" Target="theme/theme1.xml"/><Relationship Id="rId48" Type="http://schemas.openxmlformats.org/officeDocument/2006/relationships/tableStyles" Target="tableStyles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40" Type="http://schemas.openxmlformats.org/officeDocument/2006/relationships/slide" Target="slides/slide38.xml"/><Relationship Id="rId41" Type="http://schemas.openxmlformats.org/officeDocument/2006/relationships/slide" Target="slides/slide39.xml"/><Relationship Id="rId42" Type="http://schemas.openxmlformats.org/officeDocument/2006/relationships/notesMaster" Target="notesMasters/notesMaster1.xml"/><Relationship Id="rId43" Type="http://schemas.openxmlformats.org/officeDocument/2006/relationships/handoutMaster" Target="handoutMasters/handoutMaster1.xml"/><Relationship Id="rId44" Type="http://schemas.openxmlformats.org/officeDocument/2006/relationships/printerSettings" Target="printerSettings/printerSettings1.bin"/><Relationship Id="rId45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32.xml"/><Relationship Id="rId4" Type="http://schemas.openxmlformats.org/officeDocument/2006/relationships/slide" Target="slides/slide33.xml"/><Relationship Id="rId5" Type="http://schemas.openxmlformats.org/officeDocument/2006/relationships/slide" Target="slides/slide34.xml"/><Relationship Id="rId6" Type="http://schemas.openxmlformats.org/officeDocument/2006/relationships/slide" Target="slides/slide35.xml"/><Relationship Id="rId7" Type="http://schemas.openxmlformats.org/officeDocument/2006/relationships/slide" Target="slides/slide36.xml"/><Relationship Id="rId8" Type="http://schemas.openxmlformats.org/officeDocument/2006/relationships/slide" Target="slides/slide37.xml"/><Relationship Id="rId1" Type="http://schemas.openxmlformats.org/officeDocument/2006/relationships/slide" Target="slides/slide1.xml"/><Relationship Id="rId2" Type="http://schemas.openxmlformats.org/officeDocument/2006/relationships/slide" Target="slides/slide3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82154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6069944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66422BE-70BA-8C4E-AD6F-504F67E3CF0B}" type="slidenum">
              <a:rPr lang="en-US">
                <a:latin typeface="Times New Roman" pitchFamily="-1" charset="0"/>
              </a:rPr>
              <a:pPr/>
              <a:t>13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76E9EF1-FDDD-3E4B-91B8-E8C8B4B70863}" type="slidenum">
              <a:rPr lang="en-US">
                <a:latin typeface="Times New Roman" pitchFamily="-1" charset="0"/>
              </a:rPr>
              <a:pPr/>
              <a:t>14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0950" y="708025"/>
            <a:ext cx="4814888" cy="3611563"/>
          </a:xfrm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2975" y="4564063"/>
            <a:ext cx="5429250" cy="4333875"/>
          </a:xfrm>
          <a:noFill/>
          <a:ln/>
        </p:spPr>
        <p:txBody>
          <a:bodyPr/>
          <a:lstStyle/>
          <a:p>
            <a:endParaRPr lang="fr-FR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4A90A1C-969B-8149-9287-9EF91E538EF5}" type="slidenum">
              <a:rPr lang="en-US">
                <a:latin typeface="Times New Roman" pitchFamily="-1" charset="0"/>
              </a:rPr>
              <a:pPr/>
              <a:t>15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6656DB-877A-A147-A6C0-83794A8032D9}" type="slidenum">
              <a:rPr lang="en-US">
                <a:latin typeface="Times New Roman" pitchFamily="-1" charset="0"/>
              </a:rPr>
              <a:pPr/>
              <a:t>17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282FA21-BC3E-3049-8017-746B614086A2}" type="slidenum">
              <a:rPr lang="en-US">
                <a:latin typeface="Times New Roman" pitchFamily="-1" charset="0"/>
              </a:rPr>
              <a:pPr/>
              <a:t>18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BCD4531-D6DC-B345-ACD7-F2DFB868BFDB}" type="slidenum">
              <a:rPr lang="en-US">
                <a:latin typeface="Times New Roman" pitchFamily="-1" charset="0"/>
              </a:rPr>
              <a:pPr/>
              <a:t>19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39CA0F1-071B-BC40-A45C-02BF10C5B844}" type="slidenum">
              <a:rPr lang="en-US">
                <a:latin typeface="Times New Roman" pitchFamily="-1" charset="0"/>
              </a:rPr>
              <a:pPr/>
              <a:t>20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8219BB-9451-084D-B091-0645BB4D8E18}" type="slidenum">
              <a:rPr lang="en-US">
                <a:latin typeface="Times New Roman" pitchFamily="-1" charset="0"/>
              </a:rPr>
              <a:pPr/>
              <a:t>21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CAACA90-C2E7-BD4C-8311-55C854C859C4}" type="slidenum">
              <a:rPr lang="en-US">
                <a:latin typeface="Times New Roman" pitchFamily="-1" charset="0"/>
              </a:rPr>
              <a:pPr/>
              <a:t>22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32D580-0816-0B49-A1AF-88D7DC58B1D4}" type="slidenum">
              <a:rPr lang="en-US">
                <a:latin typeface="Times New Roman" pitchFamily="-1" charset="0"/>
              </a:rPr>
              <a:pPr/>
              <a:t>23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442E782-A300-7548-ABE4-CAF106A0E8BA}" type="slidenum">
              <a:rPr lang="en-US">
                <a:latin typeface="Times New Roman" pitchFamily="-1" charset="0"/>
              </a:rPr>
              <a:pPr/>
              <a:t>5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75554ED-DEE9-784B-91DF-C37E45643933}" type="slidenum">
              <a:rPr lang="en-US">
                <a:latin typeface="Times New Roman" pitchFamily="-1" charset="0"/>
              </a:rPr>
              <a:pPr/>
              <a:t>28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F57ED25-51BC-3442-B7CE-6DCC12407451}" type="slidenum">
              <a:rPr lang="en-US">
                <a:latin typeface="Times New Roman" pitchFamily="-1" charset="0"/>
              </a:rPr>
              <a:pPr/>
              <a:t>31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E5C648-B773-844B-A335-D2493AB387F0}" type="slidenum">
              <a:rPr lang="en-US">
                <a:latin typeface="Times New Roman" pitchFamily="-1" charset="0"/>
              </a:rPr>
              <a:pPr/>
              <a:t>32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A087411-4E50-C645-A831-A5D586FE0EA2}" type="slidenum">
              <a:rPr lang="en-US">
                <a:latin typeface="Times New Roman" pitchFamily="-1" charset="0"/>
              </a:rPr>
              <a:pPr/>
              <a:t>33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9E1D2D9-AEE0-4A45-B01D-4D7DD1987D37}" type="slidenum">
              <a:rPr lang="en-US">
                <a:latin typeface="Times New Roman" pitchFamily="-1" charset="0"/>
              </a:rPr>
              <a:pPr/>
              <a:t>34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68086DE-C93E-CD43-9C51-A02CBDAE1D9E}" type="slidenum">
              <a:rPr lang="en-US">
                <a:latin typeface="Times New Roman" pitchFamily="-1" charset="0"/>
              </a:rPr>
              <a:pPr/>
              <a:t>35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FF91221-A957-834D-A59C-89AF3CCA483B}" type="slidenum">
              <a:rPr lang="en-US">
                <a:latin typeface="Times New Roman" pitchFamily="-1" charset="0"/>
              </a:rPr>
              <a:pPr/>
              <a:t>36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B1ADC6C-7207-7940-8D2A-CE9E28B0EB06}" type="slidenum">
              <a:rPr lang="en-US">
                <a:latin typeface="Times New Roman" pitchFamily="-1" charset="0"/>
              </a:rPr>
              <a:pPr/>
              <a:t>37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82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6325434-0DBF-D941-BE47-7B30AC78716A}" type="slidenum">
              <a:rPr lang="en-US">
                <a:latin typeface="Times New Roman" pitchFamily="-1" charset="0"/>
              </a:rPr>
              <a:pPr/>
              <a:t>6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B7B4BB0-EDE1-9940-A0D8-225E1654E3A6}" type="slidenum">
              <a:rPr lang="en-US">
                <a:latin typeface="Times New Roman" pitchFamily="-1" charset="0"/>
              </a:rPr>
              <a:pPr/>
              <a:t>7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A9D14F-CCE9-5D48-9355-5715AD55FCF3}" type="slidenum">
              <a:rPr lang="en-US">
                <a:latin typeface="Times New Roman" pitchFamily="-1" charset="0"/>
              </a:rPr>
              <a:pPr/>
              <a:t>8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BC5A682-787D-384C-9DC6-22D7EF4E0841}" type="slidenum">
              <a:rPr lang="en-US">
                <a:latin typeface="Times New Roman" pitchFamily="-1" charset="0"/>
              </a:rPr>
              <a:pPr/>
              <a:t>9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9DE8B0F-5970-9440-8A3B-A4C4E21599D2}" type="slidenum">
              <a:rPr lang="en-US">
                <a:latin typeface="Times New Roman" pitchFamily="-1" charset="0"/>
              </a:rPr>
              <a:pPr/>
              <a:t>10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8F39084-EFA0-AD41-AD51-5243C627B09D}" type="slidenum">
              <a:rPr lang="en-US">
                <a:latin typeface="Times New Roman" pitchFamily="-1" charset="0"/>
              </a:rPr>
              <a:pPr/>
              <a:t>11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0950" y="708025"/>
            <a:ext cx="4814888" cy="3611563"/>
          </a:xfrm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2975" y="4564063"/>
            <a:ext cx="5429250" cy="4333875"/>
          </a:xfrm>
          <a:noFill/>
          <a:ln/>
        </p:spPr>
        <p:txBody>
          <a:bodyPr/>
          <a:lstStyle/>
          <a:p>
            <a:endParaRPr lang="fr-FR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6399858-AC27-CA41-8A42-CD316331B93C}" type="slidenum">
              <a:rPr lang="en-US">
                <a:latin typeface="Times New Roman" pitchFamily="-1" charset="0"/>
              </a:rPr>
              <a:pPr/>
              <a:t>12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486/586, Spring</a:t>
            </a:r>
            <a:r>
              <a:rPr lang="en-US" baseline="0" dirty="0" smtClean="0"/>
              <a:t> </a:t>
            </a:r>
            <a:r>
              <a:rPr lang="en-US" baseline="0" dirty="0" smtClean="0"/>
              <a:t>2014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oot-servers.org/" TargetMode="External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4" Type="http://schemas.openxmlformats.org/officeDocument/2006/relationships/oleObject" Target="../embeddings/oleObject1.bin"/><Relationship Id="rId5" Type="http://schemas.openxmlformats.org/officeDocument/2006/relationships/image" Target="../media/image5.wmf"/><Relationship Id="rId6" Type="http://schemas.openxmlformats.org/officeDocument/2006/relationships/oleObject" Target="../embeddings/oleObject2.bin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4" Type="http://schemas.openxmlformats.org/officeDocument/2006/relationships/oleObject" Target="../embeddings/oleObject3.bin"/><Relationship Id="rId5" Type="http://schemas.openxmlformats.org/officeDocument/2006/relationships/image" Target="../media/image5.wmf"/><Relationship Id="rId6" Type="http://schemas.openxmlformats.org/officeDocument/2006/relationships/oleObject" Target="../embeddings/oleObject4.bin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nn.comm/" TargetMode="External"/><Relationship Id="rId4" Type="http://schemas.openxmlformats.org/officeDocument/2006/relationships/hyperlink" Target="http://www.cnnn.com/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6.jpe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0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Domain Name System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 smtClean="0">
                <a:ea typeface="ＭＳ Ｐゴシック" pitchFamily="-1" charset="-128"/>
                <a:cs typeface="ＭＳ Ｐゴシック" pitchFamily="-1" charset="-128"/>
              </a:rPr>
              <a:t>Strawman</a:t>
            </a:r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 Solution #2: Central Server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Central server</a:t>
            </a:r>
          </a:p>
          <a:p>
            <a:pPr lvl="1" eaLnBrk="1" hangingPunct="1"/>
            <a:r>
              <a:rPr lang="en-US" dirty="0"/>
              <a:t>One place where all mappings are stored</a:t>
            </a:r>
          </a:p>
          <a:p>
            <a:pPr lvl="1" eaLnBrk="1" hangingPunct="1"/>
            <a:r>
              <a:rPr lang="en-US" dirty="0"/>
              <a:t>All queries go to the central server</a:t>
            </a:r>
          </a:p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Many practical problems</a:t>
            </a:r>
          </a:p>
          <a:p>
            <a:pPr lvl="1" eaLnBrk="1" hangingPunct="1"/>
            <a:r>
              <a:rPr lang="en-US" dirty="0"/>
              <a:t>Single point of failure</a:t>
            </a:r>
          </a:p>
          <a:p>
            <a:pPr lvl="1" eaLnBrk="1" hangingPunct="1"/>
            <a:r>
              <a:rPr lang="en-US" dirty="0"/>
              <a:t>High traffic volume</a:t>
            </a:r>
          </a:p>
          <a:p>
            <a:pPr lvl="1" eaLnBrk="1" hangingPunct="1"/>
            <a:r>
              <a:rPr lang="en-US" dirty="0"/>
              <a:t>Distant centralized database</a:t>
            </a:r>
          </a:p>
          <a:p>
            <a:pPr lvl="1" eaLnBrk="1" hangingPunct="1"/>
            <a:r>
              <a:rPr lang="en-US" dirty="0"/>
              <a:t>Single point of update</a:t>
            </a:r>
          </a:p>
          <a:p>
            <a:pPr lvl="1" eaLnBrk="1" hangingPunct="1"/>
            <a:r>
              <a:rPr lang="en-US" dirty="0"/>
              <a:t>Does not scale</a:t>
            </a:r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82A219A-7A48-B440-AF67-88867F908AF9}" type="slidenum">
              <a:rPr lang="en-US">
                <a:latin typeface="Courier New" pitchFamily="-1" charset="0"/>
              </a:rPr>
              <a:pPr/>
              <a:t>10</a:t>
            </a:fld>
            <a:endParaRPr lang="en-US">
              <a:latin typeface="Courier New" pitchFamily="-1" charset="0"/>
            </a:endParaRPr>
          </a:p>
        </p:txBody>
      </p:sp>
      <p:sp>
        <p:nvSpPr>
          <p:cNvPr id="1173508" name="Text Box 4"/>
          <p:cNvSpPr txBox="1">
            <a:spLocks noChangeArrowheads="1"/>
          </p:cNvSpPr>
          <p:nvPr/>
        </p:nvSpPr>
        <p:spPr bwMode="auto">
          <a:xfrm>
            <a:off x="381000" y="5105400"/>
            <a:ext cx="8486775" cy="4921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600" dirty="0">
                <a:solidFill>
                  <a:srgbClr val="CC0000"/>
                </a:solidFill>
                <a:latin typeface="Helvetica" pitchFamily="-1" charset="0"/>
              </a:rPr>
              <a:t>Need a distributed, hierarchical collection of servers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3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build="p"/>
      <p:bldP spid="117350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Domain Name System (DNS)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19200"/>
            <a:ext cx="8686800" cy="5638800"/>
          </a:xfrm>
        </p:spPr>
        <p:txBody>
          <a:bodyPr/>
          <a:lstStyle/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Properties of DNS</a:t>
            </a:r>
          </a:p>
          <a:p>
            <a:pPr lvl="1" eaLnBrk="1" hangingPunct="1"/>
            <a:r>
              <a:rPr lang="en-US" dirty="0"/>
              <a:t>Hierarchical name space divided into zones</a:t>
            </a:r>
          </a:p>
          <a:p>
            <a:pPr lvl="1" eaLnBrk="1" hangingPunct="1"/>
            <a:r>
              <a:rPr lang="en-US" dirty="0"/>
              <a:t>Distributed over a collection of DNS servers</a:t>
            </a:r>
          </a:p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Hierarchy of DNS servers</a:t>
            </a:r>
          </a:p>
          <a:p>
            <a:pPr lvl="1" eaLnBrk="1" hangingPunct="1"/>
            <a:r>
              <a:rPr lang="en-US" dirty="0"/>
              <a:t>Root servers</a:t>
            </a:r>
          </a:p>
          <a:p>
            <a:pPr lvl="1" eaLnBrk="1" hangingPunct="1"/>
            <a:r>
              <a:rPr lang="en-US" dirty="0"/>
              <a:t>Top-level domain (TLD) servers</a:t>
            </a:r>
          </a:p>
          <a:p>
            <a:pPr lvl="1" eaLnBrk="1" hangingPunct="1"/>
            <a:r>
              <a:rPr lang="en-US" dirty="0"/>
              <a:t>Authoritative DNS servers</a:t>
            </a:r>
          </a:p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Performing the translations</a:t>
            </a:r>
          </a:p>
          <a:p>
            <a:pPr lvl="1" eaLnBrk="1" hangingPunct="1"/>
            <a:r>
              <a:rPr lang="en-US" dirty="0"/>
              <a:t>Local DNS servers</a:t>
            </a:r>
          </a:p>
          <a:p>
            <a:pPr lvl="1" eaLnBrk="1" hangingPunct="1"/>
            <a:r>
              <a:rPr lang="en-US" dirty="0"/>
              <a:t>Resolver software</a:t>
            </a:r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D12C361-66DA-6E4E-9149-3DB17B393EB0}" type="slidenum">
              <a:rPr lang="en-US">
                <a:latin typeface="Courier New" pitchFamily="-1" charset="0"/>
              </a:rPr>
              <a:pPr/>
              <a:t>11</a:t>
            </a:fld>
            <a:endParaRPr lang="en-US">
              <a:latin typeface="Courier New" pitchFamily="-1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DNS Root Servers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84188" y="1219200"/>
            <a:ext cx="8478837" cy="4648200"/>
          </a:xfrm>
        </p:spPr>
        <p:txBody>
          <a:bodyPr/>
          <a:lstStyle/>
          <a:p>
            <a:pPr eaLnBrk="1" hangingPunct="1"/>
            <a:r>
              <a:rPr lang="en-US" sz="2400" dirty="0">
                <a:ea typeface="ＭＳ Ｐゴシック" pitchFamily="-1" charset="-128"/>
                <a:cs typeface="ＭＳ Ｐゴシック" pitchFamily="-1" charset="-128"/>
              </a:rPr>
              <a:t>13 root servers (see </a:t>
            </a:r>
            <a:r>
              <a:rPr lang="en-US" sz="2400" dirty="0">
                <a:ea typeface="ＭＳ Ｐゴシック" pitchFamily="-1" charset="-128"/>
                <a:cs typeface="ＭＳ Ｐゴシック" pitchFamily="-1" charset="-128"/>
                <a:hlinkClick r:id="rId3"/>
              </a:rPr>
              <a:t>http://www.root-servers.org/</a:t>
            </a:r>
            <a:r>
              <a:rPr lang="en-US" sz="2400" dirty="0">
                <a:ea typeface="ＭＳ Ｐゴシック" pitchFamily="-1" charset="-128"/>
                <a:cs typeface="ＭＳ Ｐゴシック" pitchFamily="-1" charset="-128"/>
              </a:rPr>
              <a:t>)</a:t>
            </a:r>
          </a:p>
          <a:p>
            <a:pPr eaLnBrk="1" hangingPunct="1"/>
            <a:r>
              <a:rPr lang="en-US" sz="2400" dirty="0">
                <a:ea typeface="ＭＳ Ｐゴシック" pitchFamily="-1" charset="-128"/>
                <a:cs typeface="ＭＳ Ｐゴシック" pitchFamily="-1" charset="-128"/>
              </a:rPr>
              <a:t>Labeled A through M</a:t>
            </a:r>
          </a:p>
        </p:txBody>
      </p:sp>
      <p:sp>
        <p:nvSpPr>
          <p:cNvPr id="39940" name="Slide Number Placeholder 4"/>
          <p:cNvSpPr>
            <a:spLocks noGrp="1"/>
          </p:cNvSpPr>
          <p:nvPr>
            <p:ph type="sldNum" sz="quarter" idx="12"/>
          </p:nvPr>
        </p:nvSpPr>
        <p:spPr bwMode="auto">
          <a:xfrm>
            <a:off x="6858000" y="6400800"/>
            <a:ext cx="21336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08B13300-BF8C-B44F-8964-9686364379F0}" type="slidenum">
              <a:rPr lang="en-US">
                <a:latin typeface="Courier New" pitchFamily="-1" charset="0"/>
              </a:rPr>
              <a:pPr/>
              <a:t>12</a:t>
            </a:fld>
            <a:endParaRPr lang="en-US">
              <a:latin typeface="Courier New" pitchFamily="-1" charset="0"/>
            </a:endParaRPr>
          </a:p>
        </p:txBody>
      </p:sp>
      <p:sp>
        <p:nvSpPr>
          <p:cNvPr id="39941" name="AutoShape 4"/>
          <p:cNvSpPr>
            <a:spLocks noChangeAspect="1" noChangeArrowheads="1"/>
          </p:cNvSpPr>
          <p:nvPr/>
        </p:nvSpPr>
        <p:spPr bwMode="auto">
          <a:xfrm>
            <a:off x="481013" y="2784475"/>
            <a:ext cx="7234237" cy="364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9942" name="Picture 5" descr="world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33600" y="3760788"/>
            <a:ext cx="5400675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43" name="Freeform 6"/>
          <p:cNvSpPr>
            <a:spLocks/>
          </p:cNvSpPr>
          <p:nvPr/>
        </p:nvSpPr>
        <p:spPr bwMode="auto">
          <a:xfrm>
            <a:off x="2605088" y="2962275"/>
            <a:ext cx="804862" cy="1511300"/>
          </a:xfrm>
          <a:custGeom>
            <a:avLst/>
            <a:gdLst>
              <a:gd name="T0" fmla="*/ 0 w 963"/>
              <a:gd name="T1" fmla="*/ 0 h 1893"/>
              <a:gd name="T2" fmla="*/ 0 w 963"/>
              <a:gd name="T3" fmla="*/ 2147483647 h 1893"/>
              <a:gd name="T4" fmla="*/ 2147483647 w 963"/>
              <a:gd name="T5" fmla="*/ 2147483647 h 1893"/>
              <a:gd name="T6" fmla="*/ 0 60000 65536"/>
              <a:gd name="T7" fmla="*/ 0 60000 65536"/>
              <a:gd name="T8" fmla="*/ 0 60000 65536"/>
              <a:gd name="T9" fmla="*/ 0 w 963"/>
              <a:gd name="T10" fmla="*/ 0 h 1893"/>
              <a:gd name="T11" fmla="*/ 963 w 963"/>
              <a:gd name="T12" fmla="*/ 1893 h 189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63" h="1893">
                <a:moveTo>
                  <a:pt x="0" y="0"/>
                </a:moveTo>
                <a:lnTo>
                  <a:pt x="0" y="930"/>
                </a:lnTo>
                <a:lnTo>
                  <a:pt x="963" y="1893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44" name="Text Box 7"/>
          <p:cNvSpPr txBox="1">
            <a:spLocks noChangeArrowheads="1"/>
          </p:cNvSpPr>
          <p:nvPr/>
        </p:nvSpPr>
        <p:spPr bwMode="auto">
          <a:xfrm>
            <a:off x="273050" y="5338763"/>
            <a:ext cx="2851150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1323" tIns="35662" rIns="71323" bIns="35662">
            <a:prstTxWarp prst="textNoShape">
              <a:avLst/>
            </a:prstTxWarp>
          </a:bodyPr>
          <a:lstStyle/>
          <a:p>
            <a:pPr algn="l" eaLnBrk="0" hangingPunct="0"/>
            <a:r>
              <a:rPr lang="en-US" sz="1500" b="0">
                <a:solidFill>
                  <a:srgbClr val="000000"/>
                </a:solidFill>
                <a:latin typeface="Arial" pitchFamily="-1" charset="0"/>
              </a:rPr>
              <a:t>B USC-ISI Marina del Rey, CA</a:t>
            </a:r>
          </a:p>
          <a:p>
            <a:pPr algn="l" eaLnBrk="0" hangingPunct="0"/>
            <a:r>
              <a:rPr lang="en-US" sz="1500" b="0">
                <a:solidFill>
                  <a:srgbClr val="000000"/>
                </a:solidFill>
                <a:latin typeface="Arial" pitchFamily="-1" charset="0"/>
              </a:rPr>
              <a:t>L ICANN Los Angeles, CA</a:t>
            </a:r>
          </a:p>
          <a:p>
            <a:pPr eaLnBrk="0" hangingPunct="0"/>
            <a:endParaRPr lang="en-US" sz="1500" b="0">
              <a:latin typeface="Times New Roman" pitchFamily="-1" charset="0"/>
            </a:endParaRPr>
          </a:p>
        </p:txBody>
      </p:sp>
      <p:sp>
        <p:nvSpPr>
          <p:cNvPr id="39945" name="Freeform 8"/>
          <p:cNvSpPr>
            <a:spLocks/>
          </p:cNvSpPr>
          <p:nvPr/>
        </p:nvSpPr>
        <p:spPr bwMode="auto">
          <a:xfrm>
            <a:off x="1752600" y="4660900"/>
            <a:ext cx="952500" cy="668338"/>
          </a:xfrm>
          <a:custGeom>
            <a:avLst/>
            <a:gdLst>
              <a:gd name="T0" fmla="*/ 0 w 582"/>
              <a:gd name="T1" fmla="*/ 2147483647 h 426"/>
              <a:gd name="T2" fmla="*/ 2147483647 w 582"/>
              <a:gd name="T3" fmla="*/ 0 h 426"/>
              <a:gd name="T4" fmla="*/ 0 60000 65536"/>
              <a:gd name="T5" fmla="*/ 0 60000 65536"/>
              <a:gd name="T6" fmla="*/ 0 w 582"/>
              <a:gd name="T7" fmla="*/ 0 h 426"/>
              <a:gd name="T8" fmla="*/ 582 w 582"/>
              <a:gd name="T9" fmla="*/ 426 h 42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582" h="426">
                <a:moveTo>
                  <a:pt x="0" y="426"/>
                </a:moveTo>
                <a:lnTo>
                  <a:pt x="582" y="0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46" name="Text Box 9"/>
          <p:cNvSpPr txBox="1">
            <a:spLocks noChangeArrowheads="1"/>
          </p:cNvSpPr>
          <p:nvPr/>
        </p:nvSpPr>
        <p:spPr bwMode="auto">
          <a:xfrm>
            <a:off x="169863" y="3505200"/>
            <a:ext cx="2573337" cy="96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1323" tIns="35662" rIns="71323" bIns="35662">
            <a:prstTxWarp prst="textNoShape">
              <a:avLst/>
            </a:prstTxWarp>
          </a:bodyPr>
          <a:lstStyle/>
          <a:p>
            <a:pPr algn="l" eaLnBrk="0" hangingPunct="0"/>
            <a:r>
              <a:rPr lang="en-US" sz="1500" b="0">
                <a:solidFill>
                  <a:srgbClr val="000000"/>
                </a:solidFill>
                <a:latin typeface="Arial" pitchFamily="-1" charset="0"/>
              </a:rPr>
              <a:t>E NASA Mt View, CA</a:t>
            </a:r>
          </a:p>
          <a:p>
            <a:pPr algn="l" eaLnBrk="0" hangingPunct="0"/>
            <a:r>
              <a:rPr lang="en-US" sz="1500" b="0">
                <a:solidFill>
                  <a:srgbClr val="000000"/>
                </a:solidFill>
                <a:latin typeface="Arial" pitchFamily="-1" charset="0"/>
              </a:rPr>
              <a:t>F  Internet Software C. Palo Alto, CA (and 17 other locations)</a:t>
            </a:r>
          </a:p>
          <a:p>
            <a:pPr eaLnBrk="0" hangingPunct="0"/>
            <a:endParaRPr lang="en-US" sz="1500" b="0">
              <a:latin typeface="Times New Roman" pitchFamily="-1" charset="0"/>
            </a:endParaRPr>
          </a:p>
        </p:txBody>
      </p:sp>
      <p:sp>
        <p:nvSpPr>
          <p:cNvPr id="39947" name="Freeform 10"/>
          <p:cNvSpPr>
            <a:spLocks/>
          </p:cNvSpPr>
          <p:nvPr/>
        </p:nvSpPr>
        <p:spPr bwMode="auto">
          <a:xfrm flipV="1">
            <a:off x="1447800" y="4343400"/>
            <a:ext cx="1235075" cy="242888"/>
          </a:xfrm>
          <a:custGeom>
            <a:avLst/>
            <a:gdLst>
              <a:gd name="T0" fmla="*/ 0 w 582"/>
              <a:gd name="T1" fmla="*/ 2147483647 h 426"/>
              <a:gd name="T2" fmla="*/ 2147483647 w 582"/>
              <a:gd name="T3" fmla="*/ 0 h 426"/>
              <a:gd name="T4" fmla="*/ 0 60000 65536"/>
              <a:gd name="T5" fmla="*/ 0 60000 65536"/>
              <a:gd name="T6" fmla="*/ 0 w 582"/>
              <a:gd name="T7" fmla="*/ 0 h 426"/>
              <a:gd name="T8" fmla="*/ 582 w 582"/>
              <a:gd name="T9" fmla="*/ 426 h 42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582" h="426">
                <a:moveTo>
                  <a:pt x="0" y="426"/>
                </a:moveTo>
                <a:lnTo>
                  <a:pt x="582" y="0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48" name="Text Box 11"/>
          <p:cNvSpPr txBox="1">
            <a:spLocks noChangeArrowheads="1"/>
          </p:cNvSpPr>
          <p:nvPr/>
        </p:nvSpPr>
        <p:spPr bwMode="auto">
          <a:xfrm>
            <a:off x="5426075" y="3265488"/>
            <a:ext cx="2498725" cy="54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1323" tIns="35662" rIns="71323" bIns="35662">
            <a:prstTxWarp prst="textNoShape">
              <a:avLst/>
            </a:prstTxWarp>
          </a:bodyPr>
          <a:lstStyle/>
          <a:p>
            <a:pPr algn="r" eaLnBrk="0" hangingPunct="0"/>
            <a:r>
              <a:rPr lang="en-US" sz="1500" b="0">
                <a:solidFill>
                  <a:srgbClr val="000000"/>
                </a:solidFill>
                <a:latin typeface="Arial" pitchFamily="-1" charset="0"/>
              </a:rPr>
              <a:t>I </a:t>
            </a:r>
            <a:r>
              <a:rPr lang="en-US" sz="1500" b="0">
                <a:latin typeface="Arial" pitchFamily="-1" charset="0"/>
              </a:rPr>
              <a:t>Autonomica,</a:t>
            </a:r>
            <a:r>
              <a:rPr lang="en-US" sz="1500" b="0">
                <a:solidFill>
                  <a:srgbClr val="000000"/>
                </a:solidFill>
                <a:latin typeface="Arial" pitchFamily="-1" charset="0"/>
              </a:rPr>
              <a:t> Stockholm (plus 3 other locations)</a:t>
            </a:r>
          </a:p>
        </p:txBody>
      </p:sp>
      <p:sp>
        <p:nvSpPr>
          <p:cNvPr id="39949" name="Freeform 12"/>
          <p:cNvSpPr>
            <a:spLocks/>
          </p:cNvSpPr>
          <p:nvPr/>
        </p:nvSpPr>
        <p:spPr bwMode="auto">
          <a:xfrm>
            <a:off x="4876800" y="3657600"/>
            <a:ext cx="914400" cy="609600"/>
          </a:xfrm>
          <a:custGeom>
            <a:avLst/>
            <a:gdLst>
              <a:gd name="T0" fmla="*/ 2147483647 w 666"/>
              <a:gd name="T1" fmla="*/ 0 h 1005"/>
              <a:gd name="T2" fmla="*/ 0 w 666"/>
              <a:gd name="T3" fmla="*/ 2147483647 h 1005"/>
              <a:gd name="T4" fmla="*/ 0 60000 65536"/>
              <a:gd name="T5" fmla="*/ 0 60000 65536"/>
              <a:gd name="T6" fmla="*/ 0 w 666"/>
              <a:gd name="T7" fmla="*/ 0 h 1005"/>
              <a:gd name="T8" fmla="*/ 666 w 666"/>
              <a:gd name="T9" fmla="*/ 1005 h 100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66" h="1005">
                <a:moveTo>
                  <a:pt x="666" y="0"/>
                </a:moveTo>
                <a:lnTo>
                  <a:pt x="0" y="1005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50" name="Text Box 13"/>
          <p:cNvSpPr txBox="1">
            <a:spLocks noChangeArrowheads="1"/>
          </p:cNvSpPr>
          <p:nvPr/>
        </p:nvSpPr>
        <p:spPr bwMode="auto">
          <a:xfrm>
            <a:off x="5375275" y="2911475"/>
            <a:ext cx="437832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1323" tIns="35662" rIns="71323" bIns="35662">
            <a:prstTxWarp prst="textNoShape">
              <a:avLst/>
            </a:prstTxWarp>
          </a:bodyPr>
          <a:lstStyle/>
          <a:p>
            <a:pPr algn="l" eaLnBrk="0" hangingPunct="0"/>
            <a:r>
              <a:rPr lang="en-US" sz="1500" b="0">
                <a:solidFill>
                  <a:srgbClr val="000000"/>
                </a:solidFill>
                <a:latin typeface="Arial" pitchFamily="-1" charset="0"/>
              </a:rPr>
              <a:t>K RIPE London (+ Amsterdam, Frankfurt)</a:t>
            </a:r>
            <a:endParaRPr lang="en-US" sz="1500" b="0">
              <a:latin typeface="Times New Roman" pitchFamily="-1" charset="0"/>
            </a:endParaRPr>
          </a:p>
        </p:txBody>
      </p:sp>
      <p:sp>
        <p:nvSpPr>
          <p:cNvPr id="39951" name="Freeform 14"/>
          <p:cNvSpPr>
            <a:spLocks/>
          </p:cNvSpPr>
          <p:nvPr/>
        </p:nvSpPr>
        <p:spPr bwMode="auto">
          <a:xfrm>
            <a:off x="4570413" y="3128963"/>
            <a:ext cx="771525" cy="1158875"/>
          </a:xfrm>
          <a:custGeom>
            <a:avLst/>
            <a:gdLst>
              <a:gd name="T0" fmla="*/ 2147483647 w 922"/>
              <a:gd name="T1" fmla="*/ 0 h 1448"/>
              <a:gd name="T2" fmla="*/ 0 w 922"/>
              <a:gd name="T3" fmla="*/ 2147483647 h 1448"/>
              <a:gd name="T4" fmla="*/ 0 60000 65536"/>
              <a:gd name="T5" fmla="*/ 0 60000 65536"/>
              <a:gd name="T6" fmla="*/ 0 w 922"/>
              <a:gd name="T7" fmla="*/ 0 h 1448"/>
              <a:gd name="T8" fmla="*/ 922 w 922"/>
              <a:gd name="T9" fmla="*/ 1448 h 144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922" h="1448">
                <a:moveTo>
                  <a:pt x="922" y="0"/>
                </a:moveTo>
                <a:lnTo>
                  <a:pt x="0" y="1448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52" name="Text Box 15"/>
          <p:cNvSpPr txBox="1">
            <a:spLocks noChangeArrowheads="1"/>
          </p:cNvSpPr>
          <p:nvPr/>
        </p:nvSpPr>
        <p:spPr bwMode="auto">
          <a:xfrm>
            <a:off x="7426325" y="4057650"/>
            <a:ext cx="1565275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1323" tIns="35662" rIns="71323" bIns="35662">
            <a:prstTxWarp prst="textNoShape">
              <a:avLst/>
            </a:prstTxWarp>
          </a:bodyPr>
          <a:lstStyle/>
          <a:p>
            <a:pPr algn="l" eaLnBrk="0" hangingPunct="0"/>
            <a:r>
              <a:rPr lang="en-US" sz="1500" b="0">
                <a:solidFill>
                  <a:srgbClr val="000000"/>
                </a:solidFill>
                <a:latin typeface="Arial" pitchFamily="-1" charset="0"/>
              </a:rPr>
              <a:t>m WIDE Tokyo</a:t>
            </a:r>
            <a:endParaRPr lang="en-US" sz="1500" b="0">
              <a:latin typeface="Times New Roman" pitchFamily="-1" charset="0"/>
            </a:endParaRPr>
          </a:p>
        </p:txBody>
      </p:sp>
      <p:sp>
        <p:nvSpPr>
          <p:cNvPr id="39953" name="Freeform 16"/>
          <p:cNvSpPr>
            <a:spLocks/>
          </p:cNvSpPr>
          <p:nvPr/>
        </p:nvSpPr>
        <p:spPr bwMode="auto">
          <a:xfrm>
            <a:off x="6851650" y="4267200"/>
            <a:ext cx="539750" cy="292100"/>
          </a:xfrm>
          <a:custGeom>
            <a:avLst/>
            <a:gdLst>
              <a:gd name="T0" fmla="*/ 2147483647 w 252"/>
              <a:gd name="T1" fmla="*/ 0 h 462"/>
              <a:gd name="T2" fmla="*/ 0 w 252"/>
              <a:gd name="T3" fmla="*/ 2147483647 h 462"/>
              <a:gd name="T4" fmla="*/ 0 60000 65536"/>
              <a:gd name="T5" fmla="*/ 0 60000 65536"/>
              <a:gd name="T6" fmla="*/ 0 w 252"/>
              <a:gd name="T7" fmla="*/ 0 h 462"/>
              <a:gd name="T8" fmla="*/ 252 w 252"/>
              <a:gd name="T9" fmla="*/ 462 h 46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52" h="462">
                <a:moveTo>
                  <a:pt x="252" y="0"/>
                </a:moveTo>
                <a:lnTo>
                  <a:pt x="0" y="462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54" name="Text Box 17"/>
          <p:cNvSpPr txBox="1">
            <a:spLocks noChangeArrowheads="1"/>
          </p:cNvSpPr>
          <p:nvPr/>
        </p:nvSpPr>
        <p:spPr bwMode="auto">
          <a:xfrm>
            <a:off x="2665413" y="2057400"/>
            <a:ext cx="3903662" cy="130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1323" tIns="35662" rIns="71323" bIns="35662">
            <a:prstTxWarp prst="textNoShape">
              <a:avLst/>
            </a:prstTxWarp>
          </a:bodyPr>
          <a:lstStyle/>
          <a:p>
            <a:pPr algn="l" eaLnBrk="0" hangingPunct="0"/>
            <a:r>
              <a:rPr lang="en-US" sz="1500" b="0">
                <a:solidFill>
                  <a:srgbClr val="000000"/>
                </a:solidFill>
                <a:latin typeface="Arial" pitchFamily="-1" charset="0"/>
              </a:rPr>
              <a:t>A Verisign, Dulles, VA</a:t>
            </a:r>
          </a:p>
          <a:p>
            <a:pPr algn="l" eaLnBrk="0" hangingPunct="0"/>
            <a:r>
              <a:rPr lang="en-US" sz="1500" b="0">
                <a:solidFill>
                  <a:srgbClr val="000000"/>
                </a:solidFill>
                <a:latin typeface="Arial" pitchFamily="-1" charset="0"/>
              </a:rPr>
              <a:t>C Cogent, Herndon, VA (also Los Angeles)</a:t>
            </a:r>
          </a:p>
          <a:p>
            <a:pPr algn="l" eaLnBrk="0" hangingPunct="0"/>
            <a:r>
              <a:rPr lang="en-US" sz="1500" b="0">
                <a:solidFill>
                  <a:srgbClr val="000000"/>
                </a:solidFill>
                <a:latin typeface="Arial" pitchFamily="-1" charset="0"/>
              </a:rPr>
              <a:t>D U Maryland College Park, MD</a:t>
            </a:r>
          </a:p>
          <a:p>
            <a:pPr algn="l" eaLnBrk="0" hangingPunct="0"/>
            <a:r>
              <a:rPr lang="en-US" sz="1500" b="0">
                <a:solidFill>
                  <a:srgbClr val="000000"/>
                </a:solidFill>
                <a:latin typeface="Arial" pitchFamily="-1" charset="0"/>
              </a:rPr>
              <a:t>G US DoD Vienna, VA</a:t>
            </a:r>
          </a:p>
          <a:p>
            <a:pPr algn="l" eaLnBrk="0" hangingPunct="0"/>
            <a:r>
              <a:rPr lang="en-US" sz="1500" b="0">
                <a:solidFill>
                  <a:srgbClr val="000000"/>
                </a:solidFill>
                <a:latin typeface="Arial" pitchFamily="-1" charset="0"/>
              </a:rPr>
              <a:t>H ARL Aberdeen, MD</a:t>
            </a:r>
          </a:p>
          <a:p>
            <a:pPr algn="l" eaLnBrk="0" hangingPunct="0"/>
            <a:r>
              <a:rPr lang="en-US" sz="1500" b="0">
                <a:solidFill>
                  <a:srgbClr val="000000"/>
                </a:solidFill>
                <a:latin typeface="Arial" pitchFamily="-1" charset="0"/>
              </a:rPr>
              <a:t>J Verisign, ( 11 locations)</a:t>
            </a:r>
          </a:p>
          <a:p>
            <a:pPr eaLnBrk="0" hangingPunct="0"/>
            <a:endParaRPr lang="en-US" sz="1500" b="0">
              <a:latin typeface="Times New Roman" pitchFamily="-1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TLD and Authoritative DNS Servers</a:t>
            </a:r>
          </a:p>
        </p:txBody>
      </p:sp>
      <p:sp>
        <p:nvSpPr>
          <p:cNvPr id="11796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Top-level domain (TLD) servers</a:t>
            </a:r>
          </a:p>
          <a:p>
            <a:pPr lvl="1" eaLnBrk="1" hangingPunct="1"/>
            <a:r>
              <a:rPr lang="en-US"/>
              <a:t>Generic domains (e.g., com, org, edu)</a:t>
            </a:r>
          </a:p>
          <a:p>
            <a:pPr lvl="1" eaLnBrk="1" hangingPunct="1"/>
            <a:r>
              <a:rPr lang="en-US"/>
              <a:t>Country domains (e.g., uk, fr, ca, jp)</a:t>
            </a:r>
          </a:p>
          <a:p>
            <a:pPr lvl="1" eaLnBrk="1" hangingPunct="1"/>
            <a:r>
              <a:rPr lang="en-US"/>
              <a:t>Typically managed professionally</a:t>
            </a:r>
          </a:p>
          <a:p>
            <a:pPr lvl="2" eaLnBrk="1" hangingPunct="1"/>
            <a:r>
              <a:rPr lang="en-US">
                <a:ea typeface="ＭＳ Ｐゴシック" pitchFamily="-1" charset="-128"/>
              </a:rPr>
              <a:t>Network Solutions maintains servers for “com”</a:t>
            </a:r>
          </a:p>
          <a:p>
            <a:pPr lvl="2" eaLnBrk="1" hangingPunct="1"/>
            <a:r>
              <a:rPr lang="en-US">
                <a:ea typeface="ＭＳ Ｐゴシック" pitchFamily="-1" charset="-128"/>
              </a:rPr>
              <a:t>Educause maintains servers for “edu”</a:t>
            </a:r>
          </a:p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Authoritative DNS servers</a:t>
            </a:r>
          </a:p>
          <a:p>
            <a:pPr lvl="1" eaLnBrk="1" hangingPunct="1"/>
            <a:r>
              <a:rPr lang="en-US"/>
              <a:t>Provide public records for hosts at an organization</a:t>
            </a:r>
          </a:p>
          <a:p>
            <a:pPr lvl="1" eaLnBrk="1" hangingPunct="1"/>
            <a:r>
              <a:rPr lang="en-US"/>
              <a:t>For the organization’s servers (e.g., Web and mail)</a:t>
            </a:r>
          </a:p>
          <a:p>
            <a:pPr lvl="1" eaLnBrk="1" hangingPunct="1"/>
            <a:r>
              <a:rPr lang="en-US"/>
              <a:t>Can be maintained locally or by a service provider</a:t>
            </a:r>
          </a:p>
          <a:p>
            <a:pPr eaLnBrk="1" hangingPunct="1"/>
            <a:endParaRPr lang="en-US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9470DF1-59CA-6845-A300-BD323209B581}" type="slidenum">
              <a:rPr lang="en-US">
                <a:latin typeface="Courier New" pitchFamily="-1" charset="0"/>
              </a:rPr>
              <a:pPr/>
              <a:t>13</a:t>
            </a:fld>
            <a:endParaRPr lang="en-US">
              <a:latin typeface="Courier New" pitchFamily="-1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9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9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9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9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9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9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9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9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9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96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9651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Distributed Hierarchical Database</a:t>
            </a:r>
          </a:p>
        </p:txBody>
      </p:sp>
      <p:sp>
        <p:nvSpPr>
          <p:cNvPr id="44035" name="Slide Number Placeholder 2"/>
          <p:cNvSpPr>
            <a:spLocks noGrp="1"/>
          </p:cNvSpPr>
          <p:nvPr>
            <p:ph type="sldNum" sz="quarter" idx="12"/>
          </p:nvPr>
        </p:nvSpPr>
        <p:spPr bwMode="auto">
          <a:xfrm>
            <a:off x="6858000" y="6492875"/>
            <a:ext cx="21336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5141DF9B-27A5-D743-A27D-700094EE5DDB}" type="slidenum">
              <a:rPr lang="en-US">
                <a:latin typeface="Courier New" pitchFamily="-1" charset="0"/>
              </a:rPr>
              <a:pPr/>
              <a:t>14</a:t>
            </a:fld>
            <a:endParaRPr lang="en-US">
              <a:latin typeface="Courier New" pitchFamily="-1" charset="0"/>
            </a:endParaRPr>
          </a:p>
        </p:txBody>
      </p:sp>
      <p:sp>
        <p:nvSpPr>
          <p:cNvPr id="44036" name="Oval 3"/>
          <p:cNvSpPr>
            <a:spLocks noChangeArrowheads="1"/>
          </p:cNvSpPr>
          <p:nvPr/>
        </p:nvSpPr>
        <p:spPr bwMode="auto">
          <a:xfrm>
            <a:off x="452438" y="2236788"/>
            <a:ext cx="563562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37" name="Text Box 4"/>
          <p:cNvSpPr txBox="1">
            <a:spLocks noChangeArrowheads="1"/>
          </p:cNvSpPr>
          <p:nvPr/>
        </p:nvSpPr>
        <p:spPr bwMode="auto">
          <a:xfrm>
            <a:off x="430213" y="2308225"/>
            <a:ext cx="635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latin typeface="Times New Roman" pitchFamily="-1" charset="0"/>
              </a:rPr>
              <a:t>com</a:t>
            </a:r>
          </a:p>
        </p:txBody>
      </p:sp>
      <p:sp>
        <p:nvSpPr>
          <p:cNvPr id="44038" name="Oval 5"/>
          <p:cNvSpPr>
            <a:spLocks noChangeArrowheads="1"/>
          </p:cNvSpPr>
          <p:nvPr/>
        </p:nvSpPr>
        <p:spPr bwMode="auto">
          <a:xfrm>
            <a:off x="1236663" y="2236788"/>
            <a:ext cx="563562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39" name="Text Box 6"/>
          <p:cNvSpPr txBox="1">
            <a:spLocks noChangeArrowheads="1"/>
          </p:cNvSpPr>
          <p:nvPr/>
        </p:nvSpPr>
        <p:spPr bwMode="auto">
          <a:xfrm>
            <a:off x="1246188" y="2308225"/>
            <a:ext cx="5794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rgbClr val="FF0000"/>
                </a:solidFill>
                <a:latin typeface="Times New Roman" pitchFamily="-1" charset="0"/>
              </a:rPr>
              <a:t>edu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2127250" y="2479675"/>
            <a:ext cx="522288" cy="88900"/>
            <a:chOff x="1347" y="1706"/>
            <a:chExt cx="329" cy="56"/>
          </a:xfrm>
        </p:grpSpPr>
        <p:sp>
          <p:nvSpPr>
            <p:cNvPr id="44107" name="Oval 8"/>
            <p:cNvSpPr>
              <a:spLocks noChangeArrowheads="1"/>
            </p:cNvSpPr>
            <p:nvPr/>
          </p:nvSpPr>
          <p:spPr bwMode="auto">
            <a:xfrm>
              <a:off x="1347" y="1706"/>
              <a:ext cx="56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08" name="Oval 9"/>
            <p:cNvSpPr>
              <a:spLocks noChangeArrowheads="1"/>
            </p:cNvSpPr>
            <p:nvPr/>
          </p:nvSpPr>
          <p:spPr bwMode="auto">
            <a:xfrm>
              <a:off x="1483" y="1706"/>
              <a:ext cx="56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09" name="Oval 10"/>
            <p:cNvSpPr>
              <a:spLocks noChangeArrowheads="1"/>
            </p:cNvSpPr>
            <p:nvPr/>
          </p:nvSpPr>
          <p:spPr bwMode="auto">
            <a:xfrm>
              <a:off x="1620" y="1706"/>
              <a:ext cx="56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4041" name="Oval 11"/>
          <p:cNvSpPr>
            <a:spLocks noChangeArrowheads="1"/>
          </p:cNvSpPr>
          <p:nvPr/>
        </p:nvSpPr>
        <p:spPr bwMode="auto">
          <a:xfrm>
            <a:off x="3035300" y="2236788"/>
            <a:ext cx="563563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42" name="Text Box 12"/>
          <p:cNvSpPr txBox="1">
            <a:spLocks noChangeArrowheads="1"/>
          </p:cNvSpPr>
          <p:nvPr/>
        </p:nvSpPr>
        <p:spPr bwMode="auto">
          <a:xfrm>
            <a:off x="3074988" y="2308225"/>
            <a:ext cx="5508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latin typeface="Times New Roman" pitchFamily="-1" charset="0"/>
              </a:rPr>
              <a:t>org</a:t>
            </a:r>
          </a:p>
        </p:txBody>
      </p:sp>
      <p:sp>
        <p:nvSpPr>
          <p:cNvPr id="44043" name="Rectangle 13"/>
          <p:cNvSpPr>
            <a:spLocks noChangeArrowheads="1"/>
          </p:cNvSpPr>
          <p:nvPr/>
        </p:nvSpPr>
        <p:spPr bwMode="auto">
          <a:xfrm>
            <a:off x="354013" y="2162175"/>
            <a:ext cx="3405187" cy="7588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44" name="Oval 14"/>
          <p:cNvSpPr>
            <a:spLocks noChangeArrowheads="1"/>
          </p:cNvSpPr>
          <p:nvPr/>
        </p:nvSpPr>
        <p:spPr bwMode="auto">
          <a:xfrm>
            <a:off x="4192588" y="2236788"/>
            <a:ext cx="563562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45" name="Text Box 15"/>
          <p:cNvSpPr txBox="1">
            <a:spLocks noChangeArrowheads="1"/>
          </p:cNvSpPr>
          <p:nvPr/>
        </p:nvSpPr>
        <p:spPr bwMode="auto">
          <a:xfrm>
            <a:off x="4291013" y="2308225"/>
            <a:ext cx="4238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latin typeface="Times New Roman" pitchFamily="-1" charset="0"/>
              </a:rPr>
              <a:t>ac</a:t>
            </a:r>
          </a:p>
        </p:txBody>
      </p:sp>
      <p:sp>
        <p:nvSpPr>
          <p:cNvPr id="44046" name="Oval 16"/>
          <p:cNvSpPr>
            <a:spLocks noChangeArrowheads="1"/>
          </p:cNvSpPr>
          <p:nvPr/>
        </p:nvSpPr>
        <p:spPr bwMode="auto">
          <a:xfrm>
            <a:off x="6030913" y="2236788"/>
            <a:ext cx="563562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47" name="Text Box 17"/>
          <p:cNvSpPr txBox="1">
            <a:spLocks noChangeArrowheads="1"/>
          </p:cNvSpPr>
          <p:nvPr/>
        </p:nvSpPr>
        <p:spPr bwMode="auto">
          <a:xfrm>
            <a:off x="6078538" y="2306638"/>
            <a:ext cx="466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rgbClr val="0066FF"/>
                </a:solidFill>
                <a:latin typeface="Times New Roman" pitchFamily="-1" charset="0"/>
              </a:rPr>
              <a:t>uk</a:t>
            </a:r>
          </a:p>
        </p:txBody>
      </p:sp>
      <p:grpSp>
        <p:nvGrpSpPr>
          <p:cNvPr id="3" name="Group 18"/>
          <p:cNvGrpSpPr>
            <a:grpSpLocks/>
          </p:cNvGrpSpPr>
          <p:nvPr/>
        </p:nvGrpSpPr>
        <p:grpSpPr bwMode="auto">
          <a:xfrm>
            <a:off x="5106988" y="2508250"/>
            <a:ext cx="522287" cy="88900"/>
            <a:chOff x="3703" y="1706"/>
            <a:chExt cx="329" cy="56"/>
          </a:xfrm>
        </p:grpSpPr>
        <p:sp>
          <p:nvSpPr>
            <p:cNvPr id="44104" name="Oval 19"/>
            <p:cNvSpPr>
              <a:spLocks noChangeArrowheads="1"/>
            </p:cNvSpPr>
            <p:nvPr/>
          </p:nvSpPr>
          <p:spPr bwMode="auto">
            <a:xfrm>
              <a:off x="3703" y="1706"/>
              <a:ext cx="56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05" name="Oval 20"/>
            <p:cNvSpPr>
              <a:spLocks noChangeArrowheads="1"/>
            </p:cNvSpPr>
            <p:nvPr/>
          </p:nvSpPr>
          <p:spPr bwMode="auto">
            <a:xfrm>
              <a:off x="3839" y="1706"/>
              <a:ext cx="56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06" name="Oval 21"/>
            <p:cNvSpPr>
              <a:spLocks noChangeArrowheads="1"/>
            </p:cNvSpPr>
            <p:nvPr/>
          </p:nvSpPr>
          <p:spPr bwMode="auto">
            <a:xfrm>
              <a:off x="3976" y="1706"/>
              <a:ext cx="56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4049" name="Oval 22"/>
          <p:cNvSpPr>
            <a:spLocks noChangeArrowheads="1"/>
          </p:cNvSpPr>
          <p:nvPr/>
        </p:nvSpPr>
        <p:spPr bwMode="auto">
          <a:xfrm>
            <a:off x="6775450" y="2236788"/>
            <a:ext cx="563563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50" name="Text Box 23"/>
          <p:cNvSpPr txBox="1">
            <a:spLocks noChangeArrowheads="1"/>
          </p:cNvSpPr>
          <p:nvPr/>
        </p:nvSpPr>
        <p:spPr bwMode="auto">
          <a:xfrm>
            <a:off x="6843713" y="2293938"/>
            <a:ext cx="4810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latin typeface="Times New Roman" pitchFamily="-1" charset="0"/>
              </a:rPr>
              <a:t>zw</a:t>
            </a:r>
          </a:p>
        </p:txBody>
      </p:sp>
      <p:sp>
        <p:nvSpPr>
          <p:cNvPr id="44051" name="Rectangle 24"/>
          <p:cNvSpPr>
            <a:spLocks noChangeArrowheads="1"/>
          </p:cNvSpPr>
          <p:nvPr/>
        </p:nvSpPr>
        <p:spPr bwMode="auto">
          <a:xfrm>
            <a:off x="4094163" y="2162175"/>
            <a:ext cx="3405187" cy="7588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52" name="Oval 25"/>
          <p:cNvSpPr>
            <a:spLocks noChangeArrowheads="1"/>
          </p:cNvSpPr>
          <p:nvPr/>
        </p:nvSpPr>
        <p:spPr bwMode="auto">
          <a:xfrm>
            <a:off x="8116888" y="2236788"/>
            <a:ext cx="563562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53" name="Text Box 26"/>
          <p:cNvSpPr txBox="1">
            <a:spLocks noChangeArrowheads="1"/>
          </p:cNvSpPr>
          <p:nvPr/>
        </p:nvSpPr>
        <p:spPr bwMode="auto">
          <a:xfrm>
            <a:off x="8070850" y="2295525"/>
            <a:ext cx="692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chemeClr val="tx2"/>
                </a:solidFill>
                <a:latin typeface="Times New Roman" pitchFamily="-1" charset="0"/>
              </a:rPr>
              <a:t>arpa</a:t>
            </a:r>
          </a:p>
        </p:txBody>
      </p:sp>
      <p:sp>
        <p:nvSpPr>
          <p:cNvPr id="44054" name="Oval 27"/>
          <p:cNvSpPr>
            <a:spLocks noChangeArrowheads="1"/>
          </p:cNvSpPr>
          <p:nvPr/>
        </p:nvSpPr>
        <p:spPr bwMode="auto">
          <a:xfrm>
            <a:off x="4432300" y="1441450"/>
            <a:ext cx="563563" cy="4286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55" name="Text Box 28"/>
          <p:cNvSpPr txBox="1">
            <a:spLocks noChangeArrowheads="1"/>
          </p:cNvSpPr>
          <p:nvPr/>
        </p:nvSpPr>
        <p:spPr bwMode="auto">
          <a:xfrm>
            <a:off x="4953000" y="1169988"/>
            <a:ext cx="1695450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2200" b="0">
                <a:latin typeface="Times New Roman" pitchFamily="-1" charset="0"/>
              </a:rPr>
              <a:t>unnamed</a:t>
            </a:r>
            <a:r>
              <a:rPr lang="en-US" b="0">
                <a:latin typeface="Times New Roman" pitchFamily="-1" charset="0"/>
              </a:rPr>
              <a:t> root</a:t>
            </a:r>
          </a:p>
        </p:txBody>
      </p:sp>
      <p:sp>
        <p:nvSpPr>
          <p:cNvPr id="44056" name="Line 29"/>
          <p:cNvSpPr>
            <a:spLocks noChangeShapeType="1"/>
          </p:cNvSpPr>
          <p:nvPr/>
        </p:nvSpPr>
        <p:spPr bwMode="auto">
          <a:xfrm flipH="1">
            <a:off x="711200" y="1641475"/>
            <a:ext cx="374015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57" name="Line 30"/>
          <p:cNvSpPr>
            <a:spLocks noChangeShapeType="1"/>
          </p:cNvSpPr>
          <p:nvPr/>
        </p:nvSpPr>
        <p:spPr bwMode="auto">
          <a:xfrm flipH="1">
            <a:off x="1541463" y="1738313"/>
            <a:ext cx="2951162" cy="5127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58" name="Line 31"/>
          <p:cNvSpPr>
            <a:spLocks noChangeShapeType="1"/>
          </p:cNvSpPr>
          <p:nvPr/>
        </p:nvSpPr>
        <p:spPr bwMode="auto">
          <a:xfrm flipH="1">
            <a:off x="3316288" y="1808163"/>
            <a:ext cx="1204912" cy="4429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59" name="Line 32"/>
          <p:cNvSpPr>
            <a:spLocks noChangeShapeType="1"/>
          </p:cNvSpPr>
          <p:nvPr/>
        </p:nvSpPr>
        <p:spPr bwMode="auto">
          <a:xfrm flipH="1">
            <a:off x="4479925" y="1862138"/>
            <a:ext cx="234950" cy="374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60" name="Line 33"/>
          <p:cNvSpPr>
            <a:spLocks noChangeShapeType="1"/>
          </p:cNvSpPr>
          <p:nvPr/>
        </p:nvSpPr>
        <p:spPr bwMode="auto">
          <a:xfrm>
            <a:off x="4978400" y="1627188"/>
            <a:ext cx="3324225" cy="623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61" name="Line 34"/>
          <p:cNvSpPr>
            <a:spLocks noChangeShapeType="1"/>
          </p:cNvSpPr>
          <p:nvPr/>
        </p:nvSpPr>
        <p:spPr bwMode="auto">
          <a:xfrm>
            <a:off x="4937125" y="1738313"/>
            <a:ext cx="2119313" cy="5127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62" name="Line 35"/>
          <p:cNvSpPr>
            <a:spLocks noChangeShapeType="1"/>
          </p:cNvSpPr>
          <p:nvPr/>
        </p:nvSpPr>
        <p:spPr bwMode="auto">
          <a:xfrm>
            <a:off x="4881563" y="1822450"/>
            <a:ext cx="1344612" cy="4429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63" name="Oval 36"/>
          <p:cNvSpPr>
            <a:spLocks noChangeArrowheads="1"/>
          </p:cNvSpPr>
          <p:nvPr/>
        </p:nvSpPr>
        <p:spPr bwMode="auto">
          <a:xfrm>
            <a:off x="1247775" y="3186113"/>
            <a:ext cx="563563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64" name="Oval 37"/>
          <p:cNvSpPr>
            <a:spLocks noChangeArrowheads="1"/>
          </p:cNvSpPr>
          <p:nvPr/>
        </p:nvSpPr>
        <p:spPr bwMode="auto">
          <a:xfrm>
            <a:off x="790575" y="4164013"/>
            <a:ext cx="563563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65" name="Oval 38"/>
          <p:cNvSpPr>
            <a:spLocks noChangeArrowheads="1"/>
          </p:cNvSpPr>
          <p:nvPr/>
        </p:nvSpPr>
        <p:spPr bwMode="auto">
          <a:xfrm>
            <a:off x="1801813" y="4162425"/>
            <a:ext cx="563562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66" name="Oval 39"/>
          <p:cNvSpPr>
            <a:spLocks noChangeArrowheads="1"/>
          </p:cNvSpPr>
          <p:nvPr/>
        </p:nvSpPr>
        <p:spPr bwMode="auto">
          <a:xfrm>
            <a:off x="6030913" y="3200400"/>
            <a:ext cx="563562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67" name="Oval 40"/>
          <p:cNvSpPr>
            <a:spLocks noChangeArrowheads="1"/>
          </p:cNvSpPr>
          <p:nvPr/>
        </p:nvSpPr>
        <p:spPr bwMode="auto">
          <a:xfrm>
            <a:off x="6030913" y="4176713"/>
            <a:ext cx="563562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68" name="Oval 41"/>
          <p:cNvSpPr>
            <a:spLocks noChangeArrowheads="1"/>
          </p:cNvSpPr>
          <p:nvPr/>
        </p:nvSpPr>
        <p:spPr bwMode="auto">
          <a:xfrm>
            <a:off x="6030913" y="5140325"/>
            <a:ext cx="563562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69" name="Oval 42"/>
          <p:cNvSpPr>
            <a:spLocks noChangeArrowheads="1"/>
          </p:cNvSpPr>
          <p:nvPr/>
        </p:nvSpPr>
        <p:spPr bwMode="auto">
          <a:xfrm>
            <a:off x="1844675" y="5126038"/>
            <a:ext cx="563563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70" name="Oval 43"/>
          <p:cNvSpPr>
            <a:spLocks noChangeArrowheads="1"/>
          </p:cNvSpPr>
          <p:nvPr/>
        </p:nvSpPr>
        <p:spPr bwMode="auto">
          <a:xfrm>
            <a:off x="790575" y="5126038"/>
            <a:ext cx="563563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71" name="Oval 44"/>
          <p:cNvSpPr>
            <a:spLocks noChangeArrowheads="1"/>
          </p:cNvSpPr>
          <p:nvPr/>
        </p:nvSpPr>
        <p:spPr bwMode="auto">
          <a:xfrm>
            <a:off x="8116888" y="3186113"/>
            <a:ext cx="563562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72" name="Oval 45"/>
          <p:cNvSpPr>
            <a:spLocks noChangeArrowheads="1"/>
          </p:cNvSpPr>
          <p:nvPr/>
        </p:nvSpPr>
        <p:spPr bwMode="auto">
          <a:xfrm>
            <a:off x="8116888" y="4164013"/>
            <a:ext cx="563562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73" name="Oval 46"/>
          <p:cNvSpPr>
            <a:spLocks noChangeArrowheads="1"/>
          </p:cNvSpPr>
          <p:nvPr/>
        </p:nvSpPr>
        <p:spPr bwMode="auto">
          <a:xfrm>
            <a:off x="8116888" y="5126038"/>
            <a:ext cx="563562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74" name="Text Box 47"/>
          <p:cNvSpPr txBox="1">
            <a:spLocks noChangeArrowheads="1"/>
          </p:cNvSpPr>
          <p:nvPr/>
        </p:nvSpPr>
        <p:spPr bwMode="auto">
          <a:xfrm>
            <a:off x="1262063" y="3249613"/>
            <a:ext cx="565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rgbClr val="FF0000"/>
                </a:solidFill>
                <a:latin typeface="Times New Roman" pitchFamily="-1" charset="0"/>
              </a:rPr>
              <a:t>bar</a:t>
            </a:r>
          </a:p>
        </p:txBody>
      </p:sp>
      <p:sp>
        <p:nvSpPr>
          <p:cNvPr id="44075" name="Text Box 48"/>
          <p:cNvSpPr txBox="1">
            <a:spLocks noChangeArrowheads="1"/>
          </p:cNvSpPr>
          <p:nvPr/>
        </p:nvSpPr>
        <p:spPr bwMode="auto">
          <a:xfrm>
            <a:off x="747713" y="4246563"/>
            <a:ext cx="663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latin typeface="Times New Roman" pitchFamily="-1" charset="0"/>
              </a:rPr>
              <a:t>west</a:t>
            </a:r>
          </a:p>
        </p:txBody>
      </p:sp>
      <p:sp>
        <p:nvSpPr>
          <p:cNvPr id="44076" name="Text Box 49"/>
          <p:cNvSpPr txBox="1">
            <a:spLocks noChangeArrowheads="1"/>
          </p:cNvSpPr>
          <p:nvPr/>
        </p:nvSpPr>
        <p:spPr bwMode="auto">
          <a:xfrm>
            <a:off x="1768475" y="4246563"/>
            <a:ext cx="6064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rgbClr val="FF0000"/>
                </a:solidFill>
                <a:latin typeface="Times New Roman" pitchFamily="-1" charset="0"/>
              </a:rPr>
              <a:t>east</a:t>
            </a:r>
          </a:p>
        </p:txBody>
      </p:sp>
      <p:sp>
        <p:nvSpPr>
          <p:cNvPr id="44077" name="Text Box 50"/>
          <p:cNvSpPr txBox="1">
            <a:spLocks noChangeArrowheads="1"/>
          </p:cNvSpPr>
          <p:nvPr/>
        </p:nvSpPr>
        <p:spPr bwMode="auto">
          <a:xfrm>
            <a:off x="831850" y="5175250"/>
            <a:ext cx="522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latin typeface="Times New Roman" pitchFamily="-1" charset="0"/>
              </a:rPr>
              <a:t>foo</a:t>
            </a:r>
          </a:p>
        </p:txBody>
      </p:sp>
      <p:sp>
        <p:nvSpPr>
          <p:cNvPr id="44078" name="Text Box 51"/>
          <p:cNvSpPr txBox="1">
            <a:spLocks noChangeArrowheads="1"/>
          </p:cNvSpPr>
          <p:nvPr/>
        </p:nvSpPr>
        <p:spPr bwMode="auto">
          <a:xfrm>
            <a:off x="1885950" y="5175250"/>
            <a:ext cx="522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rgbClr val="FF0000"/>
                </a:solidFill>
                <a:latin typeface="Times New Roman" pitchFamily="-1" charset="0"/>
              </a:rPr>
              <a:t>my</a:t>
            </a:r>
          </a:p>
        </p:txBody>
      </p:sp>
      <p:sp>
        <p:nvSpPr>
          <p:cNvPr id="44079" name="Line 52"/>
          <p:cNvSpPr>
            <a:spLocks noChangeShapeType="1"/>
          </p:cNvSpPr>
          <p:nvPr/>
        </p:nvSpPr>
        <p:spPr bwMode="auto">
          <a:xfrm>
            <a:off x="1541463" y="2813050"/>
            <a:ext cx="1587" cy="373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80" name="Line 53"/>
          <p:cNvSpPr>
            <a:spLocks noChangeShapeType="1"/>
          </p:cNvSpPr>
          <p:nvPr/>
        </p:nvSpPr>
        <p:spPr bwMode="auto">
          <a:xfrm flipH="1">
            <a:off x="1050925" y="3762375"/>
            <a:ext cx="360363" cy="401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81" name="Line 54"/>
          <p:cNvSpPr>
            <a:spLocks noChangeShapeType="1"/>
          </p:cNvSpPr>
          <p:nvPr/>
        </p:nvSpPr>
        <p:spPr bwMode="auto">
          <a:xfrm>
            <a:off x="1625600" y="3748088"/>
            <a:ext cx="415925" cy="428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82" name="Line 55"/>
          <p:cNvSpPr>
            <a:spLocks noChangeShapeType="1"/>
          </p:cNvSpPr>
          <p:nvPr/>
        </p:nvSpPr>
        <p:spPr bwMode="auto">
          <a:xfrm>
            <a:off x="1071563" y="4745038"/>
            <a:ext cx="1587" cy="387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83" name="Line 56"/>
          <p:cNvSpPr>
            <a:spLocks noChangeShapeType="1"/>
          </p:cNvSpPr>
          <p:nvPr/>
        </p:nvSpPr>
        <p:spPr bwMode="auto">
          <a:xfrm>
            <a:off x="2097088" y="4730750"/>
            <a:ext cx="1587" cy="401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84" name="Line 57"/>
          <p:cNvSpPr>
            <a:spLocks noChangeShapeType="1"/>
          </p:cNvSpPr>
          <p:nvPr/>
        </p:nvSpPr>
        <p:spPr bwMode="auto">
          <a:xfrm>
            <a:off x="6311900" y="2833688"/>
            <a:ext cx="1588" cy="3667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85" name="Line 58"/>
          <p:cNvSpPr>
            <a:spLocks noChangeShapeType="1"/>
          </p:cNvSpPr>
          <p:nvPr/>
        </p:nvSpPr>
        <p:spPr bwMode="auto">
          <a:xfrm>
            <a:off x="6313488" y="3762375"/>
            <a:ext cx="1587" cy="428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86" name="Line 59"/>
          <p:cNvSpPr>
            <a:spLocks noChangeShapeType="1"/>
          </p:cNvSpPr>
          <p:nvPr/>
        </p:nvSpPr>
        <p:spPr bwMode="auto">
          <a:xfrm>
            <a:off x="6313488" y="4773613"/>
            <a:ext cx="1587" cy="387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87" name="Oval 60"/>
          <p:cNvSpPr>
            <a:spLocks noChangeArrowheads="1"/>
          </p:cNvSpPr>
          <p:nvPr/>
        </p:nvSpPr>
        <p:spPr bwMode="auto">
          <a:xfrm>
            <a:off x="8116888" y="6053138"/>
            <a:ext cx="563562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88" name="Line 61"/>
          <p:cNvSpPr>
            <a:spLocks noChangeShapeType="1"/>
          </p:cNvSpPr>
          <p:nvPr/>
        </p:nvSpPr>
        <p:spPr bwMode="auto">
          <a:xfrm>
            <a:off x="8428038" y="2805113"/>
            <a:ext cx="1587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89" name="Line 62"/>
          <p:cNvSpPr>
            <a:spLocks noChangeShapeType="1"/>
          </p:cNvSpPr>
          <p:nvPr/>
        </p:nvSpPr>
        <p:spPr bwMode="auto">
          <a:xfrm>
            <a:off x="8399463" y="3748088"/>
            <a:ext cx="1587" cy="4095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90" name="Line 63"/>
          <p:cNvSpPr>
            <a:spLocks noChangeShapeType="1"/>
          </p:cNvSpPr>
          <p:nvPr/>
        </p:nvSpPr>
        <p:spPr bwMode="auto">
          <a:xfrm>
            <a:off x="8399463" y="4716463"/>
            <a:ext cx="1587" cy="4095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91" name="Line 64"/>
          <p:cNvSpPr>
            <a:spLocks noChangeShapeType="1"/>
          </p:cNvSpPr>
          <p:nvPr/>
        </p:nvSpPr>
        <p:spPr bwMode="auto">
          <a:xfrm>
            <a:off x="8399463" y="5686425"/>
            <a:ext cx="1587" cy="382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92" name="Text Box 65"/>
          <p:cNvSpPr txBox="1">
            <a:spLocks noChangeArrowheads="1"/>
          </p:cNvSpPr>
          <p:nvPr/>
        </p:nvSpPr>
        <p:spPr bwMode="auto">
          <a:xfrm>
            <a:off x="6100763" y="3249613"/>
            <a:ext cx="4238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rgbClr val="0066FF"/>
                </a:solidFill>
                <a:latin typeface="Times New Roman" pitchFamily="-1" charset="0"/>
              </a:rPr>
              <a:t>ac</a:t>
            </a:r>
          </a:p>
        </p:txBody>
      </p:sp>
      <p:sp>
        <p:nvSpPr>
          <p:cNvPr id="44093" name="Text Box 66"/>
          <p:cNvSpPr txBox="1">
            <a:spLocks noChangeArrowheads="1"/>
          </p:cNvSpPr>
          <p:nvPr/>
        </p:nvSpPr>
        <p:spPr bwMode="auto">
          <a:xfrm>
            <a:off x="5995988" y="4260850"/>
            <a:ext cx="635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rgbClr val="0066FF"/>
                </a:solidFill>
                <a:latin typeface="Times New Roman" pitchFamily="-1" charset="0"/>
              </a:rPr>
              <a:t>cam</a:t>
            </a:r>
          </a:p>
        </p:txBody>
      </p:sp>
      <p:sp>
        <p:nvSpPr>
          <p:cNvPr id="44094" name="Text Box 67"/>
          <p:cNvSpPr txBox="1">
            <a:spLocks noChangeArrowheads="1"/>
          </p:cNvSpPr>
          <p:nvPr/>
        </p:nvSpPr>
        <p:spPr bwMode="auto">
          <a:xfrm>
            <a:off x="6045200" y="5216525"/>
            <a:ext cx="536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rgbClr val="0066FF"/>
                </a:solidFill>
                <a:latin typeface="Times New Roman" pitchFamily="-1" charset="0"/>
              </a:rPr>
              <a:t>usr</a:t>
            </a:r>
          </a:p>
        </p:txBody>
      </p:sp>
      <p:sp>
        <p:nvSpPr>
          <p:cNvPr id="44095" name="Text Box 68"/>
          <p:cNvSpPr txBox="1">
            <a:spLocks noChangeArrowheads="1"/>
          </p:cNvSpPr>
          <p:nvPr/>
        </p:nvSpPr>
        <p:spPr bwMode="auto">
          <a:xfrm>
            <a:off x="8147050" y="3235325"/>
            <a:ext cx="54927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80000"/>
              </a:lnSpc>
            </a:pPr>
            <a:r>
              <a:rPr lang="en-US" sz="1400">
                <a:solidFill>
                  <a:schemeClr val="tx2"/>
                </a:solidFill>
                <a:latin typeface="Times New Roman" pitchFamily="-1" charset="0"/>
              </a:rPr>
              <a:t>in-</a:t>
            </a:r>
          </a:p>
          <a:p>
            <a:pPr eaLnBrk="0" hangingPunct="0">
              <a:lnSpc>
                <a:spcPct val="80000"/>
              </a:lnSpc>
            </a:pPr>
            <a:r>
              <a:rPr lang="en-US" sz="1400">
                <a:solidFill>
                  <a:schemeClr val="tx2"/>
                </a:solidFill>
                <a:latin typeface="Times New Roman" pitchFamily="-1" charset="0"/>
              </a:rPr>
              <a:t>addr</a:t>
            </a:r>
          </a:p>
        </p:txBody>
      </p:sp>
      <p:sp>
        <p:nvSpPr>
          <p:cNvPr id="44096" name="Text Box 69"/>
          <p:cNvSpPr txBox="1">
            <a:spLocks noChangeArrowheads="1"/>
          </p:cNvSpPr>
          <p:nvPr/>
        </p:nvSpPr>
        <p:spPr bwMode="auto">
          <a:xfrm>
            <a:off x="8210550" y="4246563"/>
            <a:ext cx="438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chemeClr val="tx2"/>
                </a:solidFill>
                <a:latin typeface="Times New Roman" pitchFamily="-1" charset="0"/>
              </a:rPr>
              <a:t>12</a:t>
            </a:r>
          </a:p>
        </p:txBody>
      </p:sp>
      <p:sp>
        <p:nvSpPr>
          <p:cNvPr id="44097" name="Text Box 70"/>
          <p:cNvSpPr txBox="1">
            <a:spLocks noChangeArrowheads="1"/>
          </p:cNvSpPr>
          <p:nvPr/>
        </p:nvSpPr>
        <p:spPr bwMode="auto">
          <a:xfrm>
            <a:off x="8208963" y="5202238"/>
            <a:ext cx="438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chemeClr val="tx2"/>
                </a:solidFill>
                <a:latin typeface="Times New Roman" pitchFamily="-1" charset="0"/>
              </a:rPr>
              <a:t>34</a:t>
            </a:r>
          </a:p>
        </p:txBody>
      </p:sp>
      <p:sp>
        <p:nvSpPr>
          <p:cNvPr id="44098" name="Text Box 71"/>
          <p:cNvSpPr txBox="1">
            <a:spLocks noChangeArrowheads="1"/>
          </p:cNvSpPr>
          <p:nvPr/>
        </p:nvSpPr>
        <p:spPr bwMode="auto">
          <a:xfrm>
            <a:off x="8208963" y="6103938"/>
            <a:ext cx="438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chemeClr val="tx2"/>
                </a:solidFill>
                <a:latin typeface="Times New Roman" pitchFamily="-1" charset="0"/>
              </a:rPr>
              <a:t>56</a:t>
            </a:r>
          </a:p>
        </p:txBody>
      </p:sp>
      <p:sp>
        <p:nvSpPr>
          <p:cNvPr id="44099" name="Text Box 72"/>
          <p:cNvSpPr txBox="1">
            <a:spLocks noChangeArrowheads="1"/>
          </p:cNvSpPr>
          <p:nvPr/>
        </p:nvSpPr>
        <p:spPr bwMode="auto">
          <a:xfrm>
            <a:off x="1949450" y="2895600"/>
            <a:ext cx="18526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b="0">
                <a:latin typeface="Times New Roman" pitchFamily="-1" charset="0"/>
              </a:rPr>
              <a:t>generic domains</a:t>
            </a:r>
          </a:p>
        </p:txBody>
      </p:sp>
      <p:sp>
        <p:nvSpPr>
          <p:cNvPr id="44100" name="Text Box 73"/>
          <p:cNvSpPr txBox="1">
            <a:spLocks noChangeArrowheads="1"/>
          </p:cNvSpPr>
          <p:nvPr/>
        </p:nvSpPr>
        <p:spPr bwMode="auto">
          <a:xfrm>
            <a:off x="4149725" y="2895600"/>
            <a:ext cx="18811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b="0">
                <a:latin typeface="Times New Roman" pitchFamily="-1" charset="0"/>
              </a:rPr>
              <a:t>country domains</a:t>
            </a:r>
          </a:p>
        </p:txBody>
      </p:sp>
      <p:sp>
        <p:nvSpPr>
          <p:cNvPr id="44101" name="Text Box 74"/>
          <p:cNvSpPr txBox="1">
            <a:spLocks noChangeArrowheads="1"/>
          </p:cNvSpPr>
          <p:nvPr/>
        </p:nvSpPr>
        <p:spPr bwMode="auto">
          <a:xfrm>
            <a:off x="1262063" y="5699125"/>
            <a:ext cx="19113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rgbClr val="FF0000"/>
                </a:solidFill>
                <a:latin typeface="Times New Roman" pitchFamily="-1" charset="0"/>
              </a:rPr>
              <a:t>my.east.bar.edu</a:t>
            </a:r>
          </a:p>
        </p:txBody>
      </p:sp>
      <p:sp>
        <p:nvSpPr>
          <p:cNvPr id="44102" name="Text Box 75"/>
          <p:cNvSpPr txBox="1">
            <a:spLocks noChangeArrowheads="1"/>
          </p:cNvSpPr>
          <p:nvPr/>
        </p:nvSpPr>
        <p:spPr bwMode="auto">
          <a:xfrm>
            <a:off x="5386388" y="5699125"/>
            <a:ext cx="17002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rgbClr val="0066FF"/>
                </a:solidFill>
                <a:latin typeface="Times New Roman" pitchFamily="-1" charset="0"/>
              </a:rPr>
              <a:t>usr.cam.ac.uk</a:t>
            </a:r>
          </a:p>
        </p:txBody>
      </p:sp>
      <p:sp>
        <p:nvSpPr>
          <p:cNvPr id="44103" name="Text Box 76"/>
          <p:cNvSpPr txBox="1">
            <a:spLocks noChangeArrowheads="1"/>
          </p:cNvSpPr>
          <p:nvPr/>
        </p:nvSpPr>
        <p:spPr bwMode="auto">
          <a:xfrm>
            <a:off x="6553200" y="6400800"/>
            <a:ext cx="15875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chemeClr val="tx2"/>
                </a:solidFill>
                <a:latin typeface="Times New Roman" pitchFamily="-1" charset="0"/>
              </a:rPr>
              <a:t>12.34.56.0/24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Using DNS</a:t>
            </a:r>
          </a:p>
        </p:txBody>
      </p:sp>
      <p:sp>
        <p:nvSpPr>
          <p:cNvPr id="11837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Local DNS server (“default name server”)</a:t>
            </a:r>
          </a:p>
          <a:p>
            <a:pPr lvl="1" eaLnBrk="1" hangingPunct="1"/>
            <a:r>
              <a:rPr lang="en-US" dirty="0"/>
              <a:t>Usually near the end hosts who use it</a:t>
            </a:r>
          </a:p>
          <a:p>
            <a:pPr lvl="1" eaLnBrk="1" hangingPunct="1"/>
            <a:r>
              <a:rPr lang="en-US" dirty="0"/>
              <a:t>Local hosts configured with local server (e.g., /etc/</a:t>
            </a:r>
            <a:r>
              <a:rPr lang="en-US" dirty="0" err="1"/>
              <a:t>resolv.conf</a:t>
            </a:r>
            <a:r>
              <a:rPr lang="en-US" dirty="0"/>
              <a:t>) or learn the server via DHCP</a:t>
            </a:r>
          </a:p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Client application</a:t>
            </a:r>
          </a:p>
          <a:p>
            <a:pPr lvl="1" eaLnBrk="1" hangingPunct="1"/>
            <a:r>
              <a:rPr lang="en-US" dirty="0"/>
              <a:t>Extract server name (e.g., from the URL)</a:t>
            </a:r>
          </a:p>
          <a:p>
            <a:pPr lvl="1" eaLnBrk="1" hangingPunct="1"/>
            <a:r>
              <a:rPr lang="en-US" dirty="0"/>
              <a:t>Do </a:t>
            </a:r>
            <a:r>
              <a:rPr lang="en-US" i="1" dirty="0" err="1"/>
              <a:t>gethostbyname</a:t>
            </a:r>
            <a:r>
              <a:rPr lang="en-US" i="1" dirty="0"/>
              <a:t>()</a:t>
            </a:r>
            <a:r>
              <a:rPr lang="en-US" dirty="0"/>
              <a:t> to trigger resolver code</a:t>
            </a:r>
          </a:p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Server application</a:t>
            </a:r>
          </a:p>
          <a:p>
            <a:pPr lvl="1" eaLnBrk="1" hangingPunct="1"/>
            <a:r>
              <a:rPr lang="en-US" dirty="0"/>
              <a:t>Extract client IP address from socket</a:t>
            </a:r>
          </a:p>
          <a:p>
            <a:pPr lvl="1" eaLnBrk="1" hangingPunct="1"/>
            <a:r>
              <a:rPr lang="en-US" dirty="0"/>
              <a:t>Optional </a:t>
            </a:r>
            <a:r>
              <a:rPr lang="en-US" i="1" dirty="0" err="1"/>
              <a:t>gethostbyaddr</a:t>
            </a:r>
            <a:r>
              <a:rPr lang="en-US" i="1" dirty="0"/>
              <a:t>()</a:t>
            </a:r>
            <a:r>
              <a:rPr lang="en-US" dirty="0"/>
              <a:t> to translate into name</a:t>
            </a:r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683BA7F-CE7C-C748-B49C-EAA02049FBE0}" type="slidenum">
              <a:rPr lang="en-US">
                <a:latin typeface="Courier New" pitchFamily="-1" charset="0"/>
              </a:rPr>
              <a:pPr/>
              <a:t>15</a:t>
            </a:fld>
            <a:endParaRPr lang="en-US">
              <a:latin typeface="Courier New" pitchFamily="-1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3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3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3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3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3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3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3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3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3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3747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PA1 </a:t>
            </a:r>
            <a:r>
              <a:rPr lang="en-US" dirty="0" smtClean="0"/>
              <a:t>grades will be out </a:t>
            </a:r>
            <a:r>
              <a:rPr lang="en-US" dirty="0" smtClean="0"/>
              <a:t>today on </a:t>
            </a:r>
            <a:r>
              <a:rPr lang="en-US" dirty="0" err="1" smtClean="0"/>
              <a:t>UBLearns</a:t>
            </a:r>
            <a:r>
              <a:rPr lang="en-US" smtClean="0"/>
              <a:t>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86465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2" name="Rectangle 6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Example</a:t>
            </a:r>
          </a:p>
        </p:txBody>
      </p:sp>
      <p:sp>
        <p:nvSpPr>
          <p:cNvPr id="48133" name="Rectangle 65"/>
          <p:cNvSpPr>
            <a:spLocks noGrp="1" noChangeArrowheads="1"/>
          </p:cNvSpPr>
          <p:nvPr>
            <p:ph sz="half" idx="1"/>
          </p:nvPr>
        </p:nvSpPr>
        <p:spPr>
          <a:xfrm>
            <a:off x="304800" y="1447800"/>
            <a:ext cx="3733800" cy="1295400"/>
          </a:xfrm>
        </p:spPr>
        <p:txBody>
          <a:bodyPr/>
          <a:lstStyle/>
          <a:p>
            <a:pPr eaLnBrk="1" hangingPunct="1">
              <a:spcAft>
                <a:spcPts val="3000"/>
              </a:spcAft>
              <a:buFontTx/>
              <a:buNone/>
            </a:pPr>
            <a:r>
              <a:rPr lang="en-US" sz="2400">
                <a:ea typeface="ＭＳ Ｐゴシック" pitchFamily="-1" charset="-128"/>
                <a:cs typeface="ＭＳ Ｐゴシック" pitchFamily="-1" charset="-128"/>
              </a:rPr>
              <a:t>Host at </a:t>
            </a:r>
            <a:r>
              <a:rPr lang="en-US" sz="2400">
                <a:latin typeface="Courier" pitchFamily="-1" charset="0"/>
                <a:ea typeface="Courier" pitchFamily="-1" charset="0"/>
                <a:cs typeface="Courier" pitchFamily="-1" charset="0"/>
              </a:rPr>
              <a:t>cis.poly.edu </a:t>
            </a:r>
            <a:r>
              <a:rPr lang="en-US" sz="2400">
                <a:ea typeface="ＭＳ Ｐゴシック" pitchFamily="-1" charset="-128"/>
                <a:cs typeface="ＭＳ Ｐゴシック" pitchFamily="-1" charset="-128"/>
              </a:rPr>
              <a:t>wants IP address for </a:t>
            </a:r>
            <a:r>
              <a:rPr lang="en-US" sz="2400">
                <a:latin typeface="Courier" pitchFamily="-1" charset="0"/>
                <a:ea typeface="Courier" pitchFamily="-1" charset="0"/>
                <a:cs typeface="Courier" pitchFamily="-1" charset="0"/>
              </a:rPr>
              <a:t>gaia.cs.umass.edu</a:t>
            </a:r>
          </a:p>
        </p:txBody>
      </p:sp>
      <p:sp>
        <p:nvSpPr>
          <p:cNvPr id="48134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F366539-C3BC-FC44-A517-B4C27CF666BF}" type="slidenum">
              <a:rPr lang="en-US">
                <a:latin typeface="Courier New" pitchFamily="-1" charset="0"/>
              </a:rPr>
              <a:pPr/>
              <a:t>17</a:t>
            </a:fld>
            <a:endParaRPr lang="en-US">
              <a:latin typeface="Courier New" pitchFamily="-1" charset="0"/>
            </a:endParaRPr>
          </a:p>
        </p:txBody>
      </p:sp>
      <p:graphicFrame>
        <p:nvGraphicFramePr>
          <p:cNvPr id="48130" name="Object 2"/>
          <p:cNvGraphicFramePr>
            <a:graphicFrameLocks noChangeAspect="1"/>
          </p:cNvGraphicFramePr>
          <p:nvPr/>
        </p:nvGraphicFramePr>
        <p:xfrm>
          <a:off x="3514725" y="5100638"/>
          <a:ext cx="833438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49" name="Clip" r:id="rId4" imgW="1305000" imgH="1085760" progId="">
                  <p:embed/>
                </p:oleObj>
              </mc:Choice>
              <mc:Fallback>
                <p:oleObj name="Clip" r:id="rId4" imgW="1305000" imgH="108576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4725" y="5100638"/>
                        <a:ext cx="833438" cy="638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135" name="Text Box 3"/>
          <p:cNvSpPr txBox="1">
            <a:spLocks noChangeArrowheads="1"/>
          </p:cNvSpPr>
          <p:nvPr/>
        </p:nvSpPr>
        <p:spPr bwMode="auto">
          <a:xfrm>
            <a:off x="2682875" y="5486400"/>
            <a:ext cx="1844675" cy="611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latin typeface="Comic Sans MS" pitchFamily="-1" charset="0"/>
              </a:rPr>
              <a:t>requesting host</a:t>
            </a:r>
            <a:endParaRPr lang="en-US" sz="2400" b="0">
              <a:latin typeface="Times New Roman" pitchFamily="-1" charset="0"/>
            </a:endParaRPr>
          </a:p>
          <a:p>
            <a:pPr eaLnBrk="0" hangingPunct="0"/>
            <a:r>
              <a:rPr lang="en-US" sz="1600"/>
              <a:t>cis.poly.edu</a:t>
            </a:r>
            <a:endParaRPr lang="en-US" sz="1600" b="0">
              <a:latin typeface="Times New Roman" pitchFamily="-1" charset="0"/>
            </a:endParaRPr>
          </a:p>
        </p:txBody>
      </p:sp>
      <p:sp>
        <p:nvSpPr>
          <p:cNvPr id="48136" name="Text Box 4"/>
          <p:cNvSpPr txBox="1">
            <a:spLocks noChangeArrowheads="1"/>
          </p:cNvSpPr>
          <p:nvPr/>
        </p:nvSpPr>
        <p:spPr bwMode="auto">
          <a:xfrm>
            <a:off x="6457950" y="6048375"/>
            <a:ext cx="22621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/>
              <a:t>gaia.cs.umass.edu</a:t>
            </a:r>
            <a:endParaRPr lang="en-US" sz="1600" b="0">
              <a:latin typeface="Times New Roman" pitchFamily="-1" charset="0"/>
            </a:endParaRPr>
          </a:p>
        </p:txBody>
      </p:sp>
      <p:graphicFrame>
        <p:nvGraphicFramePr>
          <p:cNvPr id="48131" name="Object 3"/>
          <p:cNvGraphicFramePr>
            <a:graphicFrameLocks noChangeAspect="1"/>
          </p:cNvGraphicFramePr>
          <p:nvPr/>
        </p:nvGraphicFramePr>
        <p:xfrm>
          <a:off x="5638800" y="5991225"/>
          <a:ext cx="833438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50" name="Clip" r:id="rId6" imgW="1305000" imgH="1085760" progId="">
                  <p:embed/>
                </p:oleObj>
              </mc:Choice>
              <mc:Fallback>
                <p:oleObj name="Clip" r:id="rId6" imgW="1305000" imgH="1085760" progId="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5991225"/>
                        <a:ext cx="833438" cy="638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3762375" y="3025775"/>
            <a:ext cx="369888" cy="657225"/>
            <a:chOff x="4180" y="783"/>
            <a:chExt cx="150" cy="307"/>
          </a:xfrm>
        </p:grpSpPr>
        <p:sp>
          <p:nvSpPr>
            <p:cNvPr id="48187" name="AutoShape 7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88" name="Rectangle 8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89" name="Rectangle 9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90" name="AutoShape 10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91" name="Line 11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92" name="Line 12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93" name="Rectangle 13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94" name="Rectangle 14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8138" name="Text Box 15"/>
          <p:cNvSpPr txBox="1">
            <a:spLocks noChangeArrowheads="1"/>
          </p:cNvSpPr>
          <p:nvPr/>
        </p:nvSpPr>
        <p:spPr bwMode="auto">
          <a:xfrm>
            <a:off x="4316413" y="1219200"/>
            <a:ext cx="20113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latin typeface="Comic Sans MS" pitchFamily="-1" charset="0"/>
              </a:rPr>
              <a:t>root DNS server</a:t>
            </a:r>
            <a:endParaRPr lang="en-US" sz="1600" b="0">
              <a:latin typeface="Times New Roman" pitchFamily="-1" charset="0"/>
            </a:endParaRPr>
          </a:p>
        </p:txBody>
      </p:sp>
      <p:sp>
        <p:nvSpPr>
          <p:cNvPr id="1185808" name="Line 16"/>
          <p:cNvSpPr>
            <a:spLocks noChangeShapeType="1"/>
          </p:cNvSpPr>
          <p:nvPr/>
        </p:nvSpPr>
        <p:spPr bwMode="auto">
          <a:xfrm flipH="1" flipV="1">
            <a:off x="3811588" y="3713163"/>
            <a:ext cx="0" cy="13144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85809" name="Line 17"/>
          <p:cNvSpPr>
            <a:spLocks noChangeShapeType="1"/>
          </p:cNvSpPr>
          <p:nvPr/>
        </p:nvSpPr>
        <p:spPr bwMode="auto">
          <a:xfrm flipV="1">
            <a:off x="3925888" y="2017713"/>
            <a:ext cx="914400" cy="9715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85810" name="Line 18"/>
          <p:cNvSpPr>
            <a:spLocks noChangeShapeType="1"/>
          </p:cNvSpPr>
          <p:nvPr/>
        </p:nvSpPr>
        <p:spPr bwMode="auto">
          <a:xfrm flipV="1">
            <a:off x="4211638" y="3179763"/>
            <a:ext cx="1485900" cy="95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85811" name="Line 19"/>
          <p:cNvSpPr>
            <a:spLocks noChangeShapeType="1"/>
          </p:cNvSpPr>
          <p:nvPr/>
        </p:nvSpPr>
        <p:spPr bwMode="auto">
          <a:xfrm flipH="1" flipV="1">
            <a:off x="4211638" y="3351213"/>
            <a:ext cx="1419225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85812" name="Line 20"/>
          <p:cNvSpPr>
            <a:spLocks noChangeShapeType="1"/>
          </p:cNvSpPr>
          <p:nvPr/>
        </p:nvSpPr>
        <p:spPr bwMode="auto">
          <a:xfrm flipH="1">
            <a:off x="4135438" y="2246313"/>
            <a:ext cx="733425" cy="762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85813" name="Line 21"/>
          <p:cNvSpPr>
            <a:spLocks noChangeShapeType="1"/>
          </p:cNvSpPr>
          <p:nvPr/>
        </p:nvSpPr>
        <p:spPr bwMode="auto">
          <a:xfrm>
            <a:off x="4002088" y="3741738"/>
            <a:ext cx="9525" cy="132397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" name="Group 22"/>
          <p:cNvGrpSpPr>
            <a:grpSpLocks/>
          </p:cNvGrpSpPr>
          <p:nvPr/>
        </p:nvGrpSpPr>
        <p:grpSpPr bwMode="auto">
          <a:xfrm>
            <a:off x="1617663" y="3116263"/>
            <a:ext cx="1998662" cy="611187"/>
            <a:chOff x="2800" y="2132"/>
            <a:chExt cx="1259" cy="385"/>
          </a:xfrm>
        </p:grpSpPr>
        <p:sp>
          <p:nvSpPr>
            <p:cNvPr id="48185" name="Rectangle 23"/>
            <p:cNvSpPr>
              <a:spLocks noChangeArrowheads="1"/>
            </p:cNvSpPr>
            <p:nvPr/>
          </p:nvSpPr>
          <p:spPr bwMode="auto">
            <a:xfrm>
              <a:off x="2838" y="2178"/>
              <a:ext cx="1182" cy="30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86" name="Text Box 24"/>
            <p:cNvSpPr txBox="1">
              <a:spLocks noChangeArrowheads="1"/>
            </p:cNvSpPr>
            <p:nvPr/>
          </p:nvSpPr>
          <p:spPr bwMode="auto">
            <a:xfrm>
              <a:off x="2800" y="2132"/>
              <a:ext cx="1259" cy="3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800" b="0">
                  <a:latin typeface="Comic Sans MS" pitchFamily="-1" charset="0"/>
                </a:rPr>
                <a:t>local DNS server</a:t>
              </a:r>
              <a:endParaRPr lang="en-US" sz="2400" b="0">
                <a:latin typeface="Times New Roman" pitchFamily="-1" charset="0"/>
              </a:endParaRPr>
            </a:p>
            <a:p>
              <a:pPr eaLnBrk="0" hangingPunct="0"/>
              <a:r>
                <a:rPr lang="en-US" sz="1600"/>
                <a:t>dns.poly.edu</a:t>
              </a:r>
              <a:endParaRPr lang="en-US" sz="1600" b="0">
                <a:latin typeface="Times New Roman" pitchFamily="-1" charset="0"/>
              </a:endParaRPr>
            </a:p>
          </p:txBody>
        </p:sp>
      </p:grpSp>
      <p:sp>
        <p:nvSpPr>
          <p:cNvPr id="1185817" name="Text Box 25"/>
          <p:cNvSpPr txBox="1">
            <a:spLocks noChangeArrowheads="1"/>
          </p:cNvSpPr>
          <p:nvPr/>
        </p:nvSpPr>
        <p:spPr bwMode="auto">
          <a:xfrm>
            <a:off x="3522663" y="4568825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solidFill>
                  <a:srgbClr val="FF0000"/>
                </a:solidFill>
                <a:latin typeface="Arial" pitchFamily="-1" charset="0"/>
              </a:rPr>
              <a:t>1</a:t>
            </a:r>
            <a:endParaRPr lang="en-US" sz="2400" b="0">
              <a:latin typeface="Times New Roman" pitchFamily="-1" charset="0"/>
            </a:endParaRPr>
          </a:p>
        </p:txBody>
      </p:sp>
      <p:sp>
        <p:nvSpPr>
          <p:cNvPr id="1185818" name="Text Box 26"/>
          <p:cNvSpPr txBox="1">
            <a:spLocks noChangeArrowheads="1"/>
          </p:cNvSpPr>
          <p:nvPr/>
        </p:nvSpPr>
        <p:spPr bwMode="auto">
          <a:xfrm>
            <a:off x="4065588" y="22352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solidFill>
                  <a:srgbClr val="FF0000"/>
                </a:solidFill>
                <a:latin typeface="Arial" pitchFamily="-1" charset="0"/>
              </a:rPr>
              <a:t>2</a:t>
            </a:r>
            <a:endParaRPr lang="en-US" sz="2400" b="0">
              <a:latin typeface="Times New Roman" pitchFamily="-1" charset="0"/>
            </a:endParaRPr>
          </a:p>
        </p:txBody>
      </p:sp>
      <p:sp>
        <p:nvSpPr>
          <p:cNvPr id="1185819" name="Text Box 27"/>
          <p:cNvSpPr txBox="1">
            <a:spLocks noChangeArrowheads="1"/>
          </p:cNvSpPr>
          <p:nvPr/>
        </p:nvSpPr>
        <p:spPr bwMode="auto">
          <a:xfrm>
            <a:off x="4503738" y="2473325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solidFill>
                  <a:srgbClr val="FF0000"/>
                </a:solidFill>
                <a:latin typeface="Arial" pitchFamily="-1" charset="0"/>
              </a:rPr>
              <a:t>3</a:t>
            </a:r>
            <a:endParaRPr lang="en-US" sz="2400" b="0">
              <a:latin typeface="Times New Roman" pitchFamily="-1" charset="0"/>
            </a:endParaRPr>
          </a:p>
        </p:txBody>
      </p:sp>
      <p:sp>
        <p:nvSpPr>
          <p:cNvPr id="1185820" name="Text Box 28"/>
          <p:cNvSpPr txBox="1">
            <a:spLocks noChangeArrowheads="1"/>
          </p:cNvSpPr>
          <p:nvPr/>
        </p:nvSpPr>
        <p:spPr bwMode="auto">
          <a:xfrm>
            <a:off x="4818063" y="28829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solidFill>
                  <a:srgbClr val="FF0000"/>
                </a:solidFill>
                <a:latin typeface="Arial" pitchFamily="-1" charset="0"/>
              </a:rPr>
              <a:t>4</a:t>
            </a:r>
            <a:endParaRPr lang="en-US" sz="2400" b="0">
              <a:latin typeface="Times New Roman" pitchFamily="-1" charset="0"/>
            </a:endParaRPr>
          </a:p>
        </p:txBody>
      </p:sp>
      <p:sp>
        <p:nvSpPr>
          <p:cNvPr id="1185821" name="Text Box 29"/>
          <p:cNvSpPr txBox="1">
            <a:spLocks noChangeArrowheads="1"/>
          </p:cNvSpPr>
          <p:nvPr/>
        </p:nvSpPr>
        <p:spPr bwMode="auto">
          <a:xfrm>
            <a:off x="4848225" y="337026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solidFill>
                  <a:srgbClr val="FF0000"/>
                </a:solidFill>
                <a:latin typeface="Arial" pitchFamily="-1" charset="0"/>
              </a:rPr>
              <a:t>5</a:t>
            </a:r>
            <a:endParaRPr lang="en-US" sz="2400" b="0">
              <a:latin typeface="Times New Roman" pitchFamily="-1" charset="0"/>
            </a:endParaRPr>
          </a:p>
        </p:txBody>
      </p:sp>
      <p:sp>
        <p:nvSpPr>
          <p:cNvPr id="1185822" name="Text Box 30"/>
          <p:cNvSpPr txBox="1">
            <a:spLocks noChangeArrowheads="1"/>
          </p:cNvSpPr>
          <p:nvPr/>
        </p:nvSpPr>
        <p:spPr bwMode="auto">
          <a:xfrm>
            <a:off x="5445125" y="4410075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solidFill>
                  <a:srgbClr val="FF0000"/>
                </a:solidFill>
                <a:latin typeface="Arial" pitchFamily="-1" charset="0"/>
              </a:rPr>
              <a:t>6</a:t>
            </a:r>
            <a:endParaRPr lang="en-US" sz="2400" b="0">
              <a:latin typeface="Times New Roman" pitchFamily="-1" charset="0"/>
            </a:endParaRPr>
          </a:p>
        </p:txBody>
      </p:sp>
      <p:grpSp>
        <p:nvGrpSpPr>
          <p:cNvPr id="4" name="Group 31"/>
          <p:cNvGrpSpPr>
            <a:grpSpLocks/>
          </p:cNvGrpSpPr>
          <p:nvPr/>
        </p:nvGrpSpPr>
        <p:grpSpPr bwMode="auto">
          <a:xfrm>
            <a:off x="4876800" y="1606550"/>
            <a:ext cx="369888" cy="657225"/>
            <a:chOff x="4180" y="783"/>
            <a:chExt cx="150" cy="307"/>
          </a:xfrm>
        </p:grpSpPr>
        <p:sp>
          <p:nvSpPr>
            <p:cNvPr id="48177" name="AutoShape 32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78" name="Rectangle 33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79" name="Rectangle 34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80" name="AutoShape 35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81" name="Line 36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82" name="Line 37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83" name="Rectangle 38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84" name="Rectangle 39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" name="Group 40"/>
          <p:cNvGrpSpPr>
            <a:grpSpLocks/>
          </p:cNvGrpSpPr>
          <p:nvPr/>
        </p:nvGrpSpPr>
        <p:grpSpPr bwMode="auto">
          <a:xfrm>
            <a:off x="5705475" y="3035300"/>
            <a:ext cx="369888" cy="657225"/>
            <a:chOff x="4180" y="783"/>
            <a:chExt cx="150" cy="307"/>
          </a:xfrm>
        </p:grpSpPr>
        <p:sp>
          <p:nvSpPr>
            <p:cNvPr id="48169" name="AutoShape 41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70" name="Rectangle 42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71" name="Rectangle 43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72" name="AutoShape 44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73" name="Line 45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74" name="Line 46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75" name="Rectangle 47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76" name="Rectangle 48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6" name="Group 49"/>
          <p:cNvGrpSpPr>
            <a:grpSpLocks/>
          </p:cNvGrpSpPr>
          <p:nvPr/>
        </p:nvGrpSpPr>
        <p:grpSpPr bwMode="auto">
          <a:xfrm>
            <a:off x="5686425" y="4654550"/>
            <a:ext cx="369888" cy="657225"/>
            <a:chOff x="4180" y="783"/>
            <a:chExt cx="150" cy="307"/>
          </a:xfrm>
        </p:grpSpPr>
        <p:sp>
          <p:nvSpPr>
            <p:cNvPr id="48161" name="AutoShape 50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62" name="Rectangle 51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63" name="Rectangle 52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64" name="AutoShape 53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65" name="Line 54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66" name="Line 55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67" name="Rectangle 56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68" name="Rectangle 57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8155" name="Text Box 58"/>
          <p:cNvSpPr txBox="1">
            <a:spLocks noChangeArrowheads="1"/>
          </p:cNvSpPr>
          <p:nvPr/>
        </p:nvSpPr>
        <p:spPr bwMode="auto">
          <a:xfrm>
            <a:off x="4768850" y="5286375"/>
            <a:ext cx="2617788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0">
                <a:latin typeface="Comic Sans MS" pitchFamily="-1" charset="0"/>
              </a:rPr>
              <a:t>authoritative DNS server</a:t>
            </a:r>
            <a:endParaRPr lang="en-US" sz="2400" b="0">
              <a:latin typeface="Times New Roman" pitchFamily="-1" charset="0"/>
            </a:endParaRPr>
          </a:p>
          <a:p>
            <a:pPr eaLnBrk="0" hangingPunct="0"/>
            <a:r>
              <a:rPr lang="en-US" sz="1600"/>
              <a:t>dns.cs.umass.edu</a:t>
            </a:r>
            <a:endParaRPr lang="en-US" sz="1600" b="0">
              <a:latin typeface="Times New Roman" pitchFamily="-1" charset="0"/>
            </a:endParaRPr>
          </a:p>
        </p:txBody>
      </p:sp>
      <p:sp>
        <p:nvSpPr>
          <p:cNvPr id="1185851" name="Text Box 59"/>
          <p:cNvSpPr txBox="1">
            <a:spLocks noChangeArrowheads="1"/>
          </p:cNvSpPr>
          <p:nvPr/>
        </p:nvSpPr>
        <p:spPr bwMode="auto">
          <a:xfrm>
            <a:off x="4818063" y="4440238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solidFill>
                  <a:srgbClr val="FF0000"/>
                </a:solidFill>
                <a:latin typeface="Arial" pitchFamily="-1" charset="0"/>
              </a:rPr>
              <a:t>7</a:t>
            </a:r>
            <a:endParaRPr lang="en-US" sz="2400" b="0">
              <a:latin typeface="Times New Roman" pitchFamily="-1" charset="0"/>
            </a:endParaRPr>
          </a:p>
        </p:txBody>
      </p:sp>
      <p:sp>
        <p:nvSpPr>
          <p:cNvPr id="1185852" name="Text Box 60"/>
          <p:cNvSpPr txBox="1">
            <a:spLocks noChangeArrowheads="1"/>
          </p:cNvSpPr>
          <p:nvPr/>
        </p:nvSpPr>
        <p:spPr bwMode="auto">
          <a:xfrm>
            <a:off x="4075113" y="4587875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solidFill>
                  <a:srgbClr val="FF0000"/>
                </a:solidFill>
                <a:latin typeface="Arial" pitchFamily="-1" charset="0"/>
              </a:rPr>
              <a:t>8</a:t>
            </a:r>
            <a:endParaRPr lang="en-US" sz="2400" b="0">
              <a:latin typeface="Times New Roman" pitchFamily="-1" charset="0"/>
            </a:endParaRPr>
          </a:p>
        </p:txBody>
      </p:sp>
      <p:sp>
        <p:nvSpPr>
          <p:cNvPr id="1185853" name="Line 61"/>
          <p:cNvSpPr>
            <a:spLocks noChangeShapeType="1"/>
          </p:cNvSpPr>
          <p:nvPr/>
        </p:nvSpPr>
        <p:spPr bwMode="auto">
          <a:xfrm>
            <a:off x="4144963" y="3511550"/>
            <a:ext cx="1493837" cy="131445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85854" name="Line 62"/>
          <p:cNvSpPr>
            <a:spLocks noChangeShapeType="1"/>
          </p:cNvSpPr>
          <p:nvPr/>
        </p:nvSpPr>
        <p:spPr bwMode="auto">
          <a:xfrm flipH="1" flipV="1">
            <a:off x="4105275" y="3627438"/>
            <a:ext cx="1493838" cy="130175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160" name="Text Box 63"/>
          <p:cNvSpPr txBox="1">
            <a:spLocks noChangeArrowheads="1"/>
          </p:cNvSpPr>
          <p:nvPr/>
        </p:nvSpPr>
        <p:spPr bwMode="auto">
          <a:xfrm>
            <a:off x="5076825" y="2590800"/>
            <a:ext cx="2011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latin typeface="Comic Sans MS" pitchFamily="-1" charset="0"/>
              </a:rPr>
              <a:t>TLD DNS server</a:t>
            </a:r>
            <a:endParaRPr lang="en-US" sz="1600" b="0">
              <a:latin typeface="Times New Roman" pitchFamily="-1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5808" grpId="0" animBg="1"/>
      <p:bldP spid="1185809" grpId="0" animBg="1"/>
      <p:bldP spid="1185810" grpId="0" animBg="1"/>
      <p:bldP spid="1185811" grpId="0" animBg="1"/>
      <p:bldP spid="1185812" grpId="0" animBg="1"/>
      <p:bldP spid="1185813" grpId="0" animBg="1"/>
      <p:bldP spid="1185817" grpId="0"/>
      <p:bldP spid="1185818" grpId="0"/>
      <p:bldP spid="1185819" grpId="0"/>
      <p:bldP spid="1185820" grpId="0"/>
      <p:bldP spid="1185821" grpId="0"/>
      <p:bldP spid="1185822" grpId="0"/>
      <p:bldP spid="1185851" grpId="0"/>
      <p:bldP spid="1185852" grpId="0"/>
      <p:bldP spid="1185853" grpId="0" animBg="1"/>
      <p:bldP spid="118585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Recursive vs. Iterative Queries</a:t>
            </a:r>
          </a:p>
        </p:txBody>
      </p:sp>
      <p:sp>
        <p:nvSpPr>
          <p:cNvPr id="50181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219200"/>
            <a:ext cx="3657600" cy="5486400"/>
          </a:xfrm>
        </p:spPr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Recursive query</a:t>
            </a:r>
          </a:p>
          <a:p>
            <a:pPr lvl="1" eaLnBrk="1" hangingPunct="1"/>
            <a:r>
              <a:rPr lang="en-US"/>
              <a:t>Ask server to get answer for you</a:t>
            </a:r>
          </a:p>
          <a:p>
            <a:pPr lvl="1" eaLnBrk="1" hangingPunct="1"/>
            <a:r>
              <a:rPr lang="en-US"/>
              <a:t>E.g., request 1 and response 8</a:t>
            </a:r>
          </a:p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Iterative query</a:t>
            </a:r>
          </a:p>
          <a:p>
            <a:pPr lvl="1" eaLnBrk="1" hangingPunct="1"/>
            <a:r>
              <a:rPr lang="en-US"/>
              <a:t>Ask server who </a:t>
            </a:r>
            <a:br>
              <a:rPr lang="en-US"/>
            </a:br>
            <a:r>
              <a:rPr lang="en-US"/>
              <a:t>to ask next</a:t>
            </a:r>
          </a:p>
          <a:p>
            <a:pPr lvl="1" eaLnBrk="1" hangingPunct="1"/>
            <a:r>
              <a:rPr lang="en-US"/>
              <a:t>E.g., all other request-response pairs</a:t>
            </a:r>
          </a:p>
        </p:txBody>
      </p:sp>
      <p:sp>
        <p:nvSpPr>
          <p:cNvPr id="5018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DDCD2EC-2C69-F94E-B9EC-13C7AE79CEEF}" type="slidenum">
              <a:rPr lang="en-US">
                <a:latin typeface="Courier New" pitchFamily="-1" charset="0"/>
              </a:rPr>
              <a:pPr/>
              <a:t>18</a:t>
            </a:fld>
            <a:endParaRPr lang="en-US">
              <a:latin typeface="Courier New" pitchFamily="-1" charset="0"/>
            </a:endParaRPr>
          </a:p>
        </p:txBody>
      </p:sp>
      <p:graphicFrame>
        <p:nvGraphicFramePr>
          <p:cNvPr id="50178" name="Object 2"/>
          <p:cNvGraphicFramePr>
            <a:graphicFrameLocks noChangeAspect="1"/>
          </p:cNvGraphicFramePr>
          <p:nvPr/>
        </p:nvGraphicFramePr>
        <p:xfrm>
          <a:off x="5202238" y="5102225"/>
          <a:ext cx="833437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97" name="Clip" r:id="rId4" imgW="1305000" imgH="1085760" progId="">
                  <p:embed/>
                </p:oleObj>
              </mc:Choice>
              <mc:Fallback>
                <p:oleObj name="Clip" r:id="rId4" imgW="1305000" imgH="108576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2238" y="5102225"/>
                        <a:ext cx="833437" cy="638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183" name="Text Box 5"/>
          <p:cNvSpPr txBox="1">
            <a:spLocks noChangeArrowheads="1"/>
          </p:cNvSpPr>
          <p:nvPr/>
        </p:nvSpPr>
        <p:spPr bwMode="auto">
          <a:xfrm>
            <a:off x="4370388" y="5680075"/>
            <a:ext cx="1844675" cy="611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latin typeface="Comic Sans MS" pitchFamily="-1" charset="0"/>
              </a:rPr>
              <a:t>requesting host</a:t>
            </a:r>
            <a:endParaRPr lang="en-US" sz="2400" b="0">
              <a:latin typeface="Times New Roman" pitchFamily="-1" charset="0"/>
            </a:endParaRPr>
          </a:p>
          <a:p>
            <a:pPr eaLnBrk="0" hangingPunct="0"/>
            <a:r>
              <a:rPr lang="en-US" sz="1600"/>
              <a:t>cis.poly.edu</a:t>
            </a:r>
            <a:endParaRPr lang="en-US" sz="1600" b="0">
              <a:latin typeface="Times New Roman" pitchFamily="-1" charset="0"/>
            </a:endParaRPr>
          </a:p>
        </p:txBody>
      </p:sp>
      <p:graphicFrame>
        <p:nvGraphicFramePr>
          <p:cNvPr id="50179" name="Object 3"/>
          <p:cNvGraphicFramePr>
            <a:graphicFrameLocks noChangeAspect="1"/>
          </p:cNvGraphicFramePr>
          <p:nvPr/>
        </p:nvGraphicFramePr>
        <p:xfrm>
          <a:off x="7326313" y="5978525"/>
          <a:ext cx="833437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98" name="Clip" r:id="rId6" imgW="1305000" imgH="1085760" progId="">
                  <p:embed/>
                </p:oleObj>
              </mc:Choice>
              <mc:Fallback>
                <p:oleObj name="Clip" r:id="rId6" imgW="1305000" imgH="1085760" progId="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26313" y="5978525"/>
                        <a:ext cx="833437" cy="638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5449888" y="3027363"/>
            <a:ext cx="369887" cy="657225"/>
            <a:chOff x="4180" y="783"/>
            <a:chExt cx="150" cy="307"/>
          </a:xfrm>
        </p:grpSpPr>
        <p:sp>
          <p:nvSpPr>
            <p:cNvPr id="50234" name="AutoShape 8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35" name="Rectangle 9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36" name="Rectangle 10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37" name="AutoShape 11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38" name="Line 12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39" name="Line 13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40" name="Rectangle 14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41" name="Rectangle 15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50185" name="Text Box 16"/>
          <p:cNvSpPr txBox="1">
            <a:spLocks noChangeArrowheads="1"/>
          </p:cNvSpPr>
          <p:nvPr/>
        </p:nvSpPr>
        <p:spPr bwMode="auto">
          <a:xfrm>
            <a:off x="6003925" y="1279525"/>
            <a:ext cx="2011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latin typeface="Comic Sans MS" pitchFamily="-1" charset="0"/>
              </a:rPr>
              <a:t>root DNS server</a:t>
            </a:r>
            <a:endParaRPr lang="en-US" sz="1600" b="0">
              <a:latin typeface="Times New Roman" pitchFamily="-1" charset="0"/>
            </a:endParaRPr>
          </a:p>
        </p:txBody>
      </p:sp>
      <p:sp>
        <p:nvSpPr>
          <p:cNvPr id="50186" name="Line 17"/>
          <p:cNvSpPr>
            <a:spLocks noChangeShapeType="1"/>
          </p:cNvSpPr>
          <p:nvPr/>
        </p:nvSpPr>
        <p:spPr bwMode="auto">
          <a:xfrm flipH="1" flipV="1">
            <a:off x="5499100" y="3714750"/>
            <a:ext cx="0" cy="13144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187" name="Line 18"/>
          <p:cNvSpPr>
            <a:spLocks noChangeShapeType="1"/>
          </p:cNvSpPr>
          <p:nvPr/>
        </p:nvSpPr>
        <p:spPr bwMode="auto">
          <a:xfrm flipV="1">
            <a:off x="5613400" y="2019300"/>
            <a:ext cx="914400" cy="9715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188" name="Line 19"/>
          <p:cNvSpPr>
            <a:spLocks noChangeShapeType="1"/>
          </p:cNvSpPr>
          <p:nvPr/>
        </p:nvSpPr>
        <p:spPr bwMode="auto">
          <a:xfrm flipV="1">
            <a:off x="5899150" y="3181350"/>
            <a:ext cx="1485900" cy="95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189" name="Line 20"/>
          <p:cNvSpPr>
            <a:spLocks noChangeShapeType="1"/>
          </p:cNvSpPr>
          <p:nvPr/>
        </p:nvSpPr>
        <p:spPr bwMode="auto">
          <a:xfrm flipH="1" flipV="1">
            <a:off x="5899150" y="3352800"/>
            <a:ext cx="1419225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190" name="Line 21"/>
          <p:cNvSpPr>
            <a:spLocks noChangeShapeType="1"/>
          </p:cNvSpPr>
          <p:nvPr/>
        </p:nvSpPr>
        <p:spPr bwMode="auto">
          <a:xfrm flipH="1">
            <a:off x="5822950" y="2247900"/>
            <a:ext cx="733425" cy="762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191" name="Line 22"/>
          <p:cNvSpPr>
            <a:spLocks noChangeShapeType="1"/>
          </p:cNvSpPr>
          <p:nvPr/>
        </p:nvSpPr>
        <p:spPr bwMode="auto">
          <a:xfrm>
            <a:off x="5689600" y="3743325"/>
            <a:ext cx="9525" cy="132397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3429000" y="3351213"/>
            <a:ext cx="1998663" cy="611187"/>
            <a:chOff x="2800" y="2132"/>
            <a:chExt cx="1259" cy="385"/>
          </a:xfrm>
        </p:grpSpPr>
        <p:sp>
          <p:nvSpPr>
            <p:cNvPr id="50232" name="Rectangle 24"/>
            <p:cNvSpPr>
              <a:spLocks noChangeArrowheads="1"/>
            </p:cNvSpPr>
            <p:nvPr/>
          </p:nvSpPr>
          <p:spPr bwMode="auto">
            <a:xfrm>
              <a:off x="2838" y="2178"/>
              <a:ext cx="1182" cy="30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33" name="Text Box 25"/>
            <p:cNvSpPr txBox="1">
              <a:spLocks noChangeArrowheads="1"/>
            </p:cNvSpPr>
            <p:nvPr/>
          </p:nvSpPr>
          <p:spPr bwMode="auto">
            <a:xfrm>
              <a:off x="2800" y="2132"/>
              <a:ext cx="1259" cy="3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800" b="0">
                  <a:latin typeface="Comic Sans MS" pitchFamily="-1" charset="0"/>
                </a:rPr>
                <a:t>local DNS server</a:t>
              </a:r>
              <a:endParaRPr lang="en-US" sz="2400" b="0">
                <a:latin typeface="Times New Roman" pitchFamily="-1" charset="0"/>
              </a:endParaRPr>
            </a:p>
            <a:p>
              <a:pPr eaLnBrk="0" hangingPunct="0"/>
              <a:r>
                <a:rPr lang="en-US" sz="1600"/>
                <a:t>dns.poly.edu</a:t>
              </a:r>
              <a:endParaRPr lang="en-US" sz="1600" b="0">
                <a:latin typeface="Times New Roman" pitchFamily="-1" charset="0"/>
              </a:endParaRPr>
            </a:p>
          </p:txBody>
        </p:sp>
      </p:grpSp>
      <p:sp>
        <p:nvSpPr>
          <p:cNvPr id="50193" name="Text Box 26"/>
          <p:cNvSpPr txBox="1">
            <a:spLocks noChangeArrowheads="1"/>
          </p:cNvSpPr>
          <p:nvPr/>
        </p:nvSpPr>
        <p:spPr bwMode="auto">
          <a:xfrm>
            <a:off x="5210175" y="457041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solidFill>
                  <a:srgbClr val="FF0000"/>
                </a:solidFill>
                <a:latin typeface="Arial" pitchFamily="-1" charset="0"/>
              </a:rPr>
              <a:t>1</a:t>
            </a:r>
            <a:endParaRPr lang="en-US" sz="2400" b="0">
              <a:latin typeface="Times New Roman" pitchFamily="-1" charset="0"/>
            </a:endParaRPr>
          </a:p>
        </p:txBody>
      </p:sp>
      <p:sp>
        <p:nvSpPr>
          <p:cNvPr id="50194" name="Text Box 27"/>
          <p:cNvSpPr txBox="1">
            <a:spLocks noChangeArrowheads="1"/>
          </p:cNvSpPr>
          <p:nvPr/>
        </p:nvSpPr>
        <p:spPr bwMode="auto">
          <a:xfrm>
            <a:off x="5753100" y="2236788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solidFill>
                  <a:srgbClr val="FF0000"/>
                </a:solidFill>
                <a:latin typeface="Arial" pitchFamily="-1" charset="0"/>
              </a:rPr>
              <a:t>2</a:t>
            </a:r>
            <a:endParaRPr lang="en-US" sz="2400" b="0">
              <a:latin typeface="Times New Roman" pitchFamily="-1" charset="0"/>
            </a:endParaRPr>
          </a:p>
        </p:txBody>
      </p:sp>
      <p:sp>
        <p:nvSpPr>
          <p:cNvPr id="50195" name="Text Box 28"/>
          <p:cNvSpPr txBox="1">
            <a:spLocks noChangeArrowheads="1"/>
          </p:cNvSpPr>
          <p:nvPr/>
        </p:nvSpPr>
        <p:spPr bwMode="auto">
          <a:xfrm>
            <a:off x="6191250" y="247491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solidFill>
                  <a:srgbClr val="FF0000"/>
                </a:solidFill>
                <a:latin typeface="Arial" pitchFamily="-1" charset="0"/>
              </a:rPr>
              <a:t>3</a:t>
            </a:r>
            <a:endParaRPr lang="en-US" sz="2400" b="0">
              <a:latin typeface="Times New Roman" pitchFamily="-1" charset="0"/>
            </a:endParaRPr>
          </a:p>
        </p:txBody>
      </p:sp>
      <p:sp>
        <p:nvSpPr>
          <p:cNvPr id="50196" name="Text Box 29"/>
          <p:cNvSpPr txBox="1">
            <a:spLocks noChangeArrowheads="1"/>
          </p:cNvSpPr>
          <p:nvPr/>
        </p:nvSpPr>
        <p:spPr bwMode="auto">
          <a:xfrm>
            <a:off x="6505575" y="2884488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solidFill>
                  <a:srgbClr val="FF0000"/>
                </a:solidFill>
                <a:latin typeface="Arial" pitchFamily="-1" charset="0"/>
              </a:rPr>
              <a:t>4</a:t>
            </a:r>
            <a:endParaRPr lang="en-US" sz="2400" b="0">
              <a:latin typeface="Times New Roman" pitchFamily="-1" charset="0"/>
            </a:endParaRPr>
          </a:p>
        </p:txBody>
      </p:sp>
      <p:sp>
        <p:nvSpPr>
          <p:cNvPr id="50197" name="Text Box 30"/>
          <p:cNvSpPr txBox="1">
            <a:spLocks noChangeArrowheads="1"/>
          </p:cNvSpPr>
          <p:nvPr/>
        </p:nvSpPr>
        <p:spPr bwMode="auto">
          <a:xfrm>
            <a:off x="6535738" y="337185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solidFill>
                  <a:srgbClr val="FF0000"/>
                </a:solidFill>
                <a:latin typeface="Arial" pitchFamily="-1" charset="0"/>
              </a:rPr>
              <a:t>5</a:t>
            </a:r>
            <a:endParaRPr lang="en-US" sz="2400" b="0">
              <a:latin typeface="Times New Roman" pitchFamily="-1" charset="0"/>
            </a:endParaRPr>
          </a:p>
        </p:txBody>
      </p:sp>
      <p:sp>
        <p:nvSpPr>
          <p:cNvPr id="50198" name="Text Box 31"/>
          <p:cNvSpPr txBox="1">
            <a:spLocks noChangeArrowheads="1"/>
          </p:cNvSpPr>
          <p:nvPr/>
        </p:nvSpPr>
        <p:spPr bwMode="auto">
          <a:xfrm>
            <a:off x="7132638" y="441166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solidFill>
                  <a:srgbClr val="FF0000"/>
                </a:solidFill>
                <a:latin typeface="Arial" pitchFamily="-1" charset="0"/>
              </a:rPr>
              <a:t>6</a:t>
            </a:r>
            <a:endParaRPr lang="en-US" sz="2400" b="0">
              <a:latin typeface="Times New Roman" pitchFamily="-1" charset="0"/>
            </a:endParaRPr>
          </a:p>
        </p:txBody>
      </p:sp>
      <p:grpSp>
        <p:nvGrpSpPr>
          <p:cNvPr id="4" name="Group 32"/>
          <p:cNvGrpSpPr>
            <a:grpSpLocks/>
          </p:cNvGrpSpPr>
          <p:nvPr/>
        </p:nvGrpSpPr>
        <p:grpSpPr bwMode="auto">
          <a:xfrm>
            <a:off x="6564313" y="1608138"/>
            <a:ext cx="369887" cy="657225"/>
            <a:chOff x="4180" y="783"/>
            <a:chExt cx="150" cy="307"/>
          </a:xfrm>
        </p:grpSpPr>
        <p:sp>
          <p:nvSpPr>
            <p:cNvPr id="50224" name="AutoShape 33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25" name="Rectangle 34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26" name="Rectangle 35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27" name="AutoShape 36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28" name="Line 37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29" name="Line 38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30" name="Rectangle 39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31" name="Rectangle 40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" name="Group 41"/>
          <p:cNvGrpSpPr>
            <a:grpSpLocks/>
          </p:cNvGrpSpPr>
          <p:nvPr/>
        </p:nvGrpSpPr>
        <p:grpSpPr bwMode="auto">
          <a:xfrm>
            <a:off x="7392988" y="3036888"/>
            <a:ext cx="369887" cy="657225"/>
            <a:chOff x="4180" y="783"/>
            <a:chExt cx="150" cy="307"/>
          </a:xfrm>
        </p:grpSpPr>
        <p:sp>
          <p:nvSpPr>
            <p:cNvPr id="50216" name="AutoShape 42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17" name="Rectangle 43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18" name="Rectangle 44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19" name="AutoShape 45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20" name="Line 46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21" name="Line 47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22" name="Rectangle 48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23" name="Rectangle 49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6" name="Group 50"/>
          <p:cNvGrpSpPr>
            <a:grpSpLocks/>
          </p:cNvGrpSpPr>
          <p:nvPr/>
        </p:nvGrpSpPr>
        <p:grpSpPr bwMode="auto">
          <a:xfrm>
            <a:off x="7373938" y="4656138"/>
            <a:ext cx="369887" cy="657225"/>
            <a:chOff x="4180" y="783"/>
            <a:chExt cx="150" cy="307"/>
          </a:xfrm>
        </p:grpSpPr>
        <p:sp>
          <p:nvSpPr>
            <p:cNvPr id="50208" name="AutoShape 51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09" name="Rectangle 52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10" name="Rectangle 53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11" name="AutoShape 54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12" name="Line 55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13" name="Line 56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14" name="Rectangle 57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15" name="Rectangle 58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50202" name="Text Box 59"/>
          <p:cNvSpPr txBox="1">
            <a:spLocks noChangeArrowheads="1"/>
          </p:cNvSpPr>
          <p:nvPr/>
        </p:nvSpPr>
        <p:spPr bwMode="auto">
          <a:xfrm>
            <a:off x="6456363" y="5303838"/>
            <a:ext cx="2617787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0">
                <a:latin typeface="Comic Sans MS" pitchFamily="-1" charset="0"/>
              </a:rPr>
              <a:t>authoritative DNS server</a:t>
            </a:r>
            <a:endParaRPr lang="en-US" sz="2400" b="0">
              <a:latin typeface="Times New Roman" pitchFamily="-1" charset="0"/>
            </a:endParaRPr>
          </a:p>
          <a:p>
            <a:pPr eaLnBrk="0" hangingPunct="0"/>
            <a:r>
              <a:rPr lang="en-US" sz="1600"/>
              <a:t>dns.cs.umass.edu</a:t>
            </a:r>
            <a:endParaRPr lang="en-US" sz="1600" b="0">
              <a:latin typeface="Times New Roman" pitchFamily="-1" charset="0"/>
            </a:endParaRPr>
          </a:p>
        </p:txBody>
      </p:sp>
      <p:sp>
        <p:nvSpPr>
          <p:cNvPr id="50203" name="Text Box 60"/>
          <p:cNvSpPr txBox="1">
            <a:spLocks noChangeArrowheads="1"/>
          </p:cNvSpPr>
          <p:nvPr/>
        </p:nvSpPr>
        <p:spPr bwMode="auto">
          <a:xfrm>
            <a:off x="6505575" y="4441825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solidFill>
                  <a:srgbClr val="FF0000"/>
                </a:solidFill>
                <a:latin typeface="Arial" pitchFamily="-1" charset="0"/>
              </a:rPr>
              <a:t>7</a:t>
            </a:r>
            <a:endParaRPr lang="en-US" sz="2400" b="0">
              <a:latin typeface="Times New Roman" pitchFamily="-1" charset="0"/>
            </a:endParaRPr>
          </a:p>
        </p:txBody>
      </p:sp>
      <p:sp>
        <p:nvSpPr>
          <p:cNvPr id="50204" name="Text Box 61"/>
          <p:cNvSpPr txBox="1">
            <a:spLocks noChangeArrowheads="1"/>
          </p:cNvSpPr>
          <p:nvPr/>
        </p:nvSpPr>
        <p:spPr bwMode="auto">
          <a:xfrm>
            <a:off x="5762625" y="458946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solidFill>
                  <a:srgbClr val="FF0000"/>
                </a:solidFill>
                <a:latin typeface="Arial" pitchFamily="-1" charset="0"/>
              </a:rPr>
              <a:t>8</a:t>
            </a:r>
            <a:endParaRPr lang="en-US" sz="2400" b="0">
              <a:latin typeface="Times New Roman" pitchFamily="-1" charset="0"/>
            </a:endParaRPr>
          </a:p>
        </p:txBody>
      </p:sp>
      <p:sp>
        <p:nvSpPr>
          <p:cNvPr id="50205" name="Line 62"/>
          <p:cNvSpPr>
            <a:spLocks noChangeShapeType="1"/>
          </p:cNvSpPr>
          <p:nvPr/>
        </p:nvSpPr>
        <p:spPr bwMode="auto">
          <a:xfrm>
            <a:off x="5832475" y="3513138"/>
            <a:ext cx="1493838" cy="131445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206" name="Line 63"/>
          <p:cNvSpPr>
            <a:spLocks noChangeShapeType="1"/>
          </p:cNvSpPr>
          <p:nvPr/>
        </p:nvSpPr>
        <p:spPr bwMode="auto">
          <a:xfrm flipH="1" flipV="1">
            <a:off x="5792788" y="3629025"/>
            <a:ext cx="1493837" cy="130175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207" name="Text Box 64"/>
          <p:cNvSpPr txBox="1">
            <a:spLocks noChangeArrowheads="1"/>
          </p:cNvSpPr>
          <p:nvPr/>
        </p:nvSpPr>
        <p:spPr bwMode="auto">
          <a:xfrm>
            <a:off x="6764338" y="2651125"/>
            <a:ext cx="20113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latin typeface="Comic Sans MS" pitchFamily="-1" charset="0"/>
              </a:rPr>
              <a:t>TLD DNS server</a:t>
            </a:r>
            <a:endParaRPr lang="en-US" sz="1600" b="0">
              <a:latin typeface="Times New Roman" pitchFamily="-1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DNS Caching</a:t>
            </a:r>
          </a:p>
        </p:txBody>
      </p:sp>
      <p:sp>
        <p:nvSpPr>
          <p:cNvPr id="11898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Performing all these queries take time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And all this before the actual communication takes place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E.g., 1-second latency before starting Web download</a:t>
            </a:r>
          </a:p>
          <a:p>
            <a:pPr eaLnBrk="1" hangingPunct="1">
              <a:lnSpc>
                <a:spcPct val="90000"/>
              </a:lnSpc>
            </a:pP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Caching can substantially reduce overhead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The top-level servers very rarely change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Popular sites (e.g., </a:t>
            </a:r>
            <a:r>
              <a:rPr lang="en-US" dirty="0" err="1"/>
              <a:t>www.cnn.com</a:t>
            </a:r>
            <a:r>
              <a:rPr lang="en-US" dirty="0"/>
              <a:t>) visited often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Local DNS server often has the information cached</a:t>
            </a:r>
          </a:p>
          <a:p>
            <a:pPr eaLnBrk="1" hangingPunct="1">
              <a:lnSpc>
                <a:spcPct val="90000"/>
              </a:lnSpc>
            </a:pP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How DNS caching works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DNS servers cache responses to queries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Responses include a “time to live” (TTL) field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Server deletes the cached entry after TTL expires</a:t>
            </a:r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DF7327F-911E-E448-854E-D4A896BACD47}" type="slidenum">
              <a:rPr lang="en-US">
                <a:latin typeface="Courier New" pitchFamily="-1" charset="0"/>
              </a:rPr>
              <a:pPr/>
              <a:t>19</a:t>
            </a:fld>
            <a:endParaRPr lang="en-US">
              <a:latin typeface="Courier New" pitchFamily="-1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3810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989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Last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Two multicast algorithms for total ordering</a:t>
            </a:r>
          </a:p>
          <a:p>
            <a:pPr lvl="1"/>
            <a:r>
              <a:rPr lang="en-US" dirty="0" smtClean="0"/>
              <a:t>Sequencer</a:t>
            </a:r>
          </a:p>
          <a:p>
            <a:pPr lvl="1"/>
            <a:r>
              <a:rPr lang="en-US" dirty="0" smtClean="0"/>
              <a:t>ISIS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Multicast for causal ordering</a:t>
            </a:r>
          </a:p>
          <a:p>
            <a:pPr lvl="1"/>
            <a:r>
              <a:rPr lang="en-US" dirty="0" smtClean="0"/>
              <a:t>Uses </a:t>
            </a:r>
            <a:r>
              <a:rPr lang="en-US" smtClean="0"/>
              <a:t>vector timestamps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31273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Negative Caching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Remember things that don’t work</a:t>
            </a:r>
          </a:p>
          <a:p>
            <a:pPr lvl="1" eaLnBrk="1" hangingPunct="1"/>
            <a:r>
              <a:rPr lang="en-US"/>
              <a:t>Misspellings like </a:t>
            </a:r>
            <a:r>
              <a:rPr lang="en-US">
                <a:hlinkClick r:id="rId3"/>
              </a:rPr>
              <a:t>www.cnn.comm</a:t>
            </a:r>
            <a:r>
              <a:rPr lang="en-US"/>
              <a:t> and </a:t>
            </a:r>
            <a:r>
              <a:rPr lang="en-US">
                <a:hlinkClick r:id="rId4"/>
              </a:rPr>
              <a:t>www.cnnn.com</a:t>
            </a:r>
            <a:endParaRPr lang="en-US"/>
          </a:p>
          <a:p>
            <a:pPr lvl="1" eaLnBrk="1" hangingPunct="1"/>
            <a:r>
              <a:rPr lang="en-US"/>
              <a:t>These can take a long time to fail the first time</a:t>
            </a:r>
          </a:p>
          <a:p>
            <a:pPr lvl="1" eaLnBrk="1" hangingPunct="1"/>
            <a:r>
              <a:rPr lang="en-US"/>
              <a:t>Good to remember that they don’t work</a:t>
            </a:r>
          </a:p>
          <a:p>
            <a:pPr lvl="1" eaLnBrk="1" hangingPunct="1"/>
            <a:r>
              <a:rPr lang="en-US"/>
              <a:t>… so the failure takes less time the next time around</a:t>
            </a:r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2298904-AD31-6A47-B04E-C34F2D9ACD54}" type="slidenum">
              <a:rPr lang="en-US">
                <a:latin typeface="Courier New" pitchFamily="-1" charset="0"/>
              </a:rPr>
              <a:pPr/>
              <a:t>20</a:t>
            </a:fld>
            <a:endParaRPr lang="en-US">
              <a:latin typeface="Courier New" pitchFamily="-1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 (Headings)" charset="0"/>
                <a:ea typeface="Calibri (Headings)" charset="0"/>
                <a:cs typeface="Calibri (Headings)" charset="0"/>
              </a:rPr>
              <a:t>DNS Resource Records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542925" y="1219200"/>
            <a:ext cx="8143875" cy="51435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400" u="sng" dirty="0">
                <a:solidFill>
                  <a:srgbClr val="FF0000"/>
                </a:solidFill>
                <a:ea typeface="ＭＳ Ｐゴシック" pitchFamily="-1" charset="-128"/>
                <a:cs typeface="ＭＳ Ｐゴシック" pitchFamily="-1" charset="-128"/>
              </a:rPr>
              <a:t>DNS:</a:t>
            </a:r>
            <a:r>
              <a:rPr lang="en-US" sz="2400" dirty="0">
                <a:solidFill>
                  <a:srgbClr val="FF0000"/>
                </a:solidFill>
                <a:ea typeface="ＭＳ Ｐゴシック" pitchFamily="-1" charset="-128"/>
                <a:cs typeface="ＭＳ Ｐゴシック" pitchFamily="-1" charset="-128"/>
              </a:rPr>
              <a:t> </a:t>
            </a:r>
            <a:r>
              <a:rPr lang="en-US" sz="2400" dirty="0">
                <a:ea typeface="ＭＳ Ｐゴシック" pitchFamily="-1" charset="-128"/>
                <a:cs typeface="ＭＳ Ｐゴシック" pitchFamily="-1" charset="-128"/>
              </a:rPr>
              <a:t>distributed db storing resource records </a:t>
            </a:r>
            <a:r>
              <a:rPr lang="en-US" sz="2400" dirty="0">
                <a:solidFill>
                  <a:srgbClr val="FF0000"/>
                </a:solidFill>
                <a:ea typeface="ＭＳ Ｐゴシック" pitchFamily="-1" charset="-128"/>
                <a:cs typeface="ＭＳ Ｐゴシック" pitchFamily="-1" charset="-128"/>
              </a:rPr>
              <a:t>(RR)</a:t>
            </a:r>
            <a:endParaRPr lang="en-US" sz="2400" dirty="0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56324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304800" y="4178300"/>
            <a:ext cx="4191000" cy="2679700"/>
          </a:xfrm>
        </p:spPr>
        <p:txBody>
          <a:bodyPr/>
          <a:lstStyle/>
          <a:p>
            <a:pPr eaLnBrk="1" hangingPunct="1"/>
            <a:r>
              <a:rPr lang="en-US" sz="2400" dirty="0">
                <a:solidFill>
                  <a:srgbClr val="0000FF"/>
                </a:solidFill>
                <a:ea typeface="ＭＳ Ｐゴシック" pitchFamily="-1" charset="-128"/>
                <a:cs typeface="ＭＳ Ｐゴシック" pitchFamily="-1" charset="-128"/>
              </a:rPr>
              <a:t>Type=NS</a:t>
            </a:r>
          </a:p>
          <a:p>
            <a:pPr lvl="1" eaLnBrk="1" hangingPunct="1"/>
            <a:r>
              <a:rPr lang="en-US" sz="2000" b="1" dirty="0">
                <a:latin typeface="Courier New" pitchFamily="-1" charset="0"/>
              </a:rPr>
              <a:t>name</a:t>
            </a:r>
            <a:r>
              <a:rPr lang="en-US" sz="2000" dirty="0"/>
              <a:t> is domain</a:t>
            </a:r>
          </a:p>
          <a:p>
            <a:pPr lvl="1" eaLnBrk="1" hangingPunct="1">
              <a:buFont typeface="Arial" pitchFamily="-1" charset="0"/>
              <a:buNone/>
            </a:pPr>
            <a:r>
              <a:rPr lang="en-US" sz="2000" dirty="0"/>
              <a:t>	 (e.g. </a:t>
            </a:r>
            <a:r>
              <a:rPr lang="en-US" sz="2000" dirty="0" err="1"/>
              <a:t>foo.com</a:t>
            </a:r>
            <a:r>
              <a:rPr lang="en-US" sz="2000" dirty="0"/>
              <a:t>)</a:t>
            </a:r>
          </a:p>
          <a:p>
            <a:pPr lvl="1" eaLnBrk="1" hangingPunct="1"/>
            <a:r>
              <a:rPr lang="en-US" sz="2000" b="1" dirty="0">
                <a:latin typeface="Courier New" pitchFamily="-1" charset="0"/>
              </a:rPr>
              <a:t>value</a:t>
            </a:r>
            <a:r>
              <a:rPr lang="en-US" sz="2000" dirty="0"/>
              <a:t> is hostname of authoritative name server for this domain</a:t>
            </a:r>
          </a:p>
          <a:p>
            <a:pPr eaLnBrk="1" hangingPunct="1"/>
            <a:endParaRPr lang="en-US" sz="2000" dirty="0">
              <a:solidFill>
                <a:schemeClr val="tx1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56325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BBFFAD8-3D2C-6543-BC0C-264200094F39}" type="slidenum">
              <a:rPr lang="en-US">
                <a:latin typeface="Courier New" pitchFamily="-1" charset="0"/>
              </a:rPr>
              <a:pPr/>
              <a:t>21</a:t>
            </a:fld>
            <a:endParaRPr lang="en-US">
              <a:latin typeface="Courier New" pitchFamily="-1" charset="0"/>
            </a:endParaRP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795463" y="1943100"/>
            <a:ext cx="5364162" cy="571500"/>
            <a:chOff x="1407" y="1212"/>
            <a:chExt cx="3379" cy="360"/>
          </a:xfrm>
        </p:grpSpPr>
        <p:sp>
          <p:nvSpPr>
            <p:cNvPr id="56330" name="Text Box 6"/>
            <p:cNvSpPr txBox="1">
              <a:spLocks noChangeArrowheads="1"/>
            </p:cNvSpPr>
            <p:nvPr/>
          </p:nvSpPr>
          <p:spPr bwMode="auto">
            <a:xfrm>
              <a:off x="1407" y="1214"/>
              <a:ext cx="337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0" dirty="0">
                  <a:latin typeface="Comic Sans MS" pitchFamily="-1" charset="0"/>
                </a:rPr>
                <a:t>RR format: </a:t>
              </a:r>
              <a:r>
                <a:rPr lang="en-US" sz="1800" dirty="0"/>
                <a:t>(name, value, type, </a:t>
              </a:r>
              <a:r>
                <a:rPr lang="en-US" sz="1800" dirty="0" err="1"/>
                <a:t>ttl</a:t>
              </a:r>
              <a:r>
                <a:rPr lang="en-US" sz="1800" dirty="0"/>
                <a:t>)</a:t>
              </a:r>
              <a:endParaRPr lang="en-US" sz="2400" b="0" dirty="0">
                <a:latin typeface="Times New Roman" pitchFamily="-1" charset="0"/>
              </a:endParaRPr>
            </a:p>
          </p:txBody>
        </p:sp>
        <p:sp>
          <p:nvSpPr>
            <p:cNvPr id="56331" name="Rectangle 7"/>
            <p:cNvSpPr>
              <a:spLocks noChangeArrowheads="1"/>
            </p:cNvSpPr>
            <p:nvPr/>
          </p:nvSpPr>
          <p:spPr bwMode="auto">
            <a:xfrm>
              <a:off x="1458" y="1212"/>
              <a:ext cx="3318" cy="360"/>
            </a:xfrm>
            <a:prstGeom prst="rect">
              <a:avLst/>
            </a:prstGeom>
            <a:noFill/>
            <a:ln w="19050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2400" b="0">
                <a:latin typeface="Times New Roman" pitchFamily="-1" charset="0"/>
              </a:endParaRPr>
            </a:p>
          </p:txBody>
        </p:sp>
      </p:grpSp>
      <p:sp>
        <p:nvSpPr>
          <p:cNvPr id="56327" name="Rectangle 8"/>
          <p:cNvSpPr>
            <a:spLocks noChangeArrowheads="1"/>
          </p:cNvSpPr>
          <p:nvPr/>
        </p:nvSpPr>
        <p:spPr bwMode="auto">
          <a:xfrm>
            <a:off x="366713" y="2781300"/>
            <a:ext cx="3810000" cy="162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223838" indent="-223838" algn="l" eaLnBrk="0" hangingPunct="0">
              <a:spcBef>
                <a:spcPct val="50000"/>
              </a:spcBef>
              <a:buFontTx/>
              <a:buChar char="•"/>
            </a:pPr>
            <a:r>
              <a:rPr lang="en-US" sz="2400" b="0" dirty="0">
                <a:solidFill>
                  <a:srgbClr val="0000FF"/>
                </a:solidFill>
                <a:latin typeface="Arial" pitchFamily="-1" charset="0"/>
                <a:ea typeface="Arial" pitchFamily="-1" charset="0"/>
                <a:cs typeface="Arial" pitchFamily="-1" charset="0"/>
              </a:rPr>
              <a:t>Type=A</a:t>
            </a:r>
          </a:p>
          <a:p>
            <a:pPr marL="563563" lvl="1" indent="-223838" algn="l" eaLnBrk="0" hangingPunct="0">
              <a:spcBef>
                <a:spcPct val="10000"/>
              </a:spcBef>
              <a:buFont typeface="Helvetica" pitchFamily="-1" charset="0"/>
              <a:buChar char="–"/>
            </a:pPr>
            <a:r>
              <a:rPr lang="en-US" sz="2000" dirty="0">
                <a:ea typeface="Arial" pitchFamily="-1" charset="0"/>
                <a:cs typeface="Arial" pitchFamily="-1" charset="0"/>
              </a:rPr>
              <a:t>name</a:t>
            </a:r>
            <a:r>
              <a:rPr lang="en-US" sz="2000" b="0" dirty="0">
                <a:latin typeface="Arial" pitchFamily="-1" charset="0"/>
                <a:ea typeface="Arial" pitchFamily="-1" charset="0"/>
                <a:cs typeface="Arial" pitchFamily="-1" charset="0"/>
              </a:rPr>
              <a:t> is hostname</a:t>
            </a:r>
          </a:p>
          <a:p>
            <a:pPr marL="563563" lvl="1" indent="-223838" algn="l" eaLnBrk="0" hangingPunct="0">
              <a:spcBef>
                <a:spcPct val="10000"/>
              </a:spcBef>
              <a:buFont typeface="Helvetica" pitchFamily="-1" charset="0"/>
              <a:buChar char="–"/>
            </a:pPr>
            <a:r>
              <a:rPr lang="en-US" sz="2000" dirty="0">
                <a:ea typeface="Arial" pitchFamily="-1" charset="0"/>
                <a:cs typeface="Arial" pitchFamily="-1" charset="0"/>
              </a:rPr>
              <a:t>value</a:t>
            </a:r>
            <a:r>
              <a:rPr lang="en-US" sz="2000" b="0" dirty="0">
                <a:latin typeface="Arial" pitchFamily="-1" charset="0"/>
                <a:ea typeface="Arial" pitchFamily="-1" charset="0"/>
                <a:cs typeface="Arial" pitchFamily="-1" charset="0"/>
              </a:rPr>
              <a:t> is IP address</a:t>
            </a:r>
          </a:p>
          <a:p>
            <a:pPr marL="223838" indent="-223838" algn="l" eaLnBrk="0" hangingPunct="0">
              <a:spcBef>
                <a:spcPct val="50000"/>
              </a:spcBef>
              <a:buFontTx/>
              <a:buChar char="•"/>
            </a:pPr>
            <a:endParaRPr lang="en-US" sz="2400" b="0" dirty="0">
              <a:latin typeface="Arial" pitchFamily="-1" charset="0"/>
              <a:ea typeface="Arial" pitchFamily="-1" charset="0"/>
              <a:cs typeface="Arial" pitchFamily="-1" charset="0"/>
            </a:endParaRPr>
          </a:p>
        </p:txBody>
      </p:sp>
      <p:sp>
        <p:nvSpPr>
          <p:cNvPr id="56328" name="Rectangle 9"/>
          <p:cNvSpPr>
            <a:spLocks noChangeArrowheads="1"/>
          </p:cNvSpPr>
          <p:nvPr/>
        </p:nvSpPr>
        <p:spPr bwMode="auto">
          <a:xfrm>
            <a:off x="4419600" y="2781300"/>
            <a:ext cx="4514850" cy="270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223838" indent="-223838" algn="l" eaLnBrk="0" hangingPunct="0">
              <a:spcBef>
                <a:spcPct val="50000"/>
              </a:spcBef>
              <a:buFontTx/>
              <a:buChar char="•"/>
            </a:pPr>
            <a:r>
              <a:rPr lang="en-US" sz="2400" b="0" dirty="0">
                <a:solidFill>
                  <a:srgbClr val="0000FF"/>
                </a:solidFill>
                <a:latin typeface="Arial" pitchFamily="-1" charset="0"/>
                <a:ea typeface="Arial" pitchFamily="-1" charset="0"/>
                <a:cs typeface="Arial" pitchFamily="-1" charset="0"/>
              </a:rPr>
              <a:t>Type=CNAME</a:t>
            </a:r>
          </a:p>
          <a:p>
            <a:pPr marL="563563" lvl="1" indent="-223838" algn="l" eaLnBrk="0" hangingPunct="0">
              <a:spcBef>
                <a:spcPct val="10000"/>
              </a:spcBef>
              <a:buFont typeface="Helvetica" pitchFamily="-1" charset="0"/>
              <a:buChar char="–"/>
            </a:pPr>
            <a:r>
              <a:rPr lang="en-US" sz="2000" dirty="0">
                <a:ea typeface="Arial" pitchFamily="-1" charset="0"/>
                <a:cs typeface="Arial" pitchFamily="-1" charset="0"/>
              </a:rPr>
              <a:t>name</a:t>
            </a:r>
            <a:r>
              <a:rPr lang="en-US" sz="2000" b="0" dirty="0">
                <a:latin typeface="Arial" pitchFamily="-1" charset="0"/>
                <a:ea typeface="Arial" pitchFamily="-1" charset="0"/>
                <a:cs typeface="Arial" pitchFamily="-1" charset="0"/>
              </a:rPr>
              <a:t> is alias for some “canonical” (the real) name:</a:t>
            </a:r>
          </a:p>
          <a:p>
            <a:pPr marL="563563" lvl="1" indent="-223838" algn="l" eaLnBrk="0" hangingPunct="0">
              <a:spcBef>
                <a:spcPct val="10000"/>
              </a:spcBef>
            </a:pPr>
            <a:r>
              <a:rPr lang="en-US" sz="2000" b="0" dirty="0">
                <a:latin typeface="Arial" pitchFamily="-1" charset="0"/>
                <a:ea typeface="Arial" pitchFamily="-1" charset="0"/>
                <a:cs typeface="Arial" pitchFamily="-1" charset="0"/>
              </a:rPr>
              <a:t>	</a:t>
            </a:r>
            <a:r>
              <a:rPr lang="en-US" sz="2000" b="0" dirty="0" err="1">
                <a:ea typeface="Arial" pitchFamily="-1" charset="0"/>
                <a:cs typeface="Arial" pitchFamily="-1" charset="0"/>
              </a:rPr>
              <a:t>www.ibm.com</a:t>
            </a:r>
            <a:r>
              <a:rPr lang="en-US" sz="2000" b="0" dirty="0">
                <a:ea typeface="Arial" pitchFamily="-1" charset="0"/>
                <a:cs typeface="Arial" pitchFamily="-1" charset="0"/>
              </a:rPr>
              <a:t> </a:t>
            </a:r>
            <a:r>
              <a:rPr lang="en-US" sz="2000" b="0" dirty="0">
                <a:latin typeface="Arial" pitchFamily="-1" charset="0"/>
                <a:ea typeface="Arial" pitchFamily="-1" charset="0"/>
                <a:cs typeface="Arial" pitchFamily="-1" charset="0"/>
              </a:rPr>
              <a:t>is really</a:t>
            </a:r>
            <a:endParaRPr lang="en-US" sz="2000" b="0" dirty="0">
              <a:ea typeface="Arial" pitchFamily="-1" charset="0"/>
              <a:cs typeface="Arial" pitchFamily="-1" charset="0"/>
            </a:endParaRPr>
          </a:p>
          <a:p>
            <a:pPr marL="563563" lvl="1" indent="-223838" algn="l" eaLnBrk="0" hangingPunct="0">
              <a:spcBef>
                <a:spcPct val="10000"/>
              </a:spcBef>
              <a:buFont typeface="Helvetica" pitchFamily="-1" charset="0"/>
              <a:buNone/>
            </a:pPr>
            <a:r>
              <a:rPr lang="en-US" sz="2000" b="0" dirty="0">
                <a:ea typeface="Arial" pitchFamily="-1" charset="0"/>
                <a:cs typeface="Arial" pitchFamily="-1" charset="0"/>
              </a:rPr>
              <a:t>	srveast.backup2.ibm.com</a:t>
            </a:r>
          </a:p>
          <a:p>
            <a:pPr marL="563563" lvl="1" indent="-223838" algn="l" eaLnBrk="0" hangingPunct="0">
              <a:spcBef>
                <a:spcPct val="10000"/>
              </a:spcBef>
              <a:buFont typeface="Helvetica" pitchFamily="-1" charset="0"/>
              <a:buChar char="–"/>
            </a:pPr>
            <a:r>
              <a:rPr lang="en-US" sz="2000" dirty="0">
                <a:ea typeface="Arial" pitchFamily="-1" charset="0"/>
                <a:cs typeface="Arial" pitchFamily="-1" charset="0"/>
              </a:rPr>
              <a:t>value</a:t>
            </a:r>
            <a:r>
              <a:rPr lang="en-US" sz="2000" b="0" dirty="0">
                <a:latin typeface="Arial" pitchFamily="-1" charset="0"/>
                <a:ea typeface="Arial" pitchFamily="-1" charset="0"/>
                <a:cs typeface="Arial" pitchFamily="-1" charset="0"/>
              </a:rPr>
              <a:t> is canonical name</a:t>
            </a:r>
          </a:p>
        </p:txBody>
      </p:sp>
      <p:sp>
        <p:nvSpPr>
          <p:cNvPr id="56329" name="Rectangle 10"/>
          <p:cNvSpPr>
            <a:spLocks noChangeArrowheads="1"/>
          </p:cNvSpPr>
          <p:nvPr/>
        </p:nvSpPr>
        <p:spPr bwMode="auto">
          <a:xfrm>
            <a:off x="4419600" y="4938713"/>
            <a:ext cx="4689475" cy="130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223838" indent="-223838" algn="l" eaLnBrk="0" hangingPunct="0">
              <a:spcBef>
                <a:spcPct val="50000"/>
              </a:spcBef>
              <a:buFontTx/>
              <a:buChar char="•"/>
            </a:pPr>
            <a:r>
              <a:rPr lang="en-US" sz="2400" b="0" dirty="0">
                <a:solidFill>
                  <a:srgbClr val="0000FF"/>
                </a:solidFill>
                <a:latin typeface="Arial" pitchFamily="-1" charset="0"/>
                <a:ea typeface="Arial" pitchFamily="-1" charset="0"/>
                <a:cs typeface="Arial" pitchFamily="-1" charset="0"/>
              </a:rPr>
              <a:t>Type=MX</a:t>
            </a:r>
          </a:p>
          <a:p>
            <a:pPr marL="563563" lvl="1" indent="-223838" algn="l" eaLnBrk="0" hangingPunct="0">
              <a:spcBef>
                <a:spcPct val="10000"/>
              </a:spcBef>
              <a:buFont typeface="Helvetica" pitchFamily="-1" charset="0"/>
              <a:buChar char="–"/>
            </a:pPr>
            <a:r>
              <a:rPr lang="en-US" sz="2000" dirty="0">
                <a:ea typeface="Arial" pitchFamily="-1" charset="0"/>
                <a:cs typeface="Arial" pitchFamily="-1" charset="0"/>
              </a:rPr>
              <a:t>value</a:t>
            </a:r>
            <a:r>
              <a:rPr lang="en-US" sz="2000" b="0" dirty="0">
                <a:latin typeface="Arial" pitchFamily="-1" charset="0"/>
                <a:ea typeface="Arial" pitchFamily="-1" charset="0"/>
                <a:cs typeface="Arial" pitchFamily="-1" charset="0"/>
              </a:rPr>
              <a:t> is name of </a:t>
            </a:r>
            <a:r>
              <a:rPr lang="en-US" sz="2000" b="0" dirty="0" err="1">
                <a:latin typeface="Arial" pitchFamily="-1" charset="0"/>
                <a:ea typeface="Arial" pitchFamily="-1" charset="0"/>
                <a:cs typeface="Arial" pitchFamily="-1" charset="0"/>
              </a:rPr>
              <a:t>mailserver</a:t>
            </a:r>
            <a:r>
              <a:rPr lang="en-US" sz="2000" b="0" dirty="0">
                <a:latin typeface="Arial" pitchFamily="-1" charset="0"/>
                <a:ea typeface="Arial" pitchFamily="-1" charset="0"/>
                <a:cs typeface="Arial" pitchFamily="-1" charset="0"/>
              </a:rPr>
              <a:t> associated with </a:t>
            </a:r>
            <a:r>
              <a:rPr lang="en-US" sz="2000" dirty="0">
                <a:ea typeface="Arial" pitchFamily="-1" charset="0"/>
                <a:cs typeface="Arial" pitchFamily="-1" charset="0"/>
              </a:rPr>
              <a:t>name</a:t>
            </a:r>
            <a:endParaRPr lang="en-US" sz="2000" b="0" dirty="0">
              <a:latin typeface="Arial" pitchFamily="-1" charset="0"/>
              <a:ea typeface="Arial" pitchFamily="-1" charset="0"/>
              <a:cs typeface="Arial" pitchFamily="-1" charset="0"/>
            </a:endParaRPr>
          </a:p>
          <a:p>
            <a:pPr marL="223838" indent="-223838" algn="l" eaLnBrk="0" hangingPunct="0">
              <a:spcBef>
                <a:spcPct val="50000"/>
              </a:spcBef>
              <a:buFontTx/>
              <a:buChar char="•"/>
            </a:pPr>
            <a:endParaRPr lang="en-US" sz="2800" b="0" dirty="0">
              <a:latin typeface="Arial" pitchFamily="-1" charset="0"/>
              <a:ea typeface="Arial" pitchFamily="-1" charset="0"/>
              <a:cs typeface="Arial" pitchFamily="-1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Reliability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DNS servers are replicated</a:t>
            </a:r>
          </a:p>
          <a:p>
            <a:pPr lvl="1" eaLnBrk="1" hangingPunct="1"/>
            <a:r>
              <a:rPr lang="en-US"/>
              <a:t>Name service available if </a:t>
            </a:r>
            <a:r>
              <a:rPr lang="en-US">
                <a:sym typeface="Math B" pitchFamily="2" charset="2"/>
              </a:rPr>
              <a:t>at least one</a:t>
            </a:r>
            <a:r>
              <a:rPr lang="en-US"/>
              <a:t> replica is up</a:t>
            </a:r>
          </a:p>
          <a:p>
            <a:pPr lvl="1" eaLnBrk="1" hangingPunct="1"/>
            <a:r>
              <a:rPr lang="en-US"/>
              <a:t>Queries can be load balanced between replicas</a:t>
            </a:r>
          </a:p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UDP used for queries</a:t>
            </a:r>
          </a:p>
          <a:p>
            <a:pPr lvl="1" eaLnBrk="1" hangingPunct="1"/>
            <a:r>
              <a:rPr lang="en-US"/>
              <a:t>Need reliability: </a:t>
            </a:r>
            <a:r>
              <a:rPr lang="en-US">
                <a:sym typeface="Wingdings" pitchFamily="-1" charset="2"/>
              </a:rPr>
              <a:t>must implement this on top of UDP</a:t>
            </a:r>
            <a:endParaRPr lang="en-US"/>
          </a:p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Try alternate servers on timeout</a:t>
            </a:r>
          </a:p>
          <a:p>
            <a:pPr lvl="1" eaLnBrk="1" hangingPunct="1"/>
            <a:r>
              <a:rPr lang="en-US"/>
              <a:t>Exponential backoff when retrying same server</a:t>
            </a:r>
          </a:p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Same identifier for all queries</a:t>
            </a:r>
          </a:p>
          <a:p>
            <a:pPr lvl="1" eaLnBrk="1" hangingPunct="1"/>
            <a:r>
              <a:rPr lang="en-US"/>
              <a:t>Don’t care which server responds</a:t>
            </a:r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781B9B1-F682-E241-A5A9-B680A5D58DC1}" type="slidenum">
              <a:rPr lang="en-US">
                <a:latin typeface="Courier New" pitchFamily="-1" charset="0"/>
              </a:rPr>
              <a:pPr/>
              <a:t>22</a:t>
            </a:fld>
            <a:endParaRPr lang="en-US">
              <a:latin typeface="Courier New" pitchFamily="-1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Inserting Resource Records into DNS</a:t>
            </a:r>
          </a:p>
        </p:txBody>
      </p:sp>
      <p:sp>
        <p:nvSpPr>
          <p:cNvPr id="12001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Example: just created startup “</a:t>
            </a:r>
            <a:r>
              <a:rPr lang="en-US" dirty="0" err="1">
                <a:ea typeface="ＭＳ Ｐゴシック" pitchFamily="-1" charset="-128"/>
                <a:cs typeface="ＭＳ Ｐゴシック" pitchFamily="-1" charset="-128"/>
              </a:rPr>
              <a:t>FooBar</a:t>
            </a: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”</a:t>
            </a:r>
          </a:p>
          <a:p>
            <a:pPr eaLnBrk="1" hangingPunct="1">
              <a:lnSpc>
                <a:spcPct val="80000"/>
              </a:lnSpc>
            </a:pP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Register </a:t>
            </a:r>
            <a:r>
              <a:rPr lang="en-US" dirty="0" err="1">
                <a:ea typeface="ＭＳ Ｐゴシック" pitchFamily="-1" charset="-128"/>
                <a:cs typeface="ＭＳ Ｐゴシック" pitchFamily="-1" charset="-128"/>
              </a:rPr>
              <a:t>foobar.com</a:t>
            </a: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 at Network Solutions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/>
              <a:t>Provide registrar with names and IP addresses of your authoritative name server (primary and secondary)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/>
              <a:t>Registrar inserts two </a:t>
            </a:r>
            <a:r>
              <a:rPr lang="en-US" dirty="0" err="1"/>
              <a:t>RRs</a:t>
            </a:r>
            <a:r>
              <a:rPr lang="en-US" dirty="0"/>
              <a:t> into the com TLD server:</a:t>
            </a:r>
          </a:p>
          <a:p>
            <a:pPr lvl="2" eaLnBrk="1" hangingPunct="1">
              <a:lnSpc>
                <a:spcPct val="80000"/>
              </a:lnSpc>
            </a:pPr>
            <a:r>
              <a:rPr lang="en-US" dirty="0">
                <a:ea typeface="ＭＳ Ｐゴシック" pitchFamily="-1" charset="-128"/>
              </a:rPr>
              <a:t>(</a:t>
            </a:r>
            <a:r>
              <a:rPr lang="en-US" dirty="0" err="1">
                <a:ea typeface="ＭＳ Ｐゴシック" pitchFamily="-1" charset="-128"/>
              </a:rPr>
              <a:t>foobar.com</a:t>
            </a:r>
            <a:r>
              <a:rPr lang="en-US" dirty="0">
                <a:ea typeface="ＭＳ Ｐゴシック" pitchFamily="-1" charset="-128"/>
              </a:rPr>
              <a:t>, dns1.foobar.com, NS)</a:t>
            </a:r>
          </a:p>
          <a:p>
            <a:pPr lvl="2" eaLnBrk="1" hangingPunct="1">
              <a:lnSpc>
                <a:spcPct val="80000"/>
              </a:lnSpc>
            </a:pPr>
            <a:r>
              <a:rPr lang="en-US" dirty="0">
                <a:ea typeface="ＭＳ Ｐゴシック" pitchFamily="-1" charset="-128"/>
              </a:rPr>
              <a:t>(dns1.foobar.com, 212.212.212.1, A)</a:t>
            </a:r>
          </a:p>
          <a:p>
            <a:pPr eaLnBrk="1" hangingPunct="1">
              <a:lnSpc>
                <a:spcPct val="80000"/>
              </a:lnSpc>
            </a:pP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Put in authoritative server dns1.foobar.com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/>
              <a:t>Type A record for </a:t>
            </a:r>
            <a:r>
              <a:rPr lang="en-US" dirty="0" err="1"/>
              <a:t>www.foobar.com</a:t>
            </a:r>
            <a:endParaRPr lang="en-US" dirty="0"/>
          </a:p>
          <a:p>
            <a:pPr lvl="1" eaLnBrk="1" hangingPunct="1">
              <a:lnSpc>
                <a:spcPct val="80000"/>
              </a:lnSpc>
            </a:pPr>
            <a:r>
              <a:rPr lang="en-US" dirty="0"/>
              <a:t>Type MX record for </a:t>
            </a:r>
            <a:r>
              <a:rPr lang="en-US" dirty="0" err="1"/>
              <a:t>foobar.com</a:t>
            </a:r>
            <a:endParaRPr lang="en-US" dirty="0"/>
          </a:p>
          <a:p>
            <a:pPr eaLnBrk="1" hangingPunct="1">
              <a:lnSpc>
                <a:spcPct val="80000"/>
              </a:lnSpc>
            </a:pPr>
            <a:endParaRPr lang="en-US" dirty="0">
              <a:ea typeface="ＭＳ Ｐゴシック" pitchFamily="-1" charset="-128"/>
              <a:cs typeface="ＭＳ Ｐゴシック" pitchFamily="-1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Play with “dig” on UNIX</a:t>
            </a:r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0E628DF-4965-2B45-B2CB-E60211692078}" type="slidenum">
              <a:rPr lang="en-US">
                <a:latin typeface="Courier New" pitchFamily="-1" charset="0"/>
              </a:rPr>
              <a:pPr/>
              <a:t>23</a:t>
            </a:fld>
            <a:endParaRPr lang="en-US">
              <a:latin typeface="Courier New" pitchFamily="-1" charset="0"/>
            </a:endParaRPr>
          </a:p>
        </p:txBody>
      </p:sp>
      <p:pic>
        <p:nvPicPr>
          <p:cNvPr id="62469" name="Picture 4" descr="MPj0321194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97725" y="4862513"/>
            <a:ext cx="1412875" cy="176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0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0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0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0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0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0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0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01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01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01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0131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Content Placeholder 2"/>
          <p:cNvSpPr>
            <a:spLocks noGrp="1"/>
          </p:cNvSpPr>
          <p:nvPr>
            <p:ph idx="1"/>
          </p:nvPr>
        </p:nvSpPr>
        <p:spPr>
          <a:xfrm>
            <a:off x="182563" y="92075"/>
            <a:ext cx="8686800" cy="6858000"/>
          </a:xfrm>
        </p:spPr>
        <p:txBody>
          <a:bodyPr/>
          <a:lstStyle/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$ </a:t>
            </a:r>
            <a:r>
              <a:rPr lang="en-US" sz="1500" b="1" smtClean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dig nytimes.com ANY</a:t>
            </a: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; QUESTION SECTION:</a:t>
            </a: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;nytimes.com.			IN	ANY</a:t>
            </a:r>
          </a:p>
          <a:p>
            <a:pPr>
              <a:buFont typeface="Arial" pitchFamily="-1" charset="0"/>
              <a:buNone/>
            </a:pPr>
            <a:endParaRPr lang="en-US" sz="1500" b="1" smtClean="0">
              <a:solidFill>
                <a:schemeClr val="tx1"/>
              </a:solidFill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;; ANSWER SECTION:</a:t>
            </a: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nytimes.com.		267	IN	MX	100 NYTIMES.COM.S7A1.PSMTP.com.</a:t>
            </a: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nytimes.com.		267	IN	MX	200 NYTIMES.COM.S7A2.PSMTP.com.</a:t>
            </a: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nytimes.com.		267	IN	A	199.239.137.200</a:t>
            </a: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nytimes.com.		267	IN	A	199.239.136.200</a:t>
            </a: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nytimes.com.		267	IN	TXT "v=spf1 mx ptr ip4:199.239.138.0/24 include:alerts.wallst.com include:authsmtp.com ~all"</a:t>
            </a: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nytimes.com.		267	IN	SOA	ns1t.nytimes.com. root.ns1t.nytimes.com. 2009070102 1800 3600 604800 3600</a:t>
            </a: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nytimes.com.		267	IN	NS	nydns2.about.com.</a:t>
            </a: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nytimes.com.		267	IN	NS	ns1t.nytimes.com.</a:t>
            </a: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nytimes.com.		267	IN	NS	nydns1.about.com.</a:t>
            </a:r>
          </a:p>
          <a:p>
            <a:pPr>
              <a:buFont typeface="Arial" pitchFamily="-1" charset="0"/>
              <a:buNone/>
            </a:pPr>
            <a:endParaRPr lang="en-US" sz="1000" b="1" smtClean="0">
              <a:solidFill>
                <a:schemeClr val="tx1"/>
              </a:solidFill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;; AUTHORITY SECTION:</a:t>
            </a: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nytimes.com.		267	IN	NS	nydns1.about.com.</a:t>
            </a: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nytimes.com.		267	IN	NS	ns1t.nytimes.com.</a:t>
            </a: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nytimes.com.		267	IN	NS	nydns2.about.com.</a:t>
            </a:r>
          </a:p>
          <a:p>
            <a:pPr>
              <a:buFont typeface="Arial" pitchFamily="-1" charset="0"/>
              <a:buNone/>
            </a:pPr>
            <a:endParaRPr lang="en-US" sz="1000" b="1" smtClean="0">
              <a:solidFill>
                <a:schemeClr val="tx1"/>
              </a:solidFill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;; ADDITIONAL SECTION:</a:t>
            </a: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nydns1.about.com.	86207	IN	A	207.241.145.24</a:t>
            </a: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nydns2.about.com.	86207	IN	A	207.241.145.25</a:t>
            </a:r>
          </a:p>
          <a:p>
            <a:pPr>
              <a:buFont typeface="Arial" pitchFamily="-1" charset="0"/>
              <a:buNone/>
            </a:pPr>
            <a:endParaRPr lang="en-US" sz="1500" b="1" smtClean="0">
              <a:solidFill>
                <a:schemeClr val="tx1"/>
              </a:solidFill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  <a:p>
            <a:pPr>
              <a:buFont typeface="Arial" pitchFamily="-1" charset="0"/>
              <a:buNone/>
            </a:pPr>
            <a:endParaRPr lang="en-US" sz="1500" b="1" smtClean="0">
              <a:solidFill>
                <a:schemeClr val="tx1"/>
              </a:solidFill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4979377-EE2C-C844-B483-B124557A8FF7}" type="slidenum">
              <a:rPr lang="en-US" smtClean="0">
                <a:latin typeface="Courier New" pitchFamily="-1" charset="0"/>
              </a:rPr>
              <a:pPr/>
              <a:t>24</a:t>
            </a:fld>
            <a:endParaRPr lang="en-US" smtClean="0">
              <a:latin typeface="Courier New" pitchFamily="-1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756F637-45BD-3844-9DB4-771E451C8512}" type="slidenum">
              <a:rPr lang="en-US" smtClean="0">
                <a:latin typeface="Courier New" pitchFamily="-1" charset="0"/>
              </a:rPr>
              <a:pPr/>
              <a:t>25</a:t>
            </a:fld>
            <a:endParaRPr lang="en-US" smtClean="0">
              <a:latin typeface="Courier New" pitchFamily="-1" charset="0"/>
            </a:endParaRPr>
          </a:p>
        </p:txBody>
      </p:sp>
      <p:sp>
        <p:nvSpPr>
          <p:cNvPr id="65539" name="Rectangle 7"/>
          <p:cNvSpPr>
            <a:spLocks noChangeArrowheads="1"/>
          </p:cNvSpPr>
          <p:nvPr/>
        </p:nvSpPr>
        <p:spPr bwMode="auto">
          <a:xfrm>
            <a:off x="182563" y="92075"/>
            <a:ext cx="9144000" cy="6554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l"/>
            <a:r>
              <a:rPr lang="en-US" sz="1500"/>
              <a:t>$ </a:t>
            </a:r>
            <a:r>
              <a:rPr lang="en-US" sz="1500">
                <a:solidFill>
                  <a:srgbClr val="FF0000"/>
                </a:solidFill>
              </a:rPr>
              <a:t>dig nytimes.com +norec @a.root-servers.net</a:t>
            </a:r>
          </a:p>
          <a:p>
            <a:pPr algn="l"/>
            <a:endParaRPr lang="en-US" sz="1500"/>
          </a:p>
          <a:p>
            <a:pPr algn="l"/>
            <a:r>
              <a:rPr lang="en-US" sz="1500"/>
              <a:t>;; -&gt;&gt;HEADER&lt;&lt;- opcode: QUERY, status: NOERROR, id: 53675</a:t>
            </a:r>
          </a:p>
          <a:p>
            <a:pPr algn="l"/>
            <a:r>
              <a:rPr lang="en-US" sz="1500"/>
              <a:t>;; flags: qr; QUERY: 1, ANSWER: 0, AUTHORITY: 13, ADDITIONAL: 14</a:t>
            </a:r>
          </a:p>
          <a:p>
            <a:pPr algn="l"/>
            <a:endParaRPr lang="en-US" sz="1500"/>
          </a:p>
          <a:p>
            <a:pPr algn="l"/>
            <a:r>
              <a:rPr lang="en-US" sz="1500"/>
              <a:t>;; QUESTION SECTION:</a:t>
            </a:r>
          </a:p>
          <a:p>
            <a:pPr algn="l"/>
            <a:r>
              <a:rPr lang="en-US" sz="1500"/>
              <a:t>;nytimes.com.			IN	A</a:t>
            </a:r>
          </a:p>
          <a:p>
            <a:pPr algn="l"/>
            <a:endParaRPr lang="en-US" sz="1500"/>
          </a:p>
          <a:p>
            <a:pPr algn="l"/>
            <a:r>
              <a:rPr lang="en-US" sz="1500"/>
              <a:t>;; AUTHORITY SECTION:</a:t>
            </a:r>
          </a:p>
          <a:p>
            <a:pPr algn="l"/>
            <a:r>
              <a:rPr lang="en-US" sz="1500"/>
              <a:t>com.			172800	IN	NS	K.GTLD-SERVERS.NET.</a:t>
            </a:r>
          </a:p>
          <a:p>
            <a:pPr algn="l"/>
            <a:r>
              <a:rPr lang="en-US" sz="1500"/>
              <a:t>com.			172800	IN	NS	E.GTLD-SERVERS.NET.</a:t>
            </a:r>
          </a:p>
          <a:p>
            <a:pPr algn="l"/>
            <a:r>
              <a:rPr lang="en-US" sz="1500"/>
              <a:t>com.			172800	IN	NS	D.GTLD-SERVERS.NET.</a:t>
            </a:r>
          </a:p>
          <a:p>
            <a:pPr algn="l"/>
            <a:r>
              <a:rPr lang="en-US" sz="1500"/>
              <a:t>com.			172800	IN	NS	I.GTLD-SERVERS.NET.</a:t>
            </a:r>
          </a:p>
          <a:p>
            <a:pPr algn="l"/>
            <a:r>
              <a:rPr lang="en-US" sz="1500"/>
              <a:t>com.			172800	IN	NS	C.GTLD-SERVERS.NET.</a:t>
            </a:r>
          </a:p>
          <a:p>
            <a:pPr algn="l"/>
            <a:endParaRPr lang="en-US" sz="1500"/>
          </a:p>
          <a:p>
            <a:pPr algn="l"/>
            <a:r>
              <a:rPr lang="en-US" sz="1500"/>
              <a:t>;; ADDITIONAL SECTION:</a:t>
            </a:r>
          </a:p>
          <a:p>
            <a:pPr algn="l"/>
            <a:r>
              <a:rPr lang="en-US" sz="1500"/>
              <a:t>A.GTLD-SERVERS.NET.	172800	IN	A	192.5.6.30</a:t>
            </a:r>
          </a:p>
          <a:p>
            <a:pPr algn="l"/>
            <a:r>
              <a:rPr lang="en-US" sz="1500"/>
              <a:t>A.GTLD-SERVERS.NET.	172800	IN	AAAA	2001:503:a83e::2:30</a:t>
            </a:r>
          </a:p>
          <a:p>
            <a:pPr algn="l"/>
            <a:r>
              <a:rPr lang="en-US" sz="1500"/>
              <a:t>B.GTLD-SERVERS.NET.	172800	IN	A	192.33.14.30</a:t>
            </a:r>
          </a:p>
          <a:p>
            <a:pPr algn="l"/>
            <a:r>
              <a:rPr lang="en-US" sz="1500"/>
              <a:t>B.GTLD-SERVERS.NET.	172800	IN	AAAA	2001:503:231d::2:30</a:t>
            </a:r>
          </a:p>
          <a:p>
            <a:pPr algn="l"/>
            <a:r>
              <a:rPr lang="en-US" sz="1500"/>
              <a:t>C.GTLD-SERVERS.NET.	172800	IN	A	192.26.92.30</a:t>
            </a:r>
          </a:p>
          <a:p>
            <a:pPr algn="l"/>
            <a:r>
              <a:rPr lang="en-US" sz="1500"/>
              <a:t>D.GTLD-SERVERS.NET.	172800	IN	A	192.31.80.30</a:t>
            </a:r>
          </a:p>
          <a:p>
            <a:pPr algn="l"/>
            <a:r>
              <a:rPr lang="en-US" sz="1500"/>
              <a:t>E.GTLD-SERVERS.NET.	172800	IN	A	192.12.94.30</a:t>
            </a:r>
          </a:p>
          <a:p>
            <a:pPr algn="l"/>
            <a:endParaRPr lang="en-US" sz="1500"/>
          </a:p>
          <a:p>
            <a:pPr algn="l"/>
            <a:r>
              <a:rPr lang="en-US" sz="1500"/>
              <a:t>;; Query time: 76 msec</a:t>
            </a:r>
          </a:p>
          <a:p>
            <a:pPr algn="l"/>
            <a:r>
              <a:rPr lang="en-US" sz="1500"/>
              <a:t>;; SERVER: 198.41.0.4#53(198.41.0.4)</a:t>
            </a:r>
          </a:p>
          <a:p>
            <a:pPr algn="l"/>
            <a:r>
              <a:rPr lang="en-US" sz="1500"/>
              <a:t>;; WHEN: Mon Feb 23 11:24:06 2009</a:t>
            </a:r>
          </a:p>
          <a:p>
            <a:pPr algn="l"/>
            <a:r>
              <a:rPr lang="en-US" sz="1500"/>
              <a:t>;; MSG SIZE  rcvd: 501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04C948D-2A1E-5241-B8B0-E270F8C89CF8}" type="slidenum">
              <a:rPr lang="en-US" smtClean="0">
                <a:latin typeface="Courier New" pitchFamily="-1" charset="0"/>
              </a:rPr>
              <a:pPr/>
              <a:t>26</a:t>
            </a:fld>
            <a:endParaRPr lang="en-US" smtClean="0">
              <a:latin typeface="Courier New" pitchFamily="-1" charset="0"/>
            </a:endParaRPr>
          </a:p>
        </p:txBody>
      </p:sp>
      <p:sp>
        <p:nvSpPr>
          <p:cNvPr id="66563" name="Rectangle 2"/>
          <p:cNvSpPr>
            <a:spLocks noChangeArrowheads="1"/>
          </p:cNvSpPr>
          <p:nvPr/>
        </p:nvSpPr>
        <p:spPr bwMode="auto">
          <a:xfrm>
            <a:off x="182563" y="92075"/>
            <a:ext cx="8382000" cy="517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l"/>
            <a:r>
              <a:rPr lang="en-US" sz="1500"/>
              <a:t>$ </a:t>
            </a:r>
            <a:r>
              <a:rPr lang="en-US" sz="1500">
                <a:solidFill>
                  <a:srgbClr val="FF0000"/>
                </a:solidFill>
              </a:rPr>
              <a:t>dig nytimes.com +norec @k.gtld-servers.net</a:t>
            </a:r>
          </a:p>
          <a:p>
            <a:pPr algn="l"/>
            <a:endParaRPr lang="en-US" sz="1500"/>
          </a:p>
          <a:p>
            <a:pPr algn="l"/>
            <a:r>
              <a:rPr lang="en-US" sz="1500"/>
              <a:t>;; -&gt;&gt;HEADER&lt;&lt;- opcode: QUERY, status: NOERROR, id: 38385</a:t>
            </a:r>
          </a:p>
          <a:p>
            <a:pPr algn="l"/>
            <a:r>
              <a:rPr lang="en-US" sz="1500"/>
              <a:t>;; flags: qr; QUERY: 1, ANSWER: 0, AUTHORITY: 3, ADDITIONAL: 3</a:t>
            </a:r>
          </a:p>
          <a:p>
            <a:pPr algn="l"/>
            <a:endParaRPr lang="en-US" sz="1500"/>
          </a:p>
          <a:p>
            <a:pPr algn="l"/>
            <a:r>
              <a:rPr lang="en-US" sz="1500"/>
              <a:t>;; QUESTION SECTION:</a:t>
            </a:r>
          </a:p>
          <a:p>
            <a:pPr algn="l"/>
            <a:r>
              <a:rPr lang="en-US" sz="1500"/>
              <a:t>;nytimes.com.			IN	A</a:t>
            </a:r>
          </a:p>
          <a:p>
            <a:pPr algn="l"/>
            <a:endParaRPr lang="en-US" sz="1500"/>
          </a:p>
          <a:p>
            <a:pPr algn="l"/>
            <a:r>
              <a:rPr lang="en-US" sz="1500"/>
              <a:t>;; AUTHORITY SECTION:</a:t>
            </a:r>
          </a:p>
          <a:p>
            <a:pPr algn="l"/>
            <a:r>
              <a:rPr lang="en-US" sz="1500"/>
              <a:t>nytimes.com.		172800	IN	NS	ns1t.nytimes.com.</a:t>
            </a:r>
          </a:p>
          <a:p>
            <a:pPr algn="l"/>
            <a:r>
              <a:rPr lang="en-US" sz="1500"/>
              <a:t>nytimes.com.		172800	IN	NS	nydns1.about.com.</a:t>
            </a:r>
          </a:p>
          <a:p>
            <a:pPr algn="l"/>
            <a:r>
              <a:rPr lang="en-US" sz="1500"/>
              <a:t>nytimes.com.		172800	IN	NS	nydns2.about.com.</a:t>
            </a:r>
          </a:p>
          <a:p>
            <a:pPr algn="l"/>
            <a:endParaRPr lang="en-US" sz="1500"/>
          </a:p>
          <a:p>
            <a:pPr algn="l"/>
            <a:r>
              <a:rPr lang="en-US" sz="1500"/>
              <a:t>;; ADDITIONAL SECTION:</a:t>
            </a:r>
          </a:p>
          <a:p>
            <a:pPr algn="l"/>
            <a:r>
              <a:rPr lang="en-US" sz="1500"/>
              <a:t>ns1t.nytimes.com.	172800	IN	A	199.239.137.15</a:t>
            </a:r>
          </a:p>
          <a:p>
            <a:pPr algn="l"/>
            <a:r>
              <a:rPr lang="en-US" sz="1500"/>
              <a:t>nydns1.about.com.	172800	IN	A	207.241.145.24</a:t>
            </a:r>
          </a:p>
          <a:p>
            <a:pPr algn="l"/>
            <a:r>
              <a:rPr lang="en-US" sz="1500"/>
              <a:t>nydns2.about.com.	172800	IN	A	207.241.145.25</a:t>
            </a:r>
          </a:p>
          <a:p>
            <a:pPr algn="l"/>
            <a:endParaRPr lang="en-US" sz="1500"/>
          </a:p>
          <a:p>
            <a:pPr algn="l"/>
            <a:r>
              <a:rPr lang="en-US" sz="1500"/>
              <a:t>;; Query time: 103 msec</a:t>
            </a:r>
          </a:p>
          <a:p>
            <a:pPr algn="l"/>
            <a:r>
              <a:rPr lang="en-US" sz="1500"/>
              <a:t>;; SERVER: 192.52.178.30#53(192.52.178.30)</a:t>
            </a:r>
          </a:p>
          <a:p>
            <a:pPr algn="l"/>
            <a:r>
              <a:rPr lang="en-US" sz="1500"/>
              <a:t>;; WHEN: Mon Feb 23 11:24:59 2009</a:t>
            </a:r>
          </a:p>
          <a:p>
            <a:pPr algn="l"/>
            <a:r>
              <a:rPr lang="en-US" sz="1500"/>
              <a:t>;; MSG SIZE  rcvd: 144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07D8943-9997-D54F-8102-20C209EEC59E}" type="slidenum">
              <a:rPr lang="en-US" smtClean="0">
                <a:latin typeface="Courier New" pitchFamily="-1" charset="0"/>
              </a:rPr>
              <a:pPr/>
              <a:t>27</a:t>
            </a:fld>
            <a:endParaRPr lang="en-US" smtClean="0">
              <a:latin typeface="Courier New" pitchFamily="-1" charset="0"/>
            </a:endParaRPr>
          </a:p>
        </p:txBody>
      </p:sp>
      <p:sp>
        <p:nvSpPr>
          <p:cNvPr id="67587" name="Rectangle 2"/>
          <p:cNvSpPr>
            <a:spLocks noChangeArrowheads="1"/>
          </p:cNvSpPr>
          <p:nvPr/>
        </p:nvSpPr>
        <p:spPr bwMode="auto">
          <a:xfrm>
            <a:off x="182563" y="76200"/>
            <a:ext cx="9342437" cy="701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l"/>
            <a:r>
              <a:rPr lang="en-US" sz="1500"/>
              <a:t>$ </a:t>
            </a:r>
            <a:r>
              <a:rPr lang="en-US" sz="1500">
                <a:solidFill>
                  <a:srgbClr val="FF0000"/>
                </a:solidFill>
              </a:rPr>
              <a:t>dig nytimes.com ANY +norec @ns1t.nytimes.com</a:t>
            </a:r>
          </a:p>
          <a:p>
            <a:pPr algn="l"/>
            <a:endParaRPr lang="en-US" sz="1500"/>
          </a:p>
          <a:p>
            <a:pPr algn="l"/>
            <a:r>
              <a:rPr lang="en-US" sz="1500"/>
              <a:t>;; -&gt;&gt;HEADER&lt;&lt;- opcode: QUERY, status: NOERROR, id: 39107</a:t>
            </a:r>
          </a:p>
          <a:p>
            <a:pPr algn="l"/>
            <a:r>
              <a:rPr lang="en-US" sz="1500"/>
              <a:t>;; flags: qr aa; QUERY: 1, ANSWER: 13, AUTHORITY: 0, ADDITIONAL: 1</a:t>
            </a:r>
          </a:p>
          <a:p>
            <a:pPr algn="l"/>
            <a:endParaRPr lang="en-US" sz="1500"/>
          </a:p>
          <a:p>
            <a:pPr algn="l"/>
            <a:r>
              <a:rPr lang="en-US" sz="1500"/>
              <a:t>;; QUESTION SECTION:</a:t>
            </a:r>
          </a:p>
          <a:p>
            <a:pPr algn="l"/>
            <a:r>
              <a:rPr lang="en-US" sz="1500"/>
              <a:t>;nytimes.com.			IN	ANY</a:t>
            </a:r>
          </a:p>
          <a:p>
            <a:pPr algn="l"/>
            <a:endParaRPr lang="en-US" sz="1500"/>
          </a:p>
          <a:p>
            <a:pPr algn="l"/>
            <a:r>
              <a:rPr lang="en-US" sz="1500"/>
              <a:t>;; ANSWER SECTION:</a:t>
            </a:r>
          </a:p>
          <a:p>
            <a:pPr algn="l"/>
            <a:r>
              <a:rPr lang="en-US" sz="1500"/>
              <a:t>nytimes.com.      300	IN	SOA	ns1t.nytimes.com.</a:t>
            </a:r>
          </a:p>
          <a:p>
            <a:pPr algn="l"/>
            <a:r>
              <a:rPr lang="en-US" sz="1500"/>
              <a:t>         root.ns1t.nytimes.com. 2009070102 1800 3600 604800 3600</a:t>
            </a:r>
          </a:p>
          <a:p>
            <a:pPr algn="l"/>
            <a:r>
              <a:rPr lang="en-US" sz="1500"/>
              <a:t>nytimes.com.      300	IN	MX	200 NYTIMES.COM.S7A2.PSMTP.com.</a:t>
            </a:r>
          </a:p>
          <a:p>
            <a:pPr algn="l"/>
            <a:r>
              <a:rPr lang="en-US" sz="1500"/>
              <a:t>nytimes.com.      300	IN	MX	100 NYTIMES.COM.S7A1.PSMTP.com.</a:t>
            </a:r>
          </a:p>
          <a:p>
            <a:pPr algn="l"/>
            <a:r>
              <a:rPr lang="en-US" sz="1500"/>
              <a:t>nytimes.com.      300	IN	NS	ns1t.nytimes.com.</a:t>
            </a:r>
          </a:p>
          <a:p>
            <a:pPr algn="l"/>
            <a:r>
              <a:rPr lang="en-US" sz="1500"/>
              <a:t>nytimes.com.      300	IN	NS	nydns1.about.com.</a:t>
            </a:r>
          </a:p>
          <a:p>
            <a:pPr algn="l"/>
            <a:r>
              <a:rPr lang="en-US" sz="1500"/>
              <a:t>nytimes.com.      300	IN	NS	nydns2.about.com.</a:t>
            </a:r>
          </a:p>
          <a:p>
            <a:pPr algn="l"/>
            <a:r>
              <a:rPr lang="en-US" sz="1500"/>
              <a:t>nytimes.com.      300	IN	A	199.239.137.245</a:t>
            </a:r>
          </a:p>
          <a:p>
            <a:pPr algn="l"/>
            <a:r>
              <a:rPr lang="en-US" sz="1500"/>
              <a:t>nytimes.com.      300	IN	A	199.239.136.200</a:t>
            </a:r>
          </a:p>
          <a:p>
            <a:pPr algn="l"/>
            <a:r>
              <a:rPr lang="en-US" sz="1500"/>
              <a:t>nytimes.com.      300	IN	A	199.239.136.245</a:t>
            </a:r>
          </a:p>
          <a:p>
            <a:pPr algn="l"/>
            <a:r>
              <a:rPr lang="en-US" sz="1500"/>
              <a:t>nytimes.com.      300	IN	TXT	"v=spf1 mx ptr ip4:199.239.138.0/24</a:t>
            </a:r>
          </a:p>
          <a:p>
            <a:pPr algn="l"/>
            <a:r>
              <a:rPr lang="en-US" sz="1500"/>
              <a:t>        include:alerts.wallst.com include:authsmtp.com ~all"</a:t>
            </a:r>
          </a:p>
          <a:p>
            <a:pPr algn="l"/>
            <a:endParaRPr lang="en-US" sz="1500"/>
          </a:p>
          <a:p>
            <a:pPr algn="l"/>
            <a:r>
              <a:rPr lang="en-US" sz="1500"/>
              <a:t>;; ADDITIONAL SECTION:</a:t>
            </a:r>
          </a:p>
          <a:p>
            <a:pPr algn="l"/>
            <a:r>
              <a:rPr lang="en-US" sz="1500"/>
              <a:t>ns1t.nytimes.com.	300	IN	A	199.239.137.15</a:t>
            </a:r>
          </a:p>
          <a:p>
            <a:pPr algn="l"/>
            <a:endParaRPr lang="en-US" sz="1500"/>
          </a:p>
          <a:p>
            <a:pPr algn="l"/>
            <a:r>
              <a:rPr lang="en-US" sz="1500"/>
              <a:t>;; Query time: 10 msec</a:t>
            </a:r>
          </a:p>
          <a:p>
            <a:pPr algn="l"/>
            <a:r>
              <a:rPr lang="en-US" sz="1500"/>
              <a:t>;; SERVER: 199.239.137.15#53(199.239.137.15)</a:t>
            </a:r>
          </a:p>
          <a:p>
            <a:pPr algn="l"/>
            <a:r>
              <a:rPr lang="en-US" sz="1500"/>
              <a:t>;; WHEN: Mon Feb 23 11:25:20 2009</a:t>
            </a:r>
          </a:p>
          <a:p>
            <a:pPr algn="l"/>
            <a:r>
              <a:rPr lang="en-US" sz="1500"/>
              <a:t>;; MSG SIZE  rcvd: 454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3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029575" cy="1143000"/>
          </a:xfrm>
        </p:spPr>
        <p:txBody>
          <a:bodyPr/>
          <a:lstStyle/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Content Distribution Networks (</a:t>
            </a:r>
            <a:r>
              <a:rPr lang="en-US" dirty="0" err="1">
                <a:ea typeface="ＭＳ Ｐゴシック" pitchFamily="-1" charset="-128"/>
                <a:cs typeface="ＭＳ Ｐゴシック" pitchFamily="-1" charset="-128"/>
              </a:rPr>
              <a:t>CDNs</a:t>
            </a: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)</a:t>
            </a:r>
          </a:p>
        </p:txBody>
      </p:sp>
      <p:sp>
        <p:nvSpPr>
          <p:cNvPr id="63491" name="Rectangle 4"/>
          <p:cNvSpPr>
            <a:spLocks noGrp="1" noChangeArrowheads="1"/>
          </p:cNvSpPr>
          <p:nvPr>
            <p:ph sz="half" idx="1"/>
          </p:nvPr>
        </p:nvSpPr>
        <p:spPr>
          <a:xfrm>
            <a:off x="304800" y="1524000"/>
            <a:ext cx="4724400" cy="4724400"/>
          </a:xfrm>
        </p:spPr>
        <p:txBody>
          <a:bodyPr/>
          <a:lstStyle/>
          <a:p>
            <a:pPr eaLnBrk="1" hangingPunct="1"/>
            <a:r>
              <a:rPr lang="en-US" sz="2400" dirty="0" smtClean="0">
                <a:solidFill>
                  <a:schemeClr val="tx1"/>
                </a:solidFill>
                <a:ea typeface="ＭＳ Ｐゴシック" pitchFamily="-1" charset="-128"/>
                <a:cs typeface="ＭＳ Ｐゴシック" pitchFamily="-1" charset="-128"/>
              </a:rPr>
              <a:t>Content </a:t>
            </a:r>
            <a:r>
              <a:rPr lang="en-US" sz="2400" dirty="0">
                <a:solidFill>
                  <a:schemeClr val="tx1"/>
                </a:solidFill>
                <a:ea typeface="ＭＳ Ｐゴシック" pitchFamily="-1" charset="-128"/>
                <a:cs typeface="ＭＳ Ｐゴシック" pitchFamily="-1" charset="-128"/>
              </a:rPr>
              <a:t>providers are</a:t>
            </a:r>
            <a:r>
              <a:rPr lang="en-US" sz="2400" dirty="0" smtClean="0">
                <a:solidFill>
                  <a:schemeClr val="tx1"/>
                </a:solidFill>
                <a:ea typeface="ＭＳ Ｐゴシック" pitchFamily="-1" charset="-128"/>
                <a:cs typeface="ＭＳ Ｐゴシック" pitchFamily="-1" charset="-128"/>
              </a:rPr>
              <a:t> CDN customers</a:t>
            </a:r>
          </a:p>
          <a:p>
            <a:pPr eaLnBrk="1" hangingPunct="1">
              <a:buFont typeface="Arial" pitchFamily="-1" charset="0"/>
              <a:buNone/>
            </a:pPr>
            <a:endParaRPr lang="en-US" sz="2400" dirty="0" smtClean="0">
              <a:solidFill>
                <a:schemeClr val="tx1"/>
              </a:solidFill>
              <a:ea typeface="ＭＳ Ｐゴシック" pitchFamily="-1" charset="-128"/>
              <a:cs typeface="ＭＳ Ｐゴシック" pitchFamily="-1" charset="-128"/>
            </a:endParaRPr>
          </a:p>
          <a:p>
            <a:pPr eaLnBrk="1" hangingPunct="1">
              <a:buFontTx/>
              <a:buNone/>
            </a:pPr>
            <a:r>
              <a:rPr lang="en-US" sz="2400" u="sng" dirty="0">
                <a:ea typeface="ＭＳ Ｐゴシック" pitchFamily="-1" charset="-128"/>
                <a:cs typeface="ＭＳ Ｐゴシック" pitchFamily="-1" charset="-128"/>
              </a:rPr>
              <a:t>Content </a:t>
            </a:r>
            <a:r>
              <a:rPr lang="en-US" sz="2400" u="sng" dirty="0" smtClean="0">
                <a:ea typeface="ＭＳ Ｐゴシック" pitchFamily="-1" charset="-128"/>
                <a:cs typeface="ＭＳ Ｐゴシック" pitchFamily="-1" charset="-128"/>
              </a:rPr>
              <a:t>replication</a:t>
            </a:r>
            <a:endParaRPr lang="en-US" sz="2400" dirty="0">
              <a:ea typeface="ＭＳ Ｐゴシック" pitchFamily="-1" charset="-128"/>
              <a:cs typeface="ＭＳ Ｐゴシック" pitchFamily="-1" charset="-128"/>
            </a:endParaRPr>
          </a:p>
          <a:p>
            <a:pPr eaLnBrk="1" hangingPunct="1"/>
            <a:r>
              <a:rPr lang="en-US" sz="2400" dirty="0">
                <a:solidFill>
                  <a:schemeClr val="tx1"/>
                </a:solidFill>
                <a:ea typeface="ＭＳ Ｐゴシック" pitchFamily="-1" charset="-128"/>
                <a:cs typeface="ＭＳ Ｐゴシック" pitchFamily="-1" charset="-128"/>
              </a:rPr>
              <a:t>CDN company installs</a:t>
            </a:r>
            <a:r>
              <a:rPr lang="en-US" sz="2400" dirty="0" smtClean="0">
                <a:solidFill>
                  <a:schemeClr val="tx1"/>
                </a:solidFill>
                <a:ea typeface="ＭＳ Ｐゴシック" pitchFamily="-1" charset="-128"/>
                <a:cs typeface="ＭＳ Ｐゴシック" pitchFamily="-1" charset="-128"/>
              </a:rPr>
              <a:t> thousands  of servers </a:t>
            </a:r>
            <a:r>
              <a:rPr lang="en-US" sz="2400" dirty="0">
                <a:solidFill>
                  <a:schemeClr val="tx1"/>
                </a:solidFill>
                <a:ea typeface="ＭＳ Ｐゴシック" pitchFamily="-1" charset="-128"/>
                <a:cs typeface="ＭＳ Ｐゴシック" pitchFamily="-1" charset="-128"/>
              </a:rPr>
              <a:t>throughout Internet</a:t>
            </a:r>
            <a:endParaRPr lang="en-US" sz="2400" dirty="0" smtClean="0">
              <a:solidFill>
                <a:schemeClr val="tx1"/>
              </a:solidFill>
              <a:ea typeface="ＭＳ Ｐゴシック" pitchFamily="-1" charset="-128"/>
              <a:cs typeface="ＭＳ Ｐゴシック" pitchFamily="-1" charset="-128"/>
            </a:endParaRPr>
          </a:p>
          <a:p>
            <a:pPr lvl="1" eaLnBrk="1" hangingPunct="1"/>
            <a:r>
              <a:rPr lang="en-US" dirty="0" smtClean="0"/>
              <a:t>I</a:t>
            </a:r>
            <a:r>
              <a:rPr lang="en-US" sz="2000" dirty="0" smtClean="0"/>
              <a:t>n large datacenters</a:t>
            </a:r>
          </a:p>
          <a:p>
            <a:pPr lvl="1" eaLnBrk="1" hangingPunct="1"/>
            <a:r>
              <a:rPr lang="en-US" sz="2000" dirty="0" smtClean="0"/>
              <a:t>Or, close </a:t>
            </a:r>
            <a:r>
              <a:rPr lang="en-US" sz="2000" dirty="0"/>
              <a:t>to users</a:t>
            </a:r>
          </a:p>
          <a:p>
            <a:pPr eaLnBrk="1" hangingPunct="1"/>
            <a:r>
              <a:rPr lang="en-US" sz="2400" dirty="0">
                <a:solidFill>
                  <a:schemeClr val="tx1"/>
                </a:solidFill>
                <a:ea typeface="ＭＳ Ｐゴシック" pitchFamily="-1" charset="-128"/>
                <a:cs typeface="ＭＳ Ｐゴシック" pitchFamily="-1" charset="-128"/>
              </a:rPr>
              <a:t>CDN replicates</a:t>
            </a:r>
            <a:r>
              <a:rPr lang="en-US" sz="2400" dirty="0" smtClean="0">
                <a:solidFill>
                  <a:schemeClr val="tx1"/>
                </a:solidFill>
                <a:ea typeface="ＭＳ Ｐゴシック" pitchFamily="-1" charset="-128"/>
                <a:cs typeface="ＭＳ Ｐゴシック" pitchFamily="-1" charset="-128"/>
              </a:rPr>
              <a:t> customers</a:t>
            </a:r>
            <a:r>
              <a:rPr lang="en-US" sz="2400" dirty="0">
                <a:solidFill>
                  <a:schemeClr val="tx1"/>
                </a:solidFill>
                <a:ea typeface="ＭＳ Ｐゴシック" pitchFamily="-1" charset="-128"/>
                <a:cs typeface="ＭＳ Ｐゴシック" pitchFamily="-1" charset="-128"/>
              </a:rPr>
              <a:t>’ </a:t>
            </a:r>
            <a:r>
              <a:rPr lang="en-US" sz="2400" dirty="0" smtClean="0">
                <a:solidFill>
                  <a:schemeClr val="tx1"/>
                </a:solidFill>
                <a:ea typeface="ＭＳ Ｐゴシック" pitchFamily="-1" charset="-128"/>
                <a:cs typeface="ＭＳ Ｐゴシック" pitchFamily="-1" charset="-128"/>
              </a:rPr>
              <a:t>content</a:t>
            </a:r>
          </a:p>
          <a:p>
            <a:pPr eaLnBrk="1" hangingPunct="1"/>
            <a:r>
              <a:rPr lang="en-US" sz="2400" dirty="0" smtClean="0">
                <a:solidFill>
                  <a:schemeClr val="tx1"/>
                </a:solidFill>
                <a:ea typeface="ＭＳ Ｐゴシック" pitchFamily="-1" charset="-128"/>
                <a:cs typeface="ＭＳ Ｐゴシック" pitchFamily="-1" charset="-128"/>
              </a:rPr>
              <a:t>When </a:t>
            </a:r>
            <a:r>
              <a:rPr lang="en-US" sz="2400" dirty="0">
                <a:solidFill>
                  <a:schemeClr val="tx1"/>
                </a:solidFill>
                <a:ea typeface="ＭＳ Ｐゴシック" pitchFamily="-1" charset="-128"/>
                <a:cs typeface="ＭＳ Ｐゴシック" pitchFamily="-1" charset="-128"/>
              </a:rPr>
              <a:t>provider updates content, CDN updates servers</a:t>
            </a:r>
          </a:p>
          <a:p>
            <a:pPr eaLnBrk="1" hangingPunct="1">
              <a:buFontTx/>
              <a:buNone/>
            </a:pPr>
            <a:endParaRPr lang="en-US" sz="2400" dirty="0">
              <a:solidFill>
                <a:schemeClr val="tx1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304130" name="Rectangle 2"/>
          <p:cNvSpPr>
            <a:spLocks noChangeArrowheads="1"/>
          </p:cNvSpPr>
          <p:nvPr/>
        </p:nvSpPr>
        <p:spPr bwMode="auto">
          <a:xfrm>
            <a:off x="4953000" y="1676400"/>
            <a:ext cx="4038600" cy="4724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11" charset="0"/>
            </a:endParaRP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6911975" y="2244725"/>
            <a:ext cx="184150" cy="542925"/>
            <a:chOff x="4180" y="783"/>
            <a:chExt cx="150" cy="307"/>
          </a:xfrm>
        </p:grpSpPr>
        <p:sp>
          <p:nvSpPr>
            <p:cNvPr id="63548" name="AutoShape 6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549" name="Rectangle 7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550" name="Rectangle 8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551" name="AutoShape 9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552" name="Line 10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553" name="Line 11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554" name="Rectangle 12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555" name="Rectangle 13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" name="Group 14"/>
          <p:cNvGrpSpPr>
            <a:grpSpLocks/>
          </p:cNvGrpSpPr>
          <p:nvPr/>
        </p:nvGrpSpPr>
        <p:grpSpPr bwMode="auto">
          <a:xfrm>
            <a:off x="5761038" y="4616450"/>
            <a:ext cx="347662" cy="695325"/>
            <a:chOff x="4730" y="2897"/>
            <a:chExt cx="219" cy="438"/>
          </a:xfrm>
        </p:grpSpPr>
        <p:sp>
          <p:nvSpPr>
            <p:cNvPr id="63538" name="Freeform 15"/>
            <p:cNvSpPr>
              <a:spLocks/>
            </p:cNvSpPr>
            <p:nvPr/>
          </p:nvSpPr>
          <p:spPr bwMode="auto">
            <a:xfrm>
              <a:off x="4730" y="2897"/>
              <a:ext cx="219" cy="438"/>
            </a:xfrm>
            <a:custGeom>
              <a:avLst/>
              <a:gdLst>
                <a:gd name="T0" fmla="*/ 16 w 219"/>
                <a:gd name="T1" fmla="*/ 109 h 438"/>
                <a:gd name="T2" fmla="*/ 94 w 219"/>
                <a:gd name="T3" fmla="*/ 7 h 438"/>
                <a:gd name="T4" fmla="*/ 178 w 219"/>
                <a:gd name="T5" fmla="*/ 67 h 438"/>
                <a:gd name="T6" fmla="*/ 196 w 219"/>
                <a:gd name="T7" fmla="*/ 379 h 438"/>
                <a:gd name="T8" fmla="*/ 40 w 219"/>
                <a:gd name="T9" fmla="*/ 421 h 438"/>
                <a:gd name="T10" fmla="*/ 4 w 219"/>
                <a:gd name="T11" fmla="*/ 313 h 438"/>
                <a:gd name="T12" fmla="*/ 16 w 219"/>
                <a:gd name="T13" fmla="*/ 109 h 43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19"/>
                <a:gd name="T22" fmla="*/ 0 h 438"/>
                <a:gd name="T23" fmla="*/ 219 w 219"/>
                <a:gd name="T24" fmla="*/ 438 h 43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19" h="438">
                  <a:moveTo>
                    <a:pt x="16" y="109"/>
                  </a:moveTo>
                  <a:cubicBezTo>
                    <a:pt x="31" y="58"/>
                    <a:pt x="67" y="14"/>
                    <a:pt x="94" y="7"/>
                  </a:cubicBezTo>
                  <a:cubicBezTo>
                    <a:pt x="121" y="0"/>
                    <a:pt x="161" y="5"/>
                    <a:pt x="178" y="67"/>
                  </a:cubicBezTo>
                  <a:cubicBezTo>
                    <a:pt x="195" y="129"/>
                    <a:pt x="219" y="320"/>
                    <a:pt x="196" y="379"/>
                  </a:cubicBezTo>
                  <a:cubicBezTo>
                    <a:pt x="173" y="438"/>
                    <a:pt x="72" y="432"/>
                    <a:pt x="40" y="421"/>
                  </a:cubicBezTo>
                  <a:cubicBezTo>
                    <a:pt x="8" y="410"/>
                    <a:pt x="8" y="365"/>
                    <a:pt x="4" y="313"/>
                  </a:cubicBezTo>
                  <a:cubicBezTo>
                    <a:pt x="0" y="261"/>
                    <a:pt x="1" y="160"/>
                    <a:pt x="16" y="109"/>
                  </a:cubicBez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4" name="Group 16"/>
            <p:cNvGrpSpPr>
              <a:grpSpLocks/>
            </p:cNvGrpSpPr>
            <p:nvPr/>
          </p:nvGrpSpPr>
          <p:grpSpPr bwMode="auto">
            <a:xfrm>
              <a:off x="4771" y="2948"/>
              <a:ext cx="116" cy="342"/>
              <a:chOff x="4180" y="783"/>
              <a:chExt cx="150" cy="307"/>
            </a:xfrm>
          </p:grpSpPr>
          <p:sp>
            <p:nvSpPr>
              <p:cNvPr id="63540" name="AutoShape 17"/>
              <p:cNvSpPr>
                <a:spLocks noChangeArrowheads="1"/>
              </p:cNvSpPr>
              <p:nvPr/>
            </p:nvSpPr>
            <p:spPr bwMode="auto">
              <a:xfrm>
                <a:off x="4180" y="1019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41" name="Rectangle 18"/>
              <p:cNvSpPr>
                <a:spLocks noChangeArrowheads="1"/>
              </p:cNvSpPr>
              <p:nvPr/>
            </p:nvSpPr>
            <p:spPr bwMode="auto">
              <a:xfrm>
                <a:off x="4256" y="785"/>
                <a:ext cx="69" cy="236"/>
              </a:xfrm>
              <a:prstGeom prst="rect">
                <a:avLst/>
              </a:prstGeom>
              <a:solidFill>
                <a:srgbClr val="33CC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42" name="Rectangle 19"/>
              <p:cNvSpPr>
                <a:spLocks noChangeArrowheads="1"/>
              </p:cNvSpPr>
              <p:nvPr/>
            </p:nvSpPr>
            <p:spPr bwMode="auto">
              <a:xfrm>
                <a:off x="4181" y="852"/>
                <a:ext cx="95" cy="236"/>
              </a:xfrm>
              <a:prstGeom prst="rect">
                <a:avLst/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43" name="AutoShape 20"/>
              <p:cNvSpPr>
                <a:spLocks noChangeArrowheads="1"/>
              </p:cNvSpPr>
              <p:nvPr/>
            </p:nvSpPr>
            <p:spPr bwMode="auto">
              <a:xfrm>
                <a:off x="4180" y="783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44" name="Line 21"/>
              <p:cNvSpPr>
                <a:spLocks noChangeShapeType="1"/>
              </p:cNvSpPr>
              <p:nvPr/>
            </p:nvSpPr>
            <p:spPr bwMode="auto">
              <a:xfrm>
                <a:off x="4330" y="788"/>
                <a:ext cx="0" cy="23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45" name="Line 22"/>
              <p:cNvSpPr>
                <a:spLocks noChangeShapeType="1"/>
              </p:cNvSpPr>
              <p:nvPr/>
            </p:nvSpPr>
            <p:spPr bwMode="auto">
              <a:xfrm flipH="1">
                <a:off x="4276" y="1019"/>
                <a:ext cx="54" cy="6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46" name="Rectangle 23"/>
              <p:cNvSpPr>
                <a:spLocks noChangeArrowheads="1"/>
              </p:cNvSpPr>
              <p:nvPr/>
            </p:nvSpPr>
            <p:spPr bwMode="auto">
              <a:xfrm>
                <a:off x="4193" y="883"/>
                <a:ext cx="63" cy="13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47" name="Rectangle 24"/>
              <p:cNvSpPr>
                <a:spLocks noChangeArrowheads="1"/>
              </p:cNvSpPr>
              <p:nvPr/>
            </p:nvSpPr>
            <p:spPr bwMode="auto">
              <a:xfrm>
                <a:off x="4202" y="92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6902450" y="4927600"/>
            <a:ext cx="347663" cy="695325"/>
            <a:chOff x="4730" y="2897"/>
            <a:chExt cx="219" cy="438"/>
          </a:xfrm>
        </p:grpSpPr>
        <p:sp>
          <p:nvSpPr>
            <p:cNvPr id="63528" name="Freeform 26"/>
            <p:cNvSpPr>
              <a:spLocks/>
            </p:cNvSpPr>
            <p:nvPr/>
          </p:nvSpPr>
          <p:spPr bwMode="auto">
            <a:xfrm>
              <a:off x="4730" y="2897"/>
              <a:ext cx="219" cy="438"/>
            </a:xfrm>
            <a:custGeom>
              <a:avLst/>
              <a:gdLst>
                <a:gd name="T0" fmla="*/ 16 w 219"/>
                <a:gd name="T1" fmla="*/ 109 h 438"/>
                <a:gd name="T2" fmla="*/ 94 w 219"/>
                <a:gd name="T3" fmla="*/ 7 h 438"/>
                <a:gd name="T4" fmla="*/ 178 w 219"/>
                <a:gd name="T5" fmla="*/ 67 h 438"/>
                <a:gd name="T6" fmla="*/ 196 w 219"/>
                <a:gd name="T7" fmla="*/ 379 h 438"/>
                <a:gd name="T8" fmla="*/ 40 w 219"/>
                <a:gd name="T9" fmla="*/ 421 h 438"/>
                <a:gd name="T10" fmla="*/ 4 w 219"/>
                <a:gd name="T11" fmla="*/ 313 h 438"/>
                <a:gd name="T12" fmla="*/ 16 w 219"/>
                <a:gd name="T13" fmla="*/ 109 h 43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19"/>
                <a:gd name="T22" fmla="*/ 0 h 438"/>
                <a:gd name="T23" fmla="*/ 219 w 219"/>
                <a:gd name="T24" fmla="*/ 438 h 43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19" h="438">
                  <a:moveTo>
                    <a:pt x="16" y="109"/>
                  </a:moveTo>
                  <a:cubicBezTo>
                    <a:pt x="31" y="58"/>
                    <a:pt x="67" y="14"/>
                    <a:pt x="94" y="7"/>
                  </a:cubicBezTo>
                  <a:cubicBezTo>
                    <a:pt x="121" y="0"/>
                    <a:pt x="161" y="5"/>
                    <a:pt x="178" y="67"/>
                  </a:cubicBezTo>
                  <a:cubicBezTo>
                    <a:pt x="195" y="129"/>
                    <a:pt x="219" y="320"/>
                    <a:pt x="196" y="379"/>
                  </a:cubicBezTo>
                  <a:cubicBezTo>
                    <a:pt x="173" y="438"/>
                    <a:pt x="72" y="432"/>
                    <a:pt x="40" y="421"/>
                  </a:cubicBezTo>
                  <a:cubicBezTo>
                    <a:pt x="8" y="410"/>
                    <a:pt x="8" y="365"/>
                    <a:pt x="4" y="313"/>
                  </a:cubicBezTo>
                  <a:cubicBezTo>
                    <a:pt x="0" y="261"/>
                    <a:pt x="1" y="160"/>
                    <a:pt x="16" y="109"/>
                  </a:cubicBez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6" name="Group 27"/>
            <p:cNvGrpSpPr>
              <a:grpSpLocks/>
            </p:cNvGrpSpPr>
            <p:nvPr/>
          </p:nvGrpSpPr>
          <p:grpSpPr bwMode="auto">
            <a:xfrm>
              <a:off x="4771" y="2948"/>
              <a:ext cx="116" cy="342"/>
              <a:chOff x="4180" y="783"/>
              <a:chExt cx="150" cy="307"/>
            </a:xfrm>
          </p:grpSpPr>
          <p:sp>
            <p:nvSpPr>
              <p:cNvPr id="63530" name="AutoShape 28"/>
              <p:cNvSpPr>
                <a:spLocks noChangeArrowheads="1"/>
              </p:cNvSpPr>
              <p:nvPr/>
            </p:nvSpPr>
            <p:spPr bwMode="auto">
              <a:xfrm>
                <a:off x="4180" y="1019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31" name="Rectangle 29"/>
              <p:cNvSpPr>
                <a:spLocks noChangeArrowheads="1"/>
              </p:cNvSpPr>
              <p:nvPr/>
            </p:nvSpPr>
            <p:spPr bwMode="auto">
              <a:xfrm>
                <a:off x="4256" y="785"/>
                <a:ext cx="69" cy="236"/>
              </a:xfrm>
              <a:prstGeom prst="rect">
                <a:avLst/>
              </a:prstGeom>
              <a:solidFill>
                <a:srgbClr val="33CC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32" name="Rectangle 30"/>
              <p:cNvSpPr>
                <a:spLocks noChangeArrowheads="1"/>
              </p:cNvSpPr>
              <p:nvPr/>
            </p:nvSpPr>
            <p:spPr bwMode="auto">
              <a:xfrm>
                <a:off x="4181" y="852"/>
                <a:ext cx="95" cy="236"/>
              </a:xfrm>
              <a:prstGeom prst="rect">
                <a:avLst/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33" name="AutoShape 31"/>
              <p:cNvSpPr>
                <a:spLocks noChangeArrowheads="1"/>
              </p:cNvSpPr>
              <p:nvPr/>
            </p:nvSpPr>
            <p:spPr bwMode="auto">
              <a:xfrm>
                <a:off x="4180" y="783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34" name="Line 32"/>
              <p:cNvSpPr>
                <a:spLocks noChangeShapeType="1"/>
              </p:cNvSpPr>
              <p:nvPr/>
            </p:nvSpPr>
            <p:spPr bwMode="auto">
              <a:xfrm>
                <a:off x="4330" y="788"/>
                <a:ext cx="0" cy="23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35" name="Line 33"/>
              <p:cNvSpPr>
                <a:spLocks noChangeShapeType="1"/>
              </p:cNvSpPr>
              <p:nvPr/>
            </p:nvSpPr>
            <p:spPr bwMode="auto">
              <a:xfrm flipH="1">
                <a:off x="4276" y="1019"/>
                <a:ext cx="54" cy="6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36" name="Rectangle 34"/>
              <p:cNvSpPr>
                <a:spLocks noChangeArrowheads="1"/>
              </p:cNvSpPr>
              <p:nvPr/>
            </p:nvSpPr>
            <p:spPr bwMode="auto">
              <a:xfrm>
                <a:off x="4193" y="883"/>
                <a:ext cx="63" cy="13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37" name="Rectangle 35"/>
              <p:cNvSpPr>
                <a:spLocks noChangeArrowheads="1"/>
              </p:cNvSpPr>
              <p:nvPr/>
            </p:nvSpPr>
            <p:spPr bwMode="auto">
              <a:xfrm>
                <a:off x="4202" y="92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7" name="Group 36"/>
          <p:cNvGrpSpPr>
            <a:grpSpLocks/>
          </p:cNvGrpSpPr>
          <p:nvPr/>
        </p:nvGrpSpPr>
        <p:grpSpPr bwMode="auto">
          <a:xfrm>
            <a:off x="7897813" y="4738688"/>
            <a:ext cx="347662" cy="695325"/>
            <a:chOff x="4730" y="2897"/>
            <a:chExt cx="219" cy="438"/>
          </a:xfrm>
        </p:grpSpPr>
        <p:sp>
          <p:nvSpPr>
            <p:cNvPr id="63518" name="Freeform 37"/>
            <p:cNvSpPr>
              <a:spLocks/>
            </p:cNvSpPr>
            <p:nvPr/>
          </p:nvSpPr>
          <p:spPr bwMode="auto">
            <a:xfrm>
              <a:off x="4730" y="2897"/>
              <a:ext cx="219" cy="438"/>
            </a:xfrm>
            <a:custGeom>
              <a:avLst/>
              <a:gdLst>
                <a:gd name="T0" fmla="*/ 16 w 219"/>
                <a:gd name="T1" fmla="*/ 109 h 438"/>
                <a:gd name="T2" fmla="*/ 94 w 219"/>
                <a:gd name="T3" fmla="*/ 7 h 438"/>
                <a:gd name="T4" fmla="*/ 178 w 219"/>
                <a:gd name="T5" fmla="*/ 67 h 438"/>
                <a:gd name="T6" fmla="*/ 196 w 219"/>
                <a:gd name="T7" fmla="*/ 379 h 438"/>
                <a:gd name="T8" fmla="*/ 40 w 219"/>
                <a:gd name="T9" fmla="*/ 421 h 438"/>
                <a:gd name="T10" fmla="*/ 4 w 219"/>
                <a:gd name="T11" fmla="*/ 313 h 438"/>
                <a:gd name="T12" fmla="*/ 16 w 219"/>
                <a:gd name="T13" fmla="*/ 109 h 43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19"/>
                <a:gd name="T22" fmla="*/ 0 h 438"/>
                <a:gd name="T23" fmla="*/ 219 w 219"/>
                <a:gd name="T24" fmla="*/ 438 h 43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19" h="438">
                  <a:moveTo>
                    <a:pt x="16" y="109"/>
                  </a:moveTo>
                  <a:cubicBezTo>
                    <a:pt x="31" y="58"/>
                    <a:pt x="67" y="14"/>
                    <a:pt x="94" y="7"/>
                  </a:cubicBezTo>
                  <a:cubicBezTo>
                    <a:pt x="121" y="0"/>
                    <a:pt x="161" y="5"/>
                    <a:pt x="178" y="67"/>
                  </a:cubicBezTo>
                  <a:cubicBezTo>
                    <a:pt x="195" y="129"/>
                    <a:pt x="219" y="320"/>
                    <a:pt x="196" y="379"/>
                  </a:cubicBezTo>
                  <a:cubicBezTo>
                    <a:pt x="173" y="438"/>
                    <a:pt x="72" y="432"/>
                    <a:pt x="40" y="421"/>
                  </a:cubicBezTo>
                  <a:cubicBezTo>
                    <a:pt x="8" y="410"/>
                    <a:pt x="8" y="365"/>
                    <a:pt x="4" y="313"/>
                  </a:cubicBezTo>
                  <a:cubicBezTo>
                    <a:pt x="0" y="261"/>
                    <a:pt x="1" y="160"/>
                    <a:pt x="16" y="109"/>
                  </a:cubicBez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8" name="Group 38"/>
            <p:cNvGrpSpPr>
              <a:grpSpLocks/>
            </p:cNvGrpSpPr>
            <p:nvPr/>
          </p:nvGrpSpPr>
          <p:grpSpPr bwMode="auto">
            <a:xfrm>
              <a:off x="4771" y="2948"/>
              <a:ext cx="116" cy="342"/>
              <a:chOff x="4180" y="783"/>
              <a:chExt cx="150" cy="307"/>
            </a:xfrm>
          </p:grpSpPr>
          <p:sp>
            <p:nvSpPr>
              <p:cNvPr id="63520" name="AutoShape 39"/>
              <p:cNvSpPr>
                <a:spLocks noChangeArrowheads="1"/>
              </p:cNvSpPr>
              <p:nvPr/>
            </p:nvSpPr>
            <p:spPr bwMode="auto">
              <a:xfrm>
                <a:off x="4180" y="1019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21" name="Rectangle 40"/>
              <p:cNvSpPr>
                <a:spLocks noChangeArrowheads="1"/>
              </p:cNvSpPr>
              <p:nvPr/>
            </p:nvSpPr>
            <p:spPr bwMode="auto">
              <a:xfrm>
                <a:off x="4256" y="785"/>
                <a:ext cx="69" cy="236"/>
              </a:xfrm>
              <a:prstGeom prst="rect">
                <a:avLst/>
              </a:prstGeom>
              <a:solidFill>
                <a:srgbClr val="33CC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22" name="Rectangle 41"/>
              <p:cNvSpPr>
                <a:spLocks noChangeArrowheads="1"/>
              </p:cNvSpPr>
              <p:nvPr/>
            </p:nvSpPr>
            <p:spPr bwMode="auto">
              <a:xfrm>
                <a:off x="4181" y="852"/>
                <a:ext cx="95" cy="236"/>
              </a:xfrm>
              <a:prstGeom prst="rect">
                <a:avLst/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23" name="AutoShape 42"/>
              <p:cNvSpPr>
                <a:spLocks noChangeArrowheads="1"/>
              </p:cNvSpPr>
              <p:nvPr/>
            </p:nvSpPr>
            <p:spPr bwMode="auto">
              <a:xfrm>
                <a:off x="4180" y="783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24" name="Line 43"/>
              <p:cNvSpPr>
                <a:spLocks noChangeShapeType="1"/>
              </p:cNvSpPr>
              <p:nvPr/>
            </p:nvSpPr>
            <p:spPr bwMode="auto">
              <a:xfrm>
                <a:off x="4330" y="788"/>
                <a:ext cx="0" cy="23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25" name="Line 44"/>
              <p:cNvSpPr>
                <a:spLocks noChangeShapeType="1"/>
              </p:cNvSpPr>
              <p:nvPr/>
            </p:nvSpPr>
            <p:spPr bwMode="auto">
              <a:xfrm flipH="1">
                <a:off x="4276" y="1019"/>
                <a:ext cx="54" cy="6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26" name="Rectangle 45"/>
              <p:cNvSpPr>
                <a:spLocks noChangeArrowheads="1"/>
              </p:cNvSpPr>
              <p:nvPr/>
            </p:nvSpPr>
            <p:spPr bwMode="auto">
              <a:xfrm>
                <a:off x="4193" y="883"/>
                <a:ext cx="63" cy="13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27" name="Rectangle 46"/>
              <p:cNvSpPr>
                <a:spLocks noChangeArrowheads="1"/>
              </p:cNvSpPr>
              <p:nvPr/>
            </p:nvSpPr>
            <p:spPr bwMode="auto">
              <a:xfrm>
                <a:off x="4202" y="92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9" name="Group 47"/>
          <p:cNvGrpSpPr>
            <a:grpSpLocks/>
          </p:cNvGrpSpPr>
          <p:nvPr/>
        </p:nvGrpSpPr>
        <p:grpSpPr bwMode="auto">
          <a:xfrm>
            <a:off x="6880225" y="3633788"/>
            <a:ext cx="347663" cy="695325"/>
            <a:chOff x="4730" y="2897"/>
            <a:chExt cx="219" cy="438"/>
          </a:xfrm>
        </p:grpSpPr>
        <p:sp>
          <p:nvSpPr>
            <p:cNvPr id="63508" name="Freeform 48"/>
            <p:cNvSpPr>
              <a:spLocks/>
            </p:cNvSpPr>
            <p:nvPr/>
          </p:nvSpPr>
          <p:spPr bwMode="auto">
            <a:xfrm>
              <a:off x="4730" y="2897"/>
              <a:ext cx="219" cy="438"/>
            </a:xfrm>
            <a:custGeom>
              <a:avLst/>
              <a:gdLst>
                <a:gd name="T0" fmla="*/ 16 w 219"/>
                <a:gd name="T1" fmla="*/ 109 h 438"/>
                <a:gd name="T2" fmla="*/ 94 w 219"/>
                <a:gd name="T3" fmla="*/ 7 h 438"/>
                <a:gd name="T4" fmla="*/ 178 w 219"/>
                <a:gd name="T5" fmla="*/ 67 h 438"/>
                <a:gd name="T6" fmla="*/ 196 w 219"/>
                <a:gd name="T7" fmla="*/ 379 h 438"/>
                <a:gd name="T8" fmla="*/ 40 w 219"/>
                <a:gd name="T9" fmla="*/ 421 h 438"/>
                <a:gd name="T10" fmla="*/ 4 w 219"/>
                <a:gd name="T11" fmla="*/ 313 h 438"/>
                <a:gd name="T12" fmla="*/ 16 w 219"/>
                <a:gd name="T13" fmla="*/ 109 h 43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19"/>
                <a:gd name="T22" fmla="*/ 0 h 438"/>
                <a:gd name="T23" fmla="*/ 219 w 219"/>
                <a:gd name="T24" fmla="*/ 438 h 43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19" h="438">
                  <a:moveTo>
                    <a:pt x="16" y="109"/>
                  </a:moveTo>
                  <a:cubicBezTo>
                    <a:pt x="31" y="58"/>
                    <a:pt x="67" y="14"/>
                    <a:pt x="94" y="7"/>
                  </a:cubicBezTo>
                  <a:cubicBezTo>
                    <a:pt x="121" y="0"/>
                    <a:pt x="161" y="5"/>
                    <a:pt x="178" y="67"/>
                  </a:cubicBezTo>
                  <a:cubicBezTo>
                    <a:pt x="195" y="129"/>
                    <a:pt x="219" y="320"/>
                    <a:pt x="196" y="379"/>
                  </a:cubicBezTo>
                  <a:cubicBezTo>
                    <a:pt x="173" y="438"/>
                    <a:pt x="72" y="432"/>
                    <a:pt x="40" y="421"/>
                  </a:cubicBezTo>
                  <a:cubicBezTo>
                    <a:pt x="8" y="410"/>
                    <a:pt x="8" y="365"/>
                    <a:pt x="4" y="313"/>
                  </a:cubicBezTo>
                  <a:cubicBezTo>
                    <a:pt x="0" y="261"/>
                    <a:pt x="1" y="160"/>
                    <a:pt x="16" y="109"/>
                  </a:cubicBez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10" name="Group 49"/>
            <p:cNvGrpSpPr>
              <a:grpSpLocks/>
            </p:cNvGrpSpPr>
            <p:nvPr/>
          </p:nvGrpSpPr>
          <p:grpSpPr bwMode="auto">
            <a:xfrm>
              <a:off x="4771" y="2948"/>
              <a:ext cx="116" cy="342"/>
              <a:chOff x="4180" y="783"/>
              <a:chExt cx="150" cy="307"/>
            </a:xfrm>
          </p:grpSpPr>
          <p:sp>
            <p:nvSpPr>
              <p:cNvPr id="63510" name="AutoShape 50"/>
              <p:cNvSpPr>
                <a:spLocks noChangeArrowheads="1"/>
              </p:cNvSpPr>
              <p:nvPr/>
            </p:nvSpPr>
            <p:spPr bwMode="auto">
              <a:xfrm>
                <a:off x="4180" y="1019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11" name="Rectangle 51"/>
              <p:cNvSpPr>
                <a:spLocks noChangeArrowheads="1"/>
              </p:cNvSpPr>
              <p:nvPr/>
            </p:nvSpPr>
            <p:spPr bwMode="auto">
              <a:xfrm>
                <a:off x="4256" y="785"/>
                <a:ext cx="69" cy="236"/>
              </a:xfrm>
              <a:prstGeom prst="rect">
                <a:avLst/>
              </a:prstGeom>
              <a:solidFill>
                <a:srgbClr val="33CC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12" name="Rectangle 52"/>
              <p:cNvSpPr>
                <a:spLocks noChangeArrowheads="1"/>
              </p:cNvSpPr>
              <p:nvPr/>
            </p:nvSpPr>
            <p:spPr bwMode="auto">
              <a:xfrm>
                <a:off x="4181" y="852"/>
                <a:ext cx="95" cy="236"/>
              </a:xfrm>
              <a:prstGeom prst="rect">
                <a:avLst/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13" name="AutoShape 53"/>
              <p:cNvSpPr>
                <a:spLocks noChangeArrowheads="1"/>
              </p:cNvSpPr>
              <p:nvPr/>
            </p:nvSpPr>
            <p:spPr bwMode="auto">
              <a:xfrm>
                <a:off x="4180" y="783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14" name="Line 54"/>
              <p:cNvSpPr>
                <a:spLocks noChangeShapeType="1"/>
              </p:cNvSpPr>
              <p:nvPr/>
            </p:nvSpPr>
            <p:spPr bwMode="auto">
              <a:xfrm>
                <a:off x="4330" y="788"/>
                <a:ext cx="0" cy="23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15" name="Line 55"/>
              <p:cNvSpPr>
                <a:spLocks noChangeShapeType="1"/>
              </p:cNvSpPr>
              <p:nvPr/>
            </p:nvSpPr>
            <p:spPr bwMode="auto">
              <a:xfrm flipH="1">
                <a:off x="4276" y="1019"/>
                <a:ext cx="54" cy="6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16" name="Rectangle 56"/>
              <p:cNvSpPr>
                <a:spLocks noChangeArrowheads="1"/>
              </p:cNvSpPr>
              <p:nvPr/>
            </p:nvSpPr>
            <p:spPr bwMode="auto">
              <a:xfrm>
                <a:off x="4193" y="883"/>
                <a:ext cx="63" cy="13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17" name="Rectangle 57"/>
              <p:cNvSpPr>
                <a:spLocks noChangeArrowheads="1"/>
              </p:cNvSpPr>
              <p:nvPr/>
            </p:nvSpPr>
            <p:spPr bwMode="auto">
              <a:xfrm>
                <a:off x="4202" y="92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63498" name="Text Box 58"/>
          <p:cNvSpPr txBox="1">
            <a:spLocks noChangeArrowheads="1"/>
          </p:cNvSpPr>
          <p:nvPr/>
        </p:nvSpPr>
        <p:spPr bwMode="auto">
          <a:xfrm>
            <a:off x="6208713" y="1647825"/>
            <a:ext cx="1697037" cy="6302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ZapfDingbats" pitchFamily="82" charset="2"/>
              <a:buNone/>
            </a:pPr>
            <a:r>
              <a:rPr lang="en-US" sz="1600">
                <a:latin typeface="Arial" pitchFamily="-1" charset="0"/>
              </a:rPr>
              <a:t>origin server </a:t>
            </a:r>
          </a:p>
          <a:p>
            <a:pPr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ZapfDingbats" pitchFamily="82" charset="2"/>
              <a:buNone/>
            </a:pPr>
            <a:r>
              <a:rPr lang="en-US" sz="1600">
                <a:latin typeface="Arial" pitchFamily="-1" charset="0"/>
              </a:rPr>
              <a:t>in North America</a:t>
            </a:r>
          </a:p>
        </p:txBody>
      </p:sp>
      <p:sp>
        <p:nvSpPr>
          <p:cNvPr id="63499" name="Text Box 59"/>
          <p:cNvSpPr txBox="1">
            <a:spLocks noChangeArrowheads="1"/>
          </p:cNvSpPr>
          <p:nvPr/>
        </p:nvSpPr>
        <p:spPr bwMode="auto">
          <a:xfrm>
            <a:off x="5964238" y="3259138"/>
            <a:ext cx="21717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ZapfDingbats" pitchFamily="82" charset="2"/>
              <a:buNone/>
            </a:pPr>
            <a:r>
              <a:rPr lang="en-US" sz="1600">
                <a:latin typeface="Arial" pitchFamily="-1" charset="0"/>
              </a:rPr>
              <a:t>CDN distribution node</a:t>
            </a:r>
          </a:p>
        </p:txBody>
      </p:sp>
      <p:sp>
        <p:nvSpPr>
          <p:cNvPr id="63500" name="Line 60"/>
          <p:cNvSpPr>
            <a:spLocks noChangeShapeType="1"/>
          </p:cNvSpPr>
          <p:nvPr/>
        </p:nvSpPr>
        <p:spPr bwMode="auto">
          <a:xfrm>
            <a:off x="6985000" y="2797175"/>
            <a:ext cx="0" cy="487363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501" name="Line 61"/>
          <p:cNvSpPr>
            <a:spLocks noChangeShapeType="1"/>
          </p:cNvSpPr>
          <p:nvPr/>
        </p:nvSpPr>
        <p:spPr bwMode="auto">
          <a:xfrm flipH="1">
            <a:off x="6105525" y="4140200"/>
            <a:ext cx="720725" cy="695325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502" name="Line 62"/>
          <p:cNvSpPr>
            <a:spLocks noChangeShapeType="1"/>
          </p:cNvSpPr>
          <p:nvPr/>
        </p:nvSpPr>
        <p:spPr bwMode="auto">
          <a:xfrm>
            <a:off x="7058025" y="4419600"/>
            <a:ext cx="0" cy="452438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503" name="Line 63"/>
          <p:cNvSpPr>
            <a:spLocks noChangeShapeType="1"/>
          </p:cNvSpPr>
          <p:nvPr/>
        </p:nvSpPr>
        <p:spPr bwMode="auto">
          <a:xfrm>
            <a:off x="7277100" y="4114800"/>
            <a:ext cx="598488" cy="708025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504" name="Text Box 64"/>
          <p:cNvSpPr txBox="1">
            <a:spLocks noChangeArrowheads="1"/>
          </p:cNvSpPr>
          <p:nvPr/>
        </p:nvSpPr>
        <p:spPr bwMode="auto">
          <a:xfrm>
            <a:off x="5008563" y="5360988"/>
            <a:ext cx="1392237" cy="6302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ZapfDingbats" pitchFamily="82" charset="2"/>
              <a:buNone/>
            </a:pPr>
            <a:r>
              <a:rPr lang="en-US" sz="1600">
                <a:latin typeface="Arial" pitchFamily="-1" charset="0"/>
              </a:rPr>
              <a:t>CDN server</a:t>
            </a:r>
          </a:p>
          <a:p>
            <a:pPr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ZapfDingbats" pitchFamily="82" charset="2"/>
              <a:buNone/>
            </a:pPr>
            <a:r>
              <a:rPr lang="en-US" sz="1600">
                <a:latin typeface="Arial" pitchFamily="-1" charset="0"/>
              </a:rPr>
              <a:t>in S. America</a:t>
            </a:r>
          </a:p>
        </p:txBody>
      </p:sp>
      <p:sp>
        <p:nvSpPr>
          <p:cNvPr id="63505" name="Text Box 65"/>
          <p:cNvSpPr txBox="1">
            <a:spLocks noChangeArrowheads="1"/>
          </p:cNvSpPr>
          <p:nvPr/>
        </p:nvSpPr>
        <p:spPr bwMode="auto">
          <a:xfrm>
            <a:off x="6465888" y="5689600"/>
            <a:ext cx="1246187" cy="6302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ZapfDingbats" pitchFamily="82" charset="2"/>
              <a:buNone/>
            </a:pPr>
            <a:r>
              <a:rPr lang="en-US" sz="1600">
                <a:latin typeface="Arial" pitchFamily="-1" charset="0"/>
              </a:rPr>
              <a:t>CDN server</a:t>
            </a:r>
          </a:p>
          <a:p>
            <a:pPr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ZapfDingbats" pitchFamily="82" charset="2"/>
              <a:buNone/>
            </a:pPr>
            <a:r>
              <a:rPr lang="en-US" sz="1600">
                <a:latin typeface="Arial" pitchFamily="-1" charset="0"/>
              </a:rPr>
              <a:t>in Europe</a:t>
            </a:r>
          </a:p>
        </p:txBody>
      </p:sp>
      <p:sp>
        <p:nvSpPr>
          <p:cNvPr id="63506" name="Text Box 66"/>
          <p:cNvSpPr txBox="1">
            <a:spLocks noChangeArrowheads="1"/>
          </p:cNvSpPr>
          <p:nvPr/>
        </p:nvSpPr>
        <p:spPr bwMode="auto">
          <a:xfrm>
            <a:off x="7693025" y="5511800"/>
            <a:ext cx="1246188" cy="6302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ZapfDingbats" pitchFamily="82" charset="2"/>
              <a:buNone/>
            </a:pPr>
            <a:r>
              <a:rPr lang="en-US" sz="1600">
                <a:latin typeface="Arial" pitchFamily="-1" charset="0"/>
              </a:rPr>
              <a:t>CDN server</a:t>
            </a:r>
          </a:p>
          <a:p>
            <a:pPr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ZapfDingbats" pitchFamily="82" charset="2"/>
              <a:buNone/>
            </a:pPr>
            <a:r>
              <a:rPr lang="en-US" sz="1600">
                <a:latin typeface="Arial" pitchFamily="-1" charset="0"/>
              </a:rPr>
              <a:t>in Asia</a:t>
            </a:r>
          </a:p>
        </p:txBody>
      </p:sp>
      <p:sp>
        <p:nvSpPr>
          <p:cNvPr id="63507" name="Slide Number Placeholder 2"/>
          <p:cNvSpPr txBox="1">
            <a:spLocks/>
          </p:cNvSpPr>
          <p:nvPr/>
        </p:nvSpPr>
        <p:spPr bwMode="auto">
          <a:xfrm>
            <a:off x="7010400" y="-7620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1416D79D-EBDA-A340-8272-AF3FB183AD83}" type="slidenum">
              <a:rPr lang="en-US" sz="1200">
                <a:solidFill>
                  <a:srgbClr val="898989"/>
                </a:solidFill>
              </a:rPr>
              <a:pPr algn="r"/>
              <a:t>28</a:t>
            </a:fld>
            <a:endParaRPr 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 Distribution Networks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Replicate content on many servers</a:t>
            </a:r>
          </a:p>
          <a:p>
            <a:r>
              <a:rPr lang="en-US" dirty="0" smtClean="0"/>
              <a:t>Challenges</a:t>
            </a:r>
          </a:p>
          <a:p>
            <a:pPr lvl="1"/>
            <a:r>
              <a:rPr lang="en-US" dirty="0" smtClean="0"/>
              <a:t>How to replicate content</a:t>
            </a:r>
          </a:p>
          <a:p>
            <a:pPr lvl="1"/>
            <a:r>
              <a:rPr lang="en-US" dirty="0" smtClean="0"/>
              <a:t>Where to replicate content</a:t>
            </a:r>
          </a:p>
          <a:p>
            <a:pPr lvl="1"/>
            <a:r>
              <a:rPr lang="en-US" dirty="0" smtClean="0"/>
              <a:t>How to find replicated content</a:t>
            </a:r>
          </a:p>
          <a:p>
            <a:pPr lvl="1"/>
            <a:r>
              <a:rPr lang="en-US" dirty="0" smtClean="0"/>
              <a:t>How to choose among replicas</a:t>
            </a:r>
          </a:p>
          <a:p>
            <a:pPr lvl="1"/>
            <a:r>
              <a:rPr lang="en-US" dirty="0" smtClean="0"/>
              <a:t>How to direct clients towards a replica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607546-6874-DF43-9D9F-828C20612237}" type="slidenum">
              <a:rPr lang="en-US" smtClean="0"/>
              <a:pPr>
                <a:defRPr/>
              </a:pPr>
              <a:t>29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15539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How do we organize the nodes in a distributed system?</a:t>
            </a:r>
          </a:p>
          <a:p>
            <a:r>
              <a:rPr lang="en-US" dirty="0" smtClean="0"/>
              <a:t>Up to the 90’s</a:t>
            </a:r>
          </a:p>
          <a:p>
            <a:pPr lvl="1"/>
            <a:r>
              <a:rPr lang="en-US" dirty="0" smtClean="0"/>
              <a:t>Prevalent architecture:</a:t>
            </a:r>
            <a:r>
              <a:rPr lang="en-US" dirty="0" smtClean="0">
                <a:solidFill>
                  <a:srgbClr val="0000FF"/>
                </a:solidFill>
              </a:rPr>
              <a:t> client-server </a:t>
            </a:r>
            <a:r>
              <a:rPr lang="en-US" dirty="0" smtClean="0"/>
              <a:t>(or master-slave)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Unequal</a:t>
            </a:r>
            <a:r>
              <a:rPr lang="en-US" dirty="0" smtClean="0"/>
              <a:t> responsibilities</a:t>
            </a:r>
          </a:p>
          <a:p>
            <a:r>
              <a:rPr lang="en-US" dirty="0" smtClean="0"/>
              <a:t>Now</a:t>
            </a:r>
          </a:p>
          <a:p>
            <a:pPr lvl="1"/>
            <a:r>
              <a:rPr lang="en-US" dirty="0" smtClean="0"/>
              <a:t>Emerged architecture: </a:t>
            </a:r>
            <a:r>
              <a:rPr lang="en-US" dirty="0" smtClean="0">
                <a:solidFill>
                  <a:srgbClr val="0000FF"/>
                </a:solidFill>
              </a:rPr>
              <a:t>peer-to-peer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Equal</a:t>
            </a:r>
            <a:r>
              <a:rPr lang="en-US" dirty="0" smtClean="0"/>
              <a:t> responsibilities</a:t>
            </a:r>
          </a:p>
          <a:p>
            <a:r>
              <a:rPr lang="en-US" dirty="0" smtClean="0"/>
              <a:t>Studying an example client-server: DNS (today)</a:t>
            </a:r>
          </a:p>
          <a:p>
            <a:r>
              <a:rPr lang="en-US" dirty="0" smtClean="0"/>
              <a:t>Studying </a:t>
            </a:r>
            <a:r>
              <a:rPr lang="en-US" dirty="0" smtClean="0">
                <a:solidFill>
                  <a:srgbClr val="0000FF"/>
                </a:solidFill>
              </a:rPr>
              <a:t>peer-to-peer as a paradigm </a:t>
            </a:r>
            <a:r>
              <a:rPr lang="en-US" dirty="0" smtClean="0"/>
              <a:t>(not just as a file-sharing application)</a:t>
            </a:r>
          </a:p>
          <a:p>
            <a:pPr lvl="1"/>
            <a:r>
              <a:rPr lang="en-US" dirty="0" smtClean="0"/>
              <a:t>Learn the techniques and principles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Server Selection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Which server?</a:t>
            </a:r>
          </a:p>
          <a:p>
            <a:pPr lvl="1"/>
            <a:r>
              <a:rPr lang="en-US" dirty="0" smtClean="0"/>
              <a:t>Lowest load: to balance load on servers</a:t>
            </a:r>
          </a:p>
          <a:p>
            <a:pPr lvl="1"/>
            <a:r>
              <a:rPr lang="en-US" dirty="0" smtClean="0"/>
              <a:t>Best performance: to improve client performance</a:t>
            </a:r>
          </a:p>
          <a:p>
            <a:pPr lvl="2"/>
            <a:r>
              <a:rPr lang="en-US" dirty="0" smtClean="0"/>
              <a:t>Based on what? Location? RTT? Throughput? Load?</a:t>
            </a:r>
          </a:p>
          <a:p>
            <a:pPr lvl="1"/>
            <a:r>
              <a:rPr lang="en-US" dirty="0" smtClean="0"/>
              <a:t>Any alive node: to provide fault tolerance</a:t>
            </a:r>
          </a:p>
          <a:p>
            <a:r>
              <a:rPr lang="en-US" dirty="0" smtClean="0"/>
              <a:t>How to direct clients to a particular server?</a:t>
            </a:r>
          </a:p>
          <a:p>
            <a:pPr lvl="1"/>
            <a:r>
              <a:rPr lang="en-US" dirty="0" smtClean="0"/>
              <a:t>As part of routing: </a:t>
            </a:r>
            <a:r>
              <a:rPr lang="en-US" dirty="0" err="1" smtClean="0"/>
              <a:t>anycast</a:t>
            </a:r>
            <a:r>
              <a:rPr lang="en-US" dirty="0" smtClean="0"/>
              <a:t>, cluster load balancer</a:t>
            </a:r>
          </a:p>
          <a:p>
            <a:pPr lvl="1"/>
            <a:r>
              <a:rPr lang="en-US" dirty="0" smtClean="0"/>
              <a:t>As part of application: HTTP redirect</a:t>
            </a:r>
          </a:p>
          <a:p>
            <a:pPr lvl="1"/>
            <a:r>
              <a:rPr lang="en-US" dirty="0" smtClean="0"/>
              <a:t>As part of naming: DNS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88061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18" name="Rectangle 2"/>
          <p:cNvSpPr>
            <a:spLocks noChangeArrowheads="1"/>
          </p:cNvSpPr>
          <p:nvPr/>
        </p:nvSpPr>
        <p:spPr bwMode="auto">
          <a:xfrm>
            <a:off x="304800" y="1447800"/>
            <a:ext cx="8534400" cy="5029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>
                <a:latin typeface="Courier New" pitchFamily="-111" charset="0"/>
              </a:rPr>
              <a:t>HTTP</a:t>
            </a:r>
          </a:p>
        </p:txBody>
      </p:sp>
      <p:pic>
        <p:nvPicPr>
          <p:cNvPr id="69635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86400" y="54102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9636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How Akamai Works</a:t>
            </a:r>
          </a:p>
        </p:txBody>
      </p:sp>
      <p:sp>
        <p:nvSpPr>
          <p:cNvPr id="69637" name="Rectangle 11"/>
          <p:cNvSpPr>
            <a:spLocks noGrp="1" noChangeArrowheads="1"/>
          </p:cNvSpPr>
          <p:nvPr>
            <p:ph idx="1"/>
          </p:nvPr>
        </p:nvSpPr>
        <p:spPr>
          <a:xfrm>
            <a:off x="762000" y="5737225"/>
            <a:ext cx="3130550" cy="3683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sz="1600">
                <a:ea typeface="ＭＳ Ｐゴシック" pitchFamily="-1" charset="-128"/>
                <a:cs typeface="ＭＳ Ｐゴシック" pitchFamily="-1" charset="-128"/>
              </a:rPr>
              <a:t>End-user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533400" y="3200400"/>
            <a:ext cx="5181600" cy="2819400"/>
            <a:chOff x="3360" y="96"/>
            <a:chExt cx="1056" cy="720"/>
          </a:xfrm>
          <a:solidFill>
            <a:srgbClr val="8EB4E3"/>
          </a:solidFill>
        </p:grpSpPr>
        <p:sp>
          <p:nvSpPr>
            <p:cNvPr id="90159" name="Oval 4"/>
            <p:cNvSpPr>
              <a:spLocks noChangeArrowheads="1"/>
            </p:cNvSpPr>
            <p:nvPr/>
          </p:nvSpPr>
          <p:spPr bwMode="auto">
            <a:xfrm>
              <a:off x="3360" y="14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0" name="Oval 5"/>
            <p:cNvSpPr>
              <a:spLocks noChangeArrowheads="1"/>
            </p:cNvSpPr>
            <p:nvPr/>
          </p:nvSpPr>
          <p:spPr bwMode="auto">
            <a:xfrm>
              <a:off x="3600" y="96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1" name="Oval 6"/>
            <p:cNvSpPr>
              <a:spLocks noChangeArrowheads="1"/>
            </p:cNvSpPr>
            <p:nvPr/>
          </p:nvSpPr>
          <p:spPr bwMode="auto">
            <a:xfrm>
              <a:off x="3840" y="19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2" name="Oval 7"/>
            <p:cNvSpPr>
              <a:spLocks noChangeArrowheads="1"/>
            </p:cNvSpPr>
            <p:nvPr/>
          </p:nvSpPr>
          <p:spPr bwMode="auto">
            <a:xfrm>
              <a:off x="3888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3" name="Oval 8"/>
            <p:cNvSpPr>
              <a:spLocks noChangeArrowheads="1"/>
            </p:cNvSpPr>
            <p:nvPr/>
          </p:nvSpPr>
          <p:spPr bwMode="auto">
            <a:xfrm>
              <a:off x="3600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4" name="Oval 9"/>
            <p:cNvSpPr>
              <a:spLocks noChangeArrowheads="1"/>
            </p:cNvSpPr>
            <p:nvPr/>
          </p:nvSpPr>
          <p:spPr bwMode="auto">
            <a:xfrm>
              <a:off x="3360" y="38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</p:grpSp>
      <p:sp>
        <p:nvSpPr>
          <p:cNvPr id="69639" name="Rectangle 12"/>
          <p:cNvSpPr>
            <a:spLocks noChangeArrowheads="1"/>
          </p:cNvSpPr>
          <p:nvPr/>
        </p:nvSpPr>
        <p:spPr bwMode="auto">
          <a:xfrm>
            <a:off x="152400" y="1447800"/>
            <a:ext cx="3429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cnn.com (content provider)</a:t>
            </a:r>
          </a:p>
        </p:txBody>
      </p:sp>
      <p:pic>
        <p:nvPicPr>
          <p:cNvPr id="69640" name="Picture 13" descr="Computer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9600" y="4572000"/>
            <a:ext cx="1238250" cy="108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641" name="Picture 14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" y="18288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642" name="Picture 15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57600" y="19812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9643" name="Rectangle 17"/>
          <p:cNvSpPr>
            <a:spLocks noChangeArrowheads="1"/>
          </p:cNvSpPr>
          <p:nvPr/>
        </p:nvSpPr>
        <p:spPr bwMode="auto">
          <a:xfrm>
            <a:off x="2971800" y="1524000"/>
            <a:ext cx="3124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DNS root server</a:t>
            </a:r>
          </a:p>
        </p:txBody>
      </p:sp>
      <p:sp>
        <p:nvSpPr>
          <p:cNvPr id="69644" name="Line 19"/>
          <p:cNvSpPr>
            <a:spLocks noChangeShapeType="1"/>
          </p:cNvSpPr>
          <p:nvPr/>
        </p:nvSpPr>
        <p:spPr bwMode="auto">
          <a:xfrm flipV="1">
            <a:off x="1219200" y="2895600"/>
            <a:ext cx="0" cy="1676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645" name="Line 20"/>
          <p:cNvSpPr>
            <a:spLocks noChangeShapeType="1"/>
          </p:cNvSpPr>
          <p:nvPr/>
        </p:nvSpPr>
        <p:spPr bwMode="auto">
          <a:xfrm flipV="1">
            <a:off x="1371600" y="2971800"/>
            <a:ext cx="0" cy="1600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646" name="Rectangle 21"/>
          <p:cNvSpPr>
            <a:spLocks noChangeArrowheads="1"/>
          </p:cNvSpPr>
          <p:nvPr/>
        </p:nvSpPr>
        <p:spPr bwMode="auto">
          <a:xfrm>
            <a:off x="914400" y="3581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1</a:t>
            </a:r>
          </a:p>
        </p:txBody>
      </p:sp>
      <p:sp>
        <p:nvSpPr>
          <p:cNvPr id="69647" name="Rectangle 22"/>
          <p:cNvSpPr>
            <a:spLocks noChangeArrowheads="1"/>
          </p:cNvSpPr>
          <p:nvPr/>
        </p:nvSpPr>
        <p:spPr bwMode="auto">
          <a:xfrm>
            <a:off x="1371600" y="3581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2</a:t>
            </a:r>
          </a:p>
        </p:txBody>
      </p:sp>
      <p:pic>
        <p:nvPicPr>
          <p:cNvPr id="69648" name="Picture 27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76800" y="31242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649" name="Picture 28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62600" y="41148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650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77000" y="5181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9651" name="Rectangle 32"/>
          <p:cNvSpPr>
            <a:spLocks noChangeArrowheads="1"/>
          </p:cNvSpPr>
          <p:nvPr/>
        </p:nvSpPr>
        <p:spPr bwMode="auto">
          <a:xfrm>
            <a:off x="6858000" y="5486400"/>
            <a:ext cx="19812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Nearby </a:t>
            </a:r>
            <a:br>
              <a:rPr lang="en-US" sz="1800">
                <a:solidFill>
                  <a:srgbClr val="000000"/>
                </a:solidFill>
                <a:latin typeface="Arial" pitchFamily="-1" charset="0"/>
              </a:rPr>
            </a:b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Akamai 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cluster</a:t>
            </a:r>
          </a:p>
        </p:txBody>
      </p:sp>
      <p:sp>
        <p:nvSpPr>
          <p:cNvPr id="69652" name="Rectangle 45"/>
          <p:cNvSpPr>
            <a:spLocks noChangeArrowheads="1"/>
          </p:cNvSpPr>
          <p:nvPr/>
        </p:nvSpPr>
        <p:spPr bwMode="auto">
          <a:xfrm>
            <a:off x="381000" y="2743200"/>
            <a:ext cx="914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FF0000"/>
                </a:solidFill>
                <a:latin typeface="Arial" pitchFamily="-1" charset="0"/>
              </a:rPr>
              <a:t>GET index.html</a:t>
            </a:r>
          </a:p>
        </p:txBody>
      </p:sp>
      <p:sp>
        <p:nvSpPr>
          <p:cNvPr id="69653" name="Slide Number Placeholder 2"/>
          <p:cNvSpPr txBox="1">
            <a:spLocks/>
          </p:cNvSpPr>
          <p:nvPr/>
        </p:nvSpPr>
        <p:spPr bwMode="auto">
          <a:xfrm>
            <a:off x="7010400" y="-7620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9E7174DC-8212-8F4B-B812-424323F95D57}" type="slidenum">
              <a:rPr lang="en-US" sz="1200">
                <a:solidFill>
                  <a:srgbClr val="898989"/>
                </a:solidFill>
              </a:rPr>
              <a:pPr algn="r"/>
              <a:t>31</a:t>
            </a:fld>
            <a:endParaRPr lang="en-US" sz="1200">
              <a:solidFill>
                <a:srgbClr val="898989"/>
              </a:solidFill>
            </a:endParaRPr>
          </a:p>
        </p:txBody>
      </p:sp>
      <p:sp>
        <p:nvSpPr>
          <p:cNvPr id="69654" name="Rectangle 46"/>
          <p:cNvSpPr>
            <a:spLocks noChangeArrowheads="1"/>
          </p:cNvSpPr>
          <p:nvPr/>
        </p:nvSpPr>
        <p:spPr bwMode="auto">
          <a:xfrm>
            <a:off x="1066800" y="3200400"/>
            <a:ext cx="3200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FF0000"/>
                </a:solidFill>
                <a:latin typeface="Arial" pitchFamily="-1" charset="0"/>
              </a:rPr>
              <a:t>http://cache.cnn.com/cnn.com/foo.jpg</a:t>
            </a:r>
          </a:p>
        </p:txBody>
      </p:sp>
      <p:sp>
        <p:nvSpPr>
          <p:cNvPr id="69655" name="TextBox 54"/>
          <p:cNvSpPr txBox="1">
            <a:spLocks noChangeArrowheads="1"/>
          </p:cNvSpPr>
          <p:nvPr/>
        </p:nvSpPr>
        <p:spPr bwMode="auto">
          <a:xfrm>
            <a:off x="479425" y="3943350"/>
            <a:ext cx="7397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FF0000"/>
                </a:solidFill>
                <a:latin typeface="Calibri" pitchFamily="-1" charset="0"/>
                <a:ea typeface="Calibri" pitchFamily="-1" charset="0"/>
                <a:cs typeface="Calibri" pitchFamily="-1" charset="0"/>
              </a:rPr>
              <a:t>HTTP</a:t>
            </a:r>
          </a:p>
        </p:txBody>
      </p:sp>
      <p:sp>
        <p:nvSpPr>
          <p:cNvPr id="57" name="Oval 56"/>
          <p:cNvSpPr/>
          <p:nvPr/>
        </p:nvSpPr>
        <p:spPr>
          <a:xfrm>
            <a:off x="5181600" y="5105400"/>
            <a:ext cx="2133600" cy="1524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pic>
        <p:nvPicPr>
          <p:cNvPr id="69657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0" y="5562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658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29400" y="5943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659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48600" y="1600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660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229600" y="1981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661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001000" y="2362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4" name="Oval 63"/>
          <p:cNvSpPr/>
          <p:nvPr/>
        </p:nvSpPr>
        <p:spPr>
          <a:xfrm>
            <a:off x="7239000" y="1524000"/>
            <a:ext cx="1524000" cy="1447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pic>
        <p:nvPicPr>
          <p:cNvPr id="69663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43800" y="24384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664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67600" y="1981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9665" name="Rectangle 32"/>
          <p:cNvSpPr>
            <a:spLocks noChangeArrowheads="1"/>
          </p:cNvSpPr>
          <p:nvPr/>
        </p:nvSpPr>
        <p:spPr bwMode="auto">
          <a:xfrm>
            <a:off x="7391400" y="2971800"/>
            <a:ext cx="1600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Akamai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cluster</a:t>
            </a:r>
          </a:p>
        </p:txBody>
      </p:sp>
      <p:sp>
        <p:nvSpPr>
          <p:cNvPr id="69666" name="Rectangle 29"/>
          <p:cNvSpPr>
            <a:spLocks noChangeArrowheads="1"/>
          </p:cNvSpPr>
          <p:nvPr/>
        </p:nvSpPr>
        <p:spPr bwMode="auto">
          <a:xfrm>
            <a:off x="5334000" y="3124200"/>
            <a:ext cx="2227263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Akamai global 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DNS server</a:t>
            </a:r>
          </a:p>
        </p:txBody>
      </p:sp>
      <p:sp>
        <p:nvSpPr>
          <p:cNvPr id="69667" name="Rectangle 30"/>
          <p:cNvSpPr>
            <a:spLocks noChangeArrowheads="1"/>
          </p:cNvSpPr>
          <p:nvPr/>
        </p:nvSpPr>
        <p:spPr bwMode="auto">
          <a:xfrm>
            <a:off x="6019800" y="4038600"/>
            <a:ext cx="2286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Akamai regional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DNS server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18" name="Rectangle 2"/>
          <p:cNvSpPr>
            <a:spLocks noChangeArrowheads="1"/>
          </p:cNvSpPr>
          <p:nvPr/>
        </p:nvSpPr>
        <p:spPr bwMode="auto">
          <a:xfrm>
            <a:off x="304800" y="1447800"/>
            <a:ext cx="8534400" cy="5029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>
                <a:latin typeface="Courier New" pitchFamily="-111" charset="0"/>
              </a:rPr>
              <a:t>HTTP</a:t>
            </a:r>
          </a:p>
        </p:txBody>
      </p:sp>
      <p:pic>
        <p:nvPicPr>
          <p:cNvPr id="71683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86400" y="54102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684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How Akamai Works</a:t>
            </a:r>
          </a:p>
        </p:txBody>
      </p:sp>
      <p:sp>
        <p:nvSpPr>
          <p:cNvPr id="71685" name="Rectangle 11"/>
          <p:cNvSpPr>
            <a:spLocks noGrp="1" noChangeArrowheads="1"/>
          </p:cNvSpPr>
          <p:nvPr>
            <p:ph idx="1"/>
          </p:nvPr>
        </p:nvSpPr>
        <p:spPr>
          <a:xfrm>
            <a:off x="762000" y="5737225"/>
            <a:ext cx="3130550" cy="3683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sz="1600">
                <a:ea typeface="ＭＳ Ｐゴシック" pitchFamily="-1" charset="-128"/>
                <a:cs typeface="ＭＳ Ｐゴシック" pitchFamily="-1" charset="-128"/>
              </a:rPr>
              <a:t>End-user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533400" y="3200400"/>
            <a:ext cx="5181600" cy="2819400"/>
            <a:chOff x="3360" y="96"/>
            <a:chExt cx="1056" cy="720"/>
          </a:xfrm>
          <a:solidFill>
            <a:srgbClr val="8EB4E3"/>
          </a:solidFill>
        </p:grpSpPr>
        <p:sp>
          <p:nvSpPr>
            <p:cNvPr id="90159" name="Oval 4"/>
            <p:cNvSpPr>
              <a:spLocks noChangeArrowheads="1"/>
            </p:cNvSpPr>
            <p:nvPr/>
          </p:nvSpPr>
          <p:spPr bwMode="auto">
            <a:xfrm>
              <a:off x="3360" y="14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0" name="Oval 5"/>
            <p:cNvSpPr>
              <a:spLocks noChangeArrowheads="1"/>
            </p:cNvSpPr>
            <p:nvPr/>
          </p:nvSpPr>
          <p:spPr bwMode="auto">
            <a:xfrm>
              <a:off x="3600" y="96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1" name="Oval 6"/>
            <p:cNvSpPr>
              <a:spLocks noChangeArrowheads="1"/>
            </p:cNvSpPr>
            <p:nvPr/>
          </p:nvSpPr>
          <p:spPr bwMode="auto">
            <a:xfrm>
              <a:off x="3840" y="19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2" name="Oval 7"/>
            <p:cNvSpPr>
              <a:spLocks noChangeArrowheads="1"/>
            </p:cNvSpPr>
            <p:nvPr/>
          </p:nvSpPr>
          <p:spPr bwMode="auto">
            <a:xfrm>
              <a:off x="3888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3" name="Oval 8"/>
            <p:cNvSpPr>
              <a:spLocks noChangeArrowheads="1"/>
            </p:cNvSpPr>
            <p:nvPr/>
          </p:nvSpPr>
          <p:spPr bwMode="auto">
            <a:xfrm>
              <a:off x="3600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4" name="Oval 9"/>
            <p:cNvSpPr>
              <a:spLocks noChangeArrowheads="1"/>
            </p:cNvSpPr>
            <p:nvPr/>
          </p:nvSpPr>
          <p:spPr bwMode="auto">
            <a:xfrm>
              <a:off x="3360" y="38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</p:grpSp>
      <p:sp>
        <p:nvSpPr>
          <p:cNvPr id="71687" name="Rectangle 12"/>
          <p:cNvSpPr>
            <a:spLocks noChangeArrowheads="1"/>
          </p:cNvSpPr>
          <p:nvPr/>
        </p:nvSpPr>
        <p:spPr bwMode="auto">
          <a:xfrm>
            <a:off x="152400" y="1447800"/>
            <a:ext cx="3429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cnn.com (content provider)</a:t>
            </a:r>
          </a:p>
        </p:txBody>
      </p:sp>
      <p:pic>
        <p:nvPicPr>
          <p:cNvPr id="71688" name="Picture 13" descr="Computer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9600" y="4572000"/>
            <a:ext cx="1238250" cy="108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689" name="Picture 14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" y="18288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690" name="Picture 15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57600" y="19812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691" name="Rectangle 17"/>
          <p:cNvSpPr>
            <a:spLocks noChangeArrowheads="1"/>
          </p:cNvSpPr>
          <p:nvPr/>
        </p:nvSpPr>
        <p:spPr bwMode="auto">
          <a:xfrm>
            <a:off x="2971800" y="1524000"/>
            <a:ext cx="3124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DNS root server</a:t>
            </a:r>
          </a:p>
        </p:txBody>
      </p:sp>
      <p:sp>
        <p:nvSpPr>
          <p:cNvPr id="71692" name="Line 19"/>
          <p:cNvSpPr>
            <a:spLocks noChangeShapeType="1"/>
          </p:cNvSpPr>
          <p:nvPr/>
        </p:nvSpPr>
        <p:spPr bwMode="auto">
          <a:xfrm flipV="1">
            <a:off x="1219200" y="2895600"/>
            <a:ext cx="0" cy="1676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693" name="Line 20"/>
          <p:cNvSpPr>
            <a:spLocks noChangeShapeType="1"/>
          </p:cNvSpPr>
          <p:nvPr/>
        </p:nvSpPr>
        <p:spPr bwMode="auto">
          <a:xfrm flipV="1">
            <a:off x="1371600" y="2971800"/>
            <a:ext cx="0" cy="1600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694" name="Rectangle 21"/>
          <p:cNvSpPr>
            <a:spLocks noChangeArrowheads="1"/>
          </p:cNvSpPr>
          <p:nvPr/>
        </p:nvSpPr>
        <p:spPr bwMode="auto">
          <a:xfrm>
            <a:off x="914400" y="3581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1</a:t>
            </a:r>
          </a:p>
        </p:txBody>
      </p:sp>
      <p:sp>
        <p:nvSpPr>
          <p:cNvPr id="71695" name="Rectangle 22"/>
          <p:cNvSpPr>
            <a:spLocks noChangeArrowheads="1"/>
          </p:cNvSpPr>
          <p:nvPr/>
        </p:nvSpPr>
        <p:spPr bwMode="auto">
          <a:xfrm>
            <a:off x="1371600" y="3581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2</a:t>
            </a:r>
          </a:p>
        </p:txBody>
      </p:sp>
      <p:pic>
        <p:nvPicPr>
          <p:cNvPr id="71696" name="Picture 27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76800" y="31242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697" name="Picture 28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62600" y="41148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698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77000" y="5181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699" name="Rectangle 32"/>
          <p:cNvSpPr>
            <a:spLocks noChangeArrowheads="1"/>
          </p:cNvSpPr>
          <p:nvPr/>
        </p:nvSpPr>
        <p:spPr bwMode="auto">
          <a:xfrm>
            <a:off x="6858000" y="5486400"/>
            <a:ext cx="19812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Nearby </a:t>
            </a:r>
            <a:br>
              <a:rPr lang="en-US" sz="1800">
                <a:solidFill>
                  <a:srgbClr val="000000"/>
                </a:solidFill>
                <a:latin typeface="Arial" pitchFamily="-1" charset="0"/>
              </a:rPr>
            </a:b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Akamai 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cluster</a:t>
            </a:r>
          </a:p>
        </p:txBody>
      </p:sp>
      <p:sp>
        <p:nvSpPr>
          <p:cNvPr id="71700" name="Slide Number Placeholder 2"/>
          <p:cNvSpPr txBox="1">
            <a:spLocks/>
          </p:cNvSpPr>
          <p:nvPr/>
        </p:nvSpPr>
        <p:spPr bwMode="auto">
          <a:xfrm>
            <a:off x="7010400" y="-7620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F0BF4C71-0E5A-954C-B475-F0380B2A19B4}" type="slidenum">
              <a:rPr lang="en-US" sz="1200">
                <a:solidFill>
                  <a:srgbClr val="898989"/>
                </a:solidFill>
              </a:rPr>
              <a:pPr algn="r"/>
              <a:t>32</a:t>
            </a:fld>
            <a:endParaRPr lang="en-US" sz="1200">
              <a:solidFill>
                <a:srgbClr val="898989"/>
              </a:solidFill>
            </a:endParaRPr>
          </a:p>
        </p:txBody>
      </p:sp>
      <p:sp>
        <p:nvSpPr>
          <p:cNvPr id="71701" name="Rectangle 46"/>
          <p:cNvSpPr>
            <a:spLocks noChangeArrowheads="1"/>
          </p:cNvSpPr>
          <p:nvPr/>
        </p:nvSpPr>
        <p:spPr bwMode="auto">
          <a:xfrm>
            <a:off x="1524000" y="2438400"/>
            <a:ext cx="2362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660066"/>
                </a:solidFill>
                <a:latin typeface="Arial" pitchFamily="-1" charset="0"/>
              </a:rPr>
              <a:t>DNS lookup 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660066"/>
                </a:solidFill>
                <a:latin typeface="Arial" pitchFamily="-1" charset="0"/>
              </a:rPr>
              <a:t>cache.cnn.com</a:t>
            </a:r>
          </a:p>
        </p:txBody>
      </p:sp>
      <p:sp>
        <p:nvSpPr>
          <p:cNvPr id="57" name="Oval 56"/>
          <p:cNvSpPr/>
          <p:nvPr/>
        </p:nvSpPr>
        <p:spPr>
          <a:xfrm>
            <a:off x="5181600" y="5105400"/>
            <a:ext cx="2133600" cy="1524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pic>
        <p:nvPicPr>
          <p:cNvPr id="71703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0" y="5562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04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29400" y="5943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05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48600" y="1600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06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229600" y="1981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07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001000" y="2362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4" name="Oval 63"/>
          <p:cNvSpPr/>
          <p:nvPr/>
        </p:nvSpPr>
        <p:spPr>
          <a:xfrm>
            <a:off x="7239000" y="1524000"/>
            <a:ext cx="1524000" cy="1447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pic>
        <p:nvPicPr>
          <p:cNvPr id="71709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43800" y="24384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10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67600" y="1981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1" name="Rectangle 32"/>
          <p:cNvSpPr>
            <a:spLocks noChangeArrowheads="1"/>
          </p:cNvSpPr>
          <p:nvPr/>
        </p:nvSpPr>
        <p:spPr bwMode="auto">
          <a:xfrm>
            <a:off x="7391400" y="2971800"/>
            <a:ext cx="1600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Akamai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cluster</a:t>
            </a:r>
          </a:p>
        </p:txBody>
      </p:sp>
      <p:sp>
        <p:nvSpPr>
          <p:cNvPr id="71712" name="Line 23"/>
          <p:cNvSpPr>
            <a:spLocks noChangeShapeType="1"/>
          </p:cNvSpPr>
          <p:nvPr/>
        </p:nvSpPr>
        <p:spPr bwMode="auto">
          <a:xfrm flipV="1">
            <a:off x="1447800" y="2895600"/>
            <a:ext cx="2651125" cy="17526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13" name="Line 24"/>
          <p:cNvSpPr>
            <a:spLocks noChangeShapeType="1"/>
          </p:cNvSpPr>
          <p:nvPr/>
        </p:nvSpPr>
        <p:spPr bwMode="auto">
          <a:xfrm flipV="1">
            <a:off x="1524000" y="3076575"/>
            <a:ext cx="2651125" cy="1724025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14" name="Rectangle 25"/>
          <p:cNvSpPr>
            <a:spLocks noChangeArrowheads="1"/>
          </p:cNvSpPr>
          <p:nvPr/>
        </p:nvSpPr>
        <p:spPr bwMode="auto">
          <a:xfrm>
            <a:off x="2362200" y="35052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3</a:t>
            </a:r>
          </a:p>
        </p:txBody>
      </p:sp>
      <p:sp>
        <p:nvSpPr>
          <p:cNvPr id="71715" name="Rectangle 26"/>
          <p:cNvSpPr>
            <a:spLocks noChangeArrowheads="1"/>
          </p:cNvSpPr>
          <p:nvPr/>
        </p:nvSpPr>
        <p:spPr bwMode="auto">
          <a:xfrm>
            <a:off x="2667000" y="3962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4</a:t>
            </a:r>
          </a:p>
        </p:txBody>
      </p:sp>
      <p:sp>
        <p:nvSpPr>
          <p:cNvPr id="71716" name="Rectangle 46"/>
          <p:cNvSpPr>
            <a:spLocks noChangeArrowheads="1"/>
          </p:cNvSpPr>
          <p:nvPr/>
        </p:nvSpPr>
        <p:spPr bwMode="auto">
          <a:xfrm>
            <a:off x="2590800" y="3886200"/>
            <a:ext cx="1600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660066"/>
                </a:solidFill>
                <a:latin typeface="Arial" pitchFamily="-1" charset="0"/>
              </a:rPr>
              <a:t>ALIAS: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660066"/>
                </a:solidFill>
                <a:latin typeface="Arial" pitchFamily="-1" charset="0"/>
              </a:rPr>
              <a:t>g.akamai.net</a:t>
            </a:r>
          </a:p>
        </p:txBody>
      </p:sp>
      <p:sp>
        <p:nvSpPr>
          <p:cNvPr id="71717" name="Rectangle 29"/>
          <p:cNvSpPr>
            <a:spLocks noChangeArrowheads="1"/>
          </p:cNvSpPr>
          <p:nvPr/>
        </p:nvSpPr>
        <p:spPr bwMode="auto">
          <a:xfrm>
            <a:off x="5334000" y="3124200"/>
            <a:ext cx="2227263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Akamai global 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DNS server</a:t>
            </a:r>
          </a:p>
        </p:txBody>
      </p:sp>
      <p:sp>
        <p:nvSpPr>
          <p:cNvPr id="71718" name="Rectangle 30"/>
          <p:cNvSpPr>
            <a:spLocks noChangeArrowheads="1"/>
          </p:cNvSpPr>
          <p:nvPr/>
        </p:nvSpPr>
        <p:spPr bwMode="auto">
          <a:xfrm>
            <a:off x="6019800" y="4038600"/>
            <a:ext cx="2286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Akamai regional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DNS server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18" name="Rectangle 2"/>
          <p:cNvSpPr>
            <a:spLocks noChangeArrowheads="1"/>
          </p:cNvSpPr>
          <p:nvPr/>
        </p:nvSpPr>
        <p:spPr bwMode="auto">
          <a:xfrm>
            <a:off x="304800" y="1447800"/>
            <a:ext cx="8534400" cy="5029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>
                <a:latin typeface="Courier New" pitchFamily="-111" charset="0"/>
              </a:rPr>
              <a:t>HTTP</a:t>
            </a:r>
          </a:p>
        </p:txBody>
      </p:sp>
      <p:pic>
        <p:nvPicPr>
          <p:cNvPr id="73731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86400" y="54102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3732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How Akamai Works</a:t>
            </a:r>
          </a:p>
        </p:txBody>
      </p:sp>
      <p:sp>
        <p:nvSpPr>
          <p:cNvPr id="73733" name="Rectangle 11"/>
          <p:cNvSpPr>
            <a:spLocks noGrp="1" noChangeArrowheads="1"/>
          </p:cNvSpPr>
          <p:nvPr>
            <p:ph idx="1"/>
          </p:nvPr>
        </p:nvSpPr>
        <p:spPr>
          <a:xfrm>
            <a:off x="762000" y="5737225"/>
            <a:ext cx="3130550" cy="3683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sz="1600">
                <a:ea typeface="ＭＳ Ｐゴシック" pitchFamily="-1" charset="-128"/>
                <a:cs typeface="ＭＳ Ｐゴシック" pitchFamily="-1" charset="-128"/>
              </a:rPr>
              <a:t>End-user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533400" y="3200400"/>
            <a:ext cx="5181600" cy="2819400"/>
            <a:chOff x="3360" y="96"/>
            <a:chExt cx="1056" cy="720"/>
          </a:xfrm>
          <a:solidFill>
            <a:srgbClr val="8EB4E3"/>
          </a:solidFill>
        </p:grpSpPr>
        <p:sp>
          <p:nvSpPr>
            <p:cNvPr id="90159" name="Oval 4"/>
            <p:cNvSpPr>
              <a:spLocks noChangeArrowheads="1"/>
            </p:cNvSpPr>
            <p:nvPr/>
          </p:nvSpPr>
          <p:spPr bwMode="auto">
            <a:xfrm>
              <a:off x="3360" y="14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0" name="Oval 5"/>
            <p:cNvSpPr>
              <a:spLocks noChangeArrowheads="1"/>
            </p:cNvSpPr>
            <p:nvPr/>
          </p:nvSpPr>
          <p:spPr bwMode="auto">
            <a:xfrm>
              <a:off x="3600" y="96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1" name="Oval 6"/>
            <p:cNvSpPr>
              <a:spLocks noChangeArrowheads="1"/>
            </p:cNvSpPr>
            <p:nvPr/>
          </p:nvSpPr>
          <p:spPr bwMode="auto">
            <a:xfrm>
              <a:off x="3840" y="19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2" name="Oval 7"/>
            <p:cNvSpPr>
              <a:spLocks noChangeArrowheads="1"/>
            </p:cNvSpPr>
            <p:nvPr/>
          </p:nvSpPr>
          <p:spPr bwMode="auto">
            <a:xfrm>
              <a:off x="3888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3" name="Oval 8"/>
            <p:cNvSpPr>
              <a:spLocks noChangeArrowheads="1"/>
            </p:cNvSpPr>
            <p:nvPr/>
          </p:nvSpPr>
          <p:spPr bwMode="auto">
            <a:xfrm>
              <a:off x="3600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4" name="Oval 9"/>
            <p:cNvSpPr>
              <a:spLocks noChangeArrowheads="1"/>
            </p:cNvSpPr>
            <p:nvPr/>
          </p:nvSpPr>
          <p:spPr bwMode="auto">
            <a:xfrm>
              <a:off x="3360" y="38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</p:grpSp>
      <p:sp>
        <p:nvSpPr>
          <p:cNvPr id="73735" name="Rectangle 12"/>
          <p:cNvSpPr>
            <a:spLocks noChangeArrowheads="1"/>
          </p:cNvSpPr>
          <p:nvPr/>
        </p:nvSpPr>
        <p:spPr bwMode="auto">
          <a:xfrm>
            <a:off x="152400" y="1447800"/>
            <a:ext cx="3429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cnn.com (content provider)</a:t>
            </a:r>
          </a:p>
        </p:txBody>
      </p:sp>
      <p:pic>
        <p:nvPicPr>
          <p:cNvPr id="73736" name="Picture 13" descr="Computer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9600" y="4572000"/>
            <a:ext cx="1238250" cy="108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3737" name="Picture 14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" y="18288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3738" name="Picture 15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57600" y="19812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3739" name="Rectangle 17"/>
          <p:cNvSpPr>
            <a:spLocks noChangeArrowheads="1"/>
          </p:cNvSpPr>
          <p:nvPr/>
        </p:nvSpPr>
        <p:spPr bwMode="auto">
          <a:xfrm>
            <a:off x="2971800" y="1524000"/>
            <a:ext cx="3124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DNS root server</a:t>
            </a:r>
          </a:p>
        </p:txBody>
      </p:sp>
      <p:sp>
        <p:nvSpPr>
          <p:cNvPr id="73740" name="Line 19"/>
          <p:cNvSpPr>
            <a:spLocks noChangeShapeType="1"/>
          </p:cNvSpPr>
          <p:nvPr/>
        </p:nvSpPr>
        <p:spPr bwMode="auto">
          <a:xfrm flipV="1">
            <a:off x="1219200" y="2895600"/>
            <a:ext cx="0" cy="1676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741" name="Line 20"/>
          <p:cNvSpPr>
            <a:spLocks noChangeShapeType="1"/>
          </p:cNvSpPr>
          <p:nvPr/>
        </p:nvSpPr>
        <p:spPr bwMode="auto">
          <a:xfrm flipV="1">
            <a:off x="1371600" y="2971800"/>
            <a:ext cx="0" cy="1600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742" name="Rectangle 21"/>
          <p:cNvSpPr>
            <a:spLocks noChangeArrowheads="1"/>
          </p:cNvSpPr>
          <p:nvPr/>
        </p:nvSpPr>
        <p:spPr bwMode="auto">
          <a:xfrm>
            <a:off x="914400" y="3581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1</a:t>
            </a:r>
          </a:p>
        </p:txBody>
      </p:sp>
      <p:sp>
        <p:nvSpPr>
          <p:cNvPr id="73743" name="Rectangle 22"/>
          <p:cNvSpPr>
            <a:spLocks noChangeArrowheads="1"/>
          </p:cNvSpPr>
          <p:nvPr/>
        </p:nvSpPr>
        <p:spPr bwMode="auto">
          <a:xfrm>
            <a:off x="1371600" y="3581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2</a:t>
            </a:r>
          </a:p>
        </p:txBody>
      </p:sp>
      <p:pic>
        <p:nvPicPr>
          <p:cNvPr id="73744" name="Picture 27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76800" y="31242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3745" name="Picture 28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62600" y="41148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3746" name="Rectangle 29"/>
          <p:cNvSpPr>
            <a:spLocks noChangeArrowheads="1"/>
          </p:cNvSpPr>
          <p:nvPr/>
        </p:nvSpPr>
        <p:spPr bwMode="auto">
          <a:xfrm>
            <a:off x="5334000" y="3124200"/>
            <a:ext cx="2227263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Akamai global 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DNS server</a:t>
            </a:r>
          </a:p>
        </p:txBody>
      </p:sp>
      <p:sp>
        <p:nvSpPr>
          <p:cNvPr id="73747" name="Rectangle 30"/>
          <p:cNvSpPr>
            <a:spLocks noChangeArrowheads="1"/>
          </p:cNvSpPr>
          <p:nvPr/>
        </p:nvSpPr>
        <p:spPr bwMode="auto">
          <a:xfrm>
            <a:off x="6019800" y="4038600"/>
            <a:ext cx="2286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Akamai regional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DNS server</a:t>
            </a:r>
          </a:p>
        </p:txBody>
      </p:sp>
      <p:pic>
        <p:nvPicPr>
          <p:cNvPr id="73748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77000" y="5181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3749" name="Rectangle 32"/>
          <p:cNvSpPr>
            <a:spLocks noChangeArrowheads="1"/>
          </p:cNvSpPr>
          <p:nvPr/>
        </p:nvSpPr>
        <p:spPr bwMode="auto">
          <a:xfrm>
            <a:off x="6858000" y="5486400"/>
            <a:ext cx="19812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Nearby </a:t>
            </a:r>
            <a:br>
              <a:rPr lang="en-US" sz="1800">
                <a:solidFill>
                  <a:srgbClr val="000000"/>
                </a:solidFill>
                <a:latin typeface="Arial" pitchFamily="-1" charset="0"/>
              </a:rPr>
            </a:b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Akamai 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cluster</a:t>
            </a:r>
          </a:p>
        </p:txBody>
      </p:sp>
      <p:sp>
        <p:nvSpPr>
          <p:cNvPr id="73750" name="Slide Number Placeholder 2"/>
          <p:cNvSpPr txBox="1">
            <a:spLocks/>
          </p:cNvSpPr>
          <p:nvPr/>
        </p:nvSpPr>
        <p:spPr bwMode="auto">
          <a:xfrm>
            <a:off x="7010400" y="-7620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41776320-DE1E-F44F-9FBF-FBBD64EB8A17}" type="slidenum">
              <a:rPr lang="en-US" sz="1200">
                <a:solidFill>
                  <a:srgbClr val="898989"/>
                </a:solidFill>
              </a:rPr>
              <a:pPr algn="r"/>
              <a:t>33</a:t>
            </a:fld>
            <a:endParaRPr lang="en-US" sz="1200">
              <a:solidFill>
                <a:srgbClr val="898989"/>
              </a:solidFill>
            </a:endParaRPr>
          </a:p>
        </p:txBody>
      </p:sp>
      <p:sp>
        <p:nvSpPr>
          <p:cNvPr id="57" name="Oval 56"/>
          <p:cNvSpPr/>
          <p:nvPr/>
        </p:nvSpPr>
        <p:spPr>
          <a:xfrm>
            <a:off x="5181600" y="5105400"/>
            <a:ext cx="2133600" cy="1524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pic>
        <p:nvPicPr>
          <p:cNvPr id="73752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0" y="5562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3753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29400" y="5943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3754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48600" y="1600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3755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229600" y="1981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3756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001000" y="2362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4" name="Oval 63"/>
          <p:cNvSpPr/>
          <p:nvPr/>
        </p:nvSpPr>
        <p:spPr>
          <a:xfrm>
            <a:off x="7239000" y="1524000"/>
            <a:ext cx="1524000" cy="1447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pic>
        <p:nvPicPr>
          <p:cNvPr id="73758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43800" y="24384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3759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67600" y="1981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3760" name="Rectangle 32"/>
          <p:cNvSpPr>
            <a:spLocks noChangeArrowheads="1"/>
          </p:cNvSpPr>
          <p:nvPr/>
        </p:nvSpPr>
        <p:spPr bwMode="auto">
          <a:xfrm>
            <a:off x="7391400" y="2971800"/>
            <a:ext cx="1600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Akamai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cluster</a:t>
            </a:r>
          </a:p>
        </p:txBody>
      </p:sp>
      <p:sp>
        <p:nvSpPr>
          <p:cNvPr id="73761" name="Line 23"/>
          <p:cNvSpPr>
            <a:spLocks noChangeShapeType="1"/>
          </p:cNvSpPr>
          <p:nvPr/>
        </p:nvSpPr>
        <p:spPr bwMode="auto">
          <a:xfrm flipV="1">
            <a:off x="1447800" y="2895600"/>
            <a:ext cx="2651125" cy="17526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762" name="Line 24"/>
          <p:cNvSpPr>
            <a:spLocks noChangeShapeType="1"/>
          </p:cNvSpPr>
          <p:nvPr/>
        </p:nvSpPr>
        <p:spPr bwMode="auto">
          <a:xfrm flipV="1">
            <a:off x="1524000" y="3076575"/>
            <a:ext cx="2651125" cy="1724025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763" name="Rectangle 25"/>
          <p:cNvSpPr>
            <a:spLocks noChangeArrowheads="1"/>
          </p:cNvSpPr>
          <p:nvPr/>
        </p:nvSpPr>
        <p:spPr bwMode="auto">
          <a:xfrm>
            <a:off x="2362200" y="35052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3</a:t>
            </a:r>
          </a:p>
        </p:txBody>
      </p:sp>
      <p:sp>
        <p:nvSpPr>
          <p:cNvPr id="73764" name="Rectangle 26"/>
          <p:cNvSpPr>
            <a:spLocks noChangeArrowheads="1"/>
          </p:cNvSpPr>
          <p:nvPr/>
        </p:nvSpPr>
        <p:spPr bwMode="auto">
          <a:xfrm>
            <a:off x="2667000" y="3962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4</a:t>
            </a:r>
          </a:p>
        </p:txBody>
      </p:sp>
      <p:sp>
        <p:nvSpPr>
          <p:cNvPr id="73765" name="Line 33"/>
          <p:cNvSpPr>
            <a:spLocks noChangeShapeType="1"/>
          </p:cNvSpPr>
          <p:nvPr/>
        </p:nvSpPr>
        <p:spPr bwMode="auto">
          <a:xfrm flipV="1">
            <a:off x="1524000" y="3627438"/>
            <a:ext cx="3382963" cy="1325562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766" name="Line 34"/>
          <p:cNvSpPr>
            <a:spLocks noChangeShapeType="1"/>
          </p:cNvSpPr>
          <p:nvPr/>
        </p:nvSpPr>
        <p:spPr bwMode="auto">
          <a:xfrm flipV="1">
            <a:off x="1524000" y="3779838"/>
            <a:ext cx="3382963" cy="1325562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767" name="Rectangle 38"/>
          <p:cNvSpPr>
            <a:spLocks noChangeArrowheads="1"/>
          </p:cNvSpPr>
          <p:nvPr/>
        </p:nvSpPr>
        <p:spPr bwMode="auto">
          <a:xfrm>
            <a:off x="4495800" y="38862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6</a:t>
            </a:r>
          </a:p>
        </p:txBody>
      </p:sp>
      <p:sp>
        <p:nvSpPr>
          <p:cNvPr id="73768" name="Rectangle 51"/>
          <p:cNvSpPr>
            <a:spLocks noChangeArrowheads="1"/>
          </p:cNvSpPr>
          <p:nvPr/>
        </p:nvSpPr>
        <p:spPr bwMode="auto">
          <a:xfrm>
            <a:off x="4495800" y="33528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5</a:t>
            </a:r>
          </a:p>
        </p:txBody>
      </p:sp>
      <p:sp>
        <p:nvSpPr>
          <p:cNvPr id="73769" name="Rectangle 46"/>
          <p:cNvSpPr>
            <a:spLocks noChangeArrowheads="1"/>
          </p:cNvSpPr>
          <p:nvPr/>
        </p:nvSpPr>
        <p:spPr bwMode="auto">
          <a:xfrm>
            <a:off x="2819400" y="4191000"/>
            <a:ext cx="2362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660066"/>
                </a:solidFill>
                <a:latin typeface="Arial" pitchFamily="-1" charset="0"/>
              </a:rPr>
              <a:t>ALIAS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660066"/>
                </a:solidFill>
                <a:latin typeface="Arial" pitchFamily="-1" charset="0"/>
              </a:rPr>
              <a:t>a73.g.akamai.net</a:t>
            </a:r>
          </a:p>
        </p:txBody>
      </p:sp>
      <p:sp>
        <p:nvSpPr>
          <p:cNvPr id="73770" name="Rectangle 46"/>
          <p:cNvSpPr>
            <a:spLocks noChangeArrowheads="1"/>
          </p:cNvSpPr>
          <p:nvPr/>
        </p:nvSpPr>
        <p:spPr bwMode="auto">
          <a:xfrm>
            <a:off x="4343400" y="2362200"/>
            <a:ext cx="2362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660066"/>
                </a:solidFill>
                <a:latin typeface="Arial" pitchFamily="-1" charset="0"/>
              </a:rPr>
              <a:t>DNS lookup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660066"/>
                </a:solidFill>
                <a:latin typeface="Arial" pitchFamily="-1" charset="0"/>
              </a:rPr>
              <a:t>g.akamai.net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18" name="Rectangle 2"/>
          <p:cNvSpPr>
            <a:spLocks noChangeArrowheads="1"/>
          </p:cNvSpPr>
          <p:nvPr/>
        </p:nvSpPr>
        <p:spPr bwMode="auto">
          <a:xfrm>
            <a:off x="304800" y="1447800"/>
            <a:ext cx="8534400" cy="5029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>
                <a:latin typeface="Courier New" pitchFamily="-111" charset="0"/>
              </a:rPr>
              <a:t>HTTP</a:t>
            </a:r>
          </a:p>
        </p:txBody>
      </p:sp>
      <p:pic>
        <p:nvPicPr>
          <p:cNvPr id="75779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86400" y="54102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5780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How Akamai Works</a:t>
            </a:r>
          </a:p>
        </p:txBody>
      </p:sp>
      <p:sp>
        <p:nvSpPr>
          <p:cNvPr id="75781" name="Rectangle 11"/>
          <p:cNvSpPr>
            <a:spLocks noGrp="1" noChangeArrowheads="1"/>
          </p:cNvSpPr>
          <p:nvPr>
            <p:ph idx="1"/>
          </p:nvPr>
        </p:nvSpPr>
        <p:spPr>
          <a:xfrm>
            <a:off x="762000" y="5737225"/>
            <a:ext cx="3130550" cy="3683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sz="1600">
                <a:ea typeface="ＭＳ Ｐゴシック" pitchFamily="-1" charset="-128"/>
                <a:cs typeface="ＭＳ Ｐゴシック" pitchFamily="-1" charset="-128"/>
              </a:rPr>
              <a:t>End-user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533400" y="3200400"/>
            <a:ext cx="5181600" cy="2819400"/>
            <a:chOff x="3360" y="96"/>
            <a:chExt cx="1056" cy="720"/>
          </a:xfrm>
          <a:solidFill>
            <a:srgbClr val="8EB4E3"/>
          </a:solidFill>
        </p:grpSpPr>
        <p:sp>
          <p:nvSpPr>
            <p:cNvPr id="90159" name="Oval 4"/>
            <p:cNvSpPr>
              <a:spLocks noChangeArrowheads="1"/>
            </p:cNvSpPr>
            <p:nvPr/>
          </p:nvSpPr>
          <p:spPr bwMode="auto">
            <a:xfrm>
              <a:off x="3360" y="14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0" name="Oval 5"/>
            <p:cNvSpPr>
              <a:spLocks noChangeArrowheads="1"/>
            </p:cNvSpPr>
            <p:nvPr/>
          </p:nvSpPr>
          <p:spPr bwMode="auto">
            <a:xfrm>
              <a:off x="3600" y="96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1" name="Oval 6"/>
            <p:cNvSpPr>
              <a:spLocks noChangeArrowheads="1"/>
            </p:cNvSpPr>
            <p:nvPr/>
          </p:nvSpPr>
          <p:spPr bwMode="auto">
            <a:xfrm>
              <a:off x="3840" y="19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2" name="Oval 7"/>
            <p:cNvSpPr>
              <a:spLocks noChangeArrowheads="1"/>
            </p:cNvSpPr>
            <p:nvPr/>
          </p:nvSpPr>
          <p:spPr bwMode="auto">
            <a:xfrm>
              <a:off x="3888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3" name="Oval 8"/>
            <p:cNvSpPr>
              <a:spLocks noChangeArrowheads="1"/>
            </p:cNvSpPr>
            <p:nvPr/>
          </p:nvSpPr>
          <p:spPr bwMode="auto">
            <a:xfrm>
              <a:off x="3600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4" name="Oval 9"/>
            <p:cNvSpPr>
              <a:spLocks noChangeArrowheads="1"/>
            </p:cNvSpPr>
            <p:nvPr/>
          </p:nvSpPr>
          <p:spPr bwMode="auto">
            <a:xfrm>
              <a:off x="3360" y="38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</p:grpSp>
      <p:sp>
        <p:nvSpPr>
          <p:cNvPr id="75783" name="Rectangle 12"/>
          <p:cNvSpPr>
            <a:spLocks noChangeArrowheads="1"/>
          </p:cNvSpPr>
          <p:nvPr/>
        </p:nvSpPr>
        <p:spPr bwMode="auto">
          <a:xfrm>
            <a:off x="152400" y="1447800"/>
            <a:ext cx="3429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cnn.com (content provider)</a:t>
            </a:r>
          </a:p>
        </p:txBody>
      </p:sp>
      <p:pic>
        <p:nvPicPr>
          <p:cNvPr id="75784" name="Picture 13" descr="Computer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9600" y="4572000"/>
            <a:ext cx="1238250" cy="108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5785" name="Picture 14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" y="18288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5786" name="Picture 15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57600" y="19812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5787" name="Rectangle 17"/>
          <p:cNvSpPr>
            <a:spLocks noChangeArrowheads="1"/>
          </p:cNvSpPr>
          <p:nvPr/>
        </p:nvSpPr>
        <p:spPr bwMode="auto">
          <a:xfrm>
            <a:off x="2971800" y="1524000"/>
            <a:ext cx="3124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DNS root server</a:t>
            </a:r>
          </a:p>
        </p:txBody>
      </p:sp>
      <p:sp>
        <p:nvSpPr>
          <p:cNvPr id="75788" name="Line 19"/>
          <p:cNvSpPr>
            <a:spLocks noChangeShapeType="1"/>
          </p:cNvSpPr>
          <p:nvPr/>
        </p:nvSpPr>
        <p:spPr bwMode="auto">
          <a:xfrm flipV="1">
            <a:off x="1219200" y="2895600"/>
            <a:ext cx="0" cy="1676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789" name="Line 20"/>
          <p:cNvSpPr>
            <a:spLocks noChangeShapeType="1"/>
          </p:cNvSpPr>
          <p:nvPr/>
        </p:nvSpPr>
        <p:spPr bwMode="auto">
          <a:xfrm flipV="1">
            <a:off x="1371600" y="2971800"/>
            <a:ext cx="0" cy="1600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790" name="Rectangle 21"/>
          <p:cNvSpPr>
            <a:spLocks noChangeArrowheads="1"/>
          </p:cNvSpPr>
          <p:nvPr/>
        </p:nvSpPr>
        <p:spPr bwMode="auto">
          <a:xfrm>
            <a:off x="914400" y="3581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1</a:t>
            </a:r>
          </a:p>
        </p:txBody>
      </p:sp>
      <p:sp>
        <p:nvSpPr>
          <p:cNvPr id="75791" name="Rectangle 22"/>
          <p:cNvSpPr>
            <a:spLocks noChangeArrowheads="1"/>
          </p:cNvSpPr>
          <p:nvPr/>
        </p:nvSpPr>
        <p:spPr bwMode="auto">
          <a:xfrm>
            <a:off x="1371600" y="3581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2</a:t>
            </a:r>
          </a:p>
        </p:txBody>
      </p:sp>
      <p:pic>
        <p:nvPicPr>
          <p:cNvPr id="75792" name="Picture 27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76800" y="31242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5793" name="Picture 28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62600" y="41148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5794" name="Rectangle 29"/>
          <p:cNvSpPr>
            <a:spLocks noChangeArrowheads="1"/>
          </p:cNvSpPr>
          <p:nvPr/>
        </p:nvSpPr>
        <p:spPr bwMode="auto">
          <a:xfrm>
            <a:off x="5334000" y="3124200"/>
            <a:ext cx="2227263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Akamai global 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DNS server</a:t>
            </a:r>
          </a:p>
        </p:txBody>
      </p:sp>
      <p:sp>
        <p:nvSpPr>
          <p:cNvPr id="75795" name="Rectangle 30"/>
          <p:cNvSpPr>
            <a:spLocks noChangeArrowheads="1"/>
          </p:cNvSpPr>
          <p:nvPr/>
        </p:nvSpPr>
        <p:spPr bwMode="auto">
          <a:xfrm>
            <a:off x="6019800" y="4038600"/>
            <a:ext cx="2286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Akamai regional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DNS server</a:t>
            </a:r>
          </a:p>
        </p:txBody>
      </p:sp>
      <p:pic>
        <p:nvPicPr>
          <p:cNvPr id="75796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77000" y="5181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5797" name="Rectangle 32"/>
          <p:cNvSpPr>
            <a:spLocks noChangeArrowheads="1"/>
          </p:cNvSpPr>
          <p:nvPr/>
        </p:nvSpPr>
        <p:spPr bwMode="auto">
          <a:xfrm>
            <a:off x="6858000" y="5486400"/>
            <a:ext cx="19812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Nearby </a:t>
            </a:r>
            <a:br>
              <a:rPr lang="en-US" sz="1800">
                <a:solidFill>
                  <a:srgbClr val="000000"/>
                </a:solidFill>
                <a:latin typeface="Arial" pitchFamily="-1" charset="0"/>
              </a:rPr>
            </a:b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Akamai 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cluster</a:t>
            </a:r>
          </a:p>
        </p:txBody>
      </p:sp>
      <p:sp>
        <p:nvSpPr>
          <p:cNvPr id="75798" name="Slide Number Placeholder 2"/>
          <p:cNvSpPr txBox="1">
            <a:spLocks/>
          </p:cNvSpPr>
          <p:nvPr/>
        </p:nvSpPr>
        <p:spPr bwMode="auto">
          <a:xfrm>
            <a:off x="7010400" y="-7620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F500613D-D9CA-594B-AC62-C63619C74A74}" type="slidenum">
              <a:rPr lang="en-US" sz="1200">
                <a:solidFill>
                  <a:srgbClr val="898989"/>
                </a:solidFill>
              </a:rPr>
              <a:pPr algn="r"/>
              <a:t>34</a:t>
            </a:fld>
            <a:endParaRPr lang="en-US" sz="1200">
              <a:solidFill>
                <a:srgbClr val="898989"/>
              </a:solidFill>
            </a:endParaRPr>
          </a:p>
        </p:txBody>
      </p:sp>
      <p:sp>
        <p:nvSpPr>
          <p:cNvPr id="57" name="Oval 56"/>
          <p:cNvSpPr/>
          <p:nvPr/>
        </p:nvSpPr>
        <p:spPr>
          <a:xfrm>
            <a:off x="5181600" y="5105400"/>
            <a:ext cx="2133600" cy="1524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pic>
        <p:nvPicPr>
          <p:cNvPr id="75800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0" y="5562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5801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29400" y="5943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5802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48600" y="1600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5803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229600" y="1981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5804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001000" y="2362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4" name="Oval 63"/>
          <p:cNvSpPr/>
          <p:nvPr/>
        </p:nvSpPr>
        <p:spPr>
          <a:xfrm>
            <a:off x="7239000" y="1524000"/>
            <a:ext cx="1524000" cy="1447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pic>
        <p:nvPicPr>
          <p:cNvPr id="75806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43800" y="24384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5807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67600" y="1981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5808" name="Rectangle 32"/>
          <p:cNvSpPr>
            <a:spLocks noChangeArrowheads="1"/>
          </p:cNvSpPr>
          <p:nvPr/>
        </p:nvSpPr>
        <p:spPr bwMode="auto">
          <a:xfrm>
            <a:off x="7391400" y="2971800"/>
            <a:ext cx="1600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Akamai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cluster</a:t>
            </a:r>
          </a:p>
        </p:txBody>
      </p:sp>
      <p:sp>
        <p:nvSpPr>
          <p:cNvPr id="75809" name="Line 23"/>
          <p:cNvSpPr>
            <a:spLocks noChangeShapeType="1"/>
          </p:cNvSpPr>
          <p:nvPr/>
        </p:nvSpPr>
        <p:spPr bwMode="auto">
          <a:xfrm flipV="1">
            <a:off x="1447800" y="2895600"/>
            <a:ext cx="2651125" cy="17526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810" name="Line 24"/>
          <p:cNvSpPr>
            <a:spLocks noChangeShapeType="1"/>
          </p:cNvSpPr>
          <p:nvPr/>
        </p:nvSpPr>
        <p:spPr bwMode="auto">
          <a:xfrm flipV="1">
            <a:off x="1524000" y="3076575"/>
            <a:ext cx="2651125" cy="1724025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811" name="Rectangle 25"/>
          <p:cNvSpPr>
            <a:spLocks noChangeArrowheads="1"/>
          </p:cNvSpPr>
          <p:nvPr/>
        </p:nvSpPr>
        <p:spPr bwMode="auto">
          <a:xfrm>
            <a:off x="2362200" y="35052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3</a:t>
            </a:r>
          </a:p>
        </p:txBody>
      </p:sp>
      <p:sp>
        <p:nvSpPr>
          <p:cNvPr id="75812" name="Rectangle 26"/>
          <p:cNvSpPr>
            <a:spLocks noChangeArrowheads="1"/>
          </p:cNvSpPr>
          <p:nvPr/>
        </p:nvSpPr>
        <p:spPr bwMode="auto">
          <a:xfrm>
            <a:off x="2667000" y="3962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4</a:t>
            </a:r>
          </a:p>
        </p:txBody>
      </p:sp>
      <p:sp>
        <p:nvSpPr>
          <p:cNvPr id="75813" name="Line 33"/>
          <p:cNvSpPr>
            <a:spLocks noChangeShapeType="1"/>
          </p:cNvSpPr>
          <p:nvPr/>
        </p:nvSpPr>
        <p:spPr bwMode="auto">
          <a:xfrm flipV="1">
            <a:off x="1524000" y="3627438"/>
            <a:ext cx="3382963" cy="1325562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814" name="Line 34"/>
          <p:cNvSpPr>
            <a:spLocks noChangeShapeType="1"/>
          </p:cNvSpPr>
          <p:nvPr/>
        </p:nvSpPr>
        <p:spPr bwMode="auto">
          <a:xfrm flipV="1">
            <a:off x="1524000" y="3779838"/>
            <a:ext cx="3382963" cy="1325562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815" name="Rectangle 38"/>
          <p:cNvSpPr>
            <a:spLocks noChangeArrowheads="1"/>
          </p:cNvSpPr>
          <p:nvPr/>
        </p:nvSpPr>
        <p:spPr bwMode="auto">
          <a:xfrm>
            <a:off x="4495800" y="38862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6</a:t>
            </a:r>
          </a:p>
        </p:txBody>
      </p:sp>
      <p:sp>
        <p:nvSpPr>
          <p:cNvPr id="75816" name="Rectangle 51"/>
          <p:cNvSpPr>
            <a:spLocks noChangeArrowheads="1"/>
          </p:cNvSpPr>
          <p:nvPr/>
        </p:nvSpPr>
        <p:spPr bwMode="auto">
          <a:xfrm>
            <a:off x="4495800" y="33528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5</a:t>
            </a:r>
          </a:p>
        </p:txBody>
      </p:sp>
      <p:sp>
        <p:nvSpPr>
          <p:cNvPr id="75817" name="Line 39"/>
          <p:cNvSpPr>
            <a:spLocks noChangeShapeType="1"/>
          </p:cNvSpPr>
          <p:nvPr/>
        </p:nvSpPr>
        <p:spPr bwMode="auto">
          <a:xfrm flipV="1">
            <a:off x="1676400" y="4343400"/>
            <a:ext cx="3886200" cy="10668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818" name="Line 40"/>
          <p:cNvSpPr>
            <a:spLocks noChangeShapeType="1"/>
          </p:cNvSpPr>
          <p:nvPr/>
        </p:nvSpPr>
        <p:spPr bwMode="auto">
          <a:xfrm flipV="1">
            <a:off x="1676400" y="4495800"/>
            <a:ext cx="3886200" cy="10668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819" name="Rectangle 42"/>
          <p:cNvSpPr>
            <a:spLocks noChangeArrowheads="1"/>
          </p:cNvSpPr>
          <p:nvPr/>
        </p:nvSpPr>
        <p:spPr bwMode="auto">
          <a:xfrm>
            <a:off x="4724400" y="46482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8</a:t>
            </a:r>
          </a:p>
        </p:txBody>
      </p:sp>
      <p:sp>
        <p:nvSpPr>
          <p:cNvPr id="75820" name="Rectangle 41"/>
          <p:cNvSpPr>
            <a:spLocks noChangeArrowheads="1"/>
          </p:cNvSpPr>
          <p:nvPr/>
        </p:nvSpPr>
        <p:spPr bwMode="auto">
          <a:xfrm>
            <a:off x="4724400" y="41910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7</a:t>
            </a:r>
          </a:p>
        </p:txBody>
      </p:sp>
      <p:sp>
        <p:nvSpPr>
          <p:cNvPr id="75821" name="Rectangle 46"/>
          <p:cNvSpPr>
            <a:spLocks noChangeArrowheads="1"/>
          </p:cNvSpPr>
          <p:nvPr/>
        </p:nvSpPr>
        <p:spPr bwMode="auto">
          <a:xfrm rot="-900000">
            <a:off x="2168525" y="4527550"/>
            <a:ext cx="279082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660066"/>
                </a:solidFill>
                <a:latin typeface="Arial" pitchFamily="-1" charset="0"/>
              </a:rPr>
              <a:t>DNS a73.g.akamai.net</a:t>
            </a:r>
          </a:p>
        </p:txBody>
      </p:sp>
      <p:sp>
        <p:nvSpPr>
          <p:cNvPr id="75822" name="Rectangle 46"/>
          <p:cNvSpPr>
            <a:spLocks noChangeArrowheads="1"/>
          </p:cNvSpPr>
          <p:nvPr/>
        </p:nvSpPr>
        <p:spPr bwMode="auto">
          <a:xfrm>
            <a:off x="3048000" y="5029200"/>
            <a:ext cx="2362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660066"/>
                </a:solidFill>
                <a:latin typeface="Arial" pitchFamily="-1" charset="0"/>
              </a:rPr>
              <a:t>Address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660066"/>
                </a:solidFill>
                <a:latin typeface="Arial" pitchFamily="-1" charset="0"/>
              </a:rPr>
              <a:t>1.2.3.4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18" name="Rectangle 2"/>
          <p:cNvSpPr>
            <a:spLocks noChangeArrowheads="1"/>
          </p:cNvSpPr>
          <p:nvPr/>
        </p:nvSpPr>
        <p:spPr bwMode="auto">
          <a:xfrm>
            <a:off x="304800" y="1447800"/>
            <a:ext cx="8534400" cy="5029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>
                <a:latin typeface="Courier New" pitchFamily="-111" charset="0"/>
              </a:rPr>
              <a:t>HTTP</a:t>
            </a:r>
          </a:p>
        </p:txBody>
      </p:sp>
      <p:pic>
        <p:nvPicPr>
          <p:cNvPr id="77827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86400" y="54102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7828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How Akamai Works</a:t>
            </a:r>
          </a:p>
        </p:txBody>
      </p:sp>
      <p:sp>
        <p:nvSpPr>
          <p:cNvPr id="77829" name="Rectangle 11"/>
          <p:cNvSpPr>
            <a:spLocks noGrp="1" noChangeArrowheads="1"/>
          </p:cNvSpPr>
          <p:nvPr>
            <p:ph idx="1"/>
          </p:nvPr>
        </p:nvSpPr>
        <p:spPr>
          <a:xfrm>
            <a:off x="762000" y="5737225"/>
            <a:ext cx="3130550" cy="3683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sz="1600">
                <a:ea typeface="ＭＳ Ｐゴシック" pitchFamily="-1" charset="-128"/>
                <a:cs typeface="ＭＳ Ｐゴシック" pitchFamily="-1" charset="-128"/>
              </a:rPr>
              <a:t>End-user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533400" y="3200400"/>
            <a:ext cx="5181600" cy="2819400"/>
            <a:chOff x="3360" y="96"/>
            <a:chExt cx="1056" cy="720"/>
          </a:xfrm>
          <a:solidFill>
            <a:srgbClr val="8EB4E3"/>
          </a:solidFill>
        </p:grpSpPr>
        <p:sp>
          <p:nvSpPr>
            <p:cNvPr id="90159" name="Oval 4"/>
            <p:cNvSpPr>
              <a:spLocks noChangeArrowheads="1"/>
            </p:cNvSpPr>
            <p:nvPr/>
          </p:nvSpPr>
          <p:spPr bwMode="auto">
            <a:xfrm>
              <a:off x="3360" y="14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0" name="Oval 5"/>
            <p:cNvSpPr>
              <a:spLocks noChangeArrowheads="1"/>
            </p:cNvSpPr>
            <p:nvPr/>
          </p:nvSpPr>
          <p:spPr bwMode="auto">
            <a:xfrm>
              <a:off x="3600" y="96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1" name="Oval 6"/>
            <p:cNvSpPr>
              <a:spLocks noChangeArrowheads="1"/>
            </p:cNvSpPr>
            <p:nvPr/>
          </p:nvSpPr>
          <p:spPr bwMode="auto">
            <a:xfrm>
              <a:off x="3840" y="19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2" name="Oval 7"/>
            <p:cNvSpPr>
              <a:spLocks noChangeArrowheads="1"/>
            </p:cNvSpPr>
            <p:nvPr/>
          </p:nvSpPr>
          <p:spPr bwMode="auto">
            <a:xfrm>
              <a:off x="3888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3" name="Oval 8"/>
            <p:cNvSpPr>
              <a:spLocks noChangeArrowheads="1"/>
            </p:cNvSpPr>
            <p:nvPr/>
          </p:nvSpPr>
          <p:spPr bwMode="auto">
            <a:xfrm>
              <a:off x="3600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4" name="Oval 9"/>
            <p:cNvSpPr>
              <a:spLocks noChangeArrowheads="1"/>
            </p:cNvSpPr>
            <p:nvPr/>
          </p:nvSpPr>
          <p:spPr bwMode="auto">
            <a:xfrm>
              <a:off x="3360" y="38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</p:grpSp>
      <p:sp>
        <p:nvSpPr>
          <p:cNvPr id="77831" name="Rectangle 12"/>
          <p:cNvSpPr>
            <a:spLocks noChangeArrowheads="1"/>
          </p:cNvSpPr>
          <p:nvPr/>
        </p:nvSpPr>
        <p:spPr bwMode="auto">
          <a:xfrm>
            <a:off x="152400" y="1447800"/>
            <a:ext cx="3429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cnn.com (content provider)</a:t>
            </a:r>
          </a:p>
        </p:txBody>
      </p:sp>
      <p:pic>
        <p:nvPicPr>
          <p:cNvPr id="77832" name="Picture 13" descr="Computer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9600" y="4572000"/>
            <a:ext cx="1238250" cy="108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7833" name="Picture 14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" y="18288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7834" name="Picture 15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57600" y="19812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7835" name="Rectangle 17"/>
          <p:cNvSpPr>
            <a:spLocks noChangeArrowheads="1"/>
          </p:cNvSpPr>
          <p:nvPr/>
        </p:nvSpPr>
        <p:spPr bwMode="auto">
          <a:xfrm>
            <a:off x="2971800" y="1524000"/>
            <a:ext cx="3124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DNS root server</a:t>
            </a:r>
          </a:p>
        </p:txBody>
      </p:sp>
      <p:sp>
        <p:nvSpPr>
          <p:cNvPr id="77836" name="Line 19"/>
          <p:cNvSpPr>
            <a:spLocks noChangeShapeType="1"/>
          </p:cNvSpPr>
          <p:nvPr/>
        </p:nvSpPr>
        <p:spPr bwMode="auto">
          <a:xfrm flipV="1">
            <a:off x="1219200" y="2895600"/>
            <a:ext cx="0" cy="1676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837" name="Line 20"/>
          <p:cNvSpPr>
            <a:spLocks noChangeShapeType="1"/>
          </p:cNvSpPr>
          <p:nvPr/>
        </p:nvSpPr>
        <p:spPr bwMode="auto">
          <a:xfrm flipV="1">
            <a:off x="1371600" y="2971800"/>
            <a:ext cx="0" cy="1600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838" name="Rectangle 21"/>
          <p:cNvSpPr>
            <a:spLocks noChangeArrowheads="1"/>
          </p:cNvSpPr>
          <p:nvPr/>
        </p:nvSpPr>
        <p:spPr bwMode="auto">
          <a:xfrm>
            <a:off x="914400" y="3581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1</a:t>
            </a:r>
          </a:p>
        </p:txBody>
      </p:sp>
      <p:sp>
        <p:nvSpPr>
          <p:cNvPr id="77839" name="Rectangle 22"/>
          <p:cNvSpPr>
            <a:spLocks noChangeArrowheads="1"/>
          </p:cNvSpPr>
          <p:nvPr/>
        </p:nvSpPr>
        <p:spPr bwMode="auto">
          <a:xfrm>
            <a:off x="1371600" y="3581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2</a:t>
            </a:r>
          </a:p>
        </p:txBody>
      </p:sp>
      <p:pic>
        <p:nvPicPr>
          <p:cNvPr id="77840" name="Picture 27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76800" y="31242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7841" name="Picture 28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62600" y="41148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7842" name="Rectangle 29"/>
          <p:cNvSpPr>
            <a:spLocks noChangeArrowheads="1"/>
          </p:cNvSpPr>
          <p:nvPr/>
        </p:nvSpPr>
        <p:spPr bwMode="auto">
          <a:xfrm>
            <a:off x="5334000" y="3124200"/>
            <a:ext cx="2227263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Akamai global 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DNS server</a:t>
            </a:r>
          </a:p>
        </p:txBody>
      </p:sp>
      <p:sp>
        <p:nvSpPr>
          <p:cNvPr id="77843" name="Rectangle 30"/>
          <p:cNvSpPr>
            <a:spLocks noChangeArrowheads="1"/>
          </p:cNvSpPr>
          <p:nvPr/>
        </p:nvSpPr>
        <p:spPr bwMode="auto">
          <a:xfrm>
            <a:off x="6019800" y="4038600"/>
            <a:ext cx="2286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Akamai regional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DNS server</a:t>
            </a:r>
          </a:p>
        </p:txBody>
      </p:sp>
      <p:pic>
        <p:nvPicPr>
          <p:cNvPr id="77844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77000" y="5181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7845" name="Rectangle 32"/>
          <p:cNvSpPr>
            <a:spLocks noChangeArrowheads="1"/>
          </p:cNvSpPr>
          <p:nvPr/>
        </p:nvSpPr>
        <p:spPr bwMode="auto">
          <a:xfrm>
            <a:off x="6858000" y="5486400"/>
            <a:ext cx="19812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Nearby </a:t>
            </a:r>
            <a:br>
              <a:rPr lang="en-US" sz="1800">
                <a:solidFill>
                  <a:srgbClr val="000000"/>
                </a:solidFill>
                <a:latin typeface="Arial" pitchFamily="-1" charset="0"/>
              </a:rPr>
            </a:b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Akamai 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cluster</a:t>
            </a:r>
          </a:p>
        </p:txBody>
      </p:sp>
      <p:sp>
        <p:nvSpPr>
          <p:cNvPr id="77846" name="Slide Number Placeholder 2"/>
          <p:cNvSpPr txBox="1">
            <a:spLocks/>
          </p:cNvSpPr>
          <p:nvPr/>
        </p:nvSpPr>
        <p:spPr bwMode="auto">
          <a:xfrm>
            <a:off x="7010400" y="-7620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EB1F9E10-B182-E644-8653-B8B4AF16C2A9}" type="slidenum">
              <a:rPr lang="en-US" sz="1200">
                <a:solidFill>
                  <a:srgbClr val="898989"/>
                </a:solidFill>
              </a:rPr>
              <a:pPr algn="r"/>
              <a:t>35</a:t>
            </a:fld>
            <a:endParaRPr lang="en-US" sz="1200">
              <a:solidFill>
                <a:srgbClr val="898989"/>
              </a:solidFill>
            </a:endParaRPr>
          </a:p>
        </p:txBody>
      </p:sp>
      <p:sp>
        <p:nvSpPr>
          <p:cNvPr id="57" name="Oval 56"/>
          <p:cNvSpPr/>
          <p:nvPr/>
        </p:nvSpPr>
        <p:spPr>
          <a:xfrm>
            <a:off x="5181600" y="5105400"/>
            <a:ext cx="2133600" cy="1524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pic>
        <p:nvPicPr>
          <p:cNvPr id="77848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0" y="5562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7849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29400" y="5943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7850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48600" y="1600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7851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229600" y="1981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7852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001000" y="2362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4" name="Oval 63"/>
          <p:cNvSpPr/>
          <p:nvPr/>
        </p:nvSpPr>
        <p:spPr>
          <a:xfrm>
            <a:off x="7239000" y="1524000"/>
            <a:ext cx="1524000" cy="1447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pic>
        <p:nvPicPr>
          <p:cNvPr id="77854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43800" y="24384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7855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67600" y="1981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7856" name="Rectangle 32"/>
          <p:cNvSpPr>
            <a:spLocks noChangeArrowheads="1"/>
          </p:cNvSpPr>
          <p:nvPr/>
        </p:nvSpPr>
        <p:spPr bwMode="auto">
          <a:xfrm>
            <a:off x="7391400" y="2971800"/>
            <a:ext cx="1600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Akamai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cluster</a:t>
            </a:r>
          </a:p>
        </p:txBody>
      </p:sp>
      <p:sp>
        <p:nvSpPr>
          <p:cNvPr id="77857" name="Line 23"/>
          <p:cNvSpPr>
            <a:spLocks noChangeShapeType="1"/>
          </p:cNvSpPr>
          <p:nvPr/>
        </p:nvSpPr>
        <p:spPr bwMode="auto">
          <a:xfrm flipV="1">
            <a:off x="1447800" y="2895600"/>
            <a:ext cx="2651125" cy="17526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858" name="Line 24"/>
          <p:cNvSpPr>
            <a:spLocks noChangeShapeType="1"/>
          </p:cNvSpPr>
          <p:nvPr/>
        </p:nvSpPr>
        <p:spPr bwMode="auto">
          <a:xfrm flipV="1">
            <a:off x="1524000" y="3076575"/>
            <a:ext cx="2651125" cy="1724025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859" name="Rectangle 25"/>
          <p:cNvSpPr>
            <a:spLocks noChangeArrowheads="1"/>
          </p:cNvSpPr>
          <p:nvPr/>
        </p:nvSpPr>
        <p:spPr bwMode="auto">
          <a:xfrm>
            <a:off x="2362200" y="35052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3</a:t>
            </a:r>
          </a:p>
        </p:txBody>
      </p:sp>
      <p:sp>
        <p:nvSpPr>
          <p:cNvPr id="77860" name="Rectangle 26"/>
          <p:cNvSpPr>
            <a:spLocks noChangeArrowheads="1"/>
          </p:cNvSpPr>
          <p:nvPr/>
        </p:nvSpPr>
        <p:spPr bwMode="auto">
          <a:xfrm>
            <a:off x="2667000" y="3962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4</a:t>
            </a:r>
          </a:p>
        </p:txBody>
      </p:sp>
      <p:sp>
        <p:nvSpPr>
          <p:cNvPr id="77861" name="Line 33"/>
          <p:cNvSpPr>
            <a:spLocks noChangeShapeType="1"/>
          </p:cNvSpPr>
          <p:nvPr/>
        </p:nvSpPr>
        <p:spPr bwMode="auto">
          <a:xfrm flipV="1">
            <a:off x="1524000" y="3627438"/>
            <a:ext cx="3382963" cy="1325562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862" name="Line 34"/>
          <p:cNvSpPr>
            <a:spLocks noChangeShapeType="1"/>
          </p:cNvSpPr>
          <p:nvPr/>
        </p:nvSpPr>
        <p:spPr bwMode="auto">
          <a:xfrm flipV="1">
            <a:off x="1524000" y="3779838"/>
            <a:ext cx="3382963" cy="1325562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863" name="Rectangle 38"/>
          <p:cNvSpPr>
            <a:spLocks noChangeArrowheads="1"/>
          </p:cNvSpPr>
          <p:nvPr/>
        </p:nvSpPr>
        <p:spPr bwMode="auto">
          <a:xfrm>
            <a:off x="4495800" y="38862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6</a:t>
            </a:r>
          </a:p>
        </p:txBody>
      </p:sp>
      <p:sp>
        <p:nvSpPr>
          <p:cNvPr id="77864" name="Rectangle 51"/>
          <p:cNvSpPr>
            <a:spLocks noChangeArrowheads="1"/>
          </p:cNvSpPr>
          <p:nvPr/>
        </p:nvSpPr>
        <p:spPr bwMode="auto">
          <a:xfrm>
            <a:off x="4495800" y="33528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5</a:t>
            </a:r>
          </a:p>
        </p:txBody>
      </p:sp>
      <p:sp>
        <p:nvSpPr>
          <p:cNvPr id="77865" name="Line 39"/>
          <p:cNvSpPr>
            <a:spLocks noChangeShapeType="1"/>
          </p:cNvSpPr>
          <p:nvPr/>
        </p:nvSpPr>
        <p:spPr bwMode="auto">
          <a:xfrm flipV="1">
            <a:off x="1676400" y="4343400"/>
            <a:ext cx="3886200" cy="10668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866" name="Line 40"/>
          <p:cNvSpPr>
            <a:spLocks noChangeShapeType="1"/>
          </p:cNvSpPr>
          <p:nvPr/>
        </p:nvSpPr>
        <p:spPr bwMode="auto">
          <a:xfrm flipV="1">
            <a:off x="1676400" y="4495800"/>
            <a:ext cx="3886200" cy="10668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867" name="Rectangle 42"/>
          <p:cNvSpPr>
            <a:spLocks noChangeArrowheads="1"/>
          </p:cNvSpPr>
          <p:nvPr/>
        </p:nvSpPr>
        <p:spPr bwMode="auto">
          <a:xfrm>
            <a:off x="4724400" y="46482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8</a:t>
            </a:r>
          </a:p>
        </p:txBody>
      </p:sp>
      <p:sp>
        <p:nvSpPr>
          <p:cNvPr id="77868" name="Rectangle 41"/>
          <p:cNvSpPr>
            <a:spLocks noChangeArrowheads="1"/>
          </p:cNvSpPr>
          <p:nvPr/>
        </p:nvSpPr>
        <p:spPr bwMode="auto">
          <a:xfrm>
            <a:off x="4724400" y="41910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7</a:t>
            </a:r>
          </a:p>
        </p:txBody>
      </p:sp>
      <p:sp>
        <p:nvSpPr>
          <p:cNvPr id="77869" name="Line 35"/>
          <p:cNvSpPr>
            <a:spLocks noChangeShapeType="1"/>
          </p:cNvSpPr>
          <p:nvPr/>
        </p:nvSpPr>
        <p:spPr bwMode="auto">
          <a:xfrm>
            <a:off x="1752600" y="5715000"/>
            <a:ext cx="3657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870" name="Rectangle 43"/>
          <p:cNvSpPr>
            <a:spLocks noChangeArrowheads="1"/>
          </p:cNvSpPr>
          <p:nvPr/>
        </p:nvSpPr>
        <p:spPr bwMode="auto">
          <a:xfrm>
            <a:off x="4114800" y="53340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9</a:t>
            </a:r>
          </a:p>
        </p:txBody>
      </p:sp>
      <p:sp>
        <p:nvSpPr>
          <p:cNvPr id="77871" name="Rectangle 45"/>
          <p:cNvSpPr>
            <a:spLocks noChangeArrowheads="1"/>
          </p:cNvSpPr>
          <p:nvPr/>
        </p:nvSpPr>
        <p:spPr bwMode="auto">
          <a:xfrm>
            <a:off x="1828800" y="5867400"/>
            <a:ext cx="3124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lnSpc>
                <a:spcPts val="1363"/>
              </a:lnSpc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FF0000"/>
                </a:solidFill>
                <a:latin typeface="Arial" pitchFamily="-1" charset="0"/>
              </a:rPr>
              <a:t>GET /foo.jpg</a:t>
            </a:r>
          </a:p>
          <a:p>
            <a:pPr>
              <a:lnSpc>
                <a:spcPts val="1363"/>
              </a:lnSpc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FF0000"/>
                </a:solidFill>
                <a:latin typeface="Arial" pitchFamily="-1" charset="0"/>
              </a:rPr>
              <a:t>Host: cache.cnn.com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18" name="Rectangle 2"/>
          <p:cNvSpPr>
            <a:spLocks noChangeArrowheads="1"/>
          </p:cNvSpPr>
          <p:nvPr/>
        </p:nvSpPr>
        <p:spPr bwMode="auto">
          <a:xfrm>
            <a:off x="304800" y="1447800"/>
            <a:ext cx="8534400" cy="5029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>
                <a:latin typeface="Courier New" pitchFamily="-111" charset="0"/>
              </a:rPr>
              <a:t>HTTP</a:t>
            </a:r>
          </a:p>
        </p:txBody>
      </p:sp>
      <p:pic>
        <p:nvPicPr>
          <p:cNvPr id="79875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86400" y="54102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9876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How Akamai Works</a:t>
            </a:r>
          </a:p>
        </p:txBody>
      </p:sp>
      <p:sp>
        <p:nvSpPr>
          <p:cNvPr id="79877" name="Rectangle 11"/>
          <p:cNvSpPr>
            <a:spLocks noGrp="1" noChangeArrowheads="1"/>
          </p:cNvSpPr>
          <p:nvPr>
            <p:ph idx="1"/>
          </p:nvPr>
        </p:nvSpPr>
        <p:spPr>
          <a:xfrm>
            <a:off x="762000" y="5737225"/>
            <a:ext cx="3130550" cy="3683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sz="1600">
                <a:ea typeface="ＭＳ Ｐゴシック" pitchFamily="-1" charset="-128"/>
                <a:cs typeface="ＭＳ Ｐゴシック" pitchFamily="-1" charset="-128"/>
              </a:rPr>
              <a:t>End-user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533400" y="3200400"/>
            <a:ext cx="5181600" cy="2819400"/>
            <a:chOff x="3360" y="96"/>
            <a:chExt cx="1056" cy="720"/>
          </a:xfrm>
          <a:solidFill>
            <a:srgbClr val="8EB4E3"/>
          </a:solidFill>
        </p:grpSpPr>
        <p:sp>
          <p:nvSpPr>
            <p:cNvPr id="90159" name="Oval 4"/>
            <p:cNvSpPr>
              <a:spLocks noChangeArrowheads="1"/>
            </p:cNvSpPr>
            <p:nvPr/>
          </p:nvSpPr>
          <p:spPr bwMode="auto">
            <a:xfrm>
              <a:off x="3360" y="14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0" name="Oval 5"/>
            <p:cNvSpPr>
              <a:spLocks noChangeArrowheads="1"/>
            </p:cNvSpPr>
            <p:nvPr/>
          </p:nvSpPr>
          <p:spPr bwMode="auto">
            <a:xfrm>
              <a:off x="3600" y="96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1" name="Oval 6"/>
            <p:cNvSpPr>
              <a:spLocks noChangeArrowheads="1"/>
            </p:cNvSpPr>
            <p:nvPr/>
          </p:nvSpPr>
          <p:spPr bwMode="auto">
            <a:xfrm>
              <a:off x="3840" y="19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2" name="Oval 7"/>
            <p:cNvSpPr>
              <a:spLocks noChangeArrowheads="1"/>
            </p:cNvSpPr>
            <p:nvPr/>
          </p:nvSpPr>
          <p:spPr bwMode="auto">
            <a:xfrm>
              <a:off x="3888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3" name="Oval 8"/>
            <p:cNvSpPr>
              <a:spLocks noChangeArrowheads="1"/>
            </p:cNvSpPr>
            <p:nvPr/>
          </p:nvSpPr>
          <p:spPr bwMode="auto">
            <a:xfrm>
              <a:off x="3600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4" name="Oval 9"/>
            <p:cNvSpPr>
              <a:spLocks noChangeArrowheads="1"/>
            </p:cNvSpPr>
            <p:nvPr/>
          </p:nvSpPr>
          <p:spPr bwMode="auto">
            <a:xfrm>
              <a:off x="3360" y="38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</p:grpSp>
      <p:sp>
        <p:nvSpPr>
          <p:cNvPr id="79879" name="Rectangle 12"/>
          <p:cNvSpPr>
            <a:spLocks noChangeArrowheads="1"/>
          </p:cNvSpPr>
          <p:nvPr/>
        </p:nvSpPr>
        <p:spPr bwMode="auto">
          <a:xfrm>
            <a:off x="152400" y="1447800"/>
            <a:ext cx="3429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cnn.com (content provider)</a:t>
            </a:r>
          </a:p>
        </p:txBody>
      </p:sp>
      <p:pic>
        <p:nvPicPr>
          <p:cNvPr id="79880" name="Picture 13" descr="Computer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9600" y="4572000"/>
            <a:ext cx="1238250" cy="108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9881" name="Picture 14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" y="18288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9882" name="Picture 15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57600" y="19812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9883" name="Rectangle 17"/>
          <p:cNvSpPr>
            <a:spLocks noChangeArrowheads="1"/>
          </p:cNvSpPr>
          <p:nvPr/>
        </p:nvSpPr>
        <p:spPr bwMode="auto">
          <a:xfrm>
            <a:off x="2971800" y="1524000"/>
            <a:ext cx="3124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DNS root server</a:t>
            </a:r>
          </a:p>
        </p:txBody>
      </p:sp>
      <p:sp>
        <p:nvSpPr>
          <p:cNvPr id="79884" name="Line 19"/>
          <p:cNvSpPr>
            <a:spLocks noChangeShapeType="1"/>
          </p:cNvSpPr>
          <p:nvPr/>
        </p:nvSpPr>
        <p:spPr bwMode="auto">
          <a:xfrm flipV="1">
            <a:off x="1219200" y="2895600"/>
            <a:ext cx="0" cy="1676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885" name="Line 20"/>
          <p:cNvSpPr>
            <a:spLocks noChangeShapeType="1"/>
          </p:cNvSpPr>
          <p:nvPr/>
        </p:nvSpPr>
        <p:spPr bwMode="auto">
          <a:xfrm flipV="1">
            <a:off x="1371600" y="2971800"/>
            <a:ext cx="0" cy="1600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886" name="Rectangle 21"/>
          <p:cNvSpPr>
            <a:spLocks noChangeArrowheads="1"/>
          </p:cNvSpPr>
          <p:nvPr/>
        </p:nvSpPr>
        <p:spPr bwMode="auto">
          <a:xfrm>
            <a:off x="914400" y="3581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1</a:t>
            </a:r>
          </a:p>
        </p:txBody>
      </p:sp>
      <p:sp>
        <p:nvSpPr>
          <p:cNvPr id="79887" name="Rectangle 22"/>
          <p:cNvSpPr>
            <a:spLocks noChangeArrowheads="1"/>
          </p:cNvSpPr>
          <p:nvPr/>
        </p:nvSpPr>
        <p:spPr bwMode="auto">
          <a:xfrm>
            <a:off x="1371600" y="3581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2</a:t>
            </a:r>
          </a:p>
        </p:txBody>
      </p:sp>
      <p:pic>
        <p:nvPicPr>
          <p:cNvPr id="79888" name="Picture 27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76800" y="31242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9889" name="Picture 28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62600" y="41148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9890" name="Rectangle 29"/>
          <p:cNvSpPr>
            <a:spLocks noChangeArrowheads="1"/>
          </p:cNvSpPr>
          <p:nvPr/>
        </p:nvSpPr>
        <p:spPr bwMode="auto">
          <a:xfrm>
            <a:off x="5334000" y="3124200"/>
            <a:ext cx="2227263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Akamai global 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DNS server</a:t>
            </a:r>
          </a:p>
        </p:txBody>
      </p:sp>
      <p:sp>
        <p:nvSpPr>
          <p:cNvPr id="79891" name="Rectangle 30"/>
          <p:cNvSpPr>
            <a:spLocks noChangeArrowheads="1"/>
          </p:cNvSpPr>
          <p:nvPr/>
        </p:nvSpPr>
        <p:spPr bwMode="auto">
          <a:xfrm>
            <a:off x="6019800" y="4038600"/>
            <a:ext cx="2286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Akamai regional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DNS server</a:t>
            </a:r>
          </a:p>
        </p:txBody>
      </p:sp>
      <p:pic>
        <p:nvPicPr>
          <p:cNvPr id="79892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77000" y="5181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9893" name="Rectangle 32"/>
          <p:cNvSpPr>
            <a:spLocks noChangeArrowheads="1"/>
          </p:cNvSpPr>
          <p:nvPr/>
        </p:nvSpPr>
        <p:spPr bwMode="auto">
          <a:xfrm>
            <a:off x="6858000" y="5486400"/>
            <a:ext cx="19812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Nearby </a:t>
            </a:r>
            <a:br>
              <a:rPr lang="en-US" sz="1800">
                <a:solidFill>
                  <a:srgbClr val="000000"/>
                </a:solidFill>
                <a:latin typeface="Arial" pitchFamily="-1" charset="0"/>
              </a:rPr>
            </a:b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Akamai 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cluster</a:t>
            </a:r>
          </a:p>
        </p:txBody>
      </p:sp>
      <p:sp>
        <p:nvSpPr>
          <p:cNvPr id="79894" name="Slide Number Placeholder 2"/>
          <p:cNvSpPr txBox="1">
            <a:spLocks/>
          </p:cNvSpPr>
          <p:nvPr/>
        </p:nvSpPr>
        <p:spPr bwMode="auto">
          <a:xfrm>
            <a:off x="7010400" y="-7620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B6B22FD0-4652-3249-98E3-03A854B4B94D}" type="slidenum">
              <a:rPr lang="en-US" sz="1200">
                <a:solidFill>
                  <a:srgbClr val="898989"/>
                </a:solidFill>
              </a:rPr>
              <a:pPr algn="r"/>
              <a:t>36</a:t>
            </a:fld>
            <a:endParaRPr lang="en-US" sz="1200">
              <a:solidFill>
                <a:srgbClr val="898989"/>
              </a:solidFill>
            </a:endParaRPr>
          </a:p>
        </p:txBody>
      </p:sp>
      <p:sp>
        <p:nvSpPr>
          <p:cNvPr id="57" name="Oval 56"/>
          <p:cNvSpPr/>
          <p:nvPr/>
        </p:nvSpPr>
        <p:spPr>
          <a:xfrm>
            <a:off x="5181600" y="5105400"/>
            <a:ext cx="2133600" cy="1524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pic>
        <p:nvPicPr>
          <p:cNvPr id="79896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0" y="5562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9897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29400" y="5943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9898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48600" y="1600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9899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229600" y="1981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9900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001000" y="2362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4" name="Oval 63"/>
          <p:cNvSpPr/>
          <p:nvPr/>
        </p:nvSpPr>
        <p:spPr>
          <a:xfrm>
            <a:off x="7239000" y="1524000"/>
            <a:ext cx="1524000" cy="1447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pic>
        <p:nvPicPr>
          <p:cNvPr id="79902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43800" y="24384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9903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67600" y="1981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9904" name="Rectangle 32"/>
          <p:cNvSpPr>
            <a:spLocks noChangeArrowheads="1"/>
          </p:cNvSpPr>
          <p:nvPr/>
        </p:nvSpPr>
        <p:spPr bwMode="auto">
          <a:xfrm>
            <a:off x="7391400" y="2971800"/>
            <a:ext cx="1600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Akamai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cluster</a:t>
            </a:r>
          </a:p>
        </p:txBody>
      </p:sp>
      <p:sp>
        <p:nvSpPr>
          <p:cNvPr id="79905" name="Line 23"/>
          <p:cNvSpPr>
            <a:spLocks noChangeShapeType="1"/>
          </p:cNvSpPr>
          <p:nvPr/>
        </p:nvSpPr>
        <p:spPr bwMode="auto">
          <a:xfrm flipV="1">
            <a:off x="1447800" y="2895600"/>
            <a:ext cx="2651125" cy="17526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906" name="Line 24"/>
          <p:cNvSpPr>
            <a:spLocks noChangeShapeType="1"/>
          </p:cNvSpPr>
          <p:nvPr/>
        </p:nvSpPr>
        <p:spPr bwMode="auto">
          <a:xfrm flipV="1">
            <a:off x="1524000" y="3076575"/>
            <a:ext cx="2651125" cy="1724025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907" name="Rectangle 25"/>
          <p:cNvSpPr>
            <a:spLocks noChangeArrowheads="1"/>
          </p:cNvSpPr>
          <p:nvPr/>
        </p:nvSpPr>
        <p:spPr bwMode="auto">
          <a:xfrm>
            <a:off x="2362200" y="35052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3</a:t>
            </a:r>
          </a:p>
        </p:txBody>
      </p:sp>
      <p:sp>
        <p:nvSpPr>
          <p:cNvPr id="79908" name="Rectangle 26"/>
          <p:cNvSpPr>
            <a:spLocks noChangeArrowheads="1"/>
          </p:cNvSpPr>
          <p:nvPr/>
        </p:nvSpPr>
        <p:spPr bwMode="auto">
          <a:xfrm>
            <a:off x="2667000" y="3962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4</a:t>
            </a:r>
          </a:p>
        </p:txBody>
      </p:sp>
      <p:sp>
        <p:nvSpPr>
          <p:cNvPr id="79909" name="Line 33"/>
          <p:cNvSpPr>
            <a:spLocks noChangeShapeType="1"/>
          </p:cNvSpPr>
          <p:nvPr/>
        </p:nvSpPr>
        <p:spPr bwMode="auto">
          <a:xfrm flipV="1">
            <a:off x="1524000" y="3627438"/>
            <a:ext cx="3382963" cy="1325562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910" name="Line 34"/>
          <p:cNvSpPr>
            <a:spLocks noChangeShapeType="1"/>
          </p:cNvSpPr>
          <p:nvPr/>
        </p:nvSpPr>
        <p:spPr bwMode="auto">
          <a:xfrm flipV="1">
            <a:off x="1524000" y="3779838"/>
            <a:ext cx="3382963" cy="1325562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911" name="Rectangle 38"/>
          <p:cNvSpPr>
            <a:spLocks noChangeArrowheads="1"/>
          </p:cNvSpPr>
          <p:nvPr/>
        </p:nvSpPr>
        <p:spPr bwMode="auto">
          <a:xfrm>
            <a:off x="4495800" y="38862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6</a:t>
            </a:r>
          </a:p>
        </p:txBody>
      </p:sp>
      <p:sp>
        <p:nvSpPr>
          <p:cNvPr id="79912" name="Rectangle 51"/>
          <p:cNvSpPr>
            <a:spLocks noChangeArrowheads="1"/>
          </p:cNvSpPr>
          <p:nvPr/>
        </p:nvSpPr>
        <p:spPr bwMode="auto">
          <a:xfrm>
            <a:off x="4495800" y="33528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5</a:t>
            </a:r>
          </a:p>
        </p:txBody>
      </p:sp>
      <p:sp>
        <p:nvSpPr>
          <p:cNvPr id="79913" name="Line 39"/>
          <p:cNvSpPr>
            <a:spLocks noChangeShapeType="1"/>
          </p:cNvSpPr>
          <p:nvPr/>
        </p:nvSpPr>
        <p:spPr bwMode="auto">
          <a:xfrm flipV="1">
            <a:off x="1676400" y="4343400"/>
            <a:ext cx="3886200" cy="10668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914" name="Line 40"/>
          <p:cNvSpPr>
            <a:spLocks noChangeShapeType="1"/>
          </p:cNvSpPr>
          <p:nvPr/>
        </p:nvSpPr>
        <p:spPr bwMode="auto">
          <a:xfrm flipV="1">
            <a:off x="1676400" y="4495800"/>
            <a:ext cx="3886200" cy="10668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915" name="Rectangle 42"/>
          <p:cNvSpPr>
            <a:spLocks noChangeArrowheads="1"/>
          </p:cNvSpPr>
          <p:nvPr/>
        </p:nvSpPr>
        <p:spPr bwMode="auto">
          <a:xfrm>
            <a:off x="4724400" y="46482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8</a:t>
            </a:r>
          </a:p>
        </p:txBody>
      </p:sp>
      <p:sp>
        <p:nvSpPr>
          <p:cNvPr id="79916" name="Rectangle 41"/>
          <p:cNvSpPr>
            <a:spLocks noChangeArrowheads="1"/>
          </p:cNvSpPr>
          <p:nvPr/>
        </p:nvSpPr>
        <p:spPr bwMode="auto">
          <a:xfrm>
            <a:off x="4724400" y="41910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7</a:t>
            </a:r>
          </a:p>
        </p:txBody>
      </p:sp>
      <p:sp>
        <p:nvSpPr>
          <p:cNvPr id="79917" name="Line 35"/>
          <p:cNvSpPr>
            <a:spLocks noChangeShapeType="1"/>
          </p:cNvSpPr>
          <p:nvPr/>
        </p:nvSpPr>
        <p:spPr bwMode="auto">
          <a:xfrm>
            <a:off x="1752600" y="5715000"/>
            <a:ext cx="3657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918" name="Rectangle 43"/>
          <p:cNvSpPr>
            <a:spLocks noChangeArrowheads="1"/>
          </p:cNvSpPr>
          <p:nvPr/>
        </p:nvSpPr>
        <p:spPr bwMode="auto">
          <a:xfrm>
            <a:off x="4114800" y="53340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9</a:t>
            </a:r>
          </a:p>
        </p:txBody>
      </p:sp>
      <p:sp>
        <p:nvSpPr>
          <p:cNvPr id="79919" name="Rectangle 45"/>
          <p:cNvSpPr>
            <a:spLocks noChangeArrowheads="1"/>
          </p:cNvSpPr>
          <p:nvPr/>
        </p:nvSpPr>
        <p:spPr bwMode="auto">
          <a:xfrm>
            <a:off x="1828800" y="5867400"/>
            <a:ext cx="3124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lnSpc>
                <a:spcPts val="1363"/>
              </a:lnSpc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FF0000"/>
                </a:solidFill>
                <a:latin typeface="Arial" pitchFamily="-1" charset="0"/>
              </a:rPr>
              <a:t>GET /foo.jpg</a:t>
            </a:r>
          </a:p>
          <a:p>
            <a:pPr>
              <a:lnSpc>
                <a:spcPts val="1363"/>
              </a:lnSpc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FF0000"/>
                </a:solidFill>
                <a:latin typeface="Arial" pitchFamily="-1" charset="0"/>
              </a:rPr>
              <a:t>Host: cache.cnn.com</a:t>
            </a:r>
          </a:p>
        </p:txBody>
      </p:sp>
      <p:sp>
        <p:nvSpPr>
          <p:cNvPr id="79920" name="Rectangle 37"/>
          <p:cNvSpPr>
            <a:spLocks noChangeArrowheads="1"/>
          </p:cNvSpPr>
          <p:nvPr/>
        </p:nvSpPr>
        <p:spPr bwMode="auto">
          <a:xfrm>
            <a:off x="2438400" y="2667000"/>
            <a:ext cx="457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12</a:t>
            </a:r>
          </a:p>
        </p:txBody>
      </p:sp>
      <p:cxnSp>
        <p:nvCxnSpPr>
          <p:cNvPr id="79921" name="AutoShape 47"/>
          <p:cNvCxnSpPr>
            <a:cxnSpLocks noChangeShapeType="1"/>
          </p:cNvCxnSpPr>
          <p:nvPr/>
        </p:nvCxnSpPr>
        <p:spPr bwMode="auto">
          <a:xfrm>
            <a:off x="1828800" y="2247900"/>
            <a:ext cx="3886200" cy="3238500"/>
          </a:xfrm>
          <a:prstGeom prst="curvedConnector3">
            <a:avLst>
              <a:gd name="adj1" fmla="val 50000"/>
            </a:avLst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</p:spPr>
      </p:cxnSp>
      <p:cxnSp>
        <p:nvCxnSpPr>
          <p:cNvPr id="79922" name="AutoShape 48"/>
          <p:cNvCxnSpPr>
            <a:cxnSpLocks noChangeShapeType="1"/>
          </p:cNvCxnSpPr>
          <p:nvPr/>
        </p:nvCxnSpPr>
        <p:spPr bwMode="auto">
          <a:xfrm>
            <a:off x="1752600" y="2438400"/>
            <a:ext cx="3886200" cy="3200400"/>
          </a:xfrm>
          <a:prstGeom prst="curvedConnector3">
            <a:avLst>
              <a:gd name="adj1" fmla="val 50000"/>
            </a:avLst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</p:cxnSp>
      <p:sp>
        <p:nvSpPr>
          <p:cNvPr id="79923" name="Rectangle 49"/>
          <p:cNvSpPr>
            <a:spLocks noChangeArrowheads="1"/>
          </p:cNvSpPr>
          <p:nvPr/>
        </p:nvSpPr>
        <p:spPr bwMode="auto">
          <a:xfrm>
            <a:off x="3048000" y="2362200"/>
            <a:ext cx="457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11</a:t>
            </a:r>
          </a:p>
        </p:txBody>
      </p:sp>
      <p:sp>
        <p:nvSpPr>
          <p:cNvPr id="79924" name="Rectangle 50"/>
          <p:cNvSpPr>
            <a:spLocks noChangeArrowheads="1"/>
          </p:cNvSpPr>
          <p:nvPr/>
        </p:nvSpPr>
        <p:spPr bwMode="auto">
          <a:xfrm>
            <a:off x="1752600" y="1905000"/>
            <a:ext cx="1828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FF0000"/>
                </a:solidFill>
                <a:latin typeface="Arial" pitchFamily="-1" charset="0"/>
              </a:rPr>
              <a:t>GET foo.jpg</a:t>
            </a:r>
          </a:p>
        </p:txBody>
      </p:sp>
      <p:pic>
        <p:nvPicPr>
          <p:cNvPr id="88" name="Picture 87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934075" y="6162675"/>
            <a:ext cx="6223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9" name="Picture 88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814513" y="2667000"/>
            <a:ext cx="62071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3783E-6 4.18459E-6 C 0.05779 0.0451 0.11559 0.09044 0.14613 0.14619 C 0.17668 0.20217 0.13277 0.27527 0.18344 0.33587 C 0.23412 0.39648 0.34224 0.45338 0.45071 0.51052 " pathEditMode="relative" rAng="0" ptsTypes="aaaA">
                                      <p:cBhvr>
                                        <p:cTn id="6" dur="2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500" y="25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18" name="Rectangle 2"/>
          <p:cNvSpPr>
            <a:spLocks noChangeArrowheads="1"/>
          </p:cNvSpPr>
          <p:nvPr/>
        </p:nvSpPr>
        <p:spPr bwMode="auto">
          <a:xfrm>
            <a:off x="304800" y="1447800"/>
            <a:ext cx="8534400" cy="5029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>
                <a:latin typeface="Courier New" pitchFamily="-111" charset="0"/>
              </a:rPr>
              <a:t>HTTP</a:t>
            </a:r>
          </a:p>
        </p:txBody>
      </p:sp>
      <p:pic>
        <p:nvPicPr>
          <p:cNvPr id="81923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86400" y="54102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24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How Akamai Works</a:t>
            </a:r>
          </a:p>
        </p:txBody>
      </p:sp>
      <p:sp>
        <p:nvSpPr>
          <p:cNvPr id="81925" name="Rectangle 11"/>
          <p:cNvSpPr>
            <a:spLocks noGrp="1" noChangeArrowheads="1"/>
          </p:cNvSpPr>
          <p:nvPr>
            <p:ph idx="1"/>
          </p:nvPr>
        </p:nvSpPr>
        <p:spPr>
          <a:xfrm>
            <a:off x="762000" y="5737225"/>
            <a:ext cx="3130550" cy="3683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sz="1600">
                <a:ea typeface="ＭＳ Ｐゴシック" pitchFamily="-1" charset="-128"/>
                <a:cs typeface="ＭＳ Ｐゴシック" pitchFamily="-1" charset="-128"/>
              </a:rPr>
              <a:t>End-user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533400" y="3200400"/>
            <a:ext cx="5181600" cy="2819400"/>
            <a:chOff x="3360" y="96"/>
            <a:chExt cx="1056" cy="720"/>
          </a:xfrm>
          <a:solidFill>
            <a:srgbClr val="8EB4E3"/>
          </a:solidFill>
        </p:grpSpPr>
        <p:sp>
          <p:nvSpPr>
            <p:cNvPr id="90159" name="Oval 4"/>
            <p:cNvSpPr>
              <a:spLocks noChangeArrowheads="1"/>
            </p:cNvSpPr>
            <p:nvPr/>
          </p:nvSpPr>
          <p:spPr bwMode="auto">
            <a:xfrm>
              <a:off x="3360" y="14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0" name="Oval 5"/>
            <p:cNvSpPr>
              <a:spLocks noChangeArrowheads="1"/>
            </p:cNvSpPr>
            <p:nvPr/>
          </p:nvSpPr>
          <p:spPr bwMode="auto">
            <a:xfrm>
              <a:off x="3600" y="96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1" name="Oval 6"/>
            <p:cNvSpPr>
              <a:spLocks noChangeArrowheads="1"/>
            </p:cNvSpPr>
            <p:nvPr/>
          </p:nvSpPr>
          <p:spPr bwMode="auto">
            <a:xfrm>
              <a:off x="3840" y="19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2" name="Oval 7"/>
            <p:cNvSpPr>
              <a:spLocks noChangeArrowheads="1"/>
            </p:cNvSpPr>
            <p:nvPr/>
          </p:nvSpPr>
          <p:spPr bwMode="auto">
            <a:xfrm>
              <a:off x="3888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3" name="Oval 8"/>
            <p:cNvSpPr>
              <a:spLocks noChangeArrowheads="1"/>
            </p:cNvSpPr>
            <p:nvPr/>
          </p:nvSpPr>
          <p:spPr bwMode="auto">
            <a:xfrm>
              <a:off x="3600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4" name="Oval 9"/>
            <p:cNvSpPr>
              <a:spLocks noChangeArrowheads="1"/>
            </p:cNvSpPr>
            <p:nvPr/>
          </p:nvSpPr>
          <p:spPr bwMode="auto">
            <a:xfrm>
              <a:off x="3360" y="38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</p:grpSp>
      <p:sp>
        <p:nvSpPr>
          <p:cNvPr id="81927" name="Rectangle 12"/>
          <p:cNvSpPr>
            <a:spLocks noChangeArrowheads="1"/>
          </p:cNvSpPr>
          <p:nvPr/>
        </p:nvSpPr>
        <p:spPr bwMode="auto">
          <a:xfrm>
            <a:off x="152400" y="1447800"/>
            <a:ext cx="3429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cnn.com (content provider)</a:t>
            </a:r>
          </a:p>
        </p:txBody>
      </p:sp>
      <p:pic>
        <p:nvPicPr>
          <p:cNvPr id="81928" name="Picture 13" descr="Computer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9600" y="4572000"/>
            <a:ext cx="1238250" cy="108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29" name="Picture 14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" y="18288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30" name="Picture 15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57600" y="19812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31" name="Rectangle 17"/>
          <p:cNvSpPr>
            <a:spLocks noChangeArrowheads="1"/>
          </p:cNvSpPr>
          <p:nvPr/>
        </p:nvSpPr>
        <p:spPr bwMode="auto">
          <a:xfrm>
            <a:off x="2971800" y="1524000"/>
            <a:ext cx="3124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DNS root server</a:t>
            </a:r>
          </a:p>
        </p:txBody>
      </p:sp>
      <p:sp>
        <p:nvSpPr>
          <p:cNvPr id="81932" name="Line 19"/>
          <p:cNvSpPr>
            <a:spLocks noChangeShapeType="1"/>
          </p:cNvSpPr>
          <p:nvPr/>
        </p:nvSpPr>
        <p:spPr bwMode="auto">
          <a:xfrm flipV="1">
            <a:off x="1219200" y="2895600"/>
            <a:ext cx="0" cy="1676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933" name="Line 20"/>
          <p:cNvSpPr>
            <a:spLocks noChangeShapeType="1"/>
          </p:cNvSpPr>
          <p:nvPr/>
        </p:nvSpPr>
        <p:spPr bwMode="auto">
          <a:xfrm flipV="1">
            <a:off x="1371600" y="2971800"/>
            <a:ext cx="0" cy="1600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934" name="Rectangle 21"/>
          <p:cNvSpPr>
            <a:spLocks noChangeArrowheads="1"/>
          </p:cNvSpPr>
          <p:nvPr/>
        </p:nvSpPr>
        <p:spPr bwMode="auto">
          <a:xfrm>
            <a:off x="914400" y="3581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1</a:t>
            </a:r>
          </a:p>
        </p:txBody>
      </p:sp>
      <p:sp>
        <p:nvSpPr>
          <p:cNvPr id="81935" name="Rectangle 22"/>
          <p:cNvSpPr>
            <a:spLocks noChangeArrowheads="1"/>
          </p:cNvSpPr>
          <p:nvPr/>
        </p:nvSpPr>
        <p:spPr bwMode="auto">
          <a:xfrm>
            <a:off x="1371600" y="3581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2</a:t>
            </a:r>
          </a:p>
        </p:txBody>
      </p:sp>
      <p:pic>
        <p:nvPicPr>
          <p:cNvPr id="81936" name="Picture 27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76800" y="31242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37" name="Picture 28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62600" y="41148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38" name="Rectangle 29"/>
          <p:cNvSpPr>
            <a:spLocks noChangeArrowheads="1"/>
          </p:cNvSpPr>
          <p:nvPr/>
        </p:nvSpPr>
        <p:spPr bwMode="auto">
          <a:xfrm>
            <a:off x="5334000" y="3124200"/>
            <a:ext cx="2227263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Akamai global 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DNS server</a:t>
            </a:r>
          </a:p>
        </p:txBody>
      </p:sp>
      <p:sp>
        <p:nvSpPr>
          <p:cNvPr id="81939" name="Rectangle 30"/>
          <p:cNvSpPr>
            <a:spLocks noChangeArrowheads="1"/>
          </p:cNvSpPr>
          <p:nvPr/>
        </p:nvSpPr>
        <p:spPr bwMode="auto">
          <a:xfrm>
            <a:off x="6019800" y="4038600"/>
            <a:ext cx="2286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Akamai regional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DNS server</a:t>
            </a:r>
          </a:p>
        </p:txBody>
      </p:sp>
      <p:pic>
        <p:nvPicPr>
          <p:cNvPr id="81940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77000" y="5181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41" name="Rectangle 32"/>
          <p:cNvSpPr>
            <a:spLocks noChangeArrowheads="1"/>
          </p:cNvSpPr>
          <p:nvPr/>
        </p:nvSpPr>
        <p:spPr bwMode="auto">
          <a:xfrm>
            <a:off x="6858000" y="5486400"/>
            <a:ext cx="19812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Nearby </a:t>
            </a:r>
            <a:br>
              <a:rPr lang="en-US" sz="1800">
                <a:solidFill>
                  <a:srgbClr val="000000"/>
                </a:solidFill>
                <a:latin typeface="Arial" pitchFamily="-1" charset="0"/>
              </a:rPr>
            </a:b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Akamai 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cluster</a:t>
            </a:r>
          </a:p>
        </p:txBody>
      </p:sp>
      <p:sp>
        <p:nvSpPr>
          <p:cNvPr id="81942" name="Slide Number Placeholder 2"/>
          <p:cNvSpPr txBox="1">
            <a:spLocks/>
          </p:cNvSpPr>
          <p:nvPr/>
        </p:nvSpPr>
        <p:spPr bwMode="auto">
          <a:xfrm>
            <a:off x="7010400" y="-7620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385EC9F3-12B6-4B4A-9661-7146D7F23B0F}" type="slidenum">
              <a:rPr lang="en-US" sz="1200">
                <a:solidFill>
                  <a:srgbClr val="898989"/>
                </a:solidFill>
              </a:rPr>
              <a:pPr algn="r"/>
              <a:t>37</a:t>
            </a:fld>
            <a:endParaRPr lang="en-US" sz="1200">
              <a:solidFill>
                <a:srgbClr val="898989"/>
              </a:solidFill>
            </a:endParaRPr>
          </a:p>
        </p:txBody>
      </p:sp>
      <p:sp>
        <p:nvSpPr>
          <p:cNvPr id="57" name="Oval 56"/>
          <p:cNvSpPr/>
          <p:nvPr/>
        </p:nvSpPr>
        <p:spPr>
          <a:xfrm>
            <a:off x="5181600" y="5105400"/>
            <a:ext cx="2133600" cy="1524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pic>
        <p:nvPicPr>
          <p:cNvPr id="81944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0" y="5562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45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29400" y="5943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46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48600" y="1600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47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229600" y="1981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48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001000" y="2362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4" name="Oval 63"/>
          <p:cNvSpPr/>
          <p:nvPr/>
        </p:nvSpPr>
        <p:spPr>
          <a:xfrm>
            <a:off x="7239000" y="1524000"/>
            <a:ext cx="1524000" cy="1447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pic>
        <p:nvPicPr>
          <p:cNvPr id="81950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43800" y="24384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51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67600" y="1981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2" name="Rectangle 32"/>
          <p:cNvSpPr>
            <a:spLocks noChangeArrowheads="1"/>
          </p:cNvSpPr>
          <p:nvPr/>
        </p:nvSpPr>
        <p:spPr bwMode="auto">
          <a:xfrm>
            <a:off x="7391400" y="2971800"/>
            <a:ext cx="1600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Akamai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cluster</a:t>
            </a:r>
          </a:p>
        </p:txBody>
      </p:sp>
      <p:sp>
        <p:nvSpPr>
          <p:cNvPr id="81953" name="Line 23"/>
          <p:cNvSpPr>
            <a:spLocks noChangeShapeType="1"/>
          </p:cNvSpPr>
          <p:nvPr/>
        </p:nvSpPr>
        <p:spPr bwMode="auto">
          <a:xfrm flipV="1">
            <a:off x="1447800" y="2895600"/>
            <a:ext cx="2651125" cy="17526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954" name="Line 24"/>
          <p:cNvSpPr>
            <a:spLocks noChangeShapeType="1"/>
          </p:cNvSpPr>
          <p:nvPr/>
        </p:nvSpPr>
        <p:spPr bwMode="auto">
          <a:xfrm flipV="1">
            <a:off x="1524000" y="3076575"/>
            <a:ext cx="2651125" cy="1724025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955" name="Rectangle 25"/>
          <p:cNvSpPr>
            <a:spLocks noChangeArrowheads="1"/>
          </p:cNvSpPr>
          <p:nvPr/>
        </p:nvSpPr>
        <p:spPr bwMode="auto">
          <a:xfrm>
            <a:off x="2362200" y="35052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3</a:t>
            </a:r>
          </a:p>
        </p:txBody>
      </p:sp>
      <p:sp>
        <p:nvSpPr>
          <p:cNvPr id="81956" name="Rectangle 26"/>
          <p:cNvSpPr>
            <a:spLocks noChangeArrowheads="1"/>
          </p:cNvSpPr>
          <p:nvPr/>
        </p:nvSpPr>
        <p:spPr bwMode="auto">
          <a:xfrm>
            <a:off x="2667000" y="3962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4</a:t>
            </a:r>
          </a:p>
        </p:txBody>
      </p:sp>
      <p:sp>
        <p:nvSpPr>
          <p:cNvPr id="81957" name="Line 33"/>
          <p:cNvSpPr>
            <a:spLocks noChangeShapeType="1"/>
          </p:cNvSpPr>
          <p:nvPr/>
        </p:nvSpPr>
        <p:spPr bwMode="auto">
          <a:xfrm flipV="1">
            <a:off x="1524000" y="3627438"/>
            <a:ext cx="3382963" cy="1325562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958" name="Line 34"/>
          <p:cNvSpPr>
            <a:spLocks noChangeShapeType="1"/>
          </p:cNvSpPr>
          <p:nvPr/>
        </p:nvSpPr>
        <p:spPr bwMode="auto">
          <a:xfrm flipV="1">
            <a:off x="1524000" y="3779838"/>
            <a:ext cx="3382963" cy="1325562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959" name="Rectangle 38"/>
          <p:cNvSpPr>
            <a:spLocks noChangeArrowheads="1"/>
          </p:cNvSpPr>
          <p:nvPr/>
        </p:nvSpPr>
        <p:spPr bwMode="auto">
          <a:xfrm>
            <a:off x="4495800" y="38862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6</a:t>
            </a:r>
          </a:p>
        </p:txBody>
      </p:sp>
      <p:sp>
        <p:nvSpPr>
          <p:cNvPr id="81960" name="Rectangle 51"/>
          <p:cNvSpPr>
            <a:spLocks noChangeArrowheads="1"/>
          </p:cNvSpPr>
          <p:nvPr/>
        </p:nvSpPr>
        <p:spPr bwMode="auto">
          <a:xfrm>
            <a:off x="4495800" y="33528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5</a:t>
            </a:r>
          </a:p>
        </p:txBody>
      </p:sp>
      <p:sp>
        <p:nvSpPr>
          <p:cNvPr id="81961" name="Line 39"/>
          <p:cNvSpPr>
            <a:spLocks noChangeShapeType="1"/>
          </p:cNvSpPr>
          <p:nvPr/>
        </p:nvSpPr>
        <p:spPr bwMode="auto">
          <a:xfrm flipV="1">
            <a:off x="1676400" y="4343400"/>
            <a:ext cx="3886200" cy="10668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962" name="Line 40"/>
          <p:cNvSpPr>
            <a:spLocks noChangeShapeType="1"/>
          </p:cNvSpPr>
          <p:nvPr/>
        </p:nvSpPr>
        <p:spPr bwMode="auto">
          <a:xfrm flipV="1">
            <a:off x="1676400" y="4495800"/>
            <a:ext cx="3886200" cy="10668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963" name="Rectangle 42"/>
          <p:cNvSpPr>
            <a:spLocks noChangeArrowheads="1"/>
          </p:cNvSpPr>
          <p:nvPr/>
        </p:nvSpPr>
        <p:spPr bwMode="auto">
          <a:xfrm>
            <a:off x="4724400" y="46482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8</a:t>
            </a:r>
          </a:p>
        </p:txBody>
      </p:sp>
      <p:sp>
        <p:nvSpPr>
          <p:cNvPr id="81964" name="Rectangle 41"/>
          <p:cNvSpPr>
            <a:spLocks noChangeArrowheads="1"/>
          </p:cNvSpPr>
          <p:nvPr/>
        </p:nvSpPr>
        <p:spPr bwMode="auto">
          <a:xfrm>
            <a:off x="4724400" y="41910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7</a:t>
            </a:r>
          </a:p>
        </p:txBody>
      </p:sp>
      <p:sp>
        <p:nvSpPr>
          <p:cNvPr id="81965" name="Line 35"/>
          <p:cNvSpPr>
            <a:spLocks noChangeShapeType="1"/>
          </p:cNvSpPr>
          <p:nvPr/>
        </p:nvSpPr>
        <p:spPr bwMode="auto">
          <a:xfrm>
            <a:off x="1752600" y="5715000"/>
            <a:ext cx="3657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966" name="Rectangle 43"/>
          <p:cNvSpPr>
            <a:spLocks noChangeArrowheads="1"/>
          </p:cNvSpPr>
          <p:nvPr/>
        </p:nvSpPr>
        <p:spPr bwMode="auto">
          <a:xfrm>
            <a:off x="4114800" y="53340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9</a:t>
            </a:r>
          </a:p>
        </p:txBody>
      </p:sp>
      <p:sp>
        <p:nvSpPr>
          <p:cNvPr id="81967" name="Rectangle 37"/>
          <p:cNvSpPr>
            <a:spLocks noChangeArrowheads="1"/>
          </p:cNvSpPr>
          <p:nvPr/>
        </p:nvSpPr>
        <p:spPr bwMode="auto">
          <a:xfrm>
            <a:off x="2438400" y="2667000"/>
            <a:ext cx="457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12</a:t>
            </a:r>
          </a:p>
        </p:txBody>
      </p:sp>
      <p:cxnSp>
        <p:nvCxnSpPr>
          <p:cNvPr id="81968" name="AutoShape 47"/>
          <p:cNvCxnSpPr>
            <a:cxnSpLocks noChangeShapeType="1"/>
          </p:cNvCxnSpPr>
          <p:nvPr/>
        </p:nvCxnSpPr>
        <p:spPr bwMode="auto">
          <a:xfrm>
            <a:off x="1828800" y="2247900"/>
            <a:ext cx="3886200" cy="3238500"/>
          </a:xfrm>
          <a:prstGeom prst="curvedConnector3">
            <a:avLst>
              <a:gd name="adj1" fmla="val 50000"/>
            </a:avLst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</p:spPr>
      </p:cxnSp>
      <p:cxnSp>
        <p:nvCxnSpPr>
          <p:cNvPr id="81969" name="AutoShape 48"/>
          <p:cNvCxnSpPr>
            <a:cxnSpLocks noChangeShapeType="1"/>
          </p:cNvCxnSpPr>
          <p:nvPr/>
        </p:nvCxnSpPr>
        <p:spPr bwMode="auto">
          <a:xfrm>
            <a:off x="1752600" y="2438400"/>
            <a:ext cx="3886200" cy="3200400"/>
          </a:xfrm>
          <a:prstGeom prst="curvedConnector3">
            <a:avLst>
              <a:gd name="adj1" fmla="val 50000"/>
            </a:avLst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</p:cxnSp>
      <p:sp>
        <p:nvSpPr>
          <p:cNvPr id="81970" name="Rectangle 49"/>
          <p:cNvSpPr>
            <a:spLocks noChangeArrowheads="1"/>
          </p:cNvSpPr>
          <p:nvPr/>
        </p:nvSpPr>
        <p:spPr bwMode="auto">
          <a:xfrm>
            <a:off x="3048000" y="2362200"/>
            <a:ext cx="457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11</a:t>
            </a:r>
          </a:p>
        </p:txBody>
      </p:sp>
      <p:sp>
        <p:nvSpPr>
          <p:cNvPr id="81971" name="Line 36"/>
          <p:cNvSpPr>
            <a:spLocks noChangeShapeType="1"/>
          </p:cNvSpPr>
          <p:nvPr/>
        </p:nvSpPr>
        <p:spPr bwMode="auto">
          <a:xfrm>
            <a:off x="1752600" y="5867400"/>
            <a:ext cx="3657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972" name="Rectangle 44"/>
          <p:cNvSpPr>
            <a:spLocks noChangeArrowheads="1"/>
          </p:cNvSpPr>
          <p:nvPr/>
        </p:nvSpPr>
        <p:spPr bwMode="auto">
          <a:xfrm>
            <a:off x="4343400" y="5867400"/>
            <a:ext cx="533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10</a:t>
            </a:r>
          </a:p>
        </p:txBody>
      </p:sp>
      <p:pic>
        <p:nvPicPr>
          <p:cNvPr id="81973" name="Picture 81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934075" y="6162675"/>
            <a:ext cx="6223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74" name="Picture 82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81400" y="6019800"/>
            <a:ext cx="6207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 smtClean="0">
                <a:latin typeface="Arial" pitchFamily="-1" charset="0"/>
              </a:rPr>
              <a:t>DNS as an example client-server architecture</a:t>
            </a:r>
          </a:p>
          <a:p>
            <a:pPr eaLnBrk="1" hangingPunct="1">
              <a:lnSpc>
                <a:spcPct val="80000"/>
              </a:lnSpc>
            </a:pPr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Why?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Names are easier (for us!) to remember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IP addresses can change underneath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Name could map to multiple IP addresses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Map to different addresses in different places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Multiple names for the same address</a:t>
            </a:r>
          </a:p>
          <a:p>
            <a:pPr eaLnBrk="1" hangingPunct="1"/>
            <a:r>
              <a:rPr lang="en-US" dirty="0" smtClean="0">
                <a:solidFill>
                  <a:srgbClr val="0000FF"/>
                </a:solidFill>
                <a:ea typeface="ＭＳ Ｐゴシック" pitchFamily="-1" charset="-128"/>
                <a:cs typeface="ＭＳ Ｐゴシック" pitchFamily="-1" charset="-128"/>
              </a:rPr>
              <a:t>Properties of DNS</a:t>
            </a:r>
          </a:p>
          <a:p>
            <a:pPr lvl="1" eaLnBrk="1" hangingPunct="1"/>
            <a:r>
              <a:rPr lang="en-US" dirty="0" smtClean="0"/>
              <a:t>Distributed over </a:t>
            </a:r>
            <a:r>
              <a:rPr lang="en-US" dirty="0" smtClean="0">
                <a:solidFill>
                  <a:srgbClr val="FF0000"/>
                </a:solidFill>
              </a:rPr>
              <a:t>a collection of DNS servers</a:t>
            </a:r>
          </a:p>
          <a:p>
            <a:pPr eaLnBrk="1" hangingPunct="1"/>
            <a:r>
              <a:rPr lang="en-US" dirty="0" smtClean="0">
                <a:solidFill>
                  <a:srgbClr val="0000FF"/>
                </a:solidFill>
                <a:ea typeface="ＭＳ Ｐゴシック" pitchFamily="-1" charset="-128"/>
                <a:cs typeface="ＭＳ Ｐゴシック" pitchFamily="-1" charset="-128"/>
              </a:rPr>
              <a:t>Hierarchy of DNS servers</a:t>
            </a:r>
          </a:p>
          <a:p>
            <a:pPr lvl="1" eaLnBrk="1" hangingPunct="1"/>
            <a:r>
              <a:rPr lang="en-US" dirty="0" smtClean="0">
                <a:solidFill>
                  <a:srgbClr val="FF0000"/>
                </a:solidFill>
              </a:rPr>
              <a:t>Root servers, top-level domain (TLD) servers, authoritative </a:t>
            </a:r>
            <a:r>
              <a:rPr lang="en-US" smtClean="0">
                <a:solidFill>
                  <a:srgbClr val="FF0000"/>
                </a:solidFill>
              </a:rPr>
              <a:t>DNS servers</a:t>
            </a:r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38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39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(UIUC), Michael Freedman (Princeton), and Jennifer Rexford (Princeton).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Separating Names and IP Addresses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 smtClean="0">
                <a:solidFill>
                  <a:srgbClr val="0000FF"/>
                </a:solidFill>
                <a:ea typeface="ＭＳ Ｐゴシック" pitchFamily="-1" charset="-128"/>
                <a:cs typeface="ＭＳ Ｐゴシック" pitchFamily="-1" charset="-128"/>
              </a:rPr>
              <a:t>Names are easier (for us!) to remember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err="1" smtClean="0"/>
              <a:t>www.cnn.com</a:t>
            </a:r>
            <a:r>
              <a:rPr lang="en-US" dirty="0" smtClean="0"/>
              <a:t> vs. 64.236.16.20</a:t>
            </a:r>
          </a:p>
          <a:p>
            <a:pPr eaLnBrk="1" hangingPunct="1">
              <a:lnSpc>
                <a:spcPct val="80000"/>
              </a:lnSpc>
            </a:pPr>
            <a:r>
              <a:rPr lang="en-US" dirty="0" smtClean="0">
                <a:solidFill>
                  <a:srgbClr val="0000FF"/>
                </a:solidFill>
                <a:ea typeface="ＭＳ Ｐゴシック" pitchFamily="-1" charset="-128"/>
                <a:cs typeface="ＭＳ Ｐゴシック" pitchFamily="-1" charset="-128"/>
              </a:rPr>
              <a:t>IP addresses can change underneath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smtClean="0"/>
              <a:t>Move </a:t>
            </a:r>
            <a:r>
              <a:rPr lang="en-US" dirty="0" err="1" smtClean="0"/>
              <a:t>www.cnn.com</a:t>
            </a:r>
            <a:r>
              <a:rPr lang="en-US" dirty="0" smtClean="0"/>
              <a:t> to 173.15.201.39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smtClean="0"/>
              <a:t>E.g., renumbering when changing providers</a:t>
            </a:r>
          </a:p>
          <a:p>
            <a:pPr eaLnBrk="1" hangingPunct="1">
              <a:lnSpc>
                <a:spcPct val="80000"/>
              </a:lnSpc>
            </a:pPr>
            <a:r>
              <a:rPr lang="en-US" dirty="0" smtClean="0">
                <a:solidFill>
                  <a:srgbClr val="0000FF"/>
                </a:solidFill>
                <a:ea typeface="ＭＳ Ｐゴシック" pitchFamily="-1" charset="-128"/>
                <a:cs typeface="ＭＳ Ｐゴシック" pitchFamily="-1" charset="-128"/>
              </a:rPr>
              <a:t>Name could map to multiple IP addresses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err="1" smtClean="0"/>
              <a:t>www.cnn.com</a:t>
            </a:r>
            <a:r>
              <a:rPr lang="en-US" dirty="0" smtClean="0"/>
              <a:t> to multiple replicas of the Web site</a:t>
            </a:r>
          </a:p>
          <a:p>
            <a:pPr eaLnBrk="1" hangingPunct="1">
              <a:lnSpc>
                <a:spcPct val="80000"/>
              </a:lnSpc>
            </a:pPr>
            <a:r>
              <a:rPr lang="en-US" dirty="0" smtClean="0">
                <a:solidFill>
                  <a:srgbClr val="0000FF"/>
                </a:solidFill>
                <a:ea typeface="ＭＳ Ｐゴシック" pitchFamily="-1" charset="-128"/>
                <a:cs typeface="ＭＳ Ｐゴシック" pitchFamily="-1" charset="-128"/>
              </a:rPr>
              <a:t>Map to different addresses in different places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smtClean="0"/>
              <a:t>Address of a nearby copy of the Web site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smtClean="0"/>
              <a:t>E.g., to reduce latency, or return different content</a:t>
            </a:r>
          </a:p>
          <a:p>
            <a:pPr eaLnBrk="1" hangingPunct="1">
              <a:lnSpc>
                <a:spcPct val="80000"/>
              </a:lnSpc>
            </a:pPr>
            <a:r>
              <a:rPr lang="en-US" dirty="0" smtClean="0">
                <a:solidFill>
                  <a:srgbClr val="0000FF"/>
                </a:solidFill>
                <a:ea typeface="ＭＳ Ｐゴシック" pitchFamily="-1" charset="-128"/>
                <a:cs typeface="ＭＳ Ｐゴシック" pitchFamily="-1" charset="-128"/>
              </a:rPr>
              <a:t>Multiple names for the same address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smtClean="0"/>
              <a:t>E.g., aliases like </a:t>
            </a:r>
            <a:r>
              <a:rPr lang="en-US" dirty="0" err="1" smtClean="0"/>
              <a:t>ee.mit.edu</a:t>
            </a:r>
            <a:r>
              <a:rPr lang="en-US" dirty="0" smtClean="0"/>
              <a:t> and </a:t>
            </a:r>
            <a:r>
              <a:rPr lang="en-US" dirty="0" err="1" smtClean="0"/>
              <a:t>cs.mit.edu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810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Two </a:t>
            </a: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Kinds of Identifiers</a:t>
            </a:r>
          </a:p>
        </p:txBody>
      </p:sp>
      <p:sp>
        <p:nvSpPr>
          <p:cNvPr id="23555" name="Rectangle 1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>
                <a:solidFill>
                  <a:srgbClr val="0000FF"/>
                </a:solidFill>
                <a:ea typeface="ＭＳ Ｐゴシック" pitchFamily="-1" charset="-128"/>
                <a:cs typeface="ＭＳ Ｐゴシック" pitchFamily="-1" charset="-128"/>
              </a:rPr>
              <a:t>Host name </a:t>
            </a: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(e.g., </a:t>
            </a:r>
            <a:r>
              <a:rPr lang="en-US" dirty="0" err="1">
                <a:solidFill>
                  <a:srgbClr val="FF0000"/>
                </a:solidFill>
                <a:ea typeface="ＭＳ Ｐゴシック" pitchFamily="-1" charset="-128"/>
                <a:cs typeface="ＭＳ Ｐゴシック" pitchFamily="-1" charset="-128"/>
              </a:rPr>
              <a:t>www.cnn.com</a:t>
            </a: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)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/>
              <a:t>Mnemonic name appreciated </a:t>
            </a:r>
            <a:r>
              <a:rPr lang="en-US" i="1" dirty="0"/>
              <a:t>by humans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/>
              <a:t>Provides little (if any) information about location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/>
              <a:t>Hierarchical, variable # of alpha-numeric characters</a:t>
            </a:r>
          </a:p>
          <a:p>
            <a:pPr eaLnBrk="1" hangingPunct="1">
              <a:lnSpc>
                <a:spcPct val="80000"/>
              </a:lnSpc>
            </a:pPr>
            <a:r>
              <a:rPr lang="en-US" dirty="0">
                <a:solidFill>
                  <a:srgbClr val="0000FF"/>
                </a:solidFill>
                <a:ea typeface="ＭＳ Ｐゴシック" pitchFamily="-1" charset="-128"/>
                <a:cs typeface="ＭＳ Ｐゴシック" pitchFamily="-1" charset="-128"/>
              </a:rPr>
              <a:t>IP address </a:t>
            </a: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(e.g., </a:t>
            </a:r>
            <a:r>
              <a:rPr lang="en-US" dirty="0">
                <a:solidFill>
                  <a:srgbClr val="FF0000"/>
                </a:solidFill>
                <a:ea typeface="ＭＳ Ｐゴシック" pitchFamily="-1" charset="-128"/>
                <a:cs typeface="ＭＳ Ｐゴシック" pitchFamily="-1" charset="-128"/>
              </a:rPr>
              <a:t>64.236.16.20</a:t>
            </a: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)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/>
              <a:t>Numerical address appreciated </a:t>
            </a:r>
            <a:r>
              <a:rPr lang="en-US" i="1" dirty="0"/>
              <a:t>by routers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/>
              <a:t>Related to host’s current location in the topology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/>
              <a:t>Hierarchical name space of 32 bits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D91A752-257F-1347-AE52-81CF79A54BA7}" type="slidenum">
              <a:rPr lang="en-US">
                <a:latin typeface="Courier New" pitchFamily="-1" charset="0"/>
              </a:rPr>
              <a:pPr/>
              <a:t>5</a:t>
            </a:fld>
            <a:endParaRPr lang="en-US">
              <a:latin typeface="Courier New" pitchFamily="-1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Hierarchical </a:t>
            </a: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Assignment Processes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Host name: </a:t>
            </a:r>
            <a:r>
              <a:rPr lang="en-US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www.cse.</a:t>
            </a:r>
            <a:r>
              <a:rPr lang="en-US" dirty="0" err="1" smtClean="0">
                <a:solidFill>
                  <a:srgbClr val="009900"/>
                </a:solidFill>
                <a:ea typeface="ＭＳ Ｐゴシック" pitchFamily="-1" charset="-128"/>
                <a:cs typeface="ＭＳ Ｐゴシック" pitchFamily="-1" charset="-128"/>
              </a:rPr>
              <a:t>buffalo.edu</a:t>
            </a:r>
            <a:endParaRPr lang="en-US" dirty="0">
              <a:ea typeface="ＭＳ Ｐゴシック" pitchFamily="-1" charset="-128"/>
              <a:cs typeface="ＭＳ Ｐゴシック" pitchFamily="-1" charset="-128"/>
            </a:endParaRPr>
          </a:p>
          <a:p>
            <a:pPr lvl="1" eaLnBrk="1" hangingPunct="1"/>
            <a:r>
              <a:rPr lang="en-US" dirty="0">
                <a:solidFill>
                  <a:srgbClr val="009900"/>
                </a:solidFill>
              </a:rPr>
              <a:t>Domain</a:t>
            </a:r>
            <a:r>
              <a:rPr lang="en-US" dirty="0"/>
              <a:t>: registrar for each top-level domain (e.g., .</a:t>
            </a:r>
            <a:r>
              <a:rPr lang="en-US" dirty="0" err="1"/>
              <a:t>edu</a:t>
            </a:r>
            <a:r>
              <a:rPr lang="en-US" dirty="0"/>
              <a:t>)</a:t>
            </a:r>
          </a:p>
          <a:p>
            <a:pPr lvl="1" eaLnBrk="1" hangingPunct="1"/>
            <a:r>
              <a:rPr lang="en-US" dirty="0">
                <a:solidFill>
                  <a:srgbClr val="CC0000"/>
                </a:solidFill>
              </a:rPr>
              <a:t>Host name</a:t>
            </a:r>
            <a:r>
              <a:rPr lang="en-US" dirty="0"/>
              <a:t>: local administrator assigns to each host</a:t>
            </a:r>
          </a:p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IP addresses: </a:t>
            </a:r>
            <a:r>
              <a:rPr lang="en-US" dirty="0" smtClean="0">
                <a:solidFill>
                  <a:srgbClr val="009900"/>
                </a:solidFill>
                <a:ea typeface="ＭＳ Ｐゴシック" pitchFamily="-1" charset="-128"/>
                <a:cs typeface="ＭＳ Ｐゴシック" pitchFamily="-1" charset="-128"/>
              </a:rPr>
              <a:t>128.205</a:t>
            </a:r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.</a:t>
            </a:r>
            <a:r>
              <a:rPr lang="en-US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32.58</a:t>
            </a:r>
            <a:endParaRPr lang="en-US" dirty="0" smtClean="0">
              <a:ea typeface="ＭＳ Ｐゴシック" pitchFamily="-1" charset="-128"/>
              <a:cs typeface="ＭＳ Ｐゴシック" pitchFamily="-1" charset="-128"/>
            </a:endParaRPr>
          </a:p>
          <a:p>
            <a:pPr lvl="1" eaLnBrk="1" hangingPunct="1"/>
            <a:r>
              <a:rPr lang="en-US" dirty="0">
                <a:solidFill>
                  <a:srgbClr val="009900"/>
                </a:solidFill>
              </a:rPr>
              <a:t>Prefixes</a:t>
            </a:r>
            <a:r>
              <a:rPr lang="en-US" dirty="0"/>
              <a:t>: ICANN, regional Internet registries, and ISPs</a:t>
            </a:r>
          </a:p>
          <a:p>
            <a:pPr lvl="1" eaLnBrk="1" hangingPunct="1"/>
            <a:r>
              <a:rPr lang="en-US" dirty="0">
                <a:solidFill>
                  <a:srgbClr val="CC0000"/>
                </a:solidFill>
              </a:rPr>
              <a:t>Hosts</a:t>
            </a:r>
            <a:r>
              <a:rPr lang="en-US" dirty="0"/>
              <a:t>: static configuration, or dynamic using </a:t>
            </a:r>
            <a:r>
              <a:rPr lang="en-US" dirty="0" smtClean="0"/>
              <a:t>DHCP</a:t>
            </a:r>
            <a:endParaRPr lang="en-US" dirty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77E5760-038A-B946-A62A-CB2C61D5CEA1}" type="slidenum">
              <a:rPr lang="en-US">
                <a:latin typeface="Courier New" pitchFamily="-1" charset="0"/>
              </a:rPr>
              <a:pPr/>
              <a:t>6</a:t>
            </a:fld>
            <a:endParaRPr lang="en-US">
              <a:latin typeface="Courier New" pitchFamily="-1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769938" y="4043363"/>
            <a:ext cx="7772400" cy="1470025"/>
          </a:xfrm>
        </p:spPr>
        <p:txBody>
          <a:bodyPr/>
          <a:lstStyle/>
          <a:p>
            <a:pPr algn="ctr" eaLnBrk="1" hangingPunct="1"/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Domain Name System (DNS)</a:t>
            </a:r>
          </a:p>
        </p:txBody>
      </p:sp>
      <p:sp>
        <p:nvSpPr>
          <p:cNvPr id="29699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460500" y="5541963"/>
            <a:ext cx="6400800" cy="617537"/>
          </a:xfrm>
        </p:spPr>
        <p:txBody>
          <a:bodyPr/>
          <a:lstStyle/>
          <a:p>
            <a:pPr eaLnBrk="1" hangingPunct="1"/>
            <a:r>
              <a:rPr lang="en-US" sz="2000" dirty="0" smtClean="0">
                <a:solidFill>
                  <a:srgbClr val="898989"/>
                </a:solidFill>
                <a:ea typeface="ＭＳ Ｐゴシック" pitchFamily="-1" charset="-128"/>
                <a:cs typeface="ＭＳ Ｐゴシック" pitchFamily="-1" charset="-128"/>
              </a:rPr>
              <a:t>Proposed in 1983 by Paul </a:t>
            </a:r>
            <a:r>
              <a:rPr lang="en-US" sz="2000" dirty="0" err="1" smtClean="0">
                <a:solidFill>
                  <a:srgbClr val="898989"/>
                </a:solidFill>
                <a:ea typeface="ＭＳ Ｐゴシック" pitchFamily="-1" charset="-128"/>
                <a:cs typeface="ＭＳ Ｐゴシック" pitchFamily="-1" charset="-128"/>
              </a:rPr>
              <a:t>Mockapetris</a:t>
            </a:r>
            <a:endParaRPr lang="en-US" sz="2000" dirty="0" smtClean="0">
              <a:solidFill>
                <a:srgbClr val="898989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9700" name="Slide Number Placeholder 4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E056F94-C305-6A45-82C9-F67E34197574}" type="slidenum">
              <a:rPr lang="en-US">
                <a:latin typeface="Courier New" pitchFamily="-1" charset="0"/>
              </a:rPr>
              <a:pPr/>
              <a:t>7</a:t>
            </a:fld>
            <a:endParaRPr lang="en-US">
              <a:latin typeface="Courier New" pitchFamily="-1" charset="0"/>
            </a:endParaRPr>
          </a:p>
        </p:txBody>
      </p:sp>
      <p:pic>
        <p:nvPicPr>
          <p:cNvPr id="29701" name="Picture 7" descr="paulMockapetri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73400" y="241300"/>
            <a:ext cx="2913063" cy="399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Overview: </a:t>
            </a: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Domain Name System</a:t>
            </a:r>
          </a:p>
        </p:txBody>
      </p:sp>
      <p:sp>
        <p:nvSpPr>
          <p:cNvPr id="116531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19200"/>
            <a:ext cx="8686800" cy="5638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>
                <a:solidFill>
                  <a:srgbClr val="0000FF"/>
                </a:solidFill>
                <a:ea typeface="ＭＳ Ｐゴシック" pitchFamily="-1" charset="-128"/>
                <a:cs typeface="ＭＳ Ｐゴシック" pitchFamily="-1" charset="-128"/>
              </a:rPr>
              <a:t>A client-server architecture</a:t>
            </a:r>
          </a:p>
          <a:p>
            <a:pPr lvl="1" eaLnBrk="1" hangingPunct="1"/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The server-side is still </a:t>
            </a:r>
            <a:r>
              <a:rPr lang="en-US" dirty="0" smtClean="0">
                <a:solidFill>
                  <a:srgbClr val="FF0000"/>
                </a:solidFill>
                <a:ea typeface="ＭＳ Ｐゴシック" pitchFamily="-1" charset="-128"/>
                <a:cs typeface="ＭＳ Ｐゴシック" pitchFamily="-1" charset="-128"/>
              </a:rPr>
              <a:t>distributed for scalability</a:t>
            </a:r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.</a:t>
            </a:r>
          </a:p>
          <a:p>
            <a:pPr lvl="1" eaLnBrk="1" hangingPunct="1"/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But the servers are still a </a:t>
            </a:r>
            <a:r>
              <a:rPr lang="en-US" dirty="0" smtClean="0">
                <a:solidFill>
                  <a:srgbClr val="FF0000"/>
                </a:solidFill>
                <a:ea typeface="ＭＳ Ｐゴシック" pitchFamily="-1" charset="-128"/>
                <a:cs typeface="ＭＳ Ｐゴシック" pitchFamily="-1" charset="-128"/>
              </a:rPr>
              <a:t>hierarchy of clients and servers</a:t>
            </a:r>
          </a:p>
          <a:p>
            <a:pPr eaLnBrk="1" hangingPunct="1"/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Computer </a:t>
            </a: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science concepts underlying DNS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>
                <a:solidFill>
                  <a:srgbClr val="FF0000"/>
                </a:solidFill>
              </a:rPr>
              <a:t>Indirection: </a:t>
            </a:r>
            <a:r>
              <a:rPr lang="en-US" dirty="0"/>
              <a:t>names in place of addresses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>
                <a:solidFill>
                  <a:srgbClr val="FF0000"/>
                </a:solidFill>
              </a:rPr>
              <a:t>Hierarchy: </a:t>
            </a:r>
            <a:r>
              <a:rPr lang="en-US" dirty="0"/>
              <a:t>in names, addresses, and servers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>
                <a:solidFill>
                  <a:srgbClr val="FF0000"/>
                </a:solidFill>
              </a:rPr>
              <a:t>Caching: </a:t>
            </a:r>
            <a:r>
              <a:rPr lang="en-US" dirty="0"/>
              <a:t>of mappings from names to/from </a:t>
            </a:r>
            <a:r>
              <a:rPr lang="en-US" dirty="0" smtClean="0"/>
              <a:t>addresses</a:t>
            </a:r>
            <a:endParaRPr lang="en-US" sz="2400" dirty="0" smtClean="0"/>
          </a:p>
          <a:p>
            <a:pPr eaLnBrk="1" hangingPunct="1">
              <a:lnSpc>
                <a:spcPct val="90000"/>
              </a:lnSpc>
            </a:pP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DNS software components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DNS resolvers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DNS servers </a:t>
            </a:r>
          </a:p>
          <a:p>
            <a:pPr eaLnBrk="1" hangingPunct="1">
              <a:lnSpc>
                <a:spcPct val="90000"/>
              </a:lnSpc>
            </a:pP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DNS queries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Iterative queries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Recursive queries</a:t>
            </a:r>
          </a:p>
          <a:p>
            <a:pPr eaLnBrk="1" hangingPunct="1">
              <a:lnSpc>
                <a:spcPct val="90000"/>
              </a:lnSpc>
            </a:pP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DNS caching based on time-to-live (TTL)</a:t>
            </a:r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423E1E0-73E8-FA49-87BA-98BCA8C9B346}" type="slidenum">
              <a:rPr lang="en-US">
                <a:latin typeface="Courier New" pitchFamily="-1" charset="0"/>
              </a:rPr>
              <a:pPr/>
              <a:t>8</a:t>
            </a:fld>
            <a:endParaRPr lang="en-US">
              <a:latin typeface="Courier New" pitchFamily="-1" charset="0"/>
            </a:endParaRPr>
          </a:p>
        </p:txBody>
      </p:sp>
      <p:pic>
        <p:nvPicPr>
          <p:cNvPr id="31749" name="Picture 4" descr="MCj0290126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43700" y="3276600"/>
            <a:ext cx="1866900" cy="222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5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5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53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53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53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53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53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531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Strawman Solution #1: Local File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Original name to address mapping</a:t>
            </a:r>
          </a:p>
          <a:p>
            <a:pPr lvl="1" eaLnBrk="1" hangingPunct="1"/>
            <a:r>
              <a:rPr lang="en-US" dirty="0"/>
              <a:t>Flat namespace</a:t>
            </a:r>
          </a:p>
          <a:p>
            <a:pPr lvl="1" eaLnBrk="1" hangingPunct="1"/>
            <a:r>
              <a:rPr lang="en-US" dirty="0"/>
              <a:t>/etc/hosts </a:t>
            </a:r>
          </a:p>
          <a:p>
            <a:pPr lvl="1" eaLnBrk="1" hangingPunct="1"/>
            <a:r>
              <a:rPr lang="en-US" dirty="0"/>
              <a:t>SRI kept main copy</a:t>
            </a:r>
          </a:p>
          <a:p>
            <a:pPr lvl="1" eaLnBrk="1" hangingPunct="1"/>
            <a:r>
              <a:rPr lang="en-US" dirty="0"/>
              <a:t>Downloaded regularly</a:t>
            </a:r>
          </a:p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Count of hosts was increasing: moving from a machine per domain to </a:t>
            </a:r>
            <a:r>
              <a:rPr lang="en-US" dirty="0">
                <a:ea typeface="ＭＳ Ｐゴシック" pitchFamily="-1" charset="-128"/>
                <a:cs typeface="ＭＳ Ｐゴシック" pitchFamily="-1" charset="-128"/>
                <a:sym typeface="Wingdings" pitchFamily="-1" charset="2"/>
              </a:rPr>
              <a:t>machine per user</a:t>
            </a:r>
          </a:p>
          <a:p>
            <a:pPr lvl="1" eaLnBrk="1" hangingPunct="1"/>
            <a:r>
              <a:rPr lang="en-US" dirty="0"/>
              <a:t>Many more downloads</a:t>
            </a:r>
          </a:p>
          <a:p>
            <a:pPr lvl="1" eaLnBrk="1" hangingPunct="1"/>
            <a:r>
              <a:rPr lang="en-US" dirty="0"/>
              <a:t>Many more updates</a:t>
            </a:r>
          </a:p>
          <a:p>
            <a:pPr eaLnBrk="1" hangingPunct="1"/>
            <a:endParaRPr lang="en-US" dirty="0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7A53FB9-59EB-5945-B059-8498F97C27AF}" type="slidenum">
              <a:rPr lang="en-US">
                <a:latin typeface="Courier New" pitchFamily="-1" charset="0"/>
              </a:rPr>
              <a:pPr/>
              <a:t>9</a:t>
            </a:fld>
            <a:endParaRPr lang="en-US">
              <a:latin typeface="Courier New" pitchFamily="-1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build="p"/>
    </p:bld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18016</TotalTime>
  <Pages>12</Pages>
  <Words>2130</Words>
  <Application>Microsoft Macintosh PowerPoint</Application>
  <PresentationFormat>Letter Paper (8.5x11 in)</PresentationFormat>
  <Paragraphs>642</Paragraphs>
  <Slides>39</Slides>
  <Notes>28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2" baseType="lpstr">
      <vt:lpstr>CS252-template</vt:lpstr>
      <vt:lpstr>Office Theme</vt:lpstr>
      <vt:lpstr>Clip</vt:lpstr>
      <vt:lpstr>CSE 486/586 Distributed Systems Domain Name System</vt:lpstr>
      <vt:lpstr>Last Time</vt:lpstr>
      <vt:lpstr>Today’s Question</vt:lpstr>
      <vt:lpstr>Separating Names and IP Addresses</vt:lpstr>
      <vt:lpstr>Two Kinds of Identifiers</vt:lpstr>
      <vt:lpstr>Hierarchical Assignment Processes</vt:lpstr>
      <vt:lpstr>Domain Name System (DNS)</vt:lpstr>
      <vt:lpstr>Overview: Domain Name System</vt:lpstr>
      <vt:lpstr>Strawman Solution #1: Local File</vt:lpstr>
      <vt:lpstr>Strawman Solution #2: Central Server</vt:lpstr>
      <vt:lpstr>Domain Name System (DNS)</vt:lpstr>
      <vt:lpstr>DNS Root Servers</vt:lpstr>
      <vt:lpstr>TLD and Authoritative DNS Servers</vt:lpstr>
      <vt:lpstr>Distributed Hierarchical Database</vt:lpstr>
      <vt:lpstr>Using DNS</vt:lpstr>
      <vt:lpstr>CSE 486/586 Administrivia</vt:lpstr>
      <vt:lpstr>Example</vt:lpstr>
      <vt:lpstr>Recursive vs. Iterative Queries</vt:lpstr>
      <vt:lpstr>DNS Caching</vt:lpstr>
      <vt:lpstr>Negative Caching</vt:lpstr>
      <vt:lpstr>DNS Resource Records</vt:lpstr>
      <vt:lpstr>Reliability</vt:lpstr>
      <vt:lpstr>Inserting Resource Records into DNS</vt:lpstr>
      <vt:lpstr>PowerPoint Presentation</vt:lpstr>
      <vt:lpstr>PowerPoint Presentation</vt:lpstr>
      <vt:lpstr>PowerPoint Presentation</vt:lpstr>
      <vt:lpstr>PowerPoint Presentation</vt:lpstr>
      <vt:lpstr>Content Distribution Networks (CDNs)</vt:lpstr>
      <vt:lpstr>Content Distribution Networks</vt:lpstr>
      <vt:lpstr>Server Selection</vt:lpstr>
      <vt:lpstr>How Akamai Works</vt:lpstr>
      <vt:lpstr>How Akamai Works</vt:lpstr>
      <vt:lpstr>How Akamai Works</vt:lpstr>
      <vt:lpstr>How Akamai Works</vt:lpstr>
      <vt:lpstr>How Akamai Works</vt:lpstr>
      <vt:lpstr>How Akamai Works</vt:lpstr>
      <vt:lpstr>How Akamai Works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660</cp:revision>
  <cp:lastPrinted>2013-02-13T17:59:43Z</cp:lastPrinted>
  <dcterms:created xsi:type="dcterms:W3CDTF">2012-02-08T15:18:05Z</dcterms:created>
  <dcterms:modified xsi:type="dcterms:W3CDTF">2014-02-19T13:15:43Z</dcterms:modified>
  <cp:category/>
</cp:coreProperties>
</file>