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48" r:id="rId1"/>
    <p:sldMasterId id="2147483682" r:id="rId2"/>
  </p:sldMasterIdLst>
  <p:notesMasterIdLst>
    <p:notesMasterId r:id="rId28"/>
  </p:notesMasterIdLst>
  <p:handoutMasterIdLst>
    <p:handoutMasterId r:id="rId29"/>
  </p:handoutMasterIdLst>
  <p:sldIdLst>
    <p:sldId id="322" r:id="rId3"/>
    <p:sldId id="699" r:id="rId4"/>
    <p:sldId id="700" r:id="rId5"/>
    <p:sldId id="691" r:id="rId6"/>
    <p:sldId id="692" r:id="rId7"/>
    <p:sldId id="668" r:id="rId8"/>
    <p:sldId id="659" r:id="rId9"/>
    <p:sldId id="664" r:id="rId10"/>
    <p:sldId id="694" r:id="rId11"/>
    <p:sldId id="666" r:id="rId12"/>
    <p:sldId id="695" r:id="rId13"/>
    <p:sldId id="667" r:id="rId14"/>
    <p:sldId id="696" r:id="rId15"/>
    <p:sldId id="669" r:id="rId16"/>
    <p:sldId id="693" r:id="rId17"/>
    <p:sldId id="697" r:id="rId18"/>
    <p:sldId id="698" r:id="rId19"/>
    <p:sldId id="671" r:id="rId20"/>
    <p:sldId id="672" r:id="rId21"/>
    <p:sldId id="674" r:id="rId22"/>
    <p:sldId id="675" r:id="rId23"/>
    <p:sldId id="676" r:id="rId24"/>
    <p:sldId id="677" r:id="rId25"/>
    <p:sldId id="690" r:id="rId26"/>
    <p:sldId id="584" r:id="rId27"/>
  </p:sldIdLst>
  <p:sldSz cx="9144000" cy="6858000" type="letter"/>
  <p:notesSz cx="7315200" cy="9601200"/>
  <p:defaultTextStyle>
    <a:defPPr>
      <a:defRPr lang="en-US"/>
    </a:defPPr>
    <a:lvl1pPr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5pPr>
    <a:lvl6pPr marL="22860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6pPr>
    <a:lvl7pPr marL="27432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7pPr>
    <a:lvl8pPr marL="32004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8pPr>
    <a:lvl9pPr marL="36576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frameSlides="1"/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FF"/>
    <a:srgbClr val="55FC02"/>
    <a:srgbClr val="FBBA03"/>
    <a:srgbClr val="0332B7"/>
    <a:srgbClr val="000000"/>
    <a:srgbClr val="114FFB"/>
    <a:srgbClr val="7B00E4"/>
    <a:srgbClr val="EFFB03"/>
    <a:srgbClr val="F905F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9" autoAdjust="0"/>
    <p:restoredTop sz="80102" autoAdjust="0"/>
  </p:normalViewPr>
  <p:slideViewPr>
    <p:cSldViewPr>
      <p:cViewPr varScale="1">
        <p:scale>
          <a:sx n="95" d="100"/>
          <a:sy n="95" d="100"/>
        </p:scale>
        <p:origin x="-880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84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112" d="100"/>
          <a:sy n="112" d="100"/>
        </p:scale>
        <p:origin x="-3904" y="-104"/>
      </p:cViewPr>
      <p:guideLst>
        <p:guide orient="horz" pos="3024"/>
        <p:guide pos="23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slide" Target="slides/slide20.xml"/><Relationship Id="rId23" Type="http://schemas.openxmlformats.org/officeDocument/2006/relationships/slide" Target="slides/slide21.xml"/><Relationship Id="rId24" Type="http://schemas.openxmlformats.org/officeDocument/2006/relationships/slide" Target="slides/slide22.xml"/><Relationship Id="rId25" Type="http://schemas.openxmlformats.org/officeDocument/2006/relationships/slide" Target="slides/slide23.xml"/><Relationship Id="rId26" Type="http://schemas.openxmlformats.org/officeDocument/2006/relationships/slide" Target="slides/slide24.xml"/><Relationship Id="rId27" Type="http://schemas.openxmlformats.org/officeDocument/2006/relationships/slide" Target="slides/slide25.xml"/><Relationship Id="rId28" Type="http://schemas.openxmlformats.org/officeDocument/2006/relationships/notesMaster" Target="notesMasters/notesMaster1.xml"/><Relationship Id="rId2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30" Type="http://schemas.openxmlformats.org/officeDocument/2006/relationships/printerSettings" Target="printerSettings/printerSettings1.bin"/><Relationship Id="rId31" Type="http://schemas.openxmlformats.org/officeDocument/2006/relationships/presProps" Target="presProps.xml"/><Relationship Id="rId32" Type="http://schemas.openxmlformats.org/officeDocument/2006/relationships/viewProps" Target="viewProps.xml"/><Relationship Id="rId9" Type="http://schemas.openxmlformats.org/officeDocument/2006/relationships/slide" Target="slides/slide7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33" Type="http://schemas.openxmlformats.org/officeDocument/2006/relationships/theme" Target="theme/theme1.xml"/><Relationship Id="rId34" Type="http://schemas.openxmlformats.org/officeDocument/2006/relationships/tableStyles" Target="tableStyles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3813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62425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-23813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en-US" smtClean="0"/>
              <a:t>C</a:t>
            </a:r>
            <a:endParaRPr 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9FF668F6-92AF-F14F-959F-F8E6BDC5598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8972163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3813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62425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-23813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 smtClean="0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r>
              <a:rPr lang="en-US" smtClean="0"/>
              <a:t>C</a:t>
            </a:r>
            <a:endParaRPr lang="en-US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903442F8-CACF-AA42-83D4-E0A09A06F5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3254375" y="9148763"/>
            <a:ext cx="808038" cy="265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3016" tIns="46508" rIns="93016" bIns="46508">
            <a:prstTxWarp prst="textNoShape">
              <a:avLst/>
            </a:prstTxWarp>
            <a:spAutoFit/>
          </a:bodyPr>
          <a:lstStyle/>
          <a:p>
            <a:pPr algn="ctr" defTabSz="919163">
              <a:lnSpc>
                <a:spcPct val="90000"/>
              </a:lnSpc>
              <a:spcBef>
                <a:spcPct val="0"/>
              </a:spcBef>
              <a:defRPr/>
            </a:pPr>
            <a:r>
              <a:rPr lang="en-US" sz="1300">
                <a:solidFill>
                  <a:schemeClr val="tx1"/>
                </a:solidFill>
              </a:rPr>
              <a:t>Page </a:t>
            </a:r>
            <a:fld id="{ACFFB53C-1439-6C41-A2C3-1FF6E096BBD2}" type="slidenum">
              <a:rPr lang="en-US" sz="1300">
                <a:solidFill>
                  <a:schemeClr val="tx1"/>
                </a:solidFill>
              </a:rPr>
              <a:pPr algn="ctr" defTabSz="919163">
                <a:lnSpc>
                  <a:spcPct val="90000"/>
                </a:lnSpc>
                <a:spcBef>
                  <a:spcPct val="0"/>
                </a:spcBef>
                <a:defRPr/>
              </a:pPr>
              <a:t>‹#›</a:t>
            </a:fld>
            <a:endParaRPr lang="en-US" sz="1300">
              <a:solidFill>
                <a:schemeClr val="tx1"/>
              </a:solidFill>
            </a:endParaRPr>
          </a:p>
        </p:txBody>
      </p:sp>
      <p:sp>
        <p:nvSpPr>
          <p:cNvPr id="14343" name="Rectangle 7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527175" y="923925"/>
            <a:ext cx="4260850" cy="319563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</p:sp>
      <p:sp>
        <p:nvSpPr>
          <p:cNvPr id="2056" name="Rectangle 8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59300"/>
            <a:ext cx="5365750" cy="432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517" tIns="48008" rIns="97517" bIns="480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Body Text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22978294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5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Serial equivalence is what would happen with one</a:t>
            </a:r>
            <a:r>
              <a:rPr lang="en-US" baseline="0" dirty="0" smtClean="0"/>
              <a:t> </a:t>
            </a:r>
            <a:r>
              <a:rPr lang="en-US" baseline="0" smtClean="0"/>
              <a:t>big lock.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418129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517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6249C3F-1F0D-0245-BD8E-6D134CBB21A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578600"/>
            <a:ext cx="28956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A5CA2DB-8A6E-354A-84FE-C390361DC987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57950" y="330200"/>
            <a:ext cx="1924050" cy="5791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330200"/>
            <a:ext cx="5619750" cy="5791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750E79-2683-6848-A4D7-CDA40719EAAA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C89C21-81C6-1849-AF7F-456E69B3BB35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B3DFB28-5B5B-074C-B4E8-618C4BF2D1F1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8500" y="1193800"/>
            <a:ext cx="3765550" cy="492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6450" y="1193800"/>
            <a:ext cx="3765550" cy="492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7607546-6874-DF43-9D9F-828C20612237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E0868A1-DE77-A845-97F5-165FD4D75CF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DC2A54D-D38A-6449-A27D-1BD4A1440DD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4E79977-8762-624D-9D2F-4FE156E28C29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8C4F458F-5213-914F-94F8-6B10C77F9790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578600"/>
            <a:ext cx="28956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4C4F620-2FEB-0043-9943-F8C545420FE9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565900"/>
            <a:ext cx="190500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400" b="1">
                <a:solidFill>
                  <a:schemeClr val="accent2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F543C2CE-5AF7-8143-8A0A-0153F98C0316}" type="slidenum">
              <a:rPr lang="en-US"/>
              <a:pPr>
                <a:defRPr/>
              </a:pPr>
              <a:t>‹#›</a:t>
            </a:fld>
            <a:endParaRPr lang="en-US">
              <a:solidFill>
                <a:srgbClr val="FBBA03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330200"/>
            <a:ext cx="7292975" cy="73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698500" y="1193800"/>
            <a:ext cx="7683500" cy="492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Box 8"/>
          <p:cNvSpPr txBox="1"/>
          <p:nvPr userDrawn="1"/>
        </p:nvSpPr>
        <p:spPr>
          <a:xfrm>
            <a:off x="3048000" y="6519446"/>
            <a:ext cx="3048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CSE 486/586, Spring</a:t>
            </a:r>
            <a:r>
              <a:rPr lang="en-US" baseline="0" dirty="0" smtClean="0"/>
              <a:t> 2014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73" r:id="rId3"/>
    <p:sldLayoutId id="2147483674" r:id="rId4"/>
    <p:sldLayoutId id="2147483675" r:id="rId5"/>
    <p:sldLayoutId id="2147483676" r:id="rId6"/>
    <p:sldLayoutId id="2147483677" r:id="rId7"/>
    <p:sldLayoutId id="2147483678" r:id="rId8"/>
    <p:sldLayoutId id="2147483679" r:id="rId9"/>
    <p:sldLayoutId id="2147483680" r:id="rId10"/>
    <p:sldLayoutId id="2147483681" r:id="rId11"/>
  </p:sldLayoutIdLst>
  <p:timing>
    <p:tnLst>
      <p:par>
        <p:cTn xmlns:p14="http://schemas.microsoft.com/office/powerpoint/2010/main" id="1" dur="indefinite" restart="never" nodeType="tmRoot"/>
      </p:par>
    </p:tnLst>
  </p:timing>
  <p:hf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+mj-lt"/>
          <a:ea typeface="ＭＳ Ｐゴシック" charset="-128"/>
          <a:cs typeface="ＭＳ Ｐゴシック" charset="-128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6pPr>
      <a:lvl7pPr marL="9144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7pPr>
      <a:lvl8pPr marL="13716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8pPr>
      <a:lvl9pPr marL="18288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9pPr>
    </p:titleStyle>
    <p:bodyStyle>
      <a:lvl1pPr marL="285750" indent="-2857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24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6858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20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»"/>
        <a:defRPr>
          <a:solidFill>
            <a:schemeClr val="tx1"/>
          </a:solidFill>
          <a:latin typeface="+mn-lt"/>
          <a:ea typeface="ＭＳ Ｐゴシック" charset="-128"/>
        </a:defRPr>
      </a:lvl3pPr>
      <a:lvl4pPr marL="1543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1400">
          <a:solidFill>
            <a:schemeClr val="tx1"/>
          </a:solidFill>
          <a:latin typeface="+mn-lt"/>
          <a:ea typeface="ＭＳ Ｐゴシック" charset="-128"/>
        </a:defRPr>
      </a:lvl4pPr>
      <a:lvl5pPr marL="20002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5pPr>
      <a:lvl6pPr marL="24574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6pPr>
      <a:lvl7pPr marL="29146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7pPr>
      <a:lvl8pPr marL="33718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8pPr>
      <a:lvl9pPr marL="3829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  <p:sldLayoutId id="2147483692" r:id="rId10"/>
    <p:sldLayoutId id="2147483693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46050" y="1898650"/>
            <a:ext cx="8834438" cy="1666875"/>
          </a:xfrm>
        </p:spPr>
        <p:txBody>
          <a:bodyPr/>
          <a:lstStyle/>
          <a:p>
            <a:pPr algn="ctr">
              <a:lnSpc>
                <a:spcPct val="120000"/>
              </a:lnSpc>
            </a:pPr>
            <a:r>
              <a:rPr lang="en-US" dirty="0" smtClean="0"/>
              <a:t>CSE 486/586 Distributed Systems</a:t>
            </a:r>
            <a:br>
              <a:rPr lang="en-US" dirty="0" smtClean="0"/>
            </a:br>
            <a:r>
              <a:rPr lang="en-US" dirty="0" smtClean="0"/>
              <a:t>Concurrency Control --- 1</a:t>
            </a:r>
            <a:endParaRPr lang="en-US" dirty="0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171575" y="4289425"/>
            <a:ext cx="6900863" cy="1295400"/>
          </a:xfrm>
        </p:spPr>
        <p:txBody>
          <a:bodyPr/>
          <a:lstStyle/>
          <a:p>
            <a:pPr>
              <a:lnSpc>
                <a:spcPct val="70000"/>
              </a:lnSpc>
            </a:pPr>
            <a:r>
              <a:rPr lang="en-US" dirty="0" smtClean="0"/>
              <a:t>Steve Ko</a:t>
            </a:r>
          </a:p>
          <a:p>
            <a:pPr>
              <a:lnSpc>
                <a:spcPct val="70000"/>
              </a:lnSpc>
            </a:pPr>
            <a:r>
              <a:rPr lang="en-US" sz="2000" dirty="0" smtClean="0"/>
              <a:t>Computer Sciences and Engineering</a:t>
            </a:r>
          </a:p>
          <a:p>
            <a:pPr>
              <a:lnSpc>
                <a:spcPct val="70000"/>
              </a:lnSpc>
            </a:pPr>
            <a:r>
              <a:rPr lang="en-US" sz="2000" dirty="0" smtClean="0"/>
              <a:t>University at Buffalo</a:t>
            </a:r>
          </a:p>
          <a:p>
            <a:pPr>
              <a:lnSpc>
                <a:spcPct val="70000"/>
              </a:lnSpc>
            </a:pPr>
            <a:endParaRPr lang="en-US" sz="2000" dirty="0" smtClean="0"/>
          </a:p>
          <a:p>
            <a:pPr>
              <a:lnSpc>
                <a:spcPct val="70000"/>
              </a:lnSpc>
            </a:pPr>
            <a:endParaRPr lang="en-US" sz="2000" dirty="0" smtClean="0"/>
          </a:p>
          <a:p>
            <a:pPr>
              <a:lnSpc>
                <a:spcPct val="70000"/>
              </a:lnSpc>
            </a:pPr>
            <a:endParaRPr lang="en-US" sz="2000" i="1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Lost Update Problem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3500" indent="-63500">
              <a:lnSpc>
                <a:spcPct val="100000"/>
              </a:lnSpc>
              <a:buClr>
                <a:schemeClr val="tx1"/>
              </a:buClr>
              <a:buSzPct val="120000"/>
              <a:buFont typeface="Arial"/>
              <a:buChar char="•"/>
            </a:pPr>
            <a:r>
              <a:rPr lang="en-US" dirty="0" smtClean="0">
                <a:latin typeface="Arial" charset="0"/>
                <a:ea typeface="ＭＳ Ｐゴシック" charset="0"/>
                <a:cs typeface="ＭＳ Ｐゴシック" charset="0"/>
              </a:rPr>
              <a:t> One transaction causes loss of info. for another: consider three account objects</a:t>
            </a:r>
          </a:p>
          <a:p>
            <a:pPr marL="63500" indent="-63500">
              <a:lnSpc>
                <a:spcPct val="100000"/>
              </a:lnSpc>
              <a:buClr>
                <a:schemeClr val="tx1"/>
              </a:buClr>
              <a:buSzPct val="120000"/>
              <a:buFont typeface="Wingdings" charset="0"/>
              <a:buChar char="v"/>
            </a:pPr>
            <a:endParaRPr lang="en-US" dirty="0" smtClean="0">
              <a:latin typeface="Arial" charset="0"/>
              <a:ea typeface="ＭＳ Ｐゴシック" charset="0"/>
              <a:cs typeface="ＭＳ Ｐゴシック" charset="0"/>
            </a:endParaRPr>
          </a:p>
          <a:p>
            <a:pPr marL="63500" indent="-63500">
              <a:lnSpc>
                <a:spcPct val="100000"/>
              </a:lnSpc>
              <a:buClr>
                <a:schemeClr val="tx1"/>
              </a:buClr>
              <a:buSzPct val="120000"/>
              <a:buFont typeface="Wingdings" charset="0"/>
              <a:buNone/>
            </a:pPr>
            <a:r>
              <a:rPr lang="en-US" sz="3200" dirty="0" smtClean="0">
                <a:solidFill>
                  <a:srgbClr val="0000FF"/>
                </a:solidFill>
                <a:latin typeface="Arial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3200" u="sng" dirty="0" smtClean="0">
                <a:solidFill>
                  <a:srgbClr val="0000FF"/>
                </a:solidFill>
                <a:latin typeface="Arial" charset="0"/>
                <a:ea typeface="ＭＳ Ｐゴシック" charset="0"/>
                <a:cs typeface="ＭＳ Ｐゴシック" charset="0"/>
              </a:rPr>
              <a:t>Transaction T1</a:t>
            </a:r>
            <a:r>
              <a:rPr lang="en-US" sz="3200" u="sng" dirty="0" smtClean="0">
                <a:solidFill>
                  <a:schemeClr val="hlink"/>
                </a:solidFill>
                <a:latin typeface="Arial" charset="0"/>
                <a:ea typeface="ＭＳ Ｐゴシック" charset="0"/>
                <a:cs typeface="ＭＳ Ｐゴシック" charset="0"/>
              </a:rPr>
              <a:t>	Transaction T2 </a:t>
            </a:r>
          </a:p>
          <a:p>
            <a:pPr marL="63500" indent="-63500">
              <a:lnSpc>
                <a:spcPct val="100000"/>
              </a:lnSpc>
              <a:buClr>
                <a:schemeClr val="tx1"/>
              </a:buClr>
              <a:buSzPct val="120000"/>
              <a:buFont typeface="Wingdings" charset="0"/>
              <a:buNone/>
            </a:pPr>
            <a:r>
              <a:rPr lang="en-US" sz="2000" dirty="0" smtClean="0">
                <a:solidFill>
                  <a:srgbClr val="0000FF"/>
                </a:solidFill>
                <a:latin typeface="Arial" charset="0"/>
                <a:ea typeface="ＭＳ Ｐゴシック" charset="0"/>
                <a:cs typeface="ＭＳ Ｐゴシック" charset="0"/>
              </a:rPr>
              <a:t>balance = </a:t>
            </a:r>
            <a:r>
              <a:rPr lang="en-US" sz="2000" dirty="0" err="1" smtClean="0">
                <a:solidFill>
                  <a:srgbClr val="0000FF"/>
                </a:solidFill>
                <a:latin typeface="Arial" charset="0"/>
                <a:ea typeface="ＭＳ Ｐゴシック" charset="0"/>
                <a:cs typeface="ＭＳ Ｐゴシック" charset="0"/>
              </a:rPr>
              <a:t>b.getBalance</a:t>
            </a:r>
            <a:r>
              <a:rPr lang="en-US" sz="2000" dirty="0" smtClean="0">
                <a:solidFill>
                  <a:srgbClr val="0000FF"/>
                </a:solidFill>
                <a:latin typeface="Arial" charset="0"/>
                <a:ea typeface="ＭＳ Ｐゴシック" charset="0"/>
                <a:cs typeface="ＭＳ Ｐゴシック" charset="0"/>
              </a:rPr>
              <a:t>()</a:t>
            </a:r>
            <a:r>
              <a:rPr lang="en-US" sz="2800" dirty="0" smtClean="0">
                <a:solidFill>
                  <a:schemeClr val="hlink"/>
                </a:solidFill>
                <a:latin typeface="Arial" charset="0"/>
                <a:ea typeface="ＭＳ Ｐゴシック" charset="0"/>
                <a:cs typeface="ＭＳ Ｐゴシック" charset="0"/>
              </a:rPr>
              <a:t>	</a:t>
            </a:r>
          </a:p>
          <a:p>
            <a:pPr marL="177800" lvl="1" indent="279400">
              <a:lnSpc>
                <a:spcPct val="100000"/>
              </a:lnSpc>
              <a:buClr>
                <a:schemeClr val="tx1"/>
              </a:buClr>
              <a:buSzPct val="120000"/>
              <a:buFont typeface="Wingdings" charset="0"/>
              <a:buNone/>
            </a:pPr>
            <a:r>
              <a:rPr lang="en-US" dirty="0" smtClean="0">
                <a:solidFill>
                  <a:schemeClr val="hlink"/>
                </a:solidFill>
                <a:latin typeface="Arial" charset="0"/>
                <a:ea typeface="ＭＳ Ｐゴシック" charset="0"/>
              </a:rPr>
              <a:t>			       balance = </a:t>
            </a:r>
            <a:r>
              <a:rPr lang="en-US" dirty="0" err="1" smtClean="0">
                <a:solidFill>
                  <a:schemeClr val="hlink"/>
                </a:solidFill>
                <a:latin typeface="Arial" charset="0"/>
                <a:ea typeface="ＭＳ Ｐゴシック" charset="0"/>
              </a:rPr>
              <a:t>b.getBalance</a:t>
            </a:r>
            <a:r>
              <a:rPr lang="en-US" dirty="0" smtClean="0">
                <a:solidFill>
                  <a:schemeClr val="hlink"/>
                </a:solidFill>
                <a:latin typeface="Arial" charset="0"/>
                <a:ea typeface="ＭＳ Ｐゴシック" charset="0"/>
              </a:rPr>
              <a:t>()</a:t>
            </a:r>
          </a:p>
          <a:p>
            <a:pPr marL="177800" lvl="1" indent="279400">
              <a:lnSpc>
                <a:spcPct val="100000"/>
              </a:lnSpc>
              <a:buClr>
                <a:schemeClr val="tx1"/>
              </a:buClr>
              <a:buSzPct val="120000"/>
              <a:buFont typeface="Wingdings" charset="0"/>
              <a:buNone/>
            </a:pPr>
            <a:r>
              <a:rPr lang="en-US" dirty="0" smtClean="0">
                <a:solidFill>
                  <a:schemeClr val="hlink"/>
                </a:solidFill>
                <a:latin typeface="Arial" charset="0"/>
                <a:ea typeface="ＭＳ Ｐゴシック" charset="0"/>
              </a:rPr>
              <a:t>			       </a:t>
            </a:r>
            <a:r>
              <a:rPr lang="en-US" dirty="0" err="1" smtClean="0">
                <a:solidFill>
                  <a:schemeClr val="hlink"/>
                </a:solidFill>
                <a:latin typeface="Arial" charset="0"/>
                <a:ea typeface="ＭＳ Ｐゴシック" charset="0"/>
              </a:rPr>
              <a:t>b.setBalance(balance</a:t>
            </a:r>
            <a:r>
              <a:rPr lang="en-US" dirty="0" smtClean="0">
                <a:solidFill>
                  <a:schemeClr val="hlink"/>
                </a:solidFill>
                <a:latin typeface="Arial" charset="0"/>
                <a:ea typeface="ＭＳ Ｐゴシック" charset="0"/>
              </a:rPr>
              <a:t>*1.1)</a:t>
            </a:r>
          </a:p>
          <a:p>
            <a:pPr marL="63500" indent="-63500">
              <a:lnSpc>
                <a:spcPct val="100000"/>
              </a:lnSpc>
              <a:buClr>
                <a:schemeClr val="tx1"/>
              </a:buClr>
              <a:buSzPct val="120000"/>
              <a:buFont typeface="Wingdings" charset="0"/>
              <a:buNone/>
            </a:pPr>
            <a:r>
              <a:rPr lang="en-US" sz="2000" dirty="0" err="1" smtClean="0">
                <a:solidFill>
                  <a:srgbClr val="0000FF"/>
                </a:solidFill>
                <a:latin typeface="Arial" charset="0"/>
                <a:ea typeface="ＭＳ Ｐゴシック" charset="0"/>
                <a:cs typeface="ＭＳ Ｐゴシック" charset="0"/>
              </a:rPr>
              <a:t>b.setBalance</a:t>
            </a:r>
            <a:r>
              <a:rPr lang="en-US" sz="2000" dirty="0" smtClean="0">
                <a:solidFill>
                  <a:srgbClr val="0000FF"/>
                </a:solidFill>
                <a:latin typeface="Arial" charset="0"/>
                <a:ea typeface="ＭＳ Ｐゴシック" charset="0"/>
                <a:cs typeface="ＭＳ Ｐゴシック" charset="0"/>
              </a:rPr>
              <a:t> = (balance*1.1)</a:t>
            </a:r>
          </a:p>
          <a:p>
            <a:pPr marL="63500" indent="-63500">
              <a:lnSpc>
                <a:spcPct val="100000"/>
              </a:lnSpc>
              <a:buClr>
                <a:schemeClr val="tx1"/>
              </a:buClr>
              <a:buSzPct val="120000"/>
              <a:buFont typeface="Wingdings" charset="0"/>
              <a:buNone/>
            </a:pPr>
            <a:r>
              <a:rPr lang="en-US" sz="2000" dirty="0" err="1" smtClean="0">
                <a:solidFill>
                  <a:srgbClr val="0000FF"/>
                </a:solidFill>
                <a:latin typeface="Arial" charset="0"/>
                <a:ea typeface="ＭＳ Ｐゴシック" charset="0"/>
                <a:cs typeface="ＭＳ Ｐゴシック" charset="0"/>
              </a:rPr>
              <a:t>a.withdraw(balance</a:t>
            </a:r>
            <a:r>
              <a:rPr lang="en-US" sz="2000" dirty="0" smtClean="0">
                <a:solidFill>
                  <a:srgbClr val="0000FF"/>
                </a:solidFill>
                <a:latin typeface="Arial" charset="0"/>
                <a:ea typeface="ＭＳ Ｐゴシック" charset="0"/>
                <a:cs typeface="ＭＳ Ｐゴシック" charset="0"/>
              </a:rPr>
              <a:t>* 0.1)</a:t>
            </a:r>
          </a:p>
          <a:p>
            <a:pPr marL="63500" indent="-63500">
              <a:lnSpc>
                <a:spcPct val="100000"/>
              </a:lnSpc>
              <a:buClr>
                <a:schemeClr val="tx1"/>
              </a:buClr>
              <a:buSzPct val="120000"/>
              <a:buFont typeface="Wingdings" charset="0"/>
              <a:buNone/>
            </a:pPr>
            <a:r>
              <a:rPr lang="en-US" sz="2000" dirty="0" smtClean="0">
                <a:solidFill>
                  <a:schemeClr val="hlink"/>
                </a:solidFill>
                <a:latin typeface="Arial" charset="0"/>
                <a:ea typeface="ＭＳ Ｐゴシック" charset="0"/>
                <a:cs typeface="ＭＳ Ｐゴシック" charset="0"/>
              </a:rPr>
              <a:t>				        </a:t>
            </a:r>
            <a:r>
              <a:rPr lang="en-US" sz="2000" dirty="0" err="1" smtClean="0">
                <a:solidFill>
                  <a:schemeClr val="hlink"/>
                </a:solidFill>
                <a:latin typeface="Arial" charset="0"/>
                <a:ea typeface="ＭＳ Ｐゴシック" charset="0"/>
                <a:cs typeface="ＭＳ Ｐゴシック" charset="0"/>
              </a:rPr>
              <a:t>c.withdraw(balance</a:t>
            </a:r>
            <a:r>
              <a:rPr lang="en-US" sz="2000" dirty="0" smtClean="0">
                <a:solidFill>
                  <a:schemeClr val="hlink"/>
                </a:solidFill>
                <a:latin typeface="Arial" charset="0"/>
                <a:ea typeface="ＭＳ Ｐゴシック" charset="0"/>
                <a:cs typeface="ＭＳ Ｐゴシック" charset="0"/>
              </a:rPr>
              <a:t>*0.1)</a:t>
            </a:r>
          </a:p>
          <a:p>
            <a:pPr marL="63500" indent="-63500">
              <a:lnSpc>
                <a:spcPct val="130000"/>
              </a:lnSpc>
              <a:buClr>
                <a:schemeClr val="tx1"/>
              </a:buClr>
              <a:buSzPct val="120000"/>
              <a:buFont typeface="Arial"/>
              <a:buChar char="•"/>
            </a:pPr>
            <a:r>
              <a:rPr lang="en-US" dirty="0" smtClean="0">
                <a:latin typeface="Arial" charset="0"/>
                <a:ea typeface="ＭＳ Ｐゴシック" charset="0"/>
                <a:cs typeface="ＭＳ Ｐゴシック" charset="0"/>
              </a:rPr>
              <a:t> T1/T2</a:t>
            </a:r>
            <a:r>
              <a:rPr lang="ja-JP" altLang="en-US" dirty="0" smtClean="0">
                <a:latin typeface="Arial" charset="0"/>
                <a:ea typeface="ＭＳ Ｐゴシック" charset="0"/>
                <a:cs typeface="ＭＳ Ｐゴシック" charset="0"/>
              </a:rPr>
              <a:t>’</a:t>
            </a:r>
            <a:r>
              <a:rPr lang="en-US" altLang="ja-JP" dirty="0" err="1" smtClean="0">
                <a:latin typeface="Arial" charset="0"/>
                <a:ea typeface="ＭＳ Ｐゴシック" charset="0"/>
                <a:cs typeface="ＭＳ Ｐゴシック" charset="0"/>
              </a:rPr>
              <a:t>s</a:t>
            </a:r>
            <a:r>
              <a:rPr lang="en-US" altLang="ja-JP" dirty="0" smtClean="0">
                <a:latin typeface="Arial" charset="0"/>
                <a:ea typeface="ＭＳ Ｐゴシック" charset="0"/>
                <a:cs typeface="ＭＳ Ｐゴシック" charset="0"/>
              </a:rPr>
              <a:t> update on the shared object, </a:t>
            </a:r>
            <a:r>
              <a:rPr lang="ja-JP" altLang="en-US" dirty="0" smtClean="0">
                <a:latin typeface="Arial" charset="0"/>
                <a:ea typeface="ＭＳ Ｐゴシック" charset="0"/>
                <a:cs typeface="ＭＳ Ｐゴシック" charset="0"/>
              </a:rPr>
              <a:t>“</a:t>
            </a:r>
            <a:r>
              <a:rPr lang="en-US" altLang="ja-JP" dirty="0" err="1" smtClean="0">
                <a:latin typeface="Arial" charset="0"/>
                <a:ea typeface="ＭＳ Ｐゴシック" charset="0"/>
                <a:cs typeface="ＭＳ Ｐゴシック" charset="0"/>
              </a:rPr>
              <a:t>b</a:t>
            </a:r>
            <a:r>
              <a:rPr lang="ja-JP" altLang="en-US" dirty="0" smtClean="0">
                <a:latin typeface="Arial" charset="0"/>
                <a:ea typeface="ＭＳ Ｐゴシック" charset="0"/>
                <a:cs typeface="ＭＳ Ｐゴシック" charset="0"/>
              </a:rPr>
              <a:t>”</a:t>
            </a:r>
            <a:r>
              <a:rPr lang="en-US" altLang="ja-JP" dirty="0" smtClean="0">
                <a:latin typeface="Arial" charset="0"/>
                <a:ea typeface="ＭＳ Ｐゴシック" charset="0"/>
                <a:cs typeface="ＭＳ Ｐゴシック" charset="0"/>
              </a:rPr>
              <a:t>, is lost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10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4114800" y="2260600"/>
            <a:ext cx="685800" cy="36933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 dirty="0">
                <a:solidFill>
                  <a:srgbClr val="0000FF"/>
                </a:solidFill>
              </a:rPr>
              <a:t>100</a:t>
            </a:r>
          </a:p>
        </p:txBody>
      </p:sp>
      <p:sp>
        <p:nvSpPr>
          <p:cNvPr id="6" name="Text Box 5"/>
          <p:cNvSpPr txBox="1">
            <a:spLocks noChangeArrowheads="1"/>
          </p:cNvSpPr>
          <p:nvPr/>
        </p:nvSpPr>
        <p:spPr bwMode="auto">
          <a:xfrm>
            <a:off x="5524500" y="2247900"/>
            <a:ext cx="685800" cy="36933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 dirty="0">
                <a:solidFill>
                  <a:srgbClr val="0000FF"/>
                </a:solidFill>
              </a:rPr>
              <a:t>200</a:t>
            </a:r>
          </a:p>
        </p:txBody>
      </p:sp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6921500" y="2247900"/>
            <a:ext cx="685800" cy="36933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 dirty="0">
                <a:solidFill>
                  <a:srgbClr val="0000FF"/>
                </a:solidFill>
              </a:rPr>
              <a:t>300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3695700" y="2273300"/>
            <a:ext cx="508000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>
                <a:solidFill>
                  <a:schemeClr val="hlink"/>
                </a:solidFill>
              </a:rPr>
              <a:t>a:</a:t>
            </a:r>
          </a:p>
        </p:txBody>
      </p:sp>
      <p:sp>
        <p:nvSpPr>
          <p:cNvPr id="9" name="Text Box 8"/>
          <p:cNvSpPr txBox="1">
            <a:spLocks noChangeArrowheads="1"/>
          </p:cNvSpPr>
          <p:nvPr/>
        </p:nvSpPr>
        <p:spPr bwMode="auto">
          <a:xfrm>
            <a:off x="5181600" y="2260600"/>
            <a:ext cx="508000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>
                <a:solidFill>
                  <a:schemeClr val="hlink"/>
                </a:solidFill>
              </a:rPr>
              <a:t>b:</a:t>
            </a:r>
          </a:p>
        </p:txBody>
      </p:sp>
      <p:sp>
        <p:nvSpPr>
          <p:cNvPr id="10" name="Text Box 9"/>
          <p:cNvSpPr txBox="1">
            <a:spLocks noChangeArrowheads="1"/>
          </p:cNvSpPr>
          <p:nvPr/>
        </p:nvSpPr>
        <p:spPr bwMode="auto">
          <a:xfrm>
            <a:off x="6578600" y="2260600"/>
            <a:ext cx="508000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>
                <a:solidFill>
                  <a:schemeClr val="hlink"/>
                </a:solidFill>
              </a:rPr>
              <a:t>c:</a:t>
            </a:r>
          </a:p>
        </p:txBody>
      </p:sp>
      <p:sp>
        <p:nvSpPr>
          <p:cNvPr id="11" name="Text Box 10"/>
          <p:cNvSpPr txBox="1">
            <a:spLocks noChangeArrowheads="1"/>
          </p:cNvSpPr>
          <p:nvPr/>
        </p:nvSpPr>
        <p:spPr bwMode="auto">
          <a:xfrm>
            <a:off x="7721600" y="5283200"/>
            <a:ext cx="685800" cy="36933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 dirty="0">
                <a:solidFill>
                  <a:srgbClr val="0000FF"/>
                </a:solidFill>
              </a:rPr>
              <a:t>280</a:t>
            </a:r>
          </a:p>
        </p:txBody>
      </p:sp>
      <p:sp>
        <p:nvSpPr>
          <p:cNvPr id="12" name="Text Box 11"/>
          <p:cNvSpPr txBox="1">
            <a:spLocks noChangeArrowheads="1"/>
          </p:cNvSpPr>
          <p:nvPr/>
        </p:nvSpPr>
        <p:spPr bwMode="auto">
          <a:xfrm>
            <a:off x="7378700" y="5295900"/>
            <a:ext cx="508000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>
                <a:solidFill>
                  <a:schemeClr val="hlink"/>
                </a:solidFill>
              </a:rPr>
              <a:t>c:</a:t>
            </a:r>
          </a:p>
        </p:txBody>
      </p:sp>
      <p:sp>
        <p:nvSpPr>
          <p:cNvPr id="13" name="Text Box 12"/>
          <p:cNvSpPr txBox="1">
            <a:spLocks noChangeArrowheads="1"/>
          </p:cNvSpPr>
          <p:nvPr/>
        </p:nvSpPr>
        <p:spPr bwMode="auto">
          <a:xfrm>
            <a:off x="7734300" y="4864100"/>
            <a:ext cx="685800" cy="36933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 dirty="0">
                <a:solidFill>
                  <a:srgbClr val="0000FF"/>
                </a:solidFill>
              </a:rPr>
              <a:t>80</a:t>
            </a:r>
          </a:p>
        </p:txBody>
      </p:sp>
      <p:sp>
        <p:nvSpPr>
          <p:cNvPr id="14" name="Text Box 13"/>
          <p:cNvSpPr txBox="1">
            <a:spLocks noChangeArrowheads="1"/>
          </p:cNvSpPr>
          <p:nvPr/>
        </p:nvSpPr>
        <p:spPr bwMode="auto">
          <a:xfrm>
            <a:off x="7378700" y="4876800"/>
            <a:ext cx="508000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>
                <a:solidFill>
                  <a:schemeClr val="hlink"/>
                </a:solidFill>
              </a:rPr>
              <a:t>a:</a:t>
            </a:r>
          </a:p>
        </p:txBody>
      </p:sp>
      <p:sp>
        <p:nvSpPr>
          <p:cNvPr id="15" name="Text Box 14"/>
          <p:cNvSpPr txBox="1">
            <a:spLocks noChangeArrowheads="1"/>
          </p:cNvSpPr>
          <p:nvPr/>
        </p:nvSpPr>
        <p:spPr bwMode="auto">
          <a:xfrm>
            <a:off x="7734300" y="4432300"/>
            <a:ext cx="685800" cy="36933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 dirty="0">
                <a:solidFill>
                  <a:srgbClr val="0000FF"/>
                </a:solidFill>
              </a:rPr>
              <a:t>220</a:t>
            </a:r>
          </a:p>
        </p:txBody>
      </p:sp>
      <p:sp>
        <p:nvSpPr>
          <p:cNvPr id="16" name="Text Box 15"/>
          <p:cNvSpPr txBox="1">
            <a:spLocks noChangeArrowheads="1"/>
          </p:cNvSpPr>
          <p:nvPr/>
        </p:nvSpPr>
        <p:spPr bwMode="auto">
          <a:xfrm>
            <a:off x="7391400" y="4445000"/>
            <a:ext cx="508000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>
                <a:solidFill>
                  <a:schemeClr val="hlink"/>
                </a:solidFill>
              </a:rPr>
              <a:t>b:</a:t>
            </a:r>
          </a:p>
        </p:txBody>
      </p:sp>
      <p:sp>
        <p:nvSpPr>
          <p:cNvPr id="17" name="Text Box 16"/>
          <p:cNvSpPr txBox="1">
            <a:spLocks noChangeArrowheads="1"/>
          </p:cNvSpPr>
          <p:nvPr/>
        </p:nvSpPr>
        <p:spPr bwMode="auto">
          <a:xfrm>
            <a:off x="7747000" y="4013200"/>
            <a:ext cx="685800" cy="36933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 dirty="0">
                <a:solidFill>
                  <a:srgbClr val="0000FF"/>
                </a:solidFill>
              </a:rPr>
              <a:t>220</a:t>
            </a:r>
          </a:p>
        </p:txBody>
      </p:sp>
      <p:sp>
        <p:nvSpPr>
          <p:cNvPr id="18" name="Text Box 17"/>
          <p:cNvSpPr txBox="1">
            <a:spLocks noChangeArrowheads="1"/>
          </p:cNvSpPr>
          <p:nvPr/>
        </p:nvSpPr>
        <p:spPr bwMode="auto">
          <a:xfrm>
            <a:off x="7404100" y="4025900"/>
            <a:ext cx="508000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>
                <a:solidFill>
                  <a:schemeClr val="hlink"/>
                </a:solidFill>
              </a:rPr>
              <a:t>b:</a:t>
            </a:r>
          </a:p>
        </p:txBody>
      </p:sp>
      <p:sp>
        <p:nvSpPr>
          <p:cNvPr id="19" name="Line 18"/>
          <p:cNvSpPr>
            <a:spLocks noChangeShapeType="1"/>
          </p:cNvSpPr>
          <p:nvPr/>
        </p:nvSpPr>
        <p:spPr bwMode="auto">
          <a:xfrm>
            <a:off x="3784600" y="3429000"/>
            <a:ext cx="0" cy="9525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" name="Line 19"/>
          <p:cNvSpPr>
            <a:spLocks noChangeShapeType="1"/>
          </p:cNvSpPr>
          <p:nvPr/>
        </p:nvSpPr>
        <p:spPr bwMode="auto">
          <a:xfrm>
            <a:off x="3784600" y="4368800"/>
            <a:ext cx="520700" cy="2032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" name="Line 20"/>
          <p:cNvSpPr>
            <a:spLocks noChangeShapeType="1"/>
          </p:cNvSpPr>
          <p:nvPr/>
        </p:nvSpPr>
        <p:spPr bwMode="auto">
          <a:xfrm>
            <a:off x="4292600" y="4572000"/>
            <a:ext cx="0" cy="5842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" name="Line 21"/>
          <p:cNvSpPr>
            <a:spLocks noChangeShapeType="1"/>
          </p:cNvSpPr>
          <p:nvPr/>
        </p:nvSpPr>
        <p:spPr bwMode="auto">
          <a:xfrm flipH="1">
            <a:off x="3810000" y="5130800"/>
            <a:ext cx="482600" cy="3175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" name="Line 22"/>
          <p:cNvSpPr>
            <a:spLocks noChangeShapeType="1"/>
          </p:cNvSpPr>
          <p:nvPr/>
        </p:nvSpPr>
        <p:spPr bwMode="auto">
          <a:xfrm>
            <a:off x="3810000" y="5435600"/>
            <a:ext cx="0" cy="2794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" name="Line 23"/>
          <p:cNvSpPr>
            <a:spLocks noChangeShapeType="1"/>
          </p:cNvSpPr>
          <p:nvPr/>
        </p:nvSpPr>
        <p:spPr bwMode="auto">
          <a:xfrm flipH="1">
            <a:off x="3771900" y="3162300"/>
            <a:ext cx="419100" cy="2794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" name="Line 24"/>
          <p:cNvSpPr>
            <a:spLocks noChangeShapeType="1"/>
          </p:cNvSpPr>
          <p:nvPr/>
        </p:nvSpPr>
        <p:spPr bwMode="auto">
          <a:xfrm>
            <a:off x="4178300" y="2667000"/>
            <a:ext cx="0" cy="5080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" name="Line 25"/>
          <p:cNvSpPr>
            <a:spLocks noChangeShapeType="1"/>
          </p:cNvSpPr>
          <p:nvPr/>
        </p:nvSpPr>
        <p:spPr bwMode="auto">
          <a:xfrm>
            <a:off x="736600" y="5689600"/>
            <a:ext cx="6794500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Can Go Wrong?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3500" indent="-63500">
              <a:lnSpc>
                <a:spcPct val="100000"/>
              </a:lnSpc>
              <a:buClr>
                <a:schemeClr val="tx1"/>
              </a:buClr>
              <a:buSzPct val="120000"/>
              <a:buFont typeface="Arial"/>
              <a:buChar char="•"/>
            </a:pPr>
            <a:endParaRPr lang="en-US" sz="3200" u="sng" dirty="0" smtClean="0">
              <a:solidFill>
                <a:srgbClr val="0000FF"/>
              </a:solidFill>
              <a:latin typeface="Arial" charset="0"/>
              <a:ea typeface="ＭＳ Ｐゴシック" charset="0"/>
              <a:cs typeface="ＭＳ Ｐゴシック" charset="0"/>
            </a:endParaRPr>
          </a:p>
          <a:p>
            <a:pPr marL="0" indent="0">
              <a:lnSpc>
                <a:spcPct val="100000"/>
              </a:lnSpc>
              <a:buClr>
                <a:schemeClr val="tx1"/>
              </a:buClr>
              <a:buSzPct val="120000"/>
              <a:buNone/>
            </a:pPr>
            <a:endParaRPr lang="en-US" sz="3200" u="sng" dirty="0">
              <a:solidFill>
                <a:srgbClr val="0000FF"/>
              </a:solidFill>
              <a:latin typeface="Arial" charset="0"/>
              <a:ea typeface="ＭＳ Ｐゴシック" charset="0"/>
              <a:cs typeface="ＭＳ Ｐゴシック" charset="0"/>
            </a:endParaRPr>
          </a:p>
          <a:p>
            <a:pPr marL="0" indent="0">
              <a:lnSpc>
                <a:spcPct val="100000"/>
              </a:lnSpc>
              <a:buClr>
                <a:schemeClr val="tx1"/>
              </a:buClr>
              <a:buSzPct val="120000"/>
              <a:buNone/>
            </a:pPr>
            <a:r>
              <a:rPr lang="en-US" sz="3200" u="sng" dirty="0">
                <a:solidFill>
                  <a:srgbClr val="0000FF"/>
                </a:solidFill>
                <a:latin typeface="Arial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3200" u="sng" dirty="0" smtClean="0">
                <a:solidFill>
                  <a:srgbClr val="0000FF"/>
                </a:solidFill>
                <a:latin typeface="Arial" charset="0"/>
                <a:ea typeface="ＭＳ Ｐゴシック" charset="0"/>
                <a:cs typeface="ＭＳ Ｐゴシック" charset="0"/>
              </a:rPr>
              <a:t>Transaction T1</a:t>
            </a:r>
            <a:r>
              <a:rPr lang="en-US" sz="3200" u="sng" dirty="0" smtClean="0">
                <a:solidFill>
                  <a:schemeClr val="hlink"/>
                </a:solidFill>
                <a:latin typeface="Arial" charset="0"/>
                <a:ea typeface="ＭＳ Ｐゴシック" charset="0"/>
                <a:cs typeface="ＭＳ Ｐゴシック" charset="0"/>
              </a:rPr>
              <a:t>	Transaction T2 </a:t>
            </a:r>
          </a:p>
          <a:p>
            <a:pPr marL="63500" indent="-63500">
              <a:lnSpc>
                <a:spcPct val="100000"/>
              </a:lnSpc>
              <a:buClr>
                <a:schemeClr val="tx1"/>
              </a:buClr>
              <a:buSzPct val="120000"/>
              <a:buFont typeface="Wingdings" charset="0"/>
              <a:buNone/>
            </a:pPr>
            <a:r>
              <a:rPr lang="en-US" sz="2000" dirty="0" smtClean="0">
                <a:solidFill>
                  <a:srgbClr val="0000FF"/>
                </a:solidFill>
                <a:latin typeface="Arial" charset="0"/>
                <a:ea typeface="ＭＳ Ｐゴシック" charset="0"/>
                <a:cs typeface="ＭＳ Ｐゴシック" charset="0"/>
              </a:rPr>
              <a:t>a.withdraw(100)</a:t>
            </a:r>
            <a:r>
              <a:rPr lang="en-US" sz="2800" dirty="0" smtClean="0">
                <a:solidFill>
                  <a:srgbClr val="0000FF"/>
                </a:solidFill>
                <a:latin typeface="Arial" charset="0"/>
                <a:ea typeface="ＭＳ Ｐゴシック" charset="0"/>
                <a:cs typeface="ＭＳ Ｐゴシック" charset="0"/>
              </a:rPr>
              <a:t>	</a:t>
            </a:r>
          </a:p>
          <a:p>
            <a:pPr marL="177800" lvl="1" indent="279400">
              <a:lnSpc>
                <a:spcPct val="100000"/>
              </a:lnSpc>
              <a:buClr>
                <a:schemeClr val="tx1"/>
              </a:buClr>
              <a:buSzPct val="120000"/>
              <a:buFont typeface="Wingdings" charset="0"/>
              <a:buNone/>
            </a:pPr>
            <a:r>
              <a:rPr lang="en-US" dirty="0" smtClean="0">
                <a:solidFill>
                  <a:schemeClr val="hlink"/>
                </a:solidFill>
                <a:latin typeface="Arial" charset="0"/>
                <a:ea typeface="ＭＳ Ｐゴシック" charset="0"/>
              </a:rPr>
              <a:t>			       	total = </a:t>
            </a:r>
            <a:r>
              <a:rPr lang="en-US" dirty="0" err="1" smtClean="0">
                <a:solidFill>
                  <a:schemeClr val="hlink"/>
                </a:solidFill>
                <a:latin typeface="Arial" charset="0"/>
                <a:ea typeface="ＭＳ Ｐゴシック" charset="0"/>
              </a:rPr>
              <a:t>a.getBalance</a:t>
            </a:r>
            <a:r>
              <a:rPr lang="en-US" dirty="0" smtClean="0">
                <a:solidFill>
                  <a:schemeClr val="hlink"/>
                </a:solidFill>
                <a:latin typeface="Arial" charset="0"/>
                <a:ea typeface="ＭＳ Ｐゴシック" charset="0"/>
              </a:rPr>
              <a:t>()</a:t>
            </a:r>
          </a:p>
          <a:p>
            <a:pPr marL="177800" lvl="1" indent="279400">
              <a:lnSpc>
                <a:spcPct val="100000"/>
              </a:lnSpc>
              <a:buClr>
                <a:schemeClr val="tx1"/>
              </a:buClr>
              <a:buSzPct val="120000"/>
              <a:buFont typeface="Wingdings" charset="0"/>
              <a:buNone/>
            </a:pPr>
            <a:r>
              <a:rPr lang="en-US" dirty="0" smtClean="0">
                <a:solidFill>
                  <a:schemeClr val="hlink"/>
                </a:solidFill>
                <a:latin typeface="Arial" charset="0"/>
                <a:ea typeface="ＭＳ Ｐゴシック" charset="0"/>
              </a:rPr>
              <a:t>			       	total = total + </a:t>
            </a:r>
            <a:r>
              <a:rPr lang="en-US" dirty="0" err="1" smtClean="0">
                <a:solidFill>
                  <a:schemeClr val="hlink"/>
                </a:solidFill>
                <a:latin typeface="Arial" charset="0"/>
                <a:ea typeface="ＭＳ Ｐゴシック" charset="0"/>
              </a:rPr>
              <a:t>b.getBalance</a:t>
            </a:r>
            <a:endParaRPr lang="en-US" dirty="0" smtClean="0">
              <a:solidFill>
                <a:schemeClr val="hlink"/>
              </a:solidFill>
              <a:latin typeface="Arial" charset="0"/>
              <a:ea typeface="ＭＳ Ｐゴシック" charset="0"/>
            </a:endParaRPr>
          </a:p>
          <a:p>
            <a:pPr marL="63500" indent="-63500">
              <a:lnSpc>
                <a:spcPct val="100000"/>
              </a:lnSpc>
              <a:buClr>
                <a:schemeClr val="tx1"/>
              </a:buClr>
              <a:buSzPct val="120000"/>
              <a:buFont typeface="Wingdings" charset="0"/>
              <a:buNone/>
            </a:pPr>
            <a:r>
              <a:rPr lang="en-US" sz="2000" dirty="0" smtClean="0">
                <a:solidFill>
                  <a:srgbClr val="0000FF"/>
                </a:solidFill>
                <a:latin typeface="Arial" charset="0"/>
                <a:ea typeface="ＭＳ Ｐゴシック" charset="0"/>
                <a:cs typeface="ＭＳ Ｐゴシック" charset="0"/>
              </a:rPr>
              <a:t>b.deposit(100) </a:t>
            </a:r>
            <a:r>
              <a:rPr lang="en-US" sz="2000" dirty="0" smtClean="0">
                <a:solidFill>
                  <a:schemeClr val="bg2"/>
                </a:solidFill>
                <a:latin typeface="Arial" charset="0"/>
                <a:ea typeface="ＭＳ Ｐゴシック" charset="0"/>
                <a:cs typeface="ＭＳ Ｐゴシック" charset="0"/>
              </a:rPr>
              <a:t>			       	</a:t>
            </a:r>
          </a:p>
          <a:p>
            <a:pPr marL="63500" indent="-63500">
              <a:lnSpc>
                <a:spcPct val="100000"/>
              </a:lnSpc>
              <a:buClr>
                <a:schemeClr val="tx1"/>
              </a:buClr>
              <a:buSzPct val="120000"/>
              <a:buFont typeface="Wingdings" charset="0"/>
              <a:buNone/>
            </a:pPr>
            <a:r>
              <a:rPr lang="en-US" sz="2000" dirty="0" smtClean="0">
                <a:solidFill>
                  <a:schemeClr val="bg2"/>
                </a:solidFill>
                <a:latin typeface="Arial" charset="0"/>
                <a:ea typeface="ＭＳ Ｐゴシック" charset="0"/>
                <a:cs typeface="ＭＳ Ｐゴシック" charset="0"/>
              </a:rPr>
              <a:t>					</a:t>
            </a:r>
            <a:r>
              <a:rPr lang="en-US" sz="2000" dirty="0" smtClean="0">
                <a:solidFill>
                  <a:schemeClr val="hlink"/>
                </a:solidFill>
                <a:latin typeface="Arial" charset="0"/>
                <a:ea typeface="ＭＳ Ｐゴシック" charset="0"/>
                <a:cs typeface="ＭＳ Ｐゴシック" charset="0"/>
              </a:rPr>
              <a:t>total = total + </a:t>
            </a:r>
            <a:r>
              <a:rPr lang="en-US" sz="2000" dirty="0" err="1" smtClean="0">
                <a:solidFill>
                  <a:schemeClr val="hlink"/>
                </a:solidFill>
                <a:latin typeface="Arial" charset="0"/>
                <a:ea typeface="ＭＳ Ｐゴシック" charset="0"/>
                <a:cs typeface="ＭＳ Ｐゴシック" charset="0"/>
              </a:rPr>
              <a:t>c.getBalance</a:t>
            </a:r>
            <a:endParaRPr lang="en-US" sz="2000" dirty="0" smtClean="0">
              <a:solidFill>
                <a:schemeClr val="bg2"/>
              </a:solidFill>
              <a:latin typeface="Arial" charset="0"/>
              <a:ea typeface="ＭＳ Ｐゴシック" charset="0"/>
              <a:cs typeface="ＭＳ Ｐゴシック" charset="0"/>
            </a:endParaRPr>
          </a:p>
          <a:p>
            <a:pPr marL="63500" indent="-63500">
              <a:lnSpc>
                <a:spcPct val="100000"/>
              </a:lnSpc>
              <a:buClr>
                <a:schemeClr val="tx1"/>
              </a:buClr>
              <a:buSzPct val="120000"/>
              <a:buFont typeface="Wingdings" charset="0"/>
              <a:buNone/>
            </a:pPr>
            <a:r>
              <a:rPr lang="en-US" sz="2000" dirty="0" smtClean="0">
                <a:solidFill>
                  <a:schemeClr val="hlink"/>
                </a:solidFill>
                <a:latin typeface="Arial" charset="0"/>
                <a:ea typeface="ＭＳ Ｐゴシック" charset="0"/>
                <a:cs typeface="ＭＳ Ｐゴシック" charset="0"/>
              </a:rPr>
              <a:t>				        </a:t>
            </a:r>
          </a:p>
          <a:p>
            <a:pPr marL="63500" indent="-63500">
              <a:buClr>
                <a:schemeClr val="tx1"/>
              </a:buClr>
              <a:buSzPct val="120000"/>
              <a:buFont typeface="Arial"/>
              <a:buChar char="•"/>
            </a:pPr>
            <a:r>
              <a:rPr lang="en-US" dirty="0" smtClean="0">
                <a:latin typeface="Arial" charset="0"/>
                <a:ea typeface="ＭＳ Ｐゴシック" charset="0"/>
                <a:cs typeface="ＭＳ Ｐゴシック" charset="0"/>
              </a:rPr>
              <a:t> T1</a:t>
            </a:r>
            <a:r>
              <a:rPr lang="ja-JP" altLang="en-US" dirty="0" smtClean="0">
                <a:latin typeface="Arial" charset="0"/>
                <a:ea typeface="ＭＳ Ｐゴシック" charset="0"/>
                <a:cs typeface="ＭＳ Ｐゴシック" charset="0"/>
              </a:rPr>
              <a:t>’</a:t>
            </a:r>
            <a:r>
              <a:rPr lang="en-US" altLang="ja-JP" dirty="0" err="1" smtClean="0">
                <a:latin typeface="Arial" charset="0"/>
                <a:ea typeface="ＭＳ Ｐゴシック" charset="0"/>
                <a:cs typeface="ＭＳ Ｐゴシック" charset="0"/>
              </a:rPr>
              <a:t>s</a:t>
            </a:r>
            <a:r>
              <a:rPr lang="en-US" altLang="ja-JP" dirty="0" smtClean="0">
                <a:latin typeface="Arial" charset="0"/>
                <a:ea typeface="ＭＳ Ｐゴシック" charset="0"/>
                <a:cs typeface="ＭＳ Ｐゴシック" charset="0"/>
              </a:rPr>
              <a:t> partial result is used by T2, giving the wrong result</a:t>
            </a:r>
          </a:p>
          <a:p>
            <a:pPr marL="63500" indent="-63500">
              <a:lnSpc>
                <a:spcPct val="110000"/>
              </a:lnSpc>
              <a:buClr>
                <a:schemeClr val="tx1"/>
              </a:buClr>
              <a:buSzPct val="120000"/>
              <a:buFont typeface="Wingdings" charset="0"/>
              <a:buChar char="v"/>
            </a:pPr>
            <a:endParaRPr lang="en-US" sz="2000" dirty="0" smtClean="0">
              <a:solidFill>
                <a:schemeClr val="hlink"/>
              </a:solidFill>
              <a:latin typeface="Arial" charset="0"/>
              <a:ea typeface="ＭＳ Ｐゴシック" charset="0"/>
              <a:cs typeface="ＭＳ Ｐゴシック" charset="0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11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2273300" y="2197100"/>
            <a:ext cx="685800" cy="36933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 dirty="0">
                <a:solidFill>
                  <a:srgbClr val="0000FF"/>
                </a:solidFill>
              </a:rPr>
              <a:t>100</a:t>
            </a:r>
          </a:p>
        </p:txBody>
      </p:sp>
      <p:sp>
        <p:nvSpPr>
          <p:cNvPr id="6" name="Text Box 5"/>
          <p:cNvSpPr txBox="1">
            <a:spLocks noChangeArrowheads="1"/>
          </p:cNvSpPr>
          <p:nvPr/>
        </p:nvSpPr>
        <p:spPr bwMode="auto">
          <a:xfrm>
            <a:off x="3759200" y="2184400"/>
            <a:ext cx="685800" cy="36933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 dirty="0">
                <a:solidFill>
                  <a:srgbClr val="0000FF"/>
                </a:solidFill>
              </a:rPr>
              <a:t>200</a:t>
            </a:r>
          </a:p>
        </p:txBody>
      </p:sp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7670800" y="3695700"/>
            <a:ext cx="685800" cy="36933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 dirty="0">
                <a:solidFill>
                  <a:srgbClr val="0000FF"/>
                </a:solidFill>
              </a:rPr>
              <a:t>0.00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1854200" y="2209800"/>
            <a:ext cx="508000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>
                <a:solidFill>
                  <a:schemeClr val="hlink"/>
                </a:solidFill>
              </a:rPr>
              <a:t>a:</a:t>
            </a:r>
          </a:p>
        </p:txBody>
      </p:sp>
      <p:sp>
        <p:nvSpPr>
          <p:cNvPr id="9" name="Text Box 8"/>
          <p:cNvSpPr txBox="1">
            <a:spLocks noChangeArrowheads="1"/>
          </p:cNvSpPr>
          <p:nvPr/>
        </p:nvSpPr>
        <p:spPr bwMode="auto">
          <a:xfrm>
            <a:off x="3416300" y="2197100"/>
            <a:ext cx="508000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>
                <a:solidFill>
                  <a:schemeClr val="hlink"/>
                </a:solidFill>
              </a:rPr>
              <a:t>b:</a:t>
            </a:r>
          </a:p>
        </p:txBody>
      </p:sp>
      <p:sp>
        <p:nvSpPr>
          <p:cNvPr id="10" name="Text Box 9"/>
          <p:cNvSpPr txBox="1">
            <a:spLocks noChangeArrowheads="1"/>
          </p:cNvSpPr>
          <p:nvPr/>
        </p:nvSpPr>
        <p:spPr bwMode="auto">
          <a:xfrm>
            <a:off x="3251200" y="3302000"/>
            <a:ext cx="685800" cy="36933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 dirty="0"/>
              <a:t> </a:t>
            </a:r>
            <a:r>
              <a:rPr lang="en-US" sz="1800" dirty="0">
                <a:solidFill>
                  <a:srgbClr val="0000FF"/>
                </a:solidFill>
              </a:rPr>
              <a:t>00</a:t>
            </a:r>
          </a:p>
        </p:txBody>
      </p:sp>
      <p:sp>
        <p:nvSpPr>
          <p:cNvPr id="11" name="Text Box 10"/>
          <p:cNvSpPr txBox="1">
            <a:spLocks noChangeArrowheads="1"/>
          </p:cNvSpPr>
          <p:nvPr/>
        </p:nvSpPr>
        <p:spPr bwMode="auto">
          <a:xfrm>
            <a:off x="2895600" y="3314700"/>
            <a:ext cx="508000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>
                <a:solidFill>
                  <a:schemeClr val="hlink"/>
                </a:solidFill>
              </a:rPr>
              <a:t>a:</a:t>
            </a:r>
          </a:p>
        </p:txBody>
      </p:sp>
      <p:sp>
        <p:nvSpPr>
          <p:cNvPr id="12" name="Text Box 11"/>
          <p:cNvSpPr txBox="1">
            <a:spLocks noChangeArrowheads="1"/>
          </p:cNvSpPr>
          <p:nvPr/>
        </p:nvSpPr>
        <p:spPr bwMode="auto">
          <a:xfrm>
            <a:off x="7696200" y="4914900"/>
            <a:ext cx="685800" cy="36933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 dirty="0">
                <a:solidFill>
                  <a:srgbClr val="0000FF"/>
                </a:solidFill>
              </a:rPr>
              <a:t>500</a:t>
            </a:r>
          </a:p>
        </p:txBody>
      </p:sp>
      <p:sp>
        <p:nvSpPr>
          <p:cNvPr id="13" name="Text Box 12"/>
          <p:cNvSpPr txBox="1">
            <a:spLocks noChangeArrowheads="1"/>
          </p:cNvSpPr>
          <p:nvPr/>
        </p:nvSpPr>
        <p:spPr bwMode="auto">
          <a:xfrm>
            <a:off x="7696200" y="4165600"/>
            <a:ext cx="685800" cy="36933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 dirty="0">
                <a:solidFill>
                  <a:srgbClr val="0000FF"/>
                </a:solidFill>
              </a:rPr>
              <a:t>200</a:t>
            </a:r>
          </a:p>
        </p:txBody>
      </p:sp>
      <p:sp>
        <p:nvSpPr>
          <p:cNvPr id="14" name="Line 13"/>
          <p:cNvSpPr>
            <a:spLocks noChangeShapeType="1"/>
          </p:cNvSpPr>
          <p:nvPr/>
        </p:nvSpPr>
        <p:spPr bwMode="auto">
          <a:xfrm>
            <a:off x="647700" y="5486400"/>
            <a:ext cx="6794500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" name="Text Box 14"/>
          <p:cNvSpPr txBox="1">
            <a:spLocks noChangeArrowheads="1"/>
          </p:cNvSpPr>
          <p:nvPr/>
        </p:nvSpPr>
        <p:spPr bwMode="auto">
          <a:xfrm>
            <a:off x="5245100" y="2184400"/>
            <a:ext cx="685800" cy="36933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 dirty="0">
                <a:solidFill>
                  <a:srgbClr val="0000FF"/>
                </a:solidFill>
              </a:rPr>
              <a:t>300</a:t>
            </a:r>
          </a:p>
        </p:txBody>
      </p:sp>
      <p:sp>
        <p:nvSpPr>
          <p:cNvPr id="16" name="Text Box 15"/>
          <p:cNvSpPr txBox="1">
            <a:spLocks noChangeArrowheads="1"/>
          </p:cNvSpPr>
          <p:nvPr/>
        </p:nvSpPr>
        <p:spPr bwMode="auto">
          <a:xfrm>
            <a:off x="4902200" y="2197100"/>
            <a:ext cx="508000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>
                <a:solidFill>
                  <a:schemeClr val="hlink"/>
                </a:solidFill>
              </a:rPr>
              <a:t>c:</a:t>
            </a:r>
          </a:p>
        </p:txBody>
      </p:sp>
      <p:sp>
        <p:nvSpPr>
          <p:cNvPr id="17" name="Text Box 16"/>
          <p:cNvSpPr txBox="1">
            <a:spLocks noChangeArrowheads="1"/>
          </p:cNvSpPr>
          <p:nvPr/>
        </p:nvSpPr>
        <p:spPr bwMode="auto">
          <a:xfrm>
            <a:off x="7658100" y="3352800"/>
            <a:ext cx="698500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>
                <a:solidFill>
                  <a:schemeClr val="hlink"/>
                </a:solidFill>
              </a:rPr>
              <a:t>total</a:t>
            </a:r>
          </a:p>
        </p:txBody>
      </p:sp>
      <p:sp>
        <p:nvSpPr>
          <p:cNvPr id="18" name="Text Box 17"/>
          <p:cNvSpPr txBox="1">
            <a:spLocks noChangeArrowheads="1"/>
          </p:cNvSpPr>
          <p:nvPr/>
        </p:nvSpPr>
        <p:spPr bwMode="auto">
          <a:xfrm>
            <a:off x="3251200" y="4508500"/>
            <a:ext cx="685800" cy="36933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 dirty="0">
                <a:solidFill>
                  <a:srgbClr val="0000FF"/>
                </a:solidFill>
              </a:rPr>
              <a:t>300</a:t>
            </a:r>
          </a:p>
        </p:txBody>
      </p:sp>
      <p:sp>
        <p:nvSpPr>
          <p:cNvPr id="19" name="Text Box 18"/>
          <p:cNvSpPr txBox="1">
            <a:spLocks noChangeArrowheads="1"/>
          </p:cNvSpPr>
          <p:nvPr/>
        </p:nvSpPr>
        <p:spPr bwMode="auto">
          <a:xfrm>
            <a:off x="2908300" y="4521200"/>
            <a:ext cx="508000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>
                <a:solidFill>
                  <a:schemeClr val="hlink"/>
                </a:solidFill>
              </a:rPr>
              <a:t>b:</a:t>
            </a:r>
          </a:p>
        </p:txBody>
      </p:sp>
      <p:sp>
        <p:nvSpPr>
          <p:cNvPr id="20" name="Line 19"/>
          <p:cNvSpPr>
            <a:spLocks noChangeShapeType="1"/>
          </p:cNvSpPr>
          <p:nvPr/>
        </p:nvSpPr>
        <p:spPr bwMode="auto">
          <a:xfrm>
            <a:off x="4127500" y="2794000"/>
            <a:ext cx="12700" cy="26924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21" name="Picture 2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" y="381000"/>
            <a:ext cx="519176" cy="5899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350852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Inconsistent Retrieval Problem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3500" indent="-63500">
              <a:lnSpc>
                <a:spcPct val="100000"/>
              </a:lnSpc>
              <a:buClr>
                <a:schemeClr val="tx1"/>
              </a:buClr>
              <a:buSzPct val="120000"/>
              <a:buFont typeface="Arial"/>
              <a:buChar char="•"/>
            </a:pPr>
            <a:r>
              <a:rPr lang="en-US" dirty="0" smtClean="0">
                <a:latin typeface="Arial" charset="0"/>
                <a:ea typeface="ＭＳ Ｐゴシック" charset="0"/>
                <a:cs typeface="ＭＳ Ｐゴシック" charset="0"/>
              </a:rPr>
              <a:t> Partial, incomplete results of one transaction are retrieved by another transaction.</a:t>
            </a:r>
          </a:p>
          <a:p>
            <a:pPr marL="63500" indent="-63500">
              <a:lnSpc>
                <a:spcPct val="100000"/>
              </a:lnSpc>
              <a:buClr>
                <a:schemeClr val="tx1"/>
              </a:buClr>
              <a:buSzPct val="120000"/>
              <a:buFont typeface="Wingdings" charset="0"/>
              <a:buNone/>
            </a:pPr>
            <a:r>
              <a:rPr lang="en-US" dirty="0" smtClean="0">
                <a:latin typeface="Arial" charset="0"/>
                <a:ea typeface="ＭＳ Ｐゴシック" charset="0"/>
                <a:cs typeface="ＭＳ Ｐゴシック" charset="0"/>
              </a:rPr>
              <a:t>	</a:t>
            </a:r>
          </a:p>
          <a:p>
            <a:pPr marL="63500" indent="-63500">
              <a:lnSpc>
                <a:spcPct val="100000"/>
              </a:lnSpc>
              <a:buClr>
                <a:schemeClr val="tx1"/>
              </a:buClr>
              <a:buSzPct val="120000"/>
              <a:buFont typeface="Wingdings" charset="0"/>
              <a:buNone/>
            </a:pPr>
            <a:r>
              <a:rPr lang="en-US" sz="3200" dirty="0" smtClean="0">
                <a:latin typeface="Arial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3200" u="sng" dirty="0" smtClean="0">
                <a:solidFill>
                  <a:srgbClr val="0000FF"/>
                </a:solidFill>
                <a:latin typeface="Arial" charset="0"/>
                <a:ea typeface="ＭＳ Ｐゴシック" charset="0"/>
                <a:cs typeface="ＭＳ Ｐゴシック" charset="0"/>
              </a:rPr>
              <a:t>Transaction T1</a:t>
            </a:r>
            <a:r>
              <a:rPr lang="en-US" sz="3200" u="sng" dirty="0" smtClean="0">
                <a:solidFill>
                  <a:schemeClr val="hlink"/>
                </a:solidFill>
                <a:latin typeface="Arial" charset="0"/>
                <a:ea typeface="ＭＳ Ｐゴシック" charset="0"/>
                <a:cs typeface="ＭＳ Ｐゴシック" charset="0"/>
              </a:rPr>
              <a:t>	Transaction T2 </a:t>
            </a:r>
          </a:p>
          <a:p>
            <a:pPr marL="63500" indent="-63500">
              <a:lnSpc>
                <a:spcPct val="100000"/>
              </a:lnSpc>
              <a:buClr>
                <a:schemeClr val="tx1"/>
              </a:buClr>
              <a:buSzPct val="120000"/>
              <a:buFont typeface="Wingdings" charset="0"/>
              <a:buNone/>
            </a:pPr>
            <a:r>
              <a:rPr lang="en-US" sz="2000" dirty="0" smtClean="0">
                <a:solidFill>
                  <a:srgbClr val="0000FF"/>
                </a:solidFill>
                <a:latin typeface="Arial" charset="0"/>
                <a:ea typeface="ＭＳ Ｐゴシック" charset="0"/>
                <a:cs typeface="ＭＳ Ｐゴシック" charset="0"/>
              </a:rPr>
              <a:t>a.withdraw(100)</a:t>
            </a:r>
            <a:r>
              <a:rPr lang="en-US" sz="2800" dirty="0" smtClean="0">
                <a:solidFill>
                  <a:srgbClr val="0000FF"/>
                </a:solidFill>
                <a:latin typeface="Arial" charset="0"/>
                <a:ea typeface="ＭＳ Ｐゴシック" charset="0"/>
                <a:cs typeface="ＭＳ Ｐゴシック" charset="0"/>
              </a:rPr>
              <a:t>	</a:t>
            </a:r>
          </a:p>
          <a:p>
            <a:pPr marL="177800" lvl="1" indent="279400">
              <a:lnSpc>
                <a:spcPct val="100000"/>
              </a:lnSpc>
              <a:buClr>
                <a:schemeClr val="tx1"/>
              </a:buClr>
              <a:buSzPct val="120000"/>
              <a:buFont typeface="Wingdings" charset="0"/>
              <a:buNone/>
            </a:pPr>
            <a:r>
              <a:rPr lang="en-US" dirty="0" smtClean="0">
                <a:solidFill>
                  <a:schemeClr val="hlink"/>
                </a:solidFill>
                <a:latin typeface="Arial" charset="0"/>
                <a:ea typeface="ＭＳ Ｐゴシック" charset="0"/>
              </a:rPr>
              <a:t>			       	total = </a:t>
            </a:r>
            <a:r>
              <a:rPr lang="en-US" dirty="0" err="1" smtClean="0">
                <a:solidFill>
                  <a:schemeClr val="hlink"/>
                </a:solidFill>
                <a:latin typeface="Arial" charset="0"/>
                <a:ea typeface="ＭＳ Ｐゴシック" charset="0"/>
              </a:rPr>
              <a:t>a.getBalance</a:t>
            </a:r>
            <a:r>
              <a:rPr lang="en-US" dirty="0" smtClean="0">
                <a:solidFill>
                  <a:schemeClr val="hlink"/>
                </a:solidFill>
                <a:latin typeface="Arial" charset="0"/>
                <a:ea typeface="ＭＳ Ｐゴシック" charset="0"/>
              </a:rPr>
              <a:t>()</a:t>
            </a:r>
          </a:p>
          <a:p>
            <a:pPr marL="177800" lvl="1" indent="279400">
              <a:lnSpc>
                <a:spcPct val="100000"/>
              </a:lnSpc>
              <a:buClr>
                <a:schemeClr val="tx1"/>
              </a:buClr>
              <a:buSzPct val="120000"/>
              <a:buFont typeface="Wingdings" charset="0"/>
              <a:buNone/>
            </a:pPr>
            <a:r>
              <a:rPr lang="en-US" dirty="0" smtClean="0">
                <a:solidFill>
                  <a:schemeClr val="hlink"/>
                </a:solidFill>
                <a:latin typeface="Arial" charset="0"/>
                <a:ea typeface="ＭＳ Ｐゴシック" charset="0"/>
              </a:rPr>
              <a:t>			       	total = total + </a:t>
            </a:r>
            <a:r>
              <a:rPr lang="en-US" dirty="0" err="1" smtClean="0">
                <a:solidFill>
                  <a:schemeClr val="hlink"/>
                </a:solidFill>
                <a:latin typeface="Arial" charset="0"/>
                <a:ea typeface="ＭＳ Ｐゴシック" charset="0"/>
              </a:rPr>
              <a:t>b.getBalance</a:t>
            </a:r>
            <a:endParaRPr lang="en-US" dirty="0" smtClean="0">
              <a:solidFill>
                <a:schemeClr val="hlink"/>
              </a:solidFill>
              <a:latin typeface="Arial" charset="0"/>
              <a:ea typeface="ＭＳ Ｐゴシック" charset="0"/>
            </a:endParaRPr>
          </a:p>
          <a:p>
            <a:pPr marL="63500" indent="-63500">
              <a:lnSpc>
                <a:spcPct val="100000"/>
              </a:lnSpc>
              <a:buClr>
                <a:schemeClr val="tx1"/>
              </a:buClr>
              <a:buSzPct val="120000"/>
              <a:buFont typeface="Wingdings" charset="0"/>
              <a:buNone/>
            </a:pPr>
            <a:r>
              <a:rPr lang="en-US" sz="2000" dirty="0" smtClean="0">
                <a:solidFill>
                  <a:srgbClr val="0000FF"/>
                </a:solidFill>
                <a:latin typeface="Arial" charset="0"/>
                <a:ea typeface="ＭＳ Ｐゴシック" charset="0"/>
                <a:cs typeface="ＭＳ Ｐゴシック" charset="0"/>
              </a:rPr>
              <a:t>b.deposit(100) </a:t>
            </a:r>
            <a:r>
              <a:rPr lang="en-US" sz="2000" dirty="0" smtClean="0">
                <a:solidFill>
                  <a:schemeClr val="bg2"/>
                </a:solidFill>
                <a:latin typeface="Arial" charset="0"/>
                <a:ea typeface="ＭＳ Ｐゴシック" charset="0"/>
                <a:cs typeface="ＭＳ Ｐゴシック" charset="0"/>
              </a:rPr>
              <a:t>			       	</a:t>
            </a:r>
          </a:p>
          <a:p>
            <a:pPr marL="63500" indent="-63500">
              <a:lnSpc>
                <a:spcPct val="100000"/>
              </a:lnSpc>
              <a:buClr>
                <a:schemeClr val="tx1"/>
              </a:buClr>
              <a:buSzPct val="120000"/>
              <a:buFont typeface="Wingdings" charset="0"/>
              <a:buNone/>
            </a:pPr>
            <a:r>
              <a:rPr lang="en-US" sz="2000" dirty="0" smtClean="0">
                <a:solidFill>
                  <a:schemeClr val="bg2"/>
                </a:solidFill>
                <a:latin typeface="Arial" charset="0"/>
                <a:ea typeface="ＭＳ Ｐゴシック" charset="0"/>
                <a:cs typeface="ＭＳ Ｐゴシック" charset="0"/>
              </a:rPr>
              <a:t>					</a:t>
            </a:r>
            <a:r>
              <a:rPr lang="en-US" sz="2000" dirty="0" smtClean="0">
                <a:solidFill>
                  <a:schemeClr val="hlink"/>
                </a:solidFill>
                <a:latin typeface="Arial" charset="0"/>
                <a:ea typeface="ＭＳ Ｐゴシック" charset="0"/>
                <a:cs typeface="ＭＳ Ｐゴシック" charset="0"/>
              </a:rPr>
              <a:t>total = total + </a:t>
            </a:r>
            <a:r>
              <a:rPr lang="en-US" sz="2000" dirty="0" err="1" smtClean="0">
                <a:solidFill>
                  <a:schemeClr val="hlink"/>
                </a:solidFill>
                <a:latin typeface="Arial" charset="0"/>
                <a:ea typeface="ＭＳ Ｐゴシック" charset="0"/>
                <a:cs typeface="ＭＳ Ｐゴシック" charset="0"/>
              </a:rPr>
              <a:t>c.getBalance</a:t>
            </a:r>
            <a:endParaRPr lang="en-US" sz="2000" dirty="0" smtClean="0">
              <a:solidFill>
                <a:schemeClr val="bg2"/>
              </a:solidFill>
              <a:latin typeface="Arial" charset="0"/>
              <a:ea typeface="ＭＳ Ｐゴシック" charset="0"/>
              <a:cs typeface="ＭＳ Ｐゴシック" charset="0"/>
            </a:endParaRPr>
          </a:p>
          <a:p>
            <a:pPr marL="63500" indent="-63500">
              <a:lnSpc>
                <a:spcPct val="100000"/>
              </a:lnSpc>
              <a:buClr>
                <a:schemeClr val="tx1"/>
              </a:buClr>
              <a:buSzPct val="120000"/>
              <a:buFont typeface="Wingdings" charset="0"/>
              <a:buNone/>
            </a:pPr>
            <a:r>
              <a:rPr lang="en-US" sz="2000" dirty="0" smtClean="0">
                <a:solidFill>
                  <a:schemeClr val="hlink"/>
                </a:solidFill>
                <a:latin typeface="Arial" charset="0"/>
                <a:ea typeface="ＭＳ Ｐゴシック" charset="0"/>
                <a:cs typeface="ＭＳ Ｐゴシック" charset="0"/>
              </a:rPr>
              <a:t>				        </a:t>
            </a:r>
          </a:p>
          <a:p>
            <a:pPr marL="63500" indent="-63500">
              <a:buClr>
                <a:schemeClr val="tx1"/>
              </a:buClr>
              <a:buSzPct val="120000"/>
              <a:buFont typeface="Arial"/>
              <a:buChar char="•"/>
            </a:pPr>
            <a:r>
              <a:rPr lang="en-US" dirty="0" smtClean="0">
                <a:latin typeface="Arial" charset="0"/>
                <a:ea typeface="ＭＳ Ｐゴシック" charset="0"/>
                <a:cs typeface="ＭＳ Ｐゴシック" charset="0"/>
              </a:rPr>
              <a:t> T1</a:t>
            </a:r>
            <a:r>
              <a:rPr lang="ja-JP" altLang="en-US" dirty="0" smtClean="0">
                <a:latin typeface="Arial" charset="0"/>
                <a:ea typeface="ＭＳ Ｐゴシック" charset="0"/>
                <a:cs typeface="ＭＳ Ｐゴシック" charset="0"/>
              </a:rPr>
              <a:t>’</a:t>
            </a:r>
            <a:r>
              <a:rPr lang="en-US" altLang="ja-JP" dirty="0" err="1" smtClean="0">
                <a:latin typeface="Arial" charset="0"/>
                <a:ea typeface="ＭＳ Ｐゴシック" charset="0"/>
                <a:cs typeface="ＭＳ Ｐゴシック" charset="0"/>
              </a:rPr>
              <a:t>s</a:t>
            </a:r>
            <a:r>
              <a:rPr lang="en-US" altLang="ja-JP" dirty="0" smtClean="0">
                <a:latin typeface="Arial" charset="0"/>
                <a:ea typeface="ＭＳ Ｐゴシック" charset="0"/>
                <a:cs typeface="ＭＳ Ｐゴシック" charset="0"/>
              </a:rPr>
              <a:t> partial result is used by T2, giving the wrong result</a:t>
            </a:r>
          </a:p>
          <a:p>
            <a:pPr marL="63500" indent="-63500">
              <a:lnSpc>
                <a:spcPct val="110000"/>
              </a:lnSpc>
              <a:buClr>
                <a:schemeClr val="tx1"/>
              </a:buClr>
              <a:buSzPct val="120000"/>
              <a:buFont typeface="Wingdings" charset="0"/>
              <a:buChar char="v"/>
            </a:pPr>
            <a:endParaRPr lang="en-US" sz="2000" dirty="0" smtClean="0">
              <a:solidFill>
                <a:schemeClr val="hlink"/>
              </a:solidFill>
              <a:latin typeface="Arial" charset="0"/>
              <a:ea typeface="ＭＳ Ｐゴシック" charset="0"/>
              <a:cs typeface="ＭＳ Ｐゴシック" charset="0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12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2273300" y="2197100"/>
            <a:ext cx="685800" cy="36933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 dirty="0">
                <a:solidFill>
                  <a:srgbClr val="0000FF"/>
                </a:solidFill>
              </a:rPr>
              <a:t>100</a:t>
            </a:r>
          </a:p>
        </p:txBody>
      </p:sp>
      <p:sp>
        <p:nvSpPr>
          <p:cNvPr id="6" name="Text Box 5"/>
          <p:cNvSpPr txBox="1">
            <a:spLocks noChangeArrowheads="1"/>
          </p:cNvSpPr>
          <p:nvPr/>
        </p:nvSpPr>
        <p:spPr bwMode="auto">
          <a:xfrm>
            <a:off x="3759200" y="2184400"/>
            <a:ext cx="685800" cy="36933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 dirty="0">
                <a:solidFill>
                  <a:srgbClr val="0000FF"/>
                </a:solidFill>
              </a:rPr>
              <a:t>200</a:t>
            </a:r>
          </a:p>
        </p:txBody>
      </p:sp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7670800" y="3695700"/>
            <a:ext cx="685800" cy="36933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 dirty="0">
                <a:solidFill>
                  <a:srgbClr val="0000FF"/>
                </a:solidFill>
              </a:rPr>
              <a:t>0.00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1854200" y="2209800"/>
            <a:ext cx="508000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>
                <a:solidFill>
                  <a:schemeClr val="hlink"/>
                </a:solidFill>
              </a:rPr>
              <a:t>a:</a:t>
            </a:r>
          </a:p>
        </p:txBody>
      </p:sp>
      <p:sp>
        <p:nvSpPr>
          <p:cNvPr id="9" name="Text Box 8"/>
          <p:cNvSpPr txBox="1">
            <a:spLocks noChangeArrowheads="1"/>
          </p:cNvSpPr>
          <p:nvPr/>
        </p:nvSpPr>
        <p:spPr bwMode="auto">
          <a:xfrm>
            <a:off x="3416300" y="2197100"/>
            <a:ext cx="508000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>
                <a:solidFill>
                  <a:schemeClr val="hlink"/>
                </a:solidFill>
              </a:rPr>
              <a:t>b:</a:t>
            </a:r>
          </a:p>
        </p:txBody>
      </p:sp>
      <p:sp>
        <p:nvSpPr>
          <p:cNvPr id="10" name="Text Box 9"/>
          <p:cNvSpPr txBox="1">
            <a:spLocks noChangeArrowheads="1"/>
          </p:cNvSpPr>
          <p:nvPr/>
        </p:nvSpPr>
        <p:spPr bwMode="auto">
          <a:xfrm>
            <a:off x="3251200" y="3302000"/>
            <a:ext cx="685800" cy="36933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 dirty="0"/>
              <a:t> </a:t>
            </a:r>
            <a:r>
              <a:rPr lang="en-US" sz="1800" dirty="0">
                <a:solidFill>
                  <a:srgbClr val="0000FF"/>
                </a:solidFill>
              </a:rPr>
              <a:t>00</a:t>
            </a:r>
          </a:p>
        </p:txBody>
      </p:sp>
      <p:sp>
        <p:nvSpPr>
          <p:cNvPr id="11" name="Text Box 10"/>
          <p:cNvSpPr txBox="1">
            <a:spLocks noChangeArrowheads="1"/>
          </p:cNvSpPr>
          <p:nvPr/>
        </p:nvSpPr>
        <p:spPr bwMode="auto">
          <a:xfrm>
            <a:off x="2895600" y="3314700"/>
            <a:ext cx="508000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>
                <a:solidFill>
                  <a:schemeClr val="hlink"/>
                </a:solidFill>
              </a:rPr>
              <a:t>a:</a:t>
            </a:r>
          </a:p>
        </p:txBody>
      </p:sp>
      <p:sp>
        <p:nvSpPr>
          <p:cNvPr id="12" name="Text Box 11"/>
          <p:cNvSpPr txBox="1">
            <a:spLocks noChangeArrowheads="1"/>
          </p:cNvSpPr>
          <p:nvPr/>
        </p:nvSpPr>
        <p:spPr bwMode="auto">
          <a:xfrm>
            <a:off x="7696200" y="4914900"/>
            <a:ext cx="685800" cy="36933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 dirty="0">
                <a:solidFill>
                  <a:srgbClr val="0000FF"/>
                </a:solidFill>
              </a:rPr>
              <a:t>500</a:t>
            </a:r>
          </a:p>
        </p:txBody>
      </p:sp>
      <p:sp>
        <p:nvSpPr>
          <p:cNvPr id="13" name="Text Box 12"/>
          <p:cNvSpPr txBox="1">
            <a:spLocks noChangeArrowheads="1"/>
          </p:cNvSpPr>
          <p:nvPr/>
        </p:nvSpPr>
        <p:spPr bwMode="auto">
          <a:xfrm>
            <a:off x="7696200" y="4165600"/>
            <a:ext cx="685800" cy="36933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 dirty="0">
                <a:solidFill>
                  <a:srgbClr val="0000FF"/>
                </a:solidFill>
              </a:rPr>
              <a:t>200</a:t>
            </a:r>
          </a:p>
        </p:txBody>
      </p:sp>
      <p:sp>
        <p:nvSpPr>
          <p:cNvPr id="14" name="Line 13"/>
          <p:cNvSpPr>
            <a:spLocks noChangeShapeType="1"/>
          </p:cNvSpPr>
          <p:nvPr/>
        </p:nvSpPr>
        <p:spPr bwMode="auto">
          <a:xfrm>
            <a:off x="647700" y="5486400"/>
            <a:ext cx="6794500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" name="Text Box 14"/>
          <p:cNvSpPr txBox="1">
            <a:spLocks noChangeArrowheads="1"/>
          </p:cNvSpPr>
          <p:nvPr/>
        </p:nvSpPr>
        <p:spPr bwMode="auto">
          <a:xfrm>
            <a:off x="5245100" y="2184400"/>
            <a:ext cx="685800" cy="36933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 dirty="0">
                <a:solidFill>
                  <a:srgbClr val="0000FF"/>
                </a:solidFill>
              </a:rPr>
              <a:t>300</a:t>
            </a:r>
          </a:p>
        </p:txBody>
      </p:sp>
      <p:sp>
        <p:nvSpPr>
          <p:cNvPr id="16" name="Text Box 15"/>
          <p:cNvSpPr txBox="1">
            <a:spLocks noChangeArrowheads="1"/>
          </p:cNvSpPr>
          <p:nvPr/>
        </p:nvSpPr>
        <p:spPr bwMode="auto">
          <a:xfrm>
            <a:off x="4902200" y="2197100"/>
            <a:ext cx="508000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>
                <a:solidFill>
                  <a:schemeClr val="hlink"/>
                </a:solidFill>
              </a:rPr>
              <a:t>c:</a:t>
            </a:r>
          </a:p>
        </p:txBody>
      </p:sp>
      <p:sp>
        <p:nvSpPr>
          <p:cNvPr id="17" name="Text Box 16"/>
          <p:cNvSpPr txBox="1">
            <a:spLocks noChangeArrowheads="1"/>
          </p:cNvSpPr>
          <p:nvPr/>
        </p:nvSpPr>
        <p:spPr bwMode="auto">
          <a:xfrm>
            <a:off x="7658100" y="3352800"/>
            <a:ext cx="698500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>
                <a:solidFill>
                  <a:schemeClr val="hlink"/>
                </a:solidFill>
              </a:rPr>
              <a:t>total</a:t>
            </a:r>
          </a:p>
        </p:txBody>
      </p:sp>
      <p:sp>
        <p:nvSpPr>
          <p:cNvPr id="18" name="Text Box 17"/>
          <p:cNvSpPr txBox="1">
            <a:spLocks noChangeArrowheads="1"/>
          </p:cNvSpPr>
          <p:nvPr/>
        </p:nvSpPr>
        <p:spPr bwMode="auto">
          <a:xfrm>
            <a:off x="3251200" y="4508500"/>
            <a:ext cx="685800" cy="36933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 dirty="0">
                <a:solidFill>
                  <a:srgbClr val="0000FF"/>
                </a:solidFill>
              </a:rPr>
              <a:t>300</a:t>
            </a:r>
          </a:p>
        </p:txBody>
      </p:sp>
      <p:sp>
        <p:nvSpPr>
          <p:cNvPr id="19" name="Text Box 18"/>
          <p:cNvSpPr txBox="1">
            <a:spLocks noChangeArrowheads="1"/>
          </p:cNvSpPr>
          <p:nvPr/>
        </p:nvSpPr>
        <p:spPr bwMode="auto">
          <a:xfrm>
            <a:off x="2908300" y="4521200"/>
            <a:ext cx="508000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>
                <a:solidFill>
                  <a:schemeClr val="hlink"/>
                </a:solidFill>
              </a:rPr>
              <a:t>b:</a:t>
            </a:r>
          </a:p>
        </p:txBody>
      </p:sp>
      <p:sp>
        <p:nvSpPr>
          <p:cNvPr id="20" name="Line 19"/>
          <p:cNvSpPr>
            <a:spLocks noChangeShapeType="1"/>
          </p:cNvSpPr>
          <p:nvPr/>
        </p:nvSpPr>
        <p:spPr bwMode="auto">
          <a:xfrm>
            <a:off x="4127500" y="2794000"/>
            <a:ext cx="12700" cy="26924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“Correct”?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0000"/>
              </a:lnSpc>
              <a:buClr>
                <a:schemeClr val="tx1"/>
              </a:buClr>
              <a:buSzPct val="120000"/>
              <a:buFont typeface="Arial"/>
              <a:buChar char="•"/>
            </a:pPr>
            <a:r>
              <a:rPr lang="en-US" dirty="0" smtClean="0"/>
              <a:t>How would you define correctness?</a:t>
            </a:r>
          </a:p>
          <a:p>
            <a:pPr>
              <a:lnSpc>
                <a:spcPct val="100000"/>
              </a:lnSpc>
              <a:buClr>
                <a:schemeClr val="tx1"/>
              </a:buClr>
              <a:buSzPct val="120000"/>
              <a:buFont typeface="Arial"/>
              <a:buChar char="•"/>
            </a:pPr>
            <a:endParaRPr lang="en-US" sz="2000" dirty="0"/>
          </a:p>
          <a:p>
            <a:pPr>
              <a:lnSpc>
                <a:spcPct val="100000"/>
              </a:lnSpc>
              <a:buClr>
                <a:schemeClr val="tx1"/>
              </a:buClr>
              <a:buSzPct val="120000"/>
              <a:buFont typeface="Arial"/>
              <a:buChar char="•"/>
            </a:pPr>
            <a:endParaRPr lang="en-US" sz="2000" dirty="0" smtClean="0"/>
          </a:p>
          <a:p>
            <a:pPr>
              <a:lnSpc>
                <a:spcPct val="100000"/>
              </a:lnSpc>
              <a:buClr>
                <a:schemeClr val="tx1"/>
              </a:buClr>
              <a:buSzPct val="120000"/>
              <a:buNone/>
            </a:pPr>
            <a:endParaRPr lang="en-US" sz="2000" dirty="0" smtClean="0"/>
          </a:p>
          <a:p>
            <a:pPr>
              <a:lnSpc>
                <a:spcPct val="100000"/>
              </a:lnSpc>
              <a:buClr>
                <a:schemeClr val="tx1"/>
              </a:buClr>
              <a:buSzPct val="120000"/>
              <a:buNone/>
            </a:pPr>
            <a:endParaRPr lang="en-US" sz="2000" b="1" dirty="0" smtClean="0"/>
          </a:p>
          <a:p>
            <a:pPr>
              <a:lnSpc>
                <a:spcPct val="100000"/>
              </a:lnSpc>
              <a:buClr>
                <a:schemeClr val="tx1"/>
              </a:buClr>
              <a:buSzPct val="120000"/>
              <a:buNone/>
            </a:pPr>
            <a:r>
              <a:rPr lang="en-US" b="1" dirty="0" smtClean="0"/>
              <a:t>   </a:t>
            </a:r>
            <a:r>
              <a:rPr lang="en-US" b="1" u="sng" dirty="0" smtClean="0">
                <a:solidFill>
                  <a:srgbClr val="0000FF"/>
                </a:solidFill>
              </a:rPr>
              <a:t>Transaction T1  </a:t>
            </a:r>
            <a:r>
              <a:rPr lang="en-US" b="1" u="sng" dirty="0" smtClean="0">
                <a:solidFill>
                  <a:schemeClr val="hlink"/>
                </a:solidFill>
              </a:rPr>
              <a:t>	             Transaction T2 </a:t>
            </a:r>
          </a:p>
          <a:p>
            <a:pPr marL="285750" lvl="1" indent="-285750">
              <a:lnSpc>
                <a:spcPct val="100000"/>
              </a:lnSpc>
              <a:buClr>
                <a:schemeClr val="tx1"/>
              </a:buClr>
              <a:buSzPct val="120000"/>
              <a:buNone/>
            </a:pPr>
            <a:r>
              <a:rPr lang="en-US" sz="1600" b="1" dirty="0" smtClean="0">
                <a:solidFill>
                  <a:srgbClr val="0000FF"/>
                </a:solidFill>
              </a:rPr>
              <a:t>balance = </a:t>
            </a:r>
            <a:r>
              <a:rPr lang="en-US" sz="1600" b="1" dirty="0" err="1" smtClean="0">
                <a:solidFill>
                  <a:srgbClr val="0000FF"/>
                </a:solidFill>
              </a:rPr>
              <a:t>b.getBalance</a:t>
            </a:r>
            <a:r>
              <a:rPr lang="en-US" sz="1600" b="1" dirty="0" smtClean="0">
                <a:solidFill>
                  <a:srgbClr val="0000FF"/>
                </a:solidFill>
              </a:rPr>
              <a:t>()</a:t>
            </a:r>
            <a:r>
              <a:rPr lang="en-US" sz="2000" b="1" dirty="0" smtClean="0">
                <a:solidFill>
                  <a:srgbClr val="0000FF"/>
                </a:solidFill>
              </a:rPr>
              <a:t>		</a:t>
            </a:r>
            <a:r>
              <a:rPr lang="en-US" sz="1600" b="1" dirty="0">
                <a:solidFill>
                  <a:schemeClr val="hlink"/>
                </a:solidFill>
              </a:rPr>
              <a:t>balance = </a:t>
            </a:r>
            <a:r>
              <a:rPr lang="en-US" sz="1600" b="1" dirty="0" err="1">
                <a:solidFill>
                  <a:schemeClr val="hlink"/>
                </a:solidFill>
              </a:rPr>
              <a:t>b.getBalance</a:t>
            </a:r>
            <a:r>
              <a:rPr lang="en-US" sz="1600" b="1" dirty="0">
                <a:solidFill>
                  <a:schemeClr val="hlink"/>
                </a:solidFill>
              </a:rPr>
              <a:t>(</a:t>
            </a:r>
            <a:r>
              <a:rPr lang="en-US" sz="1600" b="1" dirty="0" smtClean="0">
                <a:solidFill>
                  <a:schemeClr val="hlink"/>
                </a:solidFill>
              </a:rPr>
              <a:t>)</a:t>
            </a:r>
            <a:endParaRPr lang="en-US" sz="2000" b="1" dirty="0" smtClean="0">
              <a:solidFill>
                <a:srgbClr val="0000FF"/>
              </a:solidFill>
            </a:endParaRPr>
          </a:p>
          <a:p>
            <a:pPr>
              <a:lnSpc>
                <a:spcPct val="100000"/>
              </a:lnSpc>
              <a:buClr>
                <a:schemeClr val="tx1"/>
              </a:buClr>
              <a:buSzPct val="120000"/>
              <a:buNone/>
            </a:pPr>
            <a:r>
              <a:rPr lang="en-US" sz="1600" b="1" dirty="0" err="1" smtClean="0">
                <a:solidFill>
                  <a:srgbClr val="0000FF"/>
                </a:solidFill>
              </a:rPr>
              <a:t>b.setBalance</a:t>
            </a:r>
            <a:r>
              <a:rPr lang="en-US" sz="1600" b="1" dirty="0" smtClean="0">
                <a:solidFill>
                  <a:srgbClr val="0000FF"/>
                </a:solidFill>
              </a:rPr>
              <a:t> = (balance*1.1)</a:t>
            </a:r>
            <a:r>
              <a:rPr lang="en-US" sz="1600" b="1" dirty="0" smtClean="0">
                <a:solidFill>
                  <a:schemeClr val="hlink"/>
                </a:solidFill>
              </a:rPr>
              <a:t>		</a:t>
            </a:r>
            <a:r>
              <a:rPr lang="en-US" sz="1600" b="1" dirty="0" err="1">
                <a:solidFill>
                  <a:schemeClr val="hlink"/>
                </a:solidFill>
              </a:rPr>
              <a:t>b.setBalance</a:t>
            </a:r>
            <a:r>
              <a:rPr lang="en-US" sz="1600" b="1" dirty="0">
                <a:solidFill>
                  <a:schemeClr val="hlink"/>
                </a:solidFill>
              </a:rPr>
              <a:t>(balance*</a:t>
            </a:r>
            <a:r>
              <a:rPr lang="en-US" sz="1600" b="1" dirty="0" smtClean="0">
                <a:solidFill>
                  <a:schemeClr val="hlink"/>
                </a:solidFill>
              </a:rPr>
              <a:t>1.1)</a:t>
            </a:r>
            <a:r>
              <a:rPr lang="en-US" sz="1600" b="1" dirty="0" smtClean="0">
                <a:solidFill>
                  <a:schemeClr val="bg2"/>
                </a:solidFill>
              </a:rPr>
              <a:t>		</a:t>
            </a:r>
          </a:p>
          <a:p>
            <a:pPr>
              <a:lnSpc>
                <a:spcPct val="100000"/>
              </a:lnSpc>
              <a:buClr>
                <a:schemeClr val="tx1"/>
              </a:buClr>
              <a:buSzPct val="120000"/>
              <a:buNone/>
            </a:pPr>
            <a:r>
              <a:rPr lang="en-US" sz="1600" b="1" dirty="0" err="1" smtClean="0">
                <a:solidFill>
                  <a:srgbClr val="0000FF"/>
                </a:solidFill>
              </a:rPr>
              <a:t>a.withdraw</a:t>
            </a:r>
            <a:r>
              <a:rPr lang="en-US" sz="1600" b="1" dirty="0" smtClean="0">
                <a:solidFill>
                  <a:srgbClr val="0000FF"/>
                </a:solidFill>
              </a:rPr>
              <a:t>(balance* 0.1)		</a:t>
            </a:r>
            <a:r>
              <a:rPr lang="en-US" sz="1600" b="1" dirty="0" err="1">
                <a:solidFill>
                  <a:schemeClr val="hlink"/>
                </a:solidFill>
              </a:rPr>
              <a:t>c.withdraw</a:t>
            </a:r>
            <a:r>
              <a:rPr lang="en-US" sz="1600" b="1" dirty="0">
                <a:solidFill>
                  <a:schemeClr val="hlink"/>
                </a:solidFill>
              </a:rPr>
              <a:t>(balance*0.1)</a:t>
            </a:r>
            <a:endParaRPr lang="en-US" sz="1600" b="1" dirty="0" smtClean="0">
              <a:solidFill>
                <a:srgbClr val="0000FF"/>
              </a:solidFill>
            </a:endParaRPr>
          </a:p>
          <a:p>
            <a:pPr>
              <a:lnSpc>
                <a:spcPct val="100000"/>
              </a:lnSpc>
              <a:buClr>
                <a:schemeClr val="tx1"/>
              </a:buClr>
              <a:buSzPct val="120000"/>
              <a:buNone/>
            </a:pPr>
            <a:r>
              <a:rPr lang="en-US" sz="1600" b="1" dirty="0" smtClean="0">
                <a:solidFill>
                  <a:schemeClr val="hlink"/>
                </a:solidFill>
              </a:rPr>
              <a:t>				        	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13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Line 3"/>
          <p:cNvSpPr>
            <a:spLocks noChangeShapeType="1"/>
          </p:cNvSpPr>
          <p:nvPr/>
        </p:nvSpPr>
        <p:spPr bwMode="auto">
          <a:xfrm>
            <a:off x="3962400" y="3200400"/>
            <a:ext cx="0" cy="17526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" name="Text Box 5"/>
          <p:cNvSpPr txBox="1">
            <a:spLocks noChangeArrowheads="1"/>
          </p:cNvSpPr>
          <p:nvPr/>
        </p:nvSpPr>
        <p:spPr bwMode="auto">
          <a:xfrm>
            <a:off x="4114800" y="2692400"/>
            <a:ext cx="685800" cy="36933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 dirty="0">
                <a:solidFill>
                  <a:srgbClr val="0000FF"/>
                </a:solidFill>
              </a:rPr>
              <a:t>100</a:t>
            </a:r>
          </a:p>
        </p:txBody>
      </p:sp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5524500" y="2679700"/>
            <a:ext cx="685800" cy="36933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 dirty="0">
                <a:solidFill>
                  <a:srgbClr val="0000FF"/>
                </a:solidFill>
              </a:rPr>
              <a:t>200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6921500" y="2679700"/>
            <a:ext cx="685800" cy="36933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 dirty="0">
                <a:solidFill>
                  <a:srgbClr val="0000FF"/>
                </a:solidFill>
              </a:rPr>
              <a:t>300</a:t>
            </a:r>
          </a:p>
        </p:txBody>
      </p:sp>
      <p:sp>
        <p:nvSpPr>
          <p:cNvPr id="9" name="Text Box 8"/>
          <p:cNvSpPr txBox="1">
            <a:spLocks noChangeArrowheads="1"/>
          </p:cNvSpPr>
          <p:nvPr/>
        </p:nvSpPr>
        <p:spPr bwMode="auto">
          <a:xfrm>
            <a:off x="3695700" y="2705100"/>
            <a:ext cx="508000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>
                <a:solidFill>
                  <a:schemeClr val="hlink"/>
                </a:solidFill>
              </a:rPr>
              <a:t>a:</a:t>
            </a:r>
          </a:p>
        </p:txBody>
      </p:sp>
      <p:sp>
        <p:nvSpPr>
          <p:cNvPr id="10" name="Text Box 9"/>
          <p:cNvSpPr txBox="1">
            <a:spLocks noChangeArrowheads="1"/>
          </p:cNvSpPr>
          <p:nvPr/>
        </p:nvSpPr>
        <p:spPr bwMode="auto">
          <a:xfrm>
            <a:off x="5181600" y="2692400"/>
            <a:ext cx="508000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>
                <a:solidFill>
                  <a:schemeClr val="hlink"/>
                </a:solidFill>
              </a:rPr>
              <a:t>b:</a:t>
            </a:r>
          </a:p>
        </p:txBody>
      </p:sp>
      <p:sp>
        <p:nvSpPr>
          <p:cNvPr id="11" name="Text Box 10"/>
          <p:cNvSpPr txBox="1">
            <a:spLocks noChangeArrowheads="1"/>
          </p:cNvSpPr>
          <p:nvPr/>
        </p:nvSpPr>
        <p:spPr bwMode="auto">
          <a:xfrm>
            <a:off x="6578600" y="2692400"/>
            <a:ext cx="508000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>
                <a:solidFill>
                  <a:schemeClr val="hlink"/>
                </a:solidFill>
              </a:rPr>
              <a:t>c:</a:t>
            </a:r>
          </a:p>
        </p:txBody>
      </p:sp>
      <p:sp>
        <p:nvSpPr>
          <p:cNvPr id="17" name="Line 16"/>
          <p:cNvSpPr>
            <a:spLocks noChangeShapeType="1"/>
          </p:cNvSpPr>
          <p:nvPr/>
        </p:nvSpPr>
        <p:spPr bwMode="auto">
          <a:xfrm>
            <a:off x="596900" y="4953000"/>
            <a:ext cx="6794500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" y="381000"/>
            <a:ext cx="519176" cy="5899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507660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Concurrency Control: Providing “Correct” Interleaving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0000"/>
              </a:lnSpc>
              <a:buClr>
                <a:schemeClr val="tx1"/>
              </a:buClr>
              <a:buSzPct val="120000"/>
              <a:buFont typeface="Arial"/>
              <a:buChar char="•"/>
            </a:pPr>
            <a:r>
              <a:rPr lang="en-US" sz="2000" dirty="0" smtClean="0"/>
              <a:t>An interleaving of the operations of 2 or more transactions is said to be </a:t>
            </a:r>
            <a:r>
              <a:rPr lang="en-US" sz="2000" i="1" dirty="0" smtClean="0">
                <a:solidFill>
                  <a:srgbClr val="FF0000"/>
                </a:solidFill>
              </a:rPr>
              <a:t>serially equivalent </a:t>
            </a:r>
            <a:r>
              <a:rPr lang="en-US" sz="2000" dirty="0" smtClean="0"/>
              <a:t>if the combined effect is the same as if these transactions had been performed sequentially (in some order).</a:t>
            </a:r>
          </a:p>
          <a:p>
            <a:pPr>
              <a:lnSpc>
                <a:spcPct val="100000"/>
              </a:lnSpc>
              <a:buClr>
                <a:schemeClr val="tx1"/>
              </a:buClr>
              <a:buSzPct val="120000"/>
              <a:buNone/>
            </a:pPr>
            <a:endParaRPr lang="en-US" sz="2000" dirty="0" smtClean="0"/>
          </a:p>
          <a:p>
            <a:pPr>
              <a:lnSpc>
                <a:spcPct val="100000"/>
              </a:lnSpc>
              <a:buClr>
                <a:schemeClr val="tx1"/>
              </a:buClr>
              <a:buSzPct val="120000"/>
              <a:buNone/>
            </a:pPr>
            <a:endParaRPr lang="en-US" sz="2000" b="1" dirty="0" smtClean="0"/>
          </a:p>
          <a:p>
            <a:pPr>
              <a:lnSpc>
                <a:spcPct val="100000"/>
              </a:lnSpc>
              <a:buClr>
                <a:schemeClr val="tx1"/>
              </a:buClr>
              <a:buSzPct val="120000"/>
              <a:buNone/>
            </a:pPr>
            <a:r>
              <a:rPr lang="en-US" b="1" dirty="0" smtClean="0"/>
              <a:t>   </a:t>
            </a:r>
            <a:r>
              <a:rPr lang="en-US" b="1" u="sng" dirty="0" smtClean="0">
                <a:solidFill>
                  <a:srgbClr val="0000FF"/>
                </a:solidFill>
              </a:rPr>
              <a:t>Transaction T1  </a:t>
            </a:r>
            <a:r>
              <a:rPr lang="en-US" b="1" u="sng" dirty="0" smtClean="0">
                <a:solidFill>
                  <a:schemeClr val="hlink"/>
                </a:solidFill>
              </a:rPr>
              <a:t>	             Transaction T2 </a:t>
            </a:r>
          </a:p>
          <a:p>
            <a:pPr>
              <a:lnSpc>
                <a:spcPct val="100000"/>
              </a:lnSpc>
              <a:buClr>
                <a:schemeClr val="tx1"/>
              </a:buClr>
              <a:buSzPct val="120000"/>
              <a:buNone/>
            </a:pPr>
            <a:r>
              <a:rPr lang="en-US" sz="1600" b="1" dirty="0" smtClean="0">
                <a:solidFill>
                  <a:srgbClr val="0000FF"/>
                </a:solidFill>
              </a:rPr>
              <a:t>balance = </a:t>
            </a:r>
            <a:r>
              <a:rPr lang="en-US" sz="1600" b="1" dirty="0" err="1" smtClean="0">
                <a:solidFill>
                  <a:srgbClr val="0000FF"/>
                </a:solidFill>
              </a:rPr>
              <a:t>b.getBalance</a:t>
            </a:r>
            <a:r>
              <a:rPr lang="en-US" sz="1600" b="1" dirty="0" smtClean="0">
                <a:solidFill>
                  <a:srgbClr val="0000FF"/>
                </a:solidFill>
              </a:rPr>
              <a:t>()</a:t>
            </a:r>
            <a:r>
              <a:rPr lang="en-US" sz="2000" b="1" dirty="0" smtClean="0">
                <a:solidFill>
                  <a:srgbClr val="0000FF"/>
                </a:solidFill>
              </a:rPr>
              <a:t>	</a:t>
            </a:r>
          </a:p>
          <a:p>
            <a:pPr>
              <a:lnSpc>
                <a:spcPct val="100000"/>
              </a:lnSpc>
              <a:buClr>
                <a:schemeClr val="tx1"/>
              </a:buClr>
              <a:buSzPct val="120000"/>
              <a:buNone/>
            </a:pPr>
            <a:r>
              <a:rPr lang="en-US" sz="1600" b="1" dirty="0" err="1" smtClean="0">
                <a:solidFill>
                  <a:srgbClr val="0000FF"/>
                </a:solidFill>
              </a:rPr>
              <a:t>b.setBalance</a:t>
            </a:r>
            <a:r>
              <a:rPr lang="en-US" sz="1600" b="1" dirty="0" smtClean="0">
                <a:solidFill>
                  <a:srgbClr val="0000FF"/>
                </a:solidFill>
              </a:rPr>
              <a:t> = (balance*1.1)</a:t>
            </a:r>
          </a:p>
          <a:p>
            <a:pPr lvl="1">
              <a:lnSpc>
                <a:spcPct val="100000"/>
              </a:lnSpc>
              <a:buClr>
                <a:schemeClr val="tx1"/>
              </a:buClr>
              <a:buSzPct val="120000"/>
              <a:buNone/>
            </a:pPr>
            <a:r>
              <a:rPr lang="en-US" sz="1600" b="1" dirty="0" smtClean="0">
                <a:solidFill>
                  <a:schemeClr val="hlink"/>
                </a:solidFill>
              </a:rPr>
              <a:t>			       	   </a:t>
            </a:r>
          </a:p>
          <a:p>
            <a:pPr lvl="1">
              <a:lnSpc>
                <a:spcPct val="100000"/>
              </a:lnSpc>
              <a:buClr>
                <a:schemeClr val="tx1"/>
              </a:buClr>
              <a:buSzPct val="120000"/>
              <a:buNone/>
            </a:pPr>
            <a:r>
              <a:rPr lang="en-US" sz="1600" b="1" dirty="0" smtClean="0">
                <a:solidFill>
                  <a:schemeClr val="hlink"/>
                </a:solidFill>
              </a:rPr>
              <a:t>                                                           balance = </a:t>
            </a:r>
            <a:r>
              <a:rPr lang="en-US" sz="1600" b="1" dirty="0" err="1" smtClean="0">
                <a:solidFill>
                  <a:schemeClr val="hlink"/>
                </a:solidFill>
              </a:rPr>
              <a:t>b.getBalance</a:t>
            </a:r>
            <a:r>
              <a:rPr lang="en-US" sz="1600" b="1" dirty="0" smtClean="0">
                <a:solidFill>
                  <a:schemeClr val="hlink"/>
                </a:solidFill>
              </a:rPr>
              <a:t>()</a:t>
            </a:r>
          </a:p>
          <a:p>
            <a:pPr>
              <a:lnSpc>
                <a:spcPct val="100000"/>
              </a:lnSpc>
              <a:buClr>
                <a:schemeClr val="tx1"/>
              </a:buClr>
              <a:buSzPct val="120000"/>
              <a:buNone/>
            </a:pPr>
            <a:r>
              <a:rPr lang="en-US" sz="1600" b="1" dirty="0" smtClean="0">
                <a:solidFill>
                  <a:schemeClr val="bg2"/>
                </a:solidFill>
              </a:rPr>
              <a:t>				       	   </a:t>
            </a:r>
            <a:r>
              <a:rPr lang="en-US" sz="1600" b="1" dirty="0" err="1" smtClean="0">
                <a:solidFill>
                  <a:schemeClr val="hlink"/>
                </a:solidFill>
              </a:rPr>
              <a:t>b.setBalance(balance</a:t>
            </a:r>
            <a:r>
              <a:rPr lang="en-US" sz="1600" b="1" dirty="0" smtClean="0">
                <a:solidFill>
                  <a:schemeClr val="hlink"/>
                </a:solidFill>
              </a:rPr>
              <a:t>*1.1)</a:t>
            </a:r>
            <a:endParaRPr lang="en-US" sz="1600" b="1" dirty="0" smtClean="0">
              <a:solidFill>
                <a:schemeClr val="bg2"/>
              </a:solidFill>
            </a:endParaRPr>
          </a:p>
          <a:p>
            <a:pPr>
              <a:lnSpc>
                <a:spcPct val="100000"/>
              </a:lnSpc>
              <a:buClr>
                <a:schemeClr val="tx1"/>
              </a:buClr>
              <a:buSzPct val="120000"/>
              <a:buNone/>
            </a:pPr>
            <a:r>
              <a:rPr lang="en-US" sz="1600" b="1" dirty="0" err="1" smtClean="0">
                <a:solidFill>
                  <a:srgbClr val="0000FF"/>
                </a:solidFill>
              </a:rPr>
              <a:t>a.withdraw(balance</a:t>
            </a:r>
            <a:r>
              <a:rPr lang="en-US" sz="1600" b="1" dirty="0" smtClean="0">
                <a:solidFill>
                  <a:srgbClr val="0000FF"/>
                </a:solidFill>
              </a:rPr>
              <a:t>* 0.1)</a:t>
            </a:r>
          </a:p>
          <a:p>
            <a:pPr>
              <a:lnSpc>
                <a:spcPct val="100000"/>
              </a:lnSpc>
              <a:buClr>
                <a:schemeClr val="tx1"/>
              </a:buClr>
              <a:buSzPct val="120000"/>
              <a:buNone/>
            </a:pPr>
            <a:r>
              <a:rPr lang="en-US" sz="1600" b="1" dirty="0" smtClean="0">
                <a:solidFill>
                  <a:schemeClr val="hlink"/>
                </a:solidFill>
              </a:rPr>
              <a:t>				        	   </a:t>
            </a:r>
            <a:r>
              <a:rPr lang="en-US" sz="1600" b="1" dirty="0" err="1" smtClean="0">
                <a:solidFill>
                  <a:schemeClr val="hlink"/>
                </a:solidFill>
              </a:rPr>
              <a:t>c.withdraw(balance</a:t>
            </a:r>
            <a:r>
              <a:rPr lang="en-US" sz="1600" b="1" dirty="0" smtClean="0">
                <a:solidFill>
                  <a:schemeClr val="hlink"/>
                </a:solidFill>
              </a:rPr>
              <a:t>*0.1)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14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Line 3"/>
          <p:cNvSpPr>
            <a:spLocks noChangeShapeType="1"/>
          </p:cNvSpPr>
          <p:nvPr/>
        </p:nvSpPr>
        <p:spPr bwMode="auto">
          <a:xfrm>
            <a:off x="4229100" y="3530600"/>
            <a:ext cx="12700" cy="28575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" name="Text Box 5"/>
          <p:cNvSpPr txBox="1">
            <a:spLocks noChangeArrowheads="1"/>
          </p:cNvSpPr>
          <p:nvPr/>
        </p:nvSpPr>
        <p:spPr bwMode="auto">
          <a:xfrm>
            <a:off x="4114800" y="2692400"/>
            <a:ext cx="685800" cy="36933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 dirty="0">
                <a:solidFill>
                  <a:srgbClr val="0000FF"/>
                </a:solidFill>
              </a:rPr>
              <a:t>100</a:t>
            </a:r>
          </a:p>
        </p:txBody>
      </p:sp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5524500" y="2679700"/>
            <a:ext cx="685800" cy="36933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 dirty="0">
                <a:solidFill>
                  <a:srgbClr val="0000FF"/>
                </a:solidFill>
              </a:rPr>
              <a:t>200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6921500" y="2679700"/>
            <a:ext cx="685800" cy="36933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 dirty="0">
                <a:solidFill>
                  <a:srgbClr val="0000FF"/>
                </a:solidFill>
              </a:rPr>
              <a:t>300</a:t>
            </a:r>
          </a:p>
        </p:txBody>
      </p:sp>
      <p:sp>
        <p:nvSpPr>
          <p:cNvPr id="9" name="Text Box 8"/>
          <p:cNvSpPr txBox="1">
            <a:spLocks noChangeArrowheads="1"/>
          </p:cNvSpPr>
          <p:nvPr/>
        </p:nvSpPr>
        <p:spPr bwMode="auto">
          <a:xfrm>
            <a:off x="3695700" y="2705100"/>
            <a:ext cx="508000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>
                <a:solidFill>
                  <a:schemeClr val="hlink"/>
                </a:solidFill>
              </a:rPr>
              <a:t>a:</a:t>
            </a:r>
          </a:p>
        </p:txBody>
      </p:sp>
      <p:sp>
        <p:nvSpPr>
          <p:cNvPr id="10" name="Text Box 9"/>
          <p:cNvSpPr txBox="1">
            <a:spLocks noChangeArrowheads="1"/>
          </p:cNvSpPr>
          <p:nvPr/>
        </p:nvSpPr>
        <p:spPr bwMode="auto">
          <a:xfrm>
            <a:off x="5181600" y="2692400"/>
            <a:ext cx="508000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>
                <a:solidFill>
                  <a:schemeClr val="hlink"/>
                </a:solidFill>
              </a:rPr>
              <a:t>b:</a:t>
            </a:r>
          </a:p>
        </p:txBody>
      </p:sp>
      <p:sp>
        <p:nvSpPr>
          <p:cNvPr id="11" name="Text Box 10"/>
          <p:cNvSpPr txBox="1">
            <a:spLocks noChangeArrowheads="1"/>
          </p:cNvSpPr>
          <p:nvPr/>
        </p:nvSpPr>
        <p:spPr bwMode="auto">
          <a:xfrm>
            <a:off x="6578600" y="2692400"/>
            <a:ext cx="508000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>
                <a:solidFill>
                  <a:schemeClr val="hlink"/>
                </a:solidFill>
              </a:rPr>
              <a:t>c:</a:t>
            </a:r>
          </a:p>
        </p:txBody>
      </p:sp>
      <p:sp>
        <p:nvSpPr>
          <p:cNvPr id="12" name="Text Box 11"/>
          <p:cNvSpPr txBox="1">
            <a:spLocks noChangeArrowheads="1"/>
          </p:cNvSpPr>
          <p:nvPr/>
        </p:nvSpPr>
        <p:spPr bwMode="auto">
          <a:xfrm>
            <a:off x="7747000" y="5791200"/>
            <a:ext cx="685800" cy="36933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 dirty="0">
                <a:solidFill>
                  <a:srgbClr val="0000FF"/>
                </a:solidFill>
              </a:rPr>
              <a:t>278</a:t>
            </a:r>
          </a:p>
        </p:txBody>
      </p:sp>
      <p:sp>
        <p:nvSpPr>
          <p:cNvPr id="13" name="Text Box 12"/>
          <p:cNvSpPr txBox="1">
            <a:spLocks noChangeArrowheads="1"/>
          </p:cNvSpPr>
          <p:nvPr/>
        </p:nvSpPr>
        <p:spPr bwMode="auto">
          <a:xfrm>
            <a:off x="7378700" y="5803900"/>
            <a:ext cx="508000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>
                <a:solidFill>
                  <a:schemeClr val="hlink"/>
                </a:solidFill>
              </a:rPr>
              <a:t>c:</a:t>
            </a:r>
          </a:p>
        </p:txBody>
      </p:sp>
      <p:sp>
        <p:nvSpPr>
          <p:cNvPr id="14" name="Text Box 13"/>
          <p:cNvSpPr txBox="1">
            <a:spLocks noChangeArrowheads="1"/>
          </p:cNvSpPr>
          <p:nvPr/>
        </p:nvSpPr>
        <p:spPr bwMode="auto">
          <a:xfrm>
            <a:off x="3797300" y="5473700"/>
            <a:ext cx="508000" cy="339725"/>
          </a:xfrm>
          <a:prstGeom prst="rect">
            <a:avLst/>
          </a:prstGeom>
          <a:noFill/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 dirty="0">
                <a:solidFill>
                  <a:schemeClr val="hlink"/>
                </a:solidFill>
              </a:rPr>
              <a:t>a:</a:t>
            </a:r>
          </a:p>
        </p:txBody>
      </p:sp>
      <p:sp>
        <p:nvSpPr>
          <p:cNvPr id="15" name="Text Box 14"/>
          <p:cNvSpPr txBox="1">
            <a:spLocks noChangeArrowheads="1"/>
          </p:cNvSpPr>
          <p:nvPr/>
        </p:nvSpPr>
        <p:spPr bwMode="auto">
          <a:xfrm>
            <a:off x="7734300" y="5067300"/>
            <a:ext cx="685800" cy="36933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 dirty="0">
                <a:solidFill>
                  <a:srgbClr val="0000FF"/>
                </a:solidFill>
              </a:rPr>
              <a:t>242</a:t>
            </a:r>
          </a:p>
        </p:txBody>
      </p:sp>
      <p:sp>
        <p:nvSpPr>
          <p:cNvPr id="16" name="Text Box 15"/>
          <p:cNvSpPr txBox="1">
            <a:spLocks noChangeArrowheads="1"/>
          </p:cNvSpPr>
          <p:nvPr/>
        </p:nvSpPr>
        <p:spPr bwMode="auto">
          <a:xfrm>
            <a:off x="7391400" y="5080000"/>
            <a:ext cx="508000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>
                <a:solidFill>
                  <a:schemeClr val="hlink"/>
                </a:solidFill>
              </a:rPr>
              <a:t>b:</a:t>
            </a:r>
          </a:p>
        </p:txBody>
      </p:sp>
      <p:sp>
        <p:nvSpPr>
          <p:cNvPr id="17" name="Line 16"/>
          <p:cNvSpPr>
            <a:spLocks noChangeShapeType="1"/>
          </p:cNvSpPr>
          <p:nvPr/>
        </p:nvSpPr>
        <p:spPr bwMode="auto">
          <a:xfrm>
            <a:off x="736600" y="6400800"/>
            <a:ext cx="6794500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" name="Text Box 17"/>
          <p:cNvSpPr txBox="1">
            <a:spLocks noChangeArrowheads="1"/>
          </p:cNvSpPr>
          <p:nvPr/>
        </p:nvSpPr>
        <p:spPr bwMode="auto">
          <a:xfrm>
            <a:off x="3784600" y="4368800"/>
            <a:ext cx="508000" cy="339725"/>
          </a:xfrm>
          <a:prstGeom prst="rect">
            <a:avLst/>
          </a:prstGeom>
          <a:noFill/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 dirty="0" err="1">
                <a:solidFill>
                  <a:schemeClr val="hlink"/>
                </a:solidFill>
              </a:rPr>
              <a:t>b</a:t>
            </a:r>
            <a:r>
              <a:rPr lang="en-US" sz="1800" dirty="0">
                <a:solidFill>
                  <a:schemeClr val="hlink"/>
                </a:solidFill>
              </a:rPr>
              <a:t>:</a:t>
            </a:r>
          </a:p>
        </p:txBody>
      </p:sp>
      <p:sp>
        <p:nvSpPr>
          <p:cNvPr id="19" name="Text Box 18"/>
          <p:cNvSpPr txBox="1">
            <a:spLocks noChangeArrowheads="1"/>
          </p:cNvSpPr>
          <p:nvPr/>
        </p:nvSpPr>
        <p:spPr bwMode="auto">
          <a:xfrm>
            <a:off x="4127500" y="4356100"/>
            <a:ext cx="685800" cy="36933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 dirty="0">
                <a:solidFill>
                  <a:srgbClr val="0000FF"/>
                </a:solidFill>
              </a:rPr>
              <a:t>220</a:t>
            </a:r>
          </a:p>
        </p:txBody>
      </p:sp>
      <p:sp>
        <p:nvSpPr>
          <p:cNvPr id="20" name="Text Box 19"/>
          <p:cNvSpPr txBox="1">
            <a:spLocks noChangeArrowheads="1"/>
          </p:cNvSpPr>
          <p:nvPr/>
        </p:nvSpPr>
        <p:spPr bwMode="auto">
          <a:xfrm>
            <a:off x="4152900" y="5461000"/>
            <a:ext cx="685800" cy="36933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 dirty="0">
                <a:solidFill>
                  <a:srgbClr val="0000FF"/>
                </a:solidFill>
              </a:rPr>
              <a:t>80</a:t>
            </a:r>
          </a:p>
        </p:txBody>
      </p:sp>
      <p:sp>
        <p:nvSpPr>
          <p:cNvPr id="21" name="Text Box 20"/>
          <p:cNvSpPr txBox="1">
            <a:spLocks noChangeArrowheads="1"/>
          </p:cNvSpPr>
          <p:nvPr/>
        </p:nvSpPr>
        <p:spPr bwMode="auto">
          <a:xfrm>
            <a:off x="6003925" y="3838574"/>
            <a:ext cx="2530475" cy="630942"/>
          </a:xfrm>
          <a:prstGeom prst="rect">
            <a:avLst/>
          </a:prstGeom>
          <a:solidFill>
            <a:srgbClr val="99CCFF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 wrap="squar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r>
              <a:rPr lang="en-US" b="1" dirty="0">
                <a:solidFill>
                  <a:srgbClr val="0000FF"/>
                </a:solidFill>
              </a:rPr>
              <a:t>== T1 (complete) followed</a:t>
            </a:r>
          </a:p>
          <a:p>
            <a:r>
              <a:rPr lang="en-US" b="1" dirty="0">
                <a:solidFill>
                  <a:srgbClr val="0000FF"/>
                </a:solidFill>
              </a:rPr>
              <a:t>	by T2 (complete)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CSE 486/586 </a:t>
            </a:r>
            <a:r>
              <a:rPr lang="en-US" dirty="0" err="1" smtClean="0"/>
              <a:t>Administrivia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Midterm: 3/6 (Wednesday) in class</a:t>
            </a:r>
          </a:p>
          <a:p>
            <a:pPr lvl="1"/>
            <a:r>
              <a:rPr lang="en-US" dirty="0" smtClean="0"/>
              <a:t>Everything up to leader election</a:t>
            </a:r>
          </a:p>
          <a:p>
            <a:pPr lvl="1"/>
            <a:r>
              <a:rPr lang="en-US" dirty="0" smtClean="0"/>
              <a:t>1-page cheat sheet is allowed.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15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9924300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Providing Serial Equivalence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0000"/>
              </a:lnSpc>
              <a:buClr>
                <a:schemeClr val="tx1"/>
              </a:buClr>
              <a:buSzPct val="120000"/>
              <a:buFont typeface="Arial"/>
              <a:buChar char="•"/>
            </a:pPr>
            <a:r>
              <a:rPr lang="en-US" dirty="0" smtClean="0"/>
              <a:t>What operations are we considering?</a:t>
            </a:r>
          </a:p>
          <a:p>
            <a:pPr lvl="1">
              <a:lnSpc>
                <a:spcPct val="100000"/>
              </a:lnSpc>
              <a:buClr>
                <a:schemeClr val="tx1"/>
              </a:buClr>
              <a:buSzPct val="120000"/>
              <a:buFont typeface="Arial"/>
              <a:buChar char="•"/>
            </a:pPr>
            <a:r>
              <a:rPr lang="en-US" dirty="0" smtClean="0"/>
              <a:t>Read/write</a:t>
            </a:r>
          </a:p>
          <a:p>
            <a:pPr>
              <a:lnSpc>
                <a:spcPct val="100000"/>
              </a:lnSpc>
              <a:buClr>
                <a:schemeClr val="tx1"/>
              </a:buClr>
              <a:buSzPct val="120000"/>
              <a:buFont typeface="Arial"/>
              <a:buChar char="•"/>
            </a:pPr>
            <a:r>
              <a:rPr lang="en-US" dirty="0" smtClean="0"/>
              <a:t>What operations matter for correctness?</a:t>
            </a:r>
          </a:p>
          <a:p>
            <a:pPr lvl="1">
              <a:lnSpc>
                <a:spcPct val="100000"/>
              </a:lnSpc>
              <a:buClr>
                <a:schemeClr val="tx1"/>
              </a:buClr>
              <a:buSzPct val="120000"/>
              <a:buFont typeface="Arial"/>
              <a:buChar char="•"/>
            </a:pPr>
            <a:r>
              <a:rPr lang="en-US" dirty="0" smtClean="0"/>
              <a:t>When write is involved</a:t>
            </a:r>
            <a:endParaRPr lang="en-US" dirty="0"/>
          </a:p>
          <a:p>
            <a:pPr>
              <a:lnSpc>
                <a:spcPct val="100000"/>
              </a:lnSpc>
              <a:buClr>
                <a:schemeClr val="tx1"/>
              </a:buClr>
              <a:buSzPct val="120000"/>
              <a:buFont typeface="Arial"/>
              <a:buChar char="•"/>
            </a:pPr>
            <a:endParaRPr lang="en-US" sz="2000" dirty="0" smtClean="0"/>
          </a:p>
          <a:p>
            <a:pPr>
              <a:lnSpc>
                <a:spcPct val="100000"/>
              </a:lnSpc>
              <a:buClr>
                <a:schemeClr val="tx1"/>
              </a:buClr>
              <a:buSzPct val="120000"/>
              <a:buNone/>
            </a:pPr>
            <a:endParaRPr lang="en-US" sz="2000" dirty="0" smtClean="0"/>
          </a:p>
          <a:p>
            <a:pPr>
              <a:lnSpc>
                <a:spcPct val="100000"/>
              </a:lnSpc>
              <a:buClr>
                <a:schemeClr val="tx1"/>
              </a:buClr>
              <a:buSzPct val="120000"/>
              <a:buNone/>
            </a:pPr>
            <a:endParaRPr lang="en-US" sz="2000" b="1" dirty="0" smtClean="0"/>
          </a:p>
          <a:p>
            <a:pPr>
              <a:lnSpc>
                <a:spcPct val="100000"/>
              </a:lnSpc>
              <a:buClr>
                <a:schemeClr val="tx1"/>
              </a:buClr>
              <a:buSzPct val="120000"/>
              <a:buNone/>
            </a:pPr>
            <a:r>
              <a:rPr lang="en-US" b="1" dirty="0" smtClean="0"/>
              <a:t>   </a:t>
            </a:r>
            <a:r>
              <a:rPr lang="en-US" b="1" u="sng" dirty="0" smtClean="0">
                <a:solidFill>
                  <a:srgbClr val="0000FF"/>
                </a:solidFill>
              </a:rPr>
              <a:t>Transaction T1  </a:t>
            </a:r>
            <a:r>
              <a:rPr lang="en-US" b="1" u="sng" dirty="0" smtClean="0">
                <a:solidFill>
                  <a:schemeClr val="hlink"/>
                </a:solidFill>
              </a:rPr>
              <a:t>	             Transaction T2 </a:t>
            </a:r>
          </a:p>
          <a:p>
            <a:pPr marL="285750" lvl="1" indent="-285750">
              <a:lnSpc>
                <a:spcPct val="100000"/>
              </a:lnSpc>
              <a:buClr>
                <a:schemeClr val="tx1"/>
              </a:buClr>
              <a:buSzPct val="120000"/>
              <a:buNone/>
            </a:pPr>
            <a:r>
              <a:rPr lang="en-US" sz="1600" b="1" dirty="0" smtClean="0">
                <a:solidFill>
                  <a:srgbClr val="0000FF"/>
                </a:solidFill>
              </a:rPr>
              <a:t>balance = </a:t>
            </a:r>
            <a:r>
              <a:rPr lang="en-US" sz="1600" b="1" dirty="0" err="1" smtClean="0">
                <a:solidFill>
                  <a:srgbClr val="0000FF"/>
                </a:solidFill>
              </a:rPr>
              <a:t>b.getBalance</a:t>
            </a:r>
            <a:r>
              <a:rPr lang="en-US" sz="1600" b="1" dirty="0" smtClean="0">
                <a:solidFill>
                  <a:srgbClr val="0000FF"/>
                </a:solidFill>
              </a:rPr>
              <a:t>()</a:t>
            </a:r>
            <a:r>
              <a:rPr lang="en-US" sz="2000" b="1" dirty="0" smtClean="0">
                <a:solidFill>
                  <a:srgbClr val="0000FF"/>
                </a:solidFill>
              </a:rPr>
              <a:t>		</a:t>
            </a:r>
            <a:r>
              <a:rPr lang="en-US" sz="1600" b="1" dirty="0">
                <a:solidFill>
                  <a:schemeClr val="hlink"/>
                </a:solidFill>
              </a:rPr>
              <a:t>balance = </a:t>
            </a:r>
            <a:r>
              <a:rPr lang="en-US" sz="1600" b="1" dirty="0" err="1">
                <a:solidFill>
                  <a:schemeClr val="hlink"/>
                </a:solidFill>
              </a:rPr>
              <a:t>b.getBalance</a:t>
            </a:r>
            <a:r>
              <a:rPr lang="en-US" sz="1600" b="1" dirty="0">
                <a:solidFill>
                  <a:schemeClr val="hlink"/>
                </a:solidFill>
              </a:rPr>
              <a:t>(</a:t>
            </a:r>
            <a:r>
              <a:rPr lang="en-US" sz="1600" b="1" dirty="0" smtClean="0">
                <a:solidFill>
                  <a:schemeClr val="hlink"/>
                </a:solidFill>
              </a:rPr>
              <a:t>)</a:t>
            </a:r>
            <a:endParaRPr lang="en-US" sz="2000" b="1" dirty="0" smtClean="0">
              <a:solidFill>
                <a:srgbClr val="0000FF"/>
              </a:solidFill>
            </a:endParaRPr>
          </a:p>
          <a:p>
            <a:pPr>
              <a:lnSpc>
                <a:spcPct val="100000"/>
              </a:lnSpc>
              <a:buClr>
                <a:schemeClr val="tx1"/>
              </a:buClr>
              <a:buSzPct val="120000"/>
              <a:buNone/>
            </a:pPr>
            <a:r>
              <a:rPr lang="en-US" sz="1600" b="1" dirty="0" err="1" smtClean="0">
                <a:solidFill>
                  <a:srgbClr val="0000FF"/>
                </a:solidFill>
              </a:rPr>
              <a:t>b.setBalance</a:t>
            </a:r>
            <a:r>
              <a:rPr lang="en-US" sz="1600" b="1" dirty="0" smtClean="0">
                <a:solidFill>
                  <a:srgbClr val="0000FF"/>
                </a:solidFill>
              </a:rPr>
              <a:t> = (balance*1.1)</a:t>
            </a:r>
            <a:r>
              <a:rPr lang="en-US" sz="1600" b="1" dirty="0" smtClean="0">
                <a:solidFill>
                  <a:schemeClr val="hlink"/>
                </a:solidFill>
              </a:rPr>
              <a:t>		</a:t>
            </a:r>
            <a:r>
              <a:rPr lang="en-US" sz="1600" b="1" dirty="0" err="1">
                <a:solidFill>
                  <a:schemeClr val="hlink"/>
                </a:solidFill>
              </a:rPr>
              <a:t>b.setBalance</a:t>
            </a:r>
            <a:r>
              <a:rPr lang="en-US" sz="1600" b="1" dirty="0">
                <a:solidFill>
                  <a:schemeClr val="hlink"/>
                </a:solidFill>
              </a:rPr>
              <a:t>(balance*</a:t>
            </a:r>
            <a:r>
              <a:rPr lang="en-US" sz="1600" b="1" dirty="0" smtClean="0">
                <a:solidFill>
                  <a:schemeClr val="hlink"/>
                </a:solidFill>
              </a:rPr>
              <a:t>1.1)</a:t>
            </a:r>
            <a:r>
              <a:rPr lang="en-US" sz="1600" b="1" dirty="0" smtClean="0">
                <a:solidFill>
                  <a:schemeClr val="bg2"/>
                </a:solidFill>
              </a:rPr>
              <a:t>		</a:t>
            </a:r>
          </a:p>
          <a:p>
            <a:pPr>
              <a:lnSpc>
                <a:spcPct val="100000"/>
              </a:lnSpc>
              <a:buClr>
                <a:schemeClr val="tx1"/>
              </a:buClr>
              <a:buSzPct val="120000"/>
              <a:buNone/>
            </a:pPr>
            <a:r>
              <a:rPr lang="en-US" sz="1600" b="1" dirty="0" err="1" smtClean="0">
                <a:solidFill>
                  <a:srgbClr val="0000FF"/>
                </a:solidFill>
              </a:rPr>
              <a:t>a.withdraw</a:t>
            </a:r>
            <a:r>
              <a:rPr lang="en-US" sz="1600" b="1" dirty="0" smtClean="0">
                <a:solidFill>
                  <a:srgbClr val="0000FF"/>
                </a:solidFill>
              </a:rPr>
              <a:t>(balance* 0.1)		</a:t>
            </a:r>
            <a:r>
              <a:rPr lang="en-US" sz="1600" b="1" dirty="0" err="1">
                <a:solidFill>
                  <a:schemeClr val="hlink"/>
                </a:solidFill>
              </a:rPr>
              <a:t>c.withdraw</a:t>
            </a:r>
            <a:r>
              <a:rPr lang="en-US" sz="1600" b="1" dirty="0">
                <a:solidFill>
                  <a:schemeClr val="hlink"/>
                </a:solidFill>
              </a:rPr>
              <a:t>(balance*0.1)</a:t>
            </a:r>
            <a:endParaRPr lang="en-US" sz="1600" b="1" dirty="0" smtClean="0">
              <a:solidFill>
                <a:srgbClr val="0000FF"/>
              </a:solidFill>
            </a:endParaRPr>
          </a:p>
          <a:p>
            <a:pPr>
              <a:lnSpc>
                <a:spcPct val="100000"/>
              </a:lnSpc>
              <a:buClr>
                <a:schemeClr val="tx1"/>
              </a:buClr>
              <a:buSzPct val="120000"/>
              <a:buNone/>
            </a:pPr>
            <a:r>
              <a:rPr lang="en-US" sz="1600" b="1" dirty="0" smtClean="0">
                <a:solidFill>
                  <a:schemeClr val="hlink"/>
                </a:solidFill>
              </a:rPr>
              <a:t>				        	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16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Line 3"/>
          <p:cNvSpPr>
            <a:spLocks noChangeShapeType="1"/>
          </p:cNvSpPr>
          <p:nvPr/>
        </p:nvSpPr>
        <p:spPr bwMode="auto">
          <a:xfrm>
            <a:off x="3962400" y="4114800"/>
            <a:ext cx="0" cy="17526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" name="Text Box 5"/>
          <p:cNvSpPr txBox="1">
            <a:spLocks noChangeArrowheads="1"/>
          </p:cNvSpPr>
          <p:nvPr/>
        </p:nvSpPr>
        <p:spPr bwMode="auto">
          <a:xfrm>
            <a:off x="4114800" y="3606800"/>
            <a:ext cx="685800" cy="36933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 dirty="0">
                <a:solidFill>
                  <a:srgbClr val="0000FF"/>
                </a:solidFill>
              </a:rPr>
              <a:t>100</a:t>
            </a:r>
          </a:p>
        </p:txBody>
      </p:sp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5524500" y="3594100"/>
            <a:ext cx="685800" cy="36933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 dirty="0">
                <a:solidFill>
                  <a:srgbClr val="0000FF"/>
                </a:solidFill>
              </a:rPr>
              <a:t>200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6921500" y="3594100"/>
            <a:ext cx="685800" cy="36933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 dirty="0">
                <a:solidFill>
                  <a:srgbClr val="0000FF"/>
                </a:solidFill>
              </a:rPr>
              <a:t>300</a:t>
            </a:r>
          </a:p>
        </p:txBody>
      </p:sp>
      <p:sp>
        <p:nvSpPr>
          <p:cNvPr id="9" name="Text Box 8"/>
          <p:cNvSpPr txBox="1">
            <a:spLocks noChangeArrowheads="1"/>
          </p:cNvSpPr>
          <p:nvPr/>
        </p:nvSpPr>
        <p:spPr bwMode="auto">
          <a:xfrm>
            <a:off x="3695700" y="3619500"/>
            <a:ext cx="508000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>
                <a:solidFill>
                  <a:schemeClr val="hlink"/>
                </a:solidFill>
              </a:rPr>
              <a:t>a:</a:t>
            </a:r>
          </a:p>
        </p:txBody>
      </p:sp>
      <p:sp>
        <p:nvSpPr>
          <p:cNvPr id="10" name="Text Box 9"/>
          <p:cNvSpPr txBox="1">
            <a:spLocks noChangeArrowheads="1"/>
          </p:cNvSpPr>
          <p:nvPr/>
        </p:nvSpPr>
        <p:spPr bwMode="auto">
          <a:xfrm>
            <a:off x="5181600" y="3606800"/>
            <a:ext cx="508000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>
                <a:solidFill>
                  <a:schemeClr val="hlink"/>
                </a:solidFill>
              </a:rPr>
              <a:t>b:</a:t>
            </a:r>
          </a:p>
        </p:txBody>
      </p:sp>
      <p:sp>
        <p:nvSpPr>
          <p:cNvPr id="11" name="Text Box 10"/>
          <p:cNvSpPr txBox="1">
            <a:spLocks noChangeArrowheads="1"/>
          </p:cNvSpPr>
          <p:nvPr/>
        </p:nvSpPr>
        <p:spPr bwMode="auto">
          <a:xfrm>
            <a:off x="6578600" y="3606800"/>
            <a:ext cx="508000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>
                <a:solidFill>
                  <a:schemeClr val="hlink"/>
                </a:solidFill>
              </a:rPr>
              <a:t>c:</a:t>
            </a:r>
          </a:p>
        </p:txBody>
      </p:sp>
      <p:sp>
        <p:nvSpPr>
          <p:cNvPr id="17" name="Line 16"/>
          <p:cNvSpPr>
            <a:spLocks noChangeShapeType="1"/>
          </p:cNvSpPr>
          <p:nvPr/>
        </p:nvSpPr>
        <p:spPr bwMode="auto">
          <a:xfrm>
            <a:off x="596900" y="5867400"/>
            <a:ext cx="6794500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" y="2000827"/>
            <a:ext cx="519176" cy="5899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084491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Conflicting Operations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0000"/>
              </a:lnSpc>
              <a:buClr>
                <a:schemeClr val="tx1"/>
              </a:buClr>
              <a:buSzPct val="120000"/>
              <a:buFont typeface="Arial"/>
              <a:buChar char="•"/>
            </a:pPr>
            <a:r>
              <a:rPr lang="en-US" sz="2000" dirty="0" smtClean="0">
                <a:latin typeface="Arial" pitchFamily="-1" charset="0"/>
              </a:rPr>
              <a:t>Two </a:t>
            </a:r>
            <a:r>
              <a:rPr lang="en-US" sz="2000" u="sng" dirty="0" smtClean="0">
                <a:latin typeface="Arial" pitchFamily="-1" charset="0"/>
              </a:rPr>
              <a:t>operations</a:t>
            </a:r>
            <a:r>
              <a:rPr lang="en-US" sz="2000" dirty="0" smtClean="0">
                <a:latin typeface="Arial" pitchFamily="-1" charset="0"/>
              </a:rPr>
              <a:t> are said to be </a:t>
            </a:r>
            <a:r>
              <a:rPr lang="en-US" sz="2000" u="sng" dirty="0" smtClean="0">
                <a:latin typeface="Arial" pitchFamily="-1" charset="0"/>
              </a:rPr>
              <a:t>in conflict</a:t>
            </a:r>
            <a:r>
              <a:rPr lang="en-US" sz="2000" dirty="0" smtClean="0">
                <a:latin typeface="Arial" pitchFamily="-1" charset="0"/>
              </a:rPr>
              <a:t>, if their </a:t>
            </a:r>
            <a:r>
              <a:rPr lang="en-US" sz="2000" i="1" dirty="0" smtClean="0">
                <a:solidFill>
                  <a:srgbClr val="0000FF"/>
                </a:solidFill>
                <a:latin typeface="Arial" pitchFamily="-1" charset="0"/>
              </a:rPr>
              <a:t>combined effect</a:t>
            </a:r>
            <a:r>
              <a:rPr lang="en-US" sz="2000" dirty="0" smtClean="0">
                <a:solidFill>
                  <a:srgbClr val="0000FF"/>
                </a:solidFill>
                <a:latin typeface="Arial" pitchFamily="-1" charset="0"/>
              </a:rPr>
              <a:t> </a:t>
            </a:r>
            <a:r>
              <a:rPr lang="en-US" sz="2000" dirty="0" smtClean="0">
                <a:latin typeface="Arial" pitchFamily="-1" charset="0"/>
              </a:rPr>
              <a:t>depends on the </a:t>
            </a:r>
            <a:r>
              <a:rPr lang="en-US" sz="2000" dirty="0" smtClean="0">
                <a:solidFill>
                  <a:schemeClr val="hlink"/>
                </a:solidFill>
                <a:latin typeface="Arial" pitchFamily="-1" charset="0"/>
              </a:rPr>
              <a:t>order</a:t>
            </a:r>
            <a:r>
              <a:rPr lang="en-US" sz="2000" dirty="0" smtClean="0">
                <a:latin typeface="Arial" pitchFamily="-1" charset="0"/>
              </a:rPr>
              <a:t> they are executed, e.g., read-write, write-read, write-write (all on same variables). NOT read-read, not on different variables.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17</a:t>
            </a:fld>
            <a:endParaRPr lang="en-US" b="0">
              <a:solidFill>
                <a:srgbClr val="FBBA03"/>
              </a:solidFill>
            </a:endParaRPr>
          </a:p>
        </p:txBody>
      </p:sp>
      <p:grpSp>
        <p:nvGrpSpPr>
          <p:cNvPr id="5" name="Group 3"/>
          <p:cNvGrpSpPr>
            <a:grpSpLocks/>
          </p:cNvGrpSpPr>
          <p:nvPr/>
        </p:nvGrpSpPr>
        <p:grpSpPr bwMode="auto">
          <a:xfrm>
            <a:off x="317500" y="2724150"/>
            <a:ext cx="8547100" cy="3524250"/>
            <a:chOff x="341" y="1117"/>
            <a:chExt cx="5545" cy="2044"/>
          </a:xfrm>
        </p:grpSpPr>
        <p:sp>
          <p:nvSpPr>
            <p:cNvPr id="6" name="Rectangle 4"/>
            <p:cNvSpPr>
              <a:spLocks noChangeArrowheads="1"/>
            </p:cNvSpPr>
            <p:nvPr/>
          </p:nvSpPr>
          <p:spPr bwMode="auto">
            <a:xfrm>
              <a:off x="357" y="1174"/>
              <a:ext cx="1507" cy="1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i="1">
                  <a:solidFill>
                    <a:srgbClr val="000000"/>
                  </a:solidFill>
                  <a:latin typeface="Times" pitchFamily="-1" charset="0"/>
                </a:rPr>
                <a:t>Operations of different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7" name="Rectangle 5"/>
            <p:cNvSpPr>
              <a:spLocks noChangeArrowheads="1"/>
            </p:cNvSpPr>
            <p:nvPr/>
          </p:nvSpPr>
          <p:spPr bwMode="auto">
            <a:xfrm>
              <a:off x="679" y="1343"/>
              <a:ext cx="812" cy="1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i="1">
                  <a:solidFill>
                    <a:srgbClr val="000000"/>
                  </a:solidFill>
                  <a:latin typeface="Times" pitchFamily="-1" charset="0"/>
                </a:rPr>
                <a:t>transactions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8" name="Rectangle 6"/>
            <p:cNvSpPr>
              <a:spLocks noChangeArrowheads="1"/>
            </p:cNvSpPr>
            <p:nvPr/>
          </p:nvSpPr>
          <p:spPr bwMode="auto">
            <a:xfrm>
              <a:off x="1937" y="1174"/>
              <a:ext cx="530" cy="1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i="1">
                  <a:solidFill>
                    <a:srgbClr val="000000"/>
                  </a:solidFill>
                  <a:latin typeface="Times" pitchFamily="-1" charset="0"/>
                </a:rPr>
                <a:t>Conflict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9" name="Rectangle 7"/>
            <p:cNvSpPr>
              <a:spLocks noChangeArrowheads="1"/>
            </p:cNvSpPr>
            <p:nvPr/>
          </p:nvSpPr>
          <p:spPr bwMode="auto">
            <a:xfrm>
              <a:off x="3931" y="1174"/>
              <a:ext cx="485" cy="1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i="1">
                  <a:solidFill>
                    <a:srgbClr val="000000"/>
                  </a:solidFill>
                  <a:latin typeface="Times" pitchFamily="-1" charset="0"/>
                </a:rPr>
                <a:t>Reason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10" name="Rectangle 8"/>
            <p:cNvSpPr>
              <a:spLocks noChangeArrowheads="1"/>
            </p:cNvSpPr>
            <p:nvPr/>
          </p:nvSpPr>
          <p:spPr bwMode="auto">
            <a:xfrm>
              <a:off x="484" y="1639"/>
              <a:ext cx="302" cy="1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i="1">
                  <a:solidFill>
                    <a:srgbClr val="000000"/>
                  </a:solidFill>
                  <a:latin typeface="Times" pitchFamily="-1" charset="0"/>
                </a:rPr>
                <a:t>read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11" name="Rectangle 9"/>
            <p:cNvSpPr>
              <a:spLocks noChangeArrowheads="1"/>
            </p:cNvSpPr>
            <p:nvPr/>
          </p:nvSpPr>
          <p:spPr bwMode="auto">
            <a:xfrm>
              <a:off x="1296" y="1639"/>
              <a:ext cx="301" cy="1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i="1">
                  <a:solidFill>
                    <a:srgbClr val="000000"/>
                  </a:solidFill>
                  <a:latin typeface="Times" pitchFamily="-1" charset="0"/>
                </a:rPr>
                <a:t>read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12" name="Rectangle 10"/>
            <p:cNvSpPr>
              <a:spLocks noChangeArrowheads="1"/>
            </p:cNvSpPr>
            <p:nvPr/>
          </p:nvSpPr>
          <p:spPr bwMode="auto">
            <a:xfrm>
              <a:off x="1941" y="1639"/>
              <a:ext cx="202" cy="1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>
                  <a:solidFill>
                    <a:srgbClr val="000000"/>
                  </a:solidFill>
                  <a:latin typeface="Times" pitchFamily="-1" charset="0"/>
                </a:rPr>
                <a:t>No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13" name="Rectangle 11"/>
            <p:cNvSpPr>
              <a:spLocks noChangeArrowheads="1"/>
            </p:cNvSpPr>
            <p:nvPr/>
          </p:nvSpPr>
          <p:spPr bwMode="auto">
            <a:xfrm>
              <a:off x="2601" y="1639"/>
              <a:ext cx="2014" cy="1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>
                  <a:solidFill>
                    <a:srgbClr val="000000"/>
                  </a:solidFill>
                  <a:latin typeface="Times" pitchFamily="-1" charset="0"/>
                </a:rPr>
                <a:t>Because the effect of a pair of 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14" name="Rectangle 12"/>
            <p:cNvSpPr>
              <a:spLocks noChangeArrowheads="1"/>
            </p:cNvSpPr>
            <p:nvPr/>
          </p:nvSpPr>
          <p:spPr bwMode="auto">
            <a:xfrm>
              <a:off x="4610" y="1639"/>
              <a:ext cx="302" cy="1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i="1">
                  <a:solidFill>
                    <a:srgbClr val="000000"/>
                  </a:solidFill>
                  <a:latin typeface="Times" pitchFamily="-1" charset="0"/>
                </a:rPr>
                <a:t>read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15" name="Rectangle 13"/>
            <p:cNvSpPr>
              <a:spLocks noChangeArrowheads="1"/>
            </p:cNvSpPr>
            <p:nvPr/>
          </p:nvSpPr>
          <p:spPr bwMode="auto">
            <a:xfrm>
              <a:off x="4902" y="1639"/>
              <a:ext cx="727" cy="1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>
                  <a:solidFill>
                    <a:srgbClr val="000000"/>
                  </a:solidFill>
                  <a:latin typeface="Times" pitchFamily="-1" charset="0"/>
                </a:rPr>
                <a:t> operations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16" name="Rectangle 14"/>
            <p:cNvSpPr>
              <a:spLocks noChangeArrowheads="1"/>
            </p:cNvSpPr>
            <p:nvPr/>
          </p:nvSpPr>
          <p:spPr bwMode="auto">
            <a:xfrm>
              <a:off x="2601" y="1854"/>
              <a:ext cx="3087" cy="1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>
                  <a:solidFill>
                    <a:srgbClr val="000000"/>
                  </a:solidFill>
                  <a:latin typeface="Times" pitchFamily="-1" charset="0"/>
                </a:rPr>
                <a:t>does not depend on the order in which they are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17" name="Rectangle 15"/>
            <p:cNvSpPr>
              <a:spLocks noChangeArrowheads="1"/>
            </p:cNvSpPr>
            <p:nvPr/>
          </p:nvSpPr>
          <p:spPr bwMode="auto">
            <a:xfrm>
              <a:off x="2601" y="2068"/>
              <a:ext cx="585" cy="1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>
                  <a:solidFill>
                    <a:srgbClr val="000000"/>
                  </a:solidFill>
                  <a:latin typeface="Times" pitchFamily="-1" charset="0"/>
                </a:rPr>
                <a:t>executed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18" name="Rectangle 16"/>
            <p:cNvSpPr>
              <a:spLocks noChangeArrowheads="1"/>
            </p:cNvSpPr>
            <p:nvPr/>
          </p:nvSpPr>
          <p:spPr bwMode="auto">
            <a:xfrm>
              <a:off x="484" y="2283"/>
              <a:ext cx="302" cy="1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i="1">
                  <a:solidFill>
                    <a:srgbClr val="000000"/>
                  </a:solidFill>
                  <a:latin typeface="Times" pitchFamily="-1" charset="0"/>
                </a:rPr>
                <a:t>read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19" name="Rectangle 17"/>
            <p:cNvSpPr>
              <a:spLocks noChangeArrowheads="1"/>
            </p:cNvSpPr>
            <p:nvPr/>
          </p:nvSpPr>
          <p:spPr bwMode="auto">
            <a:xfrm>
              <a:off x="1296" y="2283"/>
              <a:ext cx="338" cy="1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i="1">
                  <a:solidFill>
                    <a:srgbClr val="000000"/>
                  </a:solidFill>
                  <a:latin typeface="Times" pitchFamily="-1" charset="0"/>
                </a:rPr>
                <a:t>write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0" name="Rectangle 18"/>
            <p:cNvSpPr>
              <a:spLocks noChangeArrowheads="1"/>
            </p:cNvSpPr>
            <p:nvPr/>
          </p:nvSpPr>
          <p:spPr bwMode="auto">
            <a:xfrm>
              <a:off x="1941" y="2283"/>
              <a:ext cx="257" cy="1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>
                  <a:solidFill>
                    <a:srgbClr val="000000"/>
                  </a:solidFill>
                  <a:latin typeface="Times" pitchFamily="-1" charset="0"/>
                </a:rPr>
                <a:t>Yes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1" name="Rectangle 19"/>
            <p:cNvSpPr>
              <a:spLocks noChangeArrowheads="1"/>
            </p:cNvSpPr>
            <p:nvPr/>
          </p:nvSpPr>
          <p:spPr bwMode="auto">
            <a:xfrm>
              <a:off x="2601" y="2283"/>
              <a:ext cx="1539" cy="1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>
                  <a:solidFill>
                    <a:srgbClr val="000000"/>
                  </a:solidFill>
                  <a:latin typeface="Times" pitchFamily="-1" charset="0"/>
                </a:rPr>
                <a:t>Because the effect of a 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2" name="Rectangle 20"/>
            <p:cNvSpPr>
              <a:spLocks noChangeArrowheads="1"/>
            </p:cNvSpPr>
            <p:nvPr/>
          </p:nvSpPr>
          <p:spPr bwMode="auto">
            <a:xfrm>
              <a:off x="4150" y="2283"/>
              <a:ext cx="301" cy="1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i="1">
                  <a:solidFill>
                    <a:srgbClr val="000000"/>
                  </a:solidFill>
                  <a:latin typeface="Times" pitchFamily="-1" charset="0"/>
                </a:rPr>
                <a:t>read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3" name="Rectangle 21"/>
            <p:cNvSpPr>
              <a:spLocks noChangeArrowheads="1"/>
            </p:cNvSpPr>
            <p:nvPr/>
          </p:nvSpPr>
          <p:spPr bwMode="auto">
            <a:xfrm>
              <a:off x="4441" y="2283"/>
              <a:ext cx="435" cy="1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>
                  <a:solidFill>
                    <a:srgbClr val="000000"/>
                  </a:solidFill>
                  <a:latin typeface="Times" pitchFamily="-1" charset="0"/>
                </a:rPr>
                <a:t> and a 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4" name="Rectangle 22"/>
            <p:cNvSpPr>
              <a:spLocks noChangeArrowheads="1"/>
            </p:cNvSpPr>
            <p:nvPr/>
          </p:nvSpPr>
          <p:spPr bwMode="auto">
            <a:xfrm>
              <a:off x="4887" y="2283"/>
              <a:ext cx="338" cy="1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i="1">
                  <a:solidFill>
                    <a:srgbClr val="000000"/>
                  </a:solidFill>
                  <a:latin typeface="Times" pitchFamily="-1" charset="0"/>
                </a:rPr>
                <a:t>write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5" name="Rectangle 23"/>
            <p:cNvSpPr>
              <a:spLocks noChangeArrowheads="1"/>
            </p:cNvSpPr>
            <p:nvPr/>
          </p:nvSpPr>
          <p:spPr bwMode="auto">
            <a:xfrm>
              <a:off x="5224" y="2283"/>
              <a:ext cx="662" cy="1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>
                  <a:solidFill>
                    <a:srgbClr val="000000"/>
                  </a:solidFill>
                  <a:latin typeface="Times" pitchFamily="-1" charset="0"/>
                </a:rPr>
                <a:t> operation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6" name="Rectangle 24"/>
            <p:cNvSpPr>
              <a:spLocks noChangeArrowheads="1"/>
            </p:cNvSpPr>
            <p:nvPr/>
          </p:nvSpPr>
          <p:spPr bwMode="auto">
            <a:xfrm>
              <a:off x="2601" y="2498"/>
              <a:ext cx="2577" cy="1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>
                  <a:solidFill>
                    <a:srgbClr val="000000"/>
                  </a:solidFill>
                  <a:latin typeface="Times" pitchFamily="-1" charset="0"/>
                </a:rPr>
                <a:t>depends on the order of their execution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7" name="Rectangle 25"/>
            <p:cNvSpPr>
              <a:spLocks noChangeArrowheads="1"/>
            </p:cNvSpPr>
            <p:nvPr/>
          </p:nvSpPr>
          <p:spPr bwMode="auto">
            <a:xfrm>
              <a:off x="5116" y="2498"/>
              <a:ext cx="82" cy="1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>
                  <a:solidFill>
                    <a:srgbClr val="000000"/>
                  </a:solidFill>
                  <a:latin typeface="Times" pitchFamily="-1" charset="0"/>
                </a:rPr>
                <a:t>  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8" name="Rectangle 26"/>
            <p:cNvSpPr>
              <a:spLocks noChangeArrowheads="1"/>
            </p:cNvSpPr>
            <p:nvPr/>
          </p:nvSpPr>
          <p:spPr bwMode="auto">
            <a:xfrm>
              <a:off x="484" y="2712"/>
              <a:ext cx="338" cy="1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i="1">
                  <a:solidFill>
                    <a:srgbClr val="000000"/>
                  </a:solidFill>
                  <a:latin typeface="Times" pitchFamily="-1" charset="0"/>
                </a:rPr>
                <a:t>write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9" name="Rectangle 27"/>
            <p:cNvSpPr>
              <a:spLocks noChangeArrowheads="1"/>
            </p:cNvSpPr>
            <p:nvPr/>
          </p:nvSpPr>
          <p:spPr bwMode="auto">
            <a:xfrm>
              <a:off x="1296" y="2712"/>
              <a:ext cx="338" cy="1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i="1">
                  <a:solidFill>
                    <a:srgbClr val="000000"/>
                  </a:solidFill>
                  <a:latin typeface="Times" pitchFamily="-1" charset="0"/>
                </a:rPr>
                <a:t>write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30" name="Rectangle 28"/>
            <p:cNvSpPr>
              <a:spLocks noChangeArrowheads="1"/>
            </p:cNvSpPr>
            <p:nvPr/>
          </p:nvSpPr>
          <p:spPr bwMode="auto">
            <a:xfrm>
              <a:off x="1941" y="2712"/>
              <a:ext cx="256" cy="1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>
                  <a:solidFill>
                    <a:srgbClr val="000000"/>
                  </a:solidFill>
                  <a:latin typeface="Times" pitchFamily="-1" charset="0"/>
                </a:rPr>
                <a:t>Yes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31" name="Rectangle 29"/>
            <p:cNvSpPr>
              <a:spLocks noChangeArrowheads="1"/>
            </p:cNvSpPr>
            <p:nvPr/>
          </p:nvSpPr>
          <p:spPr bwMode="auto">
            <a:xfrm>
              <a:off x="2601" y="2712"/>
              <a:ext cx="2014" cy="1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>
                  <a:solidFill>
                    <a:srgbClr val="000000"/>
                  </a:solidFill>
                  <a:latin typeface="Times" pitchFamily="-1" charset="0"/>
                </a:rPr>
                <a:t>Because the effect of a pair of 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32" name="Rectangle 30"/>
            <p:cNvSpPr>
              <a:spLocks noChangeArrowheads="1"/>
            </p:cNvSpPr>
            <p:nvPr/>
          </p:nvSpPr>
          <p:spPr bwMode="auto">
            <a:xfrm>
              <a:off x="4610" y="2712"/>
              <a:ext cx="338" cy="1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i="1">
                  <a:solidFill>
                    <a:srgbClr val="000000"/>
                  </a:solidFill>
                  <a:latin typeface="Times" pitchFamily="-1" charset="0"/>
                </a:rPr>
                <a:t>write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33" name="Rectangle 31"/>
            <p:cNvSpPr>
              <a:spLocks noChangeArrowheads="1"/>
            </p:cNvSpPr>
            <p:nvPr/>
          </p:nvSpPr>
          <p:spPr bwMode="auto">
            <a:xfrm>
              <a:off x="4948" y="2712"/>
              <a:ext cx="726" cy="1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>
                  <a:solidFill>
                    <a:srgbClr val="000000"/>
                  </a:solidFill>
                  <a:latin typeface="Times" pitchFamily="-1" charset="0"/>
                </a:rPr>
                <a:t> operations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34" name="Rectangle 32"/>
            <p:cNvSpPr>
              <a:spLocks noChangeArrowheads="1"/>
            </p:cNvSpPr>
            <p:nvPr/>
          </p:nvSpPr>
          <p:spPr bwMode="auto">
            <a:xfrm>
              <a:off x="2601" y="2927"/>
              <a:ext cx="2577" cy="1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>
                  <a:solidFill>
                    <a:srgbClr val="000000"/>
                  </a:solidFill>
                  <a:latin typeface="Times" pitchFamily="-1" charset="0"/>
                </a:rPr>
                <a:t>depends on the order of their execution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35" name="Rectangle 33"/>
            <p:cNvSpPr>
              <a:spLocks noChangeArrowheads="1"/>
            </p:cNvSpPr>
            <p:nvPr/>
          </p:nvSpPr>
          <p:spPr bwMode="auto">
            <a:xfrm>
              <a:off x="5116" y="2927"/>
              <a:ext cx="82" cy="1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>
                  <a:solidFill>
                    <a:srgbClr val="000000"/>
                  </a:solidFill>
                  <a:latin typeface="Times" pitchFamily="-1" charset="0"/>
                </a:rPr>
                <a:t>  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36" name="Line 34"/>
            <p:cNvSpPr>
              <a:spLocks noChangeShapeType="1"/>
            </p:cNvSpPr>
            <p:nvPr/>
          </p:nvSpPr>
          <p:spPr bwMode="auto">
            <a:xfrm>
              <a:off x="341" y="1117"/>
              <a:ext cx="5521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7" name="Line 35"/>
            <p:cNvSpPr>
              <a:spLocks noChangeShapeType="1"/>
            </p:cNvSpPr>
            <p:nvPr/>
          </p:nvSpPr>
          <p:spPr bwMode="auto">
            <a:xfrm>
              <a:off x="341" y="1568"/>
              <a:ext cx="5521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8" name="Line 36"/>
            <p:cNvSpPr>
              <a:spLocks noChangeShapeType="1"/>
            </p:cNvSpPr>
            <p:nvPr/>
          </p:nvSpPr>
          <p:spPr bwMode="auto">
            <a:xfrm>
              <a:off x="341" y="3161"/>
              <a:ext cx="5521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424643100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Conditions for Correct Interleaving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0000"/>
              </a:lnSpc>
              <a:buClr>
                <a:schemeClr val="tx1"/>
              </a:buClr>
              <a:buSzPct val="120000"/>
              <a:buFont typeface="Arial"/>
              <a:buChar char="•"/>
            </a:pPr>
            <a:r>
              <a:rPr lang="en-US" dirty="0" smtClean="0"/>
              <a:t>What should we need to do to guarantee serial equivalence with conflicting operations?</a:t>
            </a:r>
          </a:p>
          <a:p>
            <a:pPr>
              <a:lnSpc>
                <a:spcPct val="100000"/>
              </a:lnSpc>
              <a:buClr>
                <a:schemeClr val="tx1"/>
              </a:buClr>
              <a:buSzPct val="120000"/>
              <a:buFont typeface="Arial"/>
              <a:buChar char="•"/>
            </a:pPr>
            <a:r>
              <a:rPr lang="en-US" sz="2400" dirty="0" smtClean="0"/>
              <a:t>Case 1</a:t>
            </a:r>
          </a:p>
          <a:p>
            <a:pPr lvl="1">
              <a:lnSpc>
                <a:spcPct val="100000"/>
              </a:lnSpc>
              <a:buClr>
                <a:schemeClr val="tx1"/>
              </a:buClr>
              <a:buSzPct val="120000"/>
              <a:buFont typeface="Arial"/>
              <a:buChar char="•"/>
            </a:pPr>
            <a:r>
              <a:rPr lang="en-US" sz="2000" dirty="0" smtClean="0"/>
              <a:t>T1.1 -&gt; T1.2 -&gt; T2.1 -&gt; T2.2 -&gt; T1.3 -&gt; T2.3</a:t>
            </a:r>
          </a:p>
          <a:p>
            <a:pPr>
              <a:lnSpc>
                <a:spcPct val="100000"/>
              </a:lnSpc>
              <a:buClr>
                <a:schemeClr val="tx1"/>
              </a:buClr>
              <a:buSzPct val="120000"/>
              <a:buFont typeface="Arial"/>
              <a:buChar char="•"/>
            </a:pPr>
            <a:r>
              <a:rPr lang="en-US" sz="2400" dirty="0" smtClean="0"/>
              <a:t>Case 2</a:t>
            </a:r>
          </a:p>
          <a:p>
            <a:pPr lvl="1">
              <a:lnSpc>
                <a:spcPct val="100000"/>
              </a:lnSpc>
              <a:buClr>
                <a:schemeClr val="tx1"/>
              </a:buClr>
              <a:buSzPct val="120000"/>
              <a:buFont typeface="Arial"/>
              <a:buChar char="•"/>
            </a:pPr>
            <a:r>
              <a:rPr lang="en-US" sz="2000" dirty="0" smtClean="0"/>
              <a:t>T1.1 -&gt; T2.1 -&gt; T2.2 -&gt; T1.2 -&gt; T1.3 -&gt; T2.3</a:t>
            </a:r>
          </a:p>
          <a:p>
            <a:pPr>
              <a:lnSpc>
                <a:spcPct val="100000"/>
              </a:lnSpc>
              <a:buClr>
                <a:schemeClr val="tx1"/>
              </a:buClr>
              <a:buSzPct val="120000"/>
              <a:buFont typeface="Arial"/>
              <a:buChar char="•"/>
            </a:pPr>
            <a:r>
              <a:rPr lang="en-US" sz="2400" dirty="0" smtClean="0"/>
              <a:t>Which one’s correct and why?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18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22" name="Picture 2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" y="400627"/>
            <a:ext cx="519176" cy="589973"/>
          </a:xfrm>
          <a:prstGeom prst="rect">
            <a:avLst/>
          </a:prstGeom>
        </p:spPr>
      </p:pic>
      <p:sp>
        <p:nvSpPr>
          <p:cNvPr id="23" name="Content Placeholder 2"/>
          <p:cNvSpPr txBox="1">
            <a:spLocks/>
          </p:cNvSpPr>
          <p:nvPr/>
        </p:nvSpPr>
        <p:spPr bwMode="auto">
          <a:xfrm>
            <a:off x="850900" y="4470400"/>
            <a:ext cx="7683500" cy="170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marL="285750" indent="-2857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•"/>
              <a:defRPr sz="2400">
                <a:solidFill>
                  <a:schemeClr val="tx1"/>
                </a:solidFill>
                <a:latin typeface="+mn-lt"/>
                <a:ea typeface="ＭＳ Ｐゴシック" charset="-128"/>
                <a:cs typeface="ＭＳ Ｐゴシック" charset="-128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»"/>
              <a:defRPr>
                <a:solidFill>
                  <a:schemeClr val="tx1"/>
                </a:solidFill>
                <a:latin typeface="+mn-lt"/>
                <a:ea typeface="ＭＳ Ｐゴシック" charset="-128"/>
              </a:defRPr>
            </a:lvl3pPr>
            <a:lvl4pPr marL="15430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•"/>
              <a:defRPr sz="1400">
                <a:solidFill>
                  <a:schemeClr val="tx1"/>
                </a:solidFill>
                <a:latin typeface="+mn-lt"/>
                <a:ea typeface="ＭＳ Ｐゴシック" charset="-128"/>
              </a:defRPr>
            </a:lvl4pPr>
            <a:lvl5pPr marL="20002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>
                <a:solidFill>
                  <a:schemeClr val="tx1"/>
                </a:solidFill>
                <a:latin typeface="+mn-lt"/>
                <a:ea typeface="ＭＳ Ｐゴシック" charset="-128"/>
              </a:defRPr>
            </a:lvl5pPr>
            <a:lvl6pPr marL="24574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>
                <a:solidFill>
                  <a:schemeClr val="tx1"/>
                </a:solidFill>
                <a:latin typeface="+mn-lt"/>
                <a:ea typeface="ＭＳ Ｐゴシック" charset="-128"/>
              </a:defRPr>
            </a:lvl6pPr>
            <a:lvl7pPr marL="29146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>
                <a:solidFill>
                  <a:schemeClr val="tx1"/>
                </a:solidFill>
                <a:latin typeface="+mn-lt"/>
                <a:ea typeface="ＭＳ Ｐゴシック" charset="-128"/>
              </a:defRPr>
            </a:lvl7pPr>
            <a:lvl8pPr marL="33718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>
                <a:solidFill>
                  <a:schemeClr val="tx1"/>
                </a:solidFill>
                <a:latin typeface="+mn-lt"/>
                <a:ea typeface="ＭＳ Ｐゴシック" charset="-128"/>
              </a:defRPr>
            </a:lvl8pPr>
            <a:lvl9pPr marL="38290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>
                <a:solidFill>
                  <a:schemeClr val="tx1"/>
                </a:solidFill>
                <a:latin typeface="+mn-lt"/>
                <a:ea typeface="ＭＳ Ｐゴシック" charset="-128"/>
              </a:defRPr>
            </a:lvl9pPr>
          </a:lstStyle>
          <a:p>
            <a:pPr>
              <a:lnSpc>
                <a:spcPct val="100000"/>
              </a:lnSpc>
              <a:buClr>
                <a:schemeClr val="tx1"/>
              </a:buClr>
              <a:buSzPct val="120000"/>
              <a:buFontTx/>
              <a:buNone/>
            </a:pPr>
            <a:r>
              <a:rPr lang="en-US" b="1" u="sng" dirty="0" smtClean="0">
                <a:solidFill>
                  <a:srgbClr val="0000FF"/>
                </a:solidFill>
              </a:rPr>
              <a:t>Transaction T1  </a:t>
            </a:r>
            <a:r>
              <a:rPr lang="en-US" b="1" u="sng" dirty="0" smtClean="0">
                <a:solidFill>
                  <a:schemeClr val="hlink"/>
                </a:solidFill>
              </a:rPr>
              <a:t>	             Transaction T2 </a:t>
            </a:r>
          </a:p>
          <a:p>
            <a:pPr marL="285750" lvl="1" indent="-285750">
              <a:lnSpc>
                <a:spcPct val="100000"/>
              </a:lnSpc>
              <a:buClr>
                <a:schemeClr val="tx1"/>
              </a:buClr>
              <a:buSzPct val="120000"/>
              <a:buFontTx/>
              <a:buNone/>
            </a:pPr>
            <a:r>
              <a:rPr lang="en-US" sz="1600" b="1" dirty="0" smtClean="0">
                <a:solidFill>
                  <a:srgbClr val="0000FF"/>
                </a:solidFill>
              </a:rPr>
              <a:t>1. balance = </a:t>
            </a:r>
            <a:r>
              <a:rPr lang="en-US" sz="1600" b="1" dirty="0" err="1" smtClean="0">
                <a:solidFill>
                  <a:srgbClr val="0000FF"/>
                </a:solidFill>
              </a:rPr>
              <a:t>b.getBalance</a:t>
            </a:r>
            <a:r>
              <a:rPr lang="en-US" sz="1600" b="1" dirty="0" smtClean="0">
                <a:solidFill>
                  <a:srgbClr val="0000FF"/>
                </a:solidFill>
              </a:rPr>
              <a:t>()</a:t>
            </a:r>
            <a:r>
              <a:rPr lang="en-US" b="1" dirty="0" smtClean="0">
                <a:solidFill>
                  <a:srgbClr val="0000FF"/>
                </a:solidFill>
              </a:rPr>
              <a:t>		</a:t>
            </a:r>
            <a:r>
              <a:rPr lang="en-US" sz="1600" b="1" dirty="0" smtClean="0">
                <a:solidFill>
                  <a:schemeClr val="hlink"/>
                </a:solidFill>
              </a:rPr>
              <a:t>1. balance = </a:t>
            </a:r>
            <a:r>
              <a:rPr lang="en-US" sz="1600" b="1" dirty="0" err="1" smtClean="0">
                <a:solidFill>
                  <a:schemeClr val="hlink"/>
                </a:solidFill>
              </a:rPr>
              <a:t>b.getBalance</a:t>
            </a:r>
            <a:r>
              <a:rPr lang="en-US" sz="1600" b="1" dirty="0" smtClean="0">
                <a:solidFill>
                  <a:schemeClr val="hlink"/>
                </a:solidFill>
              </a:rPr>
              <a:t>()</a:t>
            </a:r>
            <a:endParaRPr lang="en-US" b="1" dirty="0" smtClean="0">
              <a:solidFill>
                <a:srgbClr val="0000FF"/>
              </a:solidFill>
            </a:endParaRPr>
          </a:p>
          <a:p>
            <a:pPr>
              <a:lnSpc>
                <a:spcPct val="100000"/>
              </a:lnSpc>
              <a:buClr>
                <a:schemeClr val="tx1"/>
              </a:buClr>
              <a:buSzPct val="120000"/>
              <a:buFontTx/>
              <a:buNone/>
            </a:pPr>
            <a:r>
              <a:rPr lang="en-US" sz="1600" b="1" dirty="0" smtClean="0">
                <a:solidFill>
                  <a:srgbClr val="0000FF"/>
                </a:solidFill>
              </a:rPr>
              <a:t>2. </a:t>
            </a:r>
            <a:r>
              <a:rPr lang="en-US" sz="1600" b="1" dirty="0" err="1" smtClean="0">
                <a:solidFill>
                  <a:srgbClr val="0000FF"/>
                </a:solidFill>
              </a:rPr>
              <a:t>b.setBalance</a:t>
            </a:r>
            <a:r>
              <a:rPr lang="en-US" sz="1600" b="1" dirty="0" smtClean="0">
                <a:solidFill>
                  <a:srgbClr val="0000FF"/>
                </a:solidFill>
              </a:rPr>
              <a:t> = (balance*1.1)</a:t>
            </a:r>
            <a:r>
              <a:rPr lang="en-US" sz="1600" b="1" dirty="0" smtClean="0">
                <a:solidFill>
                  <a:schemeClr val="hlink"/>
                </a:solidFill>
              </a:rPr>
              <a:t>	2. </a:t>
            </a:r>
            <a:r>
              <a:rPr lang="en-US" sz="1600" b="1" dirty="0" err="1" smtClean="0">
                <a:solidFill>
                  <a:schemeClr val="hlink"/>
                </a:solidFill>
              </a:rPr>
              <a:t>b.setBalance</a:t>
            </a:r>
            <a:r>
              <a:rPr lang="en-US" sz="1600" b="1" dirty="0" smtClean="0">
                <a:solidFill>
                  <a:schemeClr val="hlink"/>
                </a:solidFill>
              </a:rPr>
              <a:t>(balance*1.1)</a:t>
            </a:r>
            <a:r>
              <a:rPr lang="en-US" sz="1600" b="1" dirty="0" smtClean="0">
                <a:solidFill>
                  <a:schemeClr val="bg2"/>
                </a:solidFill>
              </a:rPr>
              <a:t>	</a:t>
            </a:r>
          </a:p>
          <a:p>
            <a:pPr>
              <a:lnSpc>
                <a:spcPct val="100000"/>
              </a:lnSpc>
              <a:buClr>
                <a:schemeClr val="tx1"/>
              </a:buClr>
              <a:buSzPct val="120000"/>
              <a:buFontTx/>
              <a:buNone/>
            </a:pPr>
            <a:r>
              <a:rPr lang="en-US" sz="1600" b="1" dirty="0" smtClean="0">
                <a:solidFill>
                  <a:srgbClr val="0000FF"/>
                </a:solidFill>
              </a:rPr>
              <a:t>3. </a:t>
            </a:r>
            <a:r>
              <a:rPr lang="en-US" sz="1600" b="1" dirty="0" err="1" smtClean="0">
                <a:solidFill>
                  <a:srgbClr val="0000FF"/>
                </a:solidFill>
              </a:rPr>
              <a:t>a.withdraw</a:t>
            </a:r>
            <a:r>
              <a:rPr lang="en-US" sz="1600" b="1" dirty="0" smtClean="0">
                <a:solidFill>
                  <a:srgbClr val="0000FF"/>
                </a:solidFill>
              </a:rPr>
              <a:t>(balance* 0.1)		</a:t>
            </a:r>
            <a:r>
              <a:rPr lang="en-US" sz="1600" b="1" dirty="0" smtClean="0">
                <a:solidFill>
                  <a:schemeClr val="hlink"/>
                </a:solidFill>
              </a:rPr>
              <a:t>3. </a:t>
            </a:r>
            <a:r>
              <a:rPr lang="en-US" sz="1600" b="1" dirty="0" err="1" smtClean="0">
                <a:solidFill>
                  <a:schemeClr val="hlink"/>
                </a:solidFill>
              </a:rPr>
              <a:t>c.withdraw</a:t>
            </a:r>
            <a:r>
              <a:rPr lang="en-US" sz="1600" b="1" dirty="0" smtClean="0">
                <a:solidFill>
                  <a:schemeClr val="hlink"/>
                </a:solidFill>
              </a:rPr>
              <a:t>(balance*0.1)</a:t>
            </a:r>
            <a:endParaRPr lang="en-US" sz="1600" b="1" dirty="0" smtClean="0">
              <a:solidFill>
                <a:srgbClr val="0000FF"/>
              </a:solidFill>
            </a:endParaRPr>
          </a:p>
          <a:p>
            <a:pPr>
              <a:lnSpc>
                <a:spcPct val="100000"/>
              </a:lnSpc>
              <a:buClr>
                <a:schemeClr val="tx1"/>
              </a:buClr>
              <a:buSzPct val="120000"/>
              <a:buFontTx/>
              <a:buNone/>
            </a:pPr>
            <a:r>
              <a:rPr lang="en-US" sz="1600" b="1" dirty="0" smtClean="0">
                <a:solidFill>
                  <a:schemeClr val="hlink"/>
                </a:solidFill>
              </a:rPr>
              <a:t>				        	</a:t>
            </a:r>
          </a:p>
        </p:txBody>
      </p:sp>
    </p:spTree>
    <p:extLst>
      <p:ext uri="{BB962C8B-B14F-4D97-AF65-F5344CB8AC3E}">
        <p14:creationId xmlns:p14="http://schemas.microsoft.com/office/powerpoint/2010/main" val="65628163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Conflicting Operations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0000"/>
              </a:lnSpc>
              <a:buClr>
                <a:schemeClr val="tx1"/>
              </a:buClr>
              <a:buSzPct val="120000"/>
              <a:buFont typeface="Arial"/>
              <a:buChar char="•"/>
            </a:pPr>
            <a:r>
              <a:rPr lang="en-US" dirty="0" smtClean="0">
                <a:solidFill>
                  <a:schemeClr val="hlink"/>
                </a:solidFill>
                <a:latin typeface="Arial" pitchFamily="-1" charset="0"/>
              </a:rPr>
              <a:t>Insight for serial equivalence</a:t>
            </a:r>
          </a:p>
          <a:p>
            <a:pPr lvl="1">
              <a:lnSpc>
                <a:spcPct val="100000"/>
              </a:lnSpc>
              <a:buClr>
                <a:schemeClr val="tx1"/>
              </a:buClr>
              <a:buSzPct val="120000"/>
              <a:buFont typeface="Arial"/>
              <a:buChar char="•"/>
            </a:pPr>
            <a:r>
              <a:rPr lang="en-US" dirty="0" smtClean="0">
                <a:latin typeface="Arial" pitchFamily="-1" charset="0"/>
              </a:rPr>
              <a:t>Outcomes of write operations in one transaction to all shared objects should be </a:t>
            </a:r>
            <a:r>
              <a:rPr lang="en-US" i="1" dirty="0" smtClean="0">
                <a:solidFill>
                  <a:srgbClr val="0000FF"/>
                </a:solidFill>
                <a:latin typeface="Arial" pitchFamily="-1" charset="0"/>
              </a:rPr>
              <a:t>either consistently visible to the other transaction</a:t>
            </a:r>
            <a:r>
              <a:rPr lang="en-US" dirty="0" smtClean="0">
                <a:latin typeface="Arial" pitchFamily="-1" charset="0"/>
              </a:rPr>
              <a:t> </a:t>
            </a:r>
            <a:r>
              <a:rPr lang="en-US" i="1" dirty="0" smtClean="0">
                <a:solidFill>
                  <a:srgbClr val="0000FF"/>
                </a:solidFill>
                <a:latin typeface="Arial" pitchFamily="-1" charset="0"/>
              </a:rPr>
              <a:t>or the other way round</a:t>
            </a:r>
            <a:r>
              <a:rPr lang="en-US" dirty="0" smtClean="0">
                <a:latin typeface="Arial" pitchFamily="-1" charset="0"/>
              </a:rPr>
              <a:t>.</a:t>
            </a:r>
            <a:endParaRPr lang="en-US" dirty="0" smtClean="0">
              <a:solidFill>
                <a:schemeClr val="hlink"/>
              </a:solidFill>
              <a:latin typeface="Arial" pitchFamily="-1" charset="0"/>
            </a:endParaRPr>
          </a:p>
          <a:p>
            <a:pPr>
              <a:lnSpc>
                <a:spcPct val="100000"/>
              </a:lnSpc>
              <a:buClr>
                <a:schemeClr val="tx1"/>
              </a:buClr>
              <a:buSzPct val="120000"/>
              <a:buFont typeface="Arial"/>
              <a:buChar char="•"/>
            </a:pPr>
            <a:r>
              <a:rPr lang="en-US" sz="2000" dirty="0" smtClean="0">
                <a:latin typeface="Arial" pitchFamily="-1" charset="0"/>
              </a:rPr>
              <a:t>The effect of an operation refers to</a:t>
            </a:r>
          </a:p>
          <a:p>
            <a:pPr lvl="1">
              <a:lnSpc>
                <a:spcPct val="100000"/>
              </a:lnSpc>
              <a:buClr>
                <a:schemeClr val="tx1"/>
              </a:buClr>
              <a:buSzPct val="120000"/>
              <a:buFont typeface="Arial"/>
              <a:buChar char="•"/>
            </a:pPr>
            <a:r>
              <a:rPr lang="en-US" sz="1800" dirty="0" smtClean="0">
                <a:latin typeface="Arial" pitchFamily="-1" charset="0"/>
              </a:rPr>
              <a:t>The value of an object set by a write operation</a:t>
            </a:r>
          </a:p>
          <a:p>
            <a:pPr lvl="1">
              <a:lnSpc>
                <a:spcPct val="100000"/>
              </a:lnSpc>
              <a:buClr>
                <a:schemeClr val="tx1"/>
              </a:buClr>
              <a:buSzPct val="120000"/>
              <a:buFont typeface="Arial"/>
              <a:buChar char="•"/>
            </a:pPr>
            <a:r>
              <a:rPr lang="en-US" sz="1800" dirty="0" smtClean="0">
                <a:latin typeface="Arial" pitchFamily="-1" charset="0"/>
              </a:rPr>
              <a:t>The result returned by a read operation.</a:t>
            </a:r>
            <a:endParaRPr lang="en-US" sz="1800" dirty="0" smtClean="0">
              <a:solidFill>
                <a:schemeClr val="hlink"/>
              </a:solidFill>
              <a:latin typeface="Arial" pitchFamily="-1" charset="0"/>
            </a:endParaRPr>
          </a:p>
          <a:p>
            <a:pPr>
              <a:lnSpc>
                <a:spcPct val="110000"/>
              </a:lnSpc>
              <a:buClr>
                <a:schemeClr val="tx1"/>
              </a:buClr>
              <a:buSzPct val="120000"/>
              <a:buFont typeface="Arial"/>
              <a:buChar char="•"/>
            </a:pPr>
            <a:r>
              <a:rPr lang="en-US" sz="2000" i="1" dirty="0" smtClean="0">
                <a:latin typeface="Arial" pitchFamily="-1" charset="0"/>
              </a:rPr>
              <a:t>Two </a:t>
            </a:r>
            <a:r>
              <a:rPr lang="en-US" sz="2000" i="1" u="sng" dirty="0" smtClean="0">
                <a:latin typeface="Arial" pitchFamily="-1" charset="0"/>
              </a:rPr>
              <a:t>transactions</a:t>
            </a:r>
            <a:r>
              <a:rPr lang="en-US" sz="2000" i="1" dirty="0" smtClean="0">
                <a:latin typeface="Arial" pitchFamily="-1" charset="0"/>
              </a:rPr>
              <a:t> are </a:t>
            </a:r>
            <a:r>
              <a:rPr lang="en-US" sz="2000" i="1" dirty="0" smtClean="0">
                <a:solidFill>
                  <a:srgbClr val="0000FF"/>
                </a:solidFill>
                <a:latin typeface="Arial" pitchFamily="-1" charset="0"/>
              </a:rPr>
              <a:t>serially equivalent </a:t>
            </a:r>
            <a:r>
              <a:rPr lang="en-US" sz="2000" i="1" dirty="0" smtClean="0">
                <a:latin typeface="Arial" pitchFamily="-1" charset="0"/>
              </a:rPr>
              <a:t>if and only if </a:t>
            </a:r>
            <a:r>
              <a:rPr lang="en-US" sz="2000" i="1" dirty="0" smtClean="0">
                <a:solidFill>
                  <a:srgbClr val="FF0000"/>
                </a:solidFill>
                <a:latin typeface="Arial" pitchFamily="-1" charset="0"/>
              </a:rPr>
              <a:t>all pairs of conflicting operations</a:t>
            </a:r>
            <a:r>
              <a:rPr lang="en-US" sz="2000" i="1" dirty="0" smtClean="0">
                <a:latin typeface="Arial" pitchFamily="-1" charset="0"/>
              </a:rPr>
              <a:t> (pair containing one operation from each transaction) </a:t>
            </a:r>
            <a:r>
              <a:rPr lang="en-US" sz="2000" i="1" dirty="0" smtClean="0">
                <a:solidFill>
                  <a:srgbClr val="FF0000"/>
                </a:solidFill>
                <a:latin typeface="Arial" pitchFamily="-1" charset="0"/>
              </a:rPr>
              <a:t>are executed in the same order </a:t>
            </a:r>
            <a:r>
              <a:rPr lang="en-US" sz="2000" i="1" dirty="0" smtClean="0">
                <a:latin typeface="Arial" pitchFamily="-1" charset="0"/>
              </a:rPr>
              <a:t>(transaction order) for </a:t>
            </a:r>
            <a:r>
              <a:rPr lang="en-US" sz="2000" i="1" dirty="0" smtClean="0">
                <a:solidFill>
                  <a:srgbClr val="FF0000"/>
                </a:solidFill>
                <a:latin typeface="Arial" pitchFamily="-1" charset="0"/>
              </a:rPr>
              <a:t>all objects (data) they both access</a:t>
            </a:r>
            <a:r>
              <a:rPr lang="en-US" sz="2000" i="1" dirty="0" smtClean="0">
                <a:latin typeface="Arial" pitchFamily="-1" charset="0"/>
              </a:rPr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19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464523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Banking </a:t>
            </a:r>
            <a:r>
              <a:rPr lang="en-US" dirty="0" smtClean="0"/>
              <a:t>Example (Once Again)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Banking transaction for a customer (e.g., at ATM or browser)</a:t>
            </a:r>
          </a:p>
          <a:p>
            <a:pPr lvl="1"/>
            <a:r>
              <a:rPr lang="en-US" dirty="0" smtClean="0"/>
              <a:t>Transfer $100 from saving to checking account</a:t>
            </a:r>
          </a:p>
          <a:p>
            <a:pPr lvl="1"/>
            <a:r>
              <a:rPr lang="en-US" dirty="0" smtClean="0"/>
              <a:t>Transfer $200 from money-market to checking account</a:t>
            </a:r>
          </a:p>
          <a:p>
            <a:pPr lvl="1"/>
            <a:r>
              <a:rPr lang="en-US" dirty="0" smtClean="0"/>
              <a:t>Withdraw $400 from checking account</a:t>
            </a:r>
          </a:p>
          <a:p>
            <a:r>
              <a:rPr lang="en-US" dirty="0" smtClean="0"/>
              <a:t>Transaction</a:t>
            </a:r>
            <a:endParaRPr lang="en-US" dirty="0" smtClean="0">
              <a:solidFill>
                <a:srgbClr val="0000FF"/>
              </a:solidFill>
              <a:latin typeface="Arial" charset="0"/>
              <a:ea typeface="ＭＳ Ｐゴシック" charset="0"/>
            </a:endParaRPr>
          </a:p>
          <a:p>
            <a:pPr marL="914400" lvl="1" indent="-457200">
              <a:buFont typeface="+mj-lt"/>
              <a:buAutoNum type="arabicPeriod"/>
            </a:pPr>
            <a:r>
              <a:rPr lang="en-US" dirty="0" smtClean="0">
                <a:solidFill>
                  <a:srgbClr val="0000FF"/>
                </a:solidFill>
                <a:latin typeface="Arial" charset="0"/>
                <a:ea typeface="ＭＳ Ｐゴシック" charset="0"/>
              </a:rPr>
              <a:t>savings.deduct(100)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 smtClean="0">
                <a:solidFill>
                  <a:srgbClr val="0000FF"/>
                </a:solidFill>
                <a:latin typeface="Arial" charset="0"/>
                <a:ea typeface="ＭＳ Ｐゴシック" charset="0"/>
              </a:rPr>
              <a:t>checking.add(100)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 smtClean="0">
                <a:solidFill>
                  <a:srgbClr val="0000FF"/>
                </a:solidFill>
                <a:latin typeface="Arial" charset="0"/>
                <a:ea typeface="ＭＳ Ｐゴシック" charset="0"/>
              </a:rPr>
              <a:t>mnymkt.deduct(200)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 smtClean="0">
                <a:solidFill>
                  <a:srgbClr val="0000FF"/>
                </a:solidFill>
                <a:latin typeface="Arial" charset="0"/>
                <a:ea typeface="ＭＳ Ｐゴシック" charset="0"/>
              </a:rPr>
              <a:t>checking.add(200)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 smtClean="0">
                <a:solidFill>
                  <a:srgbClr val="0000FF"/>
                </a:solidFill>
                <a:latin typeface="Arial" charset="0"/>
                <a:ea typeface="ＭＳ Ｐゴシック" charset="0"/>
              </a:rPr>
              <a:t>checking.deduct(400)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 smtClean="0">
                <a:solidFill>
                  <a:srgbClr val="0000FF"/>
                </a:solidFill>
                <a:latin typeface="Arial" charset="0"/>
                <a:ea typeface="ＭＳ Ｐゴシック" charset="0"/>
              </a:rPr>
              <a:t>dispense(400)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0298306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of Conflicting Operations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3500" indent="-63500">
              <a:lnSpc>
                <a:spcPct val="100000"/>
              </a:lnSpc>
              <a:buClr>
                <a:schemeClr val="tx1"/>
              </a:buClr>
              <a:buSzPct val="120000"/>
              <a:buFont typeface="Arial"/>
              <a:buChar char="•"/>
            </a:pPr>
            <a:r>
              <a:rPr lang="en-US" sz="1800" dirty="0" smtClean="0">
                <a:latin typeface="Arial" pitchFamily="-1" charset="0"/>
              </a:rPr>
              <a:t> </a:t>
            </a:r>
            <a:r>
              <a:rPr lang="en-US" sz="2000" dirty="0" smtClean="0">
                <a:latin typeface="Arial" pitchFamily="-1" charset="0"/>
              </a:rPr>
              <a:t>An interleaving of the operations of 2 or more transactions is said to be </a:t>
            </a:r>
            <a:r>
              <a:rPr lang="en-US" sz="2000" dirty="0" smtClean="0">
                <a:solidFill>
                  <a:srgbClr val="0000FF"/>
                </a:solidFill>
                <a:latin typeface="Arial" pitchFamily="-1" charset="0"/>
              </a:rPr>
              <a:t>serially equivalent </a:t>
            </a:r>
            <a:r>
              <a:rPr lang="en-US" sz="2000" dirty="0" smtClean="0">
                <a:latin typeface="Arial" pitchFamily="-1" charset="0"/>
              </a:rPr>
              <a:t>if the combined effect is the same as if these transactions had been performed sequentially (in some order).</a:t>
            </a:r>
          </a:p>
          <a:p>
            <a:pPr marL="63500" indent="-63500">
              <a:lnSpc>
                <a:spcPct val="100000"/>
              </a:lnSpc>
              <a:buClr>
                <a:schemeClr val="tx1"/>
              </a:buClr>
              <a:buSzPct val="120000"/>
              <a:buFont typeface="Wingdings" pitchFamily="-1" charset="2"/>
              <a:buNone/>
            </a:pPr>
            <a:endParaRPr lang="en-US" sz="2000" dirty="0" smtClean="0">
              <a:latin typeface="Arial" pitchFamily="-1" charset="0"/>
            </a:endParaRPr>
          </a:p>
          <a:p>
            <a:pPr marL="63500" indent="-63500">
              <a:lnSpc>
                <a:spcPct val="100000"/>
              </a:lnSpc>
              <a:buClr>
                <a:schemeClr val="tx1"/>
              </a:buClr>
              <a:buSzPct val="120000"/>
              <a:buFont typeface="Wingdings" pitchFamily="-1" charset="2"/>
              <a:buNone/>
            </a:pPr>
            <a:r>
              <a:rPr lang="en-US" dirty="0" smtClean="0">
                <a:latin typeface="Arial" pitchFamily="-1" charset="0"/>
              </a:rPr>
              <a:t>   </a:t>
            </a:r>
            <a:r>
              <a:rPr lang="en-US" u="sng" dirty="0" smtClean="0">
                <a:solidFill>
                  <a:srgbClr val="0000FF"/>
                </a:solidFill>
                <a:latin typeface="Arial" pitchFamily="-1" charset="0"/>
              </a:rPr>
              <a:t>Transaction T1  </a:t>
            </a:r>
            <a:r>
              <a:rPr lang="en-US" u="sng" dirty="0" smtClean="0">
                <a:solidFill>
                  <a:schemeClr val="hlink"/>
                </a:solidFill>
                <a:latin typeface="Arial" pitchFamily="-1" charset="0"/>
              </a:rPr>
              <a:t>	            Transaction T2 </a:t>
            </a:r>
          </a:p>
          <a:p>
            <a:pPr marL="63500" indent="-63500">
              <a:lnSpc>
                <a:spcPct val="100000"/>
              </a:lnSpc>
              <a:buClr>
                <a:schemeClr val="tx1"/>
              </a:buClr>
              <a:buSzPct val="120000"/>
              <a:buFont typeface="Wingdings" pitchFamily="-1" charset="2"/>
              <a:buNone/>
            </a:pPr>
            <a:r>
              <a:rPr lang="en-US" sz="1600" dirty="0" smtClean="0">
                <a:solidFill>
                  <a:srgbClr val="0000FF"/>
                </a:solidFill>
                <a:latin typeface="Arial" pitchFamily="-1" charset="0"/>
              </a:rPr>
              <a:t>balance = </a:t>
            </a:r>
            <a:r>
              <a:rPr lang="en-US" sz="1600" dirty="0" err="1" smtClean="0">
                <a:solidFill>
                  <a:srgbClr val="0000FF"/>
                </a:solidFill>
                <a:latin typeface="Arial" pitchFamily="-1" charset="0"/>
              </a:rPr>
              <a:t>b.getBalance</a:t>
            </a:r>
            <a:r>
              <a:rPr lang="en-US" sz="1600" dirty="0" smtClean="0">
                <a:solidFill>
                  <a:srgbClr val="0000FF"/>
                </a:solidFill>
                <a:latin typeface="Arial" pitchFamily="-1" charset="0"/>
              </a:rPr>
              <a:t>()</a:t>
            </a:r>
            <a:r>
              <a:rPr lang="en-US" sz="2000" dirty="0" smtClean="0">
                <a:solidFill>
                  <a:schemeClr val="hlink"/>
                </a:solidFill>
                <a:latin typeface="Arial" pitchFamily="-1" charset="0"/>
              </a:rPr>
              <a:t>	</a:t>
            </a:r>
          </a:p>
          <a:p>
            <a:pPr marL="63500" indent="-63500">
              <a:lnSpc>
                <a:spcPct val="100000"/>
              </a:lnSpc>
              <a:buClr>
                <a:schemeClr val="tx1"/>
              </a:buClr>
              <a:buSzPct val="120000"/>
              <a:buFont typeface="Wingdings" pitchFamily="-1" charset="2"/>
              <a:buNone/>
            </a:pPr>
            <a:r>
              <a:rPr lang="en-US" sz="1600" dirty="0" err="1" smtClean="0">
                <a:solidFill>
                  <a:srgbClr val="0000FF"/>
                </a:solidFill>
                <a:latin typeface="Arial" pitchFamily="-1" charset="0"/>
              </a:rPr>
              <a:t>b.setBalance</a:t>
            </a:r>
            <a:r>
              <a:rPr lang="en-US" sz="1600" dirty="0" smtClean="0">
                <a:solidFill>
                  <a:srgbClr val="0000FF"/>
                </a:solidFill>
                <a:latin typeface="Arial" pitchFamily="-1" charset="0"/>
              </a:rPr>
              <a:t> = (balance*1.1)</a:t>
            </a:r>
          </a:p>
          <a:p>
            <a:pPr marL="177800" lvl="1" indent="279400">
              <a:lnSpc>
                <a:spcPct val="100000"/>
              </a:lnSpc>
              <a:buClr>
                <a:schemeClr val="tx1"/>
              </a:buClr>
              <a:buSzPct val="120000"/>
              <a:buFont typeface="Wingdings" pitchFamily="-1" charset="2"/>
              <a:buNone/>
            </a:pPr>
            <a:r>
              <a:rPr lang="en-US" sz="1600" dirty="0" smtClean="0">
                <a:solidFill>
                  <a:schemeClr val="hlink"/>
                </a:solidFill>
                <a:latin typeface="Arial" pitchFamily="-1" charset="0"/>
              </a:rPr>
              <a:t>			       	   </a:t>
            </a:r>
          </a:p>
          <a:p>
            <a:pPr marL="177800" lvl="1" indent="279400">
              <a:lnSpc>
                <a:spcPct val="100000"/>
              </a:lnSpc>
              <a:buClr>
                <a:schemeClr val="tx1"/>
              </a:buClr>
              <a:buSzPct val="120000"/>
              <a:buFont typeface="Wingdings" pitchFamily="-1" charset="2"/>
              <a:buNone/>
            </a:pPr>
            <a:r>
              <a:rPr lang="en-US" sz="1600" dirty="0" smtClean="0">
                <a:solidFill>
                  <a:schemeClr val="hlink"/>
                </a:solidFill>
                <a:latin typeface="Arial" pitchFamily="-1" charset="0"/>
              </a:rPr>
              <a:t>                                                           balance = </a:t>
            </a:r>
            <a:r>
              <a:rPr lang="en-US" sz="1600" dirty="0" err="1" smtClean="0">
                <a:solidFill>
                  <a:schemeClr val="hlink"/>
                </a:solidFill>
                <a:latin typeface="Arial" pitchFamily="-1" charset="0"/>
              </a:rPr>
              <a:t>b.getBalance</a:t>
            </a:r>
            <a:r>
              <a:rPr lang="en-US" sz="1600" dirty="0" smtClean="0">
                <a:solidFill>
                  <a:schemeClr val="hlink"/>
                </a:solidFill>
                <a:latin typeface="Arial" pitchFamily="-1" charset="0"/>
              </a:rPr>
              <a:t>()</a:t>
            </a:r>
          </a:p>
          <a:p>
            <a:pPr marL="63500" indent="-63500">
              <a:lnSpc>
                <a:spcPct val="100000"/>
              </a:lnSpc>
              <a:buClr>
                <a:schemeClr val="tx1"/>
              </a:buClr>
              <a:buSzPct val="120000"/>
              <a:buFont typeface="Wingdings" pitchFamily="-1" charset="2"/>
              <a:buNone/>
            </a:pPr>
            <a:r>
              <a:rPr lang="en-US" sz="1600" dirty="0" smtClean="0">
                <a:solidFill>
                  <a:schemeClr val="bg2"/>
                </a:solidFill>
                <a:latin typeface="Arial" pitchFamily="-1" charset="0"/>
              </a:rPr>
              <a:t>				       	   </a:t>
            </a:r>
            <a:r>
              <a:rPr lang="en-US" sz="1600" dirty="0" err="1" smtClean="0">
                <a:solidFill>
                  <a:schemeClr val="hlink"/>
                </a:solidFill>
                <a:latin typeface="Arial" pitchFamily="-1" charset="0"/>
              </a:rPr>
              <a:t>b.setBalance(balance</a:t>
            </a:r>
            <a:r>
              <a:rPr lang="en-US" sz="1600" dirty="0" smtClean="0">
                <a:solidFill>
                  <a:schemeClr val="hlink"/>
                </a:solidFill>
                <a:latin typeface="Arial" pitchFamily="-1" charset="0"/>
              </a:rPr>
              <a:t>*1.1)</a:t>
            </a:r>
            <a:endParaRPr lang="en-US" sz="1600" dirty="0" smtClean="0">
              <a:solidFill>
                <a:schemeClr val="bg2"/>
              </a:solidFill>
              <a:latin typeface="Arial" pitchFamily="-1" charset="0"/>
            </a:endParaRPr>
          </a:p>
          <a:p>
            <a:pPr marL="63500" indent="-63500">
              <a:lnSpc>
                <a:spcPct val="100000"/>
              </a:lnSpc>
              <a:buClr>
                <a:schemeClr val="tx1"/>
              </a:buClr>
              <a:buSzPct val="120000"/>
              <a:buFont typeface="Wingdings" pitchFamily="-1" charset="2"/>
              <a:buNone/>
            </a:pPr>
            <a:r>
              <a:rPr lang="en-US" sz="1600" dirty="0" err="1" smtClean="0">
                <a:solidFill>
                  <a:srgbClr val="0000FF"/>
                </a:solidFill>
                <a:latin typeface="Arial" pitchFamily="-1" charset="0"/>
              </a:rPr>
              <a:t>a.withdraw(balance</a:t>
            </a:r>
            <a:r>
              <a:rPr lang="en-US" sz="1600" dirty="0" smtClean="0">
                <a:solidFill>
                  <a:srgbClr val="0000FF"/>
                </a:solidFill>
                <a:latin typeface="Arial" pitchFamily="-1" charset="0"/>
              </a:rPr>
              <a:t>* 0.1)</a:t>
            </a:r>
          </a:p>
          <a:p>
            <a:pPr marL="63500" indent="-63500">
              <a:lnSpc>
                <a:spcPct val="100000"/>
              </a:lnSpc>
              <a:buClr>
                <a:schemeClr val="tx1"/>
              </a:buClr>
              <a:buSzPct val="120000"/>
              <a:buFont typeface="Wingdings" pitchFamily="-1" charset="2"/>
              <a:buNone/>
            </a:pPr>
            <a:r>
              <a:rPr lang="en-US" sz="1600" dirty="0" smtClean="0">
                <a:solidFill>
                  <a:schemeClr val="hlink"/>
                </a:solidFill>
                <a:latin typeface="Arial" pitchFamily="-1" charset="0"/>
              </a:rPr>
              <a:t>				        	   </a:t>
            </a:r>
            <a:r>
              <a:rPr lang="en-US" sz="1600" dirty="0" err="1" smtClean="0">
                <a:solidFill>
                  <a:schemeClr val="hlink"/>
                </a:solidFill>
                <a:latin typeface="Arial" pitchFamily="-1" charset="0"/>
              </a:rPr>
              <a:t>c.withdraw(balance</a:t>
            </a:r>
            <a:r>
              <a:rPr lang="en-US" sz="1600" dirty="0" smtClean="0">
                <a:solidFill>
                  <a:schemeClr val="hlink"/>
                </a:solidFill>
                <a:latin typeface="Arial" pitchFamily="-1" charset="0"/>
              </a:rPr>
              <a:t>*0.1)</a:t>
            </a:r>
          </a:p>
          <a:p>
            <a:pPr marL="63500" indent="-63500">
              <a:lnSpc>
                <a:spcPct val="130000"/>
              </a:lnSpc>
              <a:buClr>
                <a:schemeClr val="tx1"/>
              </a:buClr>
              <a:buSzPct val="120000"/>
              <a:buFont typeface="Wingdings" pitchFamily="-1" charset="2"/>
              <a:buNone/>
            </a:pPr>
            <a:r>
              <a:rPr lang="en-US" sz="1800" dirty="0" smtClean="0">
                <a:latin typeface="Arial" pitchFamily="-1" charset="0"/>
              </a:rPr>
              <a:t>	 </a:t>
            </a:r>
          </a:p>
          <a:p>
            <a:pPr marL="63500" indent="-63500">
              <a:lnSpc>
                <a:spcPct val="110000"/>
              </a:lnSpc>
              <a:buClr>
                <a:schemeClr val="tx1"/>
              </a:buClr>
              <a:buSzPct val="120000"/>
              <a:buFont typeface="Wingdings" pitchFamily="-1" charset="2"/>
              <a:buNone/>
            </a:pPr>
            <a:endParaRPr lang="en-US" sz="1600" dirty="0" smtClean="0">
              <a:solidFill>
                <a:schemeClr val="hlink"/>
              </a:solidFill>
              <a:latin typeface="Arial" pitchFamily="-1" charset="0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20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Line 3"/>
          <p:cNvSpPr>
            <a:spLocks noChangeShapeType="1"/>
          </p:cNvSpPr>
          <p:nvPr/>
        </p:nvSpPr>
        <p:spPr bwMode="auto">
          <a:xfrm>
            <a:off x="4229100" y="3187700"/>
            <a:ext cx="12700" cy="28575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Text Box 5"/>
          <p:cNvSpPr txBox="1">
            <a:spLocks noChangeArrowheads="1"/>
          </p:cNvSpPr>
          <p:nvPr/>
        </p:nvSpPr>
        <p:spPr bwMode="auto">
          <a:xfrm>
            <a:off x="4114800" y="2349500"/>
            <a:ext cx="685800" cy="3492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/>
              <a:t>100</a:t>
            </a:r>
          </a:p>
        </p:txBody>
      </p:sp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5524500" y="2336800"/>
            <a:ext cx="685800" cy="3492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/>
              <a:t>200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6921500" y="2336800"/>
            <a:ext cx="685800" cy="3492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/>
              <a:t>300</a:t>
            </a:r>
          </a:p>
        </p:txBody>
      </p:sp>
      <p:sp>
        <p:nvSpPr>
          <p:cNvPr id="9" name="Text Box 8"/>
          <p:cNvSpPr txBox="1">
            <a:spLocks noChangeArrowheads="1"/>
          </p:cNvSpPr>
          <p:nvPr/>
        </p:nvSpPr>
        <p:spPr bwMode="auto">
          <a:xfrm>
            <a:off x="3695700" y="2362200"/>
            <a:ext cx="50800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solidFill>
                  <a:schemeClr val="hlink"/>
                </a:solidFill>
              </a:rPr>
              <a:t>a:</a:t>
            </a:r>
          </a:p>
        </p:txBody>
      </p:sp>
      <p:sp>
        <p:nvSpPr>
          <p:cNvPr id="10" name="Text Box 9"/>
          <p:cNvSpPr txBox="1">
            <a:spLocks noChangeArrowheads="1"/>
          </p:cNvSpPr>
          <p:nvPr/>
        </p:nvSpPr>
        <p:spPr bwMode="auto">
          <a:xfrm>
            <a:off x="5181600" y="2349500"/>
            <a:ext cx="50800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solidFill>
                  <a:schemeClr val="hlink"/>
                </a:solidFill>
              </a:rPr>
              <a:t>b:</a:t>
            </a:r>
          </a:p>
        </p:txBody>
      </p:sp>
      <p:sp>
        <p:nvSpPr>
          <p:cNvPr id="11" name="Text Box 10"/>
          <p:cNvSpPr txBox="1">
            <a:spLocks noChangeArrowheads="1"/>
          </p:cNvSpPr>
          <p:nvPr/>
        </p:nvSpPr>
        <p:spPr bwMode="auto">
          <a:xfrm>
            <a:off x="6578600" y="2349500"/>
            <a:ext cx="50800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solidFill>
                  <a:schemeClr val="hlink"/>
                </a:solidFill>
              </a:rPr>
              <a:t>c:</a:t>
            </a:r>
          </a:p>
        </p:txBody>
      </p:sp>
      <p:sp>
        <p:nvSpPr>
          <p:cNvPr id="12" name="Text Box 11"/>
          <p:cNvSpPr txBox="1">
            <a:spLocks noChangeArrowheads="1"/>
          </p:cNvSpPr>
          <p:nvPr/>
        </p:nvSpPr>
        <p:spPr bwMode="auto">
          <a:xfrm>
            <a:off x="7747000" y="5448300"/>
            <a:ext cx="685800" cy="3492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/>
              <a:t>278</a:t>
            </a:r>
          </a:p>
        </p:txBody>
      </p:sp>
      <p:sp>
        <p:nvSpPr>
          <p:cNvPr id="13" name="Text Box 12"/>
          <p:cNvSpPr txBox="1">
            <a:spLocks noChangeArrowheads="1"/>
          </p:cNvSpPr>
          <p:nvPr/>
        </p:nvSpPr>
        <p:spPr bwMode="auto">
          <a:xfrm>
            <a:off x="7378700" y="5461000"/>
            <a:ext cx="50800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solidFill>
                  <a:schemeClr val="hlink"/>
                </a:solidFill>
              </a:rPr>
              <a:t>c:</a:t>
            </a:r>
          </a:p>
        </p:txBody>
      </p:sp>
      <p:sp>
        <p:nvSpPr>
          <p:cNvPr id="14" name="Text Box 13"/>
          <p:cNvSpPr txBox="1">
            <a:spLocks noChangeArrowheads="1"/>
          </p:cNvSpPr>
          <p:nvPr/>
        </p:nvSpPr>
        <p:spPr bwMode="auto">
          <a:xfrm>
            <a:off x="3797300" y="5130800"/>
            <a:ext cx="50800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dirty="0">
                <a:solidFill>
                  <a:schemeClr val="hlink"/>
                </a:solidFill>
              </a:rPr>
              <a:t>a:</a:t>
            </a:r>
          </a:p>
        </p:txBody>
      </p:sp>
      <p:sp>
        <p:nvSpPr>
          <p:cNvPr id="15" name="Text Box 14"/>
          <p:cNvSpPr txBox="1">
            <a:spLocks noChangeArrowheads="1"/>
          </p:cNvSpPr>
          <p:nvPr/>
        </p:nvSpPr>
        <p:spPr bwMode="auto">
          <a:xfrm>
            <a:off x="7734300" y="4724400"/>
            <a:ext cx="685800" cy="3492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/>
              <a:t>242</a:t>
            </a:r>
          </a:p>
        </p:txBody>
      </p:sp>
      <p:sp>
        <p:nvSpPr>
          <p:cNvPr id="16" name="Text Box 15"/>
          <p:cNvSpPr txBox="1">
            <a:spLocks noChangeArrowheads="1"/>
          </p:cNvSpPr>
          <p:nvPr/>
        </p:nvSpPr>
        <p:spPr bwMode="auto">
          <a:xfrm>
            <a:off x="7391400" y="4737100"/>
            <a:ext cx="50800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solidFill>
                  <a:schemeClr val="hlink"/>
                </a:solidFill>
              </a:rPr>
              <a:t>b:</a:t>
            </a:r>
          </a:p>
        </p:txBody>
      </p:sp>
      <p:sp>
        <p:nvSpPr>
          <p:cNvPr id="17" name="Line 16"/>
          <p:cNvSpPr>
            <a:spLocks noChangeShapeType="1"/>
          </p:cNvSpPr>
          <p:nvPr/>
        </p:nvSpPr>
        <p:spPr bwMode="auto">
          <a:xfrm>
            <a:off x="736600" y="6057900"/>
            <a:ext cx="6794500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" name="Text Box 17"/>
          <p:cNvSpPr txBox="1">
            <a:spLocks noChangeArrowheads="1"/>
          </p:cNvSpPr>
          <p:nvPr/>
        </p:nvSpPr>
        <p:spPr bwMode="auto">
          <a:xfrm>
            <a:off x="3784600" y="4025900"/>
            <a:ext cx="50800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dirty="0" err="1">
                <a:solidFill>
                  <a:schemeClr val="hlink"/>
                </a:solidFill>
              </a:rPr>
              <a:t>b</a:t>
            </a:r>
            <a:r>
              <a:rPr lang="en-US" sz="1800" dirty="0">
                <a:solidFill>
                  <a:schemeClr val="hlink"/>
                </a:solidFill>
              </a:rPr>
              <a:t>:</a:t>
            </a:r>
          </a:p>
        </p:txBody>
      </p:sp>
      <p:sp>
        <p:nvSpPr>
          <p:cNvPr id="19" name="Text Box 18"/>
          <p:cNvSpPr txBox="1">
            <a:spLocks noChangeArrowheads="1"/>
          </p:cNvSpPr>
          <p:nvPr/>
        </p:nvSpPr>
        <p:spPr bwMode="auto">
          <a:xfrm>
            <a:off x="4127500" y="4013200"/>
            <a:ext cx="685800" cy="3492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/>
              <a:t>220</a:t>
            </a:r>
          </a:p>
        </p:txBody>
      </p:sp>
      <p:sp>
        <p:nvSpPr>
          <p:cNvPr id="20" name="Text Box 19"/>
          <p:cNvSpPr txBox="1">
            <a:spLocks noChangeArrowheads="1"/>
          </p:cNvSpPr>
          <p:nvPr/>
        </p:nvSpPr>
        <p:spPr bwMode="auto">
          <a:xfrm>
            <a:off x="4152900" y="5118100"/>
            <a:ext cx="685800" cy="3492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/>
              <a:t>80</a:t>
            </a:r>
          </a:p>
        </p:txBody>
      </p:sp>
      <p:sp>
        <p:nvSpPr>
          <p:cNvPr id="21" name="Text Box 20"/>
          <p:cNvSpPr txBox="1">
            <a:spLocks noChangeArrowheads="1"/>
          </p:cNvSpPr>
          <p:nvPr/>
        </p:nvSpPr>
        <p:spPr bwMode="auto">
          <a:xfrm>
            <a:off x="6003925" y="3788658"/>
            <a:ext cx="2534556" cy="630942"/>
          </a:xfrm>
          <a:prstGeom prst="rect">
            <a:avLst/>
          </a:prstGeom>
          <a:solidFill>
            <a:srgbClr val="99CCFF"/>
          </a:solidFill>
          <a:ln w="12700">
            <a:noFill/>
            <a:miter lim="800000"/>
            <a:headEnd type="none" w="sm" len="sm"/>
            <a:tailEnd type="none" w="med" len="lg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400" b="1" dirty="0"/>
              <a:t>== T1 (complete) followed</a:t>
            </a:r>
          </a:p>
          <a:p>
            <a:r>
              <a:rPr lang="en-US" sz="1400" b="1" dirty="0"/>
              <a:t>	by T2 (complete)</a:t>
            </a:r>
          </a:p>
        </p:txBody>
      </p:sp>
      <p:sp>
        <p:nvSpPr>
          <p:cNvPr id="22" name="Line 33"/>
          <p:cNvSpPr>
            <a:spLocks noChangeShapeType="1"/>
          </p:cNvSpPr>
          <p:nvPr/>
        </p:nvSpPr>
        <p:spPr bwMode="auto">
          <a:xfrm>
            <a:off x="3279775" y="4137025"/>
            <a:ext cx="914400" cy="696913"/>
          </a:xfrm>
          <a:prstGeom prst="line">
            <a:avLst/>
          </a:prstGeom>
          <a:noFill/>
          <a:ln w="12700">
            <a:solidFill>
              <a:srgbClr val="FF0000"/>
            </a:solidFill>
            <a:round/>
            <a:headEnd type="stealth" w="sm" len="lg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" name="Line 34"/>
          <p:cNvSpPr>
            <a:spLocks noChangeShapeType="1"/>
          </p:cNvSpPr>
          <p:nvPr/>
        </p:nvSpPr>
        <p:spPr bwMode="auto">
          <a:xfrm>
            <a:off x="3271838" y="3636963"/>
            <a:ext cx="914400" cy="1176337"/>
          </a:xfrm>
          <a:prstGeom prst="line">
            <a:avLst/>
          </a:prstGeom>
          <a:noFill/>
          <a:ln w="12700">
            <a:solidFill>
              <a:srgbClr val="FF0000"/>
            </a:solidFill>
            <a:round/>
            <a:headEnd type="stealth" w="sm" len="lg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4" name="Line 35"/>
          <p:cNvSpPr>
            <a:spLocks noChangeShapeType="1"/>
          </p:cNvSpPr>
          <p:nvPr/>
        </p:nvSpPr>
        <p:spPr bwMode="auto">
          <a:xfrm>
            <a:off x="3308350" y="4064000"/>
            <a:ext cx="900113" cy="465138"/>
          </a:xfrm>
          <a:prstGeom prst="line">
            <a:avLst/>
          </a:prstGeom>
          <a:noFill/>
          <a:ln w="12700">
            <a:solidFill>
              <a:srgbClr val="FF0000"/>
            </a:solidFill>
            <a:round/>
            <a:headEnd type="stealth" w="sm" len="lg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5" name="Text Box 36"/>
          <p:cNvSpPr txBox="1">
            <a:spLocks noChangeArrowheads="1"/>
          </p:cNvSpPr>
          <p:nvPr/>
        </p:nvSpPr>
        <p:spPr bwMode="auto">
          <a:xfrm>
            <a:off x="2608263" y="6086475"/>
            <a:ext cx="2579687" cy="2841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dirty="0"/>
              <a:t>Pairs of Conflicting Operations</a:t>
            </a:r>
          </a:p>
        </p:txBody>
      </p:sp>
      <p:sp>
        <p:nvSpPr>
          <p:cNvPr id="26" name="Line 37"/>
          <p:cNvSpPr>
            <a:spLocks noChangeShapeType="1"/>
          </p:cNvSpPr>
          <p:nvPr/>
        </p:nvSpPr>
        <p:spPr bwMode="auto">
          <a:xfrm flipH="1">
            <a:off x="3279775" y="4572000"/>
            <a:ext cx="436563" cy="1538288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27" name="Picture 2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" y="2895600"/>
            <a:ext cx="519176" cy="5899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006253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  <p:bldP spid="23" grpId="0" animBg="1"/>
      <p:bldP spid="24" grpId="0" animBg="1"/>
      <p:bldP spid="25" grpId="0"/>
      <p:bldP spid="26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Another 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3500" indent="-63500">
              <a:lnSpc>
                <a:spcPct val="100000"/>
              </a:lnSpc>
              <a:buClr>
                <a:schemeClr val="tx1"/>
              </a:buClr>
              <a:buSzPct val="120000"/>
              <a:buFont typeface="Wingdings" pitchFamily="-1" charset="2"/>
              <a:buNone/>
            </a:pPr>
            <a:r>
              <a:rPr lang="en-US" u="sng" dirty="0" smtClean="0">
                <a:solidFill>
                  <a:srgbClr val="0000FF"/>
                </a:solidFill>
                <a:latin typeface="Arial" pitchFamily="-1" charset="0"/>
              </a:rPr>
              <a:t>Transaction T1    </a:t>
            </a:r>
            <a:r>
              <a:rPr lang="en-US" u="sng" dirty="0" smtClean="0">
                <a:solidFill>
                  <a:schemeClr val="hlink"/>
                </a:solidFill>
                <a:latin typeface="Arial" pitchFamily="-1" charset="0"/>
              </a:rPr>
              <a:t>		Transaction T2 </a:t>
            </a:r>
          </a:p>
          <a:p>
            <a:pPr marL="63500" indent="-63500">
              <a:lnSpc>
                <a:spcPct val="70000"/>
              </a:lnSpc>
              <a:buClr>
                <a:schemeClr val="tx1"/>
              </a:buClr>
              <a:buSzPct val="120000"/>
              <a:buFont typeface="Wingdings" pitchFamily="-1" charset="2"/>
              <a:buNone/>
            </a:pPr>
            <a:r>
              <a:rPr lang="en-US" dirty="0" smtClean="0">
                <a:solidFill>
                  <a:schemeClr val="bg2"/>
                </a:solidFill>
                <a:latin typeface="Arial" pitchFamily="-1" charset="0"/>
              </a:rPr>
              <a:t>		</a:t>
            </a:r>
            <a:r>
              <a:rPr lang="en-US" sz="1800" dirty="0" err="1" smtClean="0">
                <a:solidFill>
                  <a:srgbClr val="0000FF"/>
                </a:solidFill>
                <a:latin typeface="Arial" pitchFamily="-1" charset="0"/>
              </a:rPr>
              <a:t>x</a:t>
            </a:r>
            <a:r>
              <a:rPr lang="en-US" sz="1800" dirty="0" smtClean="0">
                <a:solidFill>
                  <a:srgbClr val="0000FF"/>
                </a:solidFill>
                <a:latin typeface="Arial" pitchFamily="-1" charset="0"/>
              </a:rPr>
              <a:t>= </a:t>
            </a:r>
            <a:r>
              <a:rPr lang="en-US" sz="1800" dirty="0" err="1" smtClean="0">
                <a:solidFill>
                  <a:srgbClr val="0000FF"/>
                </a:solidFill>
                <a:latin typeface="Arial" pitchFamily="-1" charset="0"/>
              </a:rPr>
              <a:t>a.read</a:t>
            </a:r>
            <a:r>
              <a:rPr lang="en-US" sz="1800" dirty="0" smtClean="0">
                <a:solidFill>
                  <a:srgbClr val="0000FF"/>
                </a:solidFill>
                <a:latin typeface="Arial" pitchFamily="-1" charset="0"/>
              </a:rPr>
              <a:t>()</a:t>
            </a:r>
            <a:r>
              <a:rPr lang="en-US" sz="1800" dirty="0" smtClean="0">
                <a:solidFill>
                  <a:schemeClr val="hlink"/>
                </a:solidFill>
                <a:latin typeface="Arial" pitchFamily="-1" charset="0"/>
              </a:rPr>
              <a:t>	</a:t>
            </a:r>
          </a:p>
          <a:p>
            <a:pPr marL="63500" indent="-63500">
              <a:lnSpc>
                <a:spcPct val="70000"/>
              </a:lnSpc>
              <a:buClr>
                <a:schemeClr val="tx1"/>
              </a:buClr>
              <a:buSzPct val="120000"/>
              <a:buFont typeface="Wingdings" pitchFamily="-1" charset="2"/>
              <a:buNone/>
            </a:pPr>
            <a:r>
              <a:rPr lang="en-US" sz="1800" dirty="0" smtClean="0">
                <a:solidFill>
                  <a:schemeClr val="hlink"/>
                </a:solidFill>
                <a:latin typeface="Arial" pitchFamily="-1" charset="0"/>
              </a:rPr>
              <a:t>		</a:t>
            </a:r>
            <a:r>
              <a:rPr lang="en-US" sz="1800" dirty="0" smtClean="0">
                <a:solidFill>
                  <a:srgbClr val="0000FF"/>
                </a:solidFill>
                <a:latin typeface="Arial" pitchFamily="-1" charset="0"/>
              </a:rPr>
              <a:t>a.write(20)</a:t>
            </a:r>
            <a:r>
              <a:rPr lang="en-US" sz="1800" dirty="0" smtClean="0">
                <a:solidFill>
                  <a:schemeClr val="hlink"/>
                </a:solidFill>
                <a:latin typeface="Arial" pitchFamily="-1" charset="0"/>
              </a:rPr>
              <a:t>		       				       					</a:t>
            </a:r>
            <a:r>
              <a:rPr lang="en-US" sz="1800" dirty="0" err="1" smtClean="0">
                <a:solidFill>
                  <a:schemeClr val="hlink"/>
                </a:solidFill>
                <a:latin typeface="Arial" pitchFamily="-1" charset="0"/>
              </a:rPr>
              <a:t>y</a:t>
            </a:r>
            <a:r>
              <a:rPr lang="en-US" sz="1800" dirty="0" smtClean="0">
                <a:solidFill>
                  <a:schemeClr val="hlink"/>
                </a:solidFill>
                <a:latin typeface="Arial" pitchFamily="-1" charset="0"/>
              </a:rPr>
              <a:t> = </a:t>
            </a:r>
            <a:r>
              <a:rPr lang="en-US" sz="1800" dirty="0" err="1" smtClean="0">
                <a:solidFill>
                  <a:schemeClr val="hlink"/>
                </a:solidFill>
                <a:latin typeface="Arial" pitchFamily="-1" charset="0"/>
              </a:rPr>
              <a:t>b.read</a:t>
            </a:r>
            <a:r>
              <a:rPr lang="en-US" sz="1800" dirty="0" smtClean="0">
                <a:solidFill>
                  <a:schemeClr val="hlink"/>
                </a:solidFill>
                <a:latin typeface="Arial" pitchFamily="-1" charset="0"/>
              </a:rPr>
              <a:t>()</a:t>
            </a:r>
          </a:p>
          <a:p>
            <a:pPr marL="63500" indent="-63500">
              <a:lnSpc>
                <a:spcPct val="100000"/>
              </a:lnSpc>
              <a:buClr>
                <a:schemeClr val="tx1"/>
              </a:buClr>
              <a:buSzPct val="120000"/>
              <a:buFont typeface="Wingdings" pitchFamily="-1" charset="2"/>
              <a:buNone/>
            </a:pPr>
            <a:r>
              <a:rPr lang="en-US" sz="1800" dirty="0" smtClean="0">
                <a:solidFill>
                  <a:schemeClr val="bg2"/>
                </a:solidFill>
                <a:latin typeface="Arial" pitchFamily="-1" charset="0"/>
              </a:rPr>
              <a:t>						</a:t>
            </a:r>
            <a:r>
              <a:rPr lang="en-US" sz="1800" dirty="0" smtClean="0">
                <a:solidFill>
                  <a:schemeClr val="hlink"/>
                </a:solidFill>
                <a:latin typeface="Arial" pitchFamily="-1" charset="0"/>
              </a:rPr>
              <a:t>b.write(30)</a:t>
            </a:r>
            <a:r>
              <a:rPr lang="en-US" sz="1800" dirty="0" smtClean="0">
                <a:solidFill>
                  <a:schemeClr val="bg2"/>
                </a:solidFill>
                <a:latin typeface="Arial" pitchFamily="-1" charset="0"/>
              </a:rPr>
              <a:t>	       	</a:t>
            </a:r>
          </a:p>
          <a:p>
            <a:pPr marL="63500" indent="-63500">
              <a:lnSpc>
                <a:spcPct val="100000"/>
              </a:lnSpc>
              <a:buClr>
                <a:schemeClr val="tx1"/>
              </a:buClr>
              <a:buSzPct val="120000"/>
              <a:buFont typeface="Wingdings" pitchFamily="-1" charset="2"/>
              <a:buNone/>
            </a:pPr>
            <a:r>
              <a:rPr lang="en-US" sz="1800" dirty="0" smtClean="0">
                <a:solidFill>
                  <a:schemeClr val="bg2"/>
                </a:solidFill>
                <a:latin typeface="Arial" pitchFamily="-1" charset="0"/>
              </a:rPr>
              <a:t>		</a:t>
            </a:r>
            <a:r>
              <a:rPr lang="en-US" sz="1800" dirty="0" err="1" smtClean="0">
                <a:solidFill>
                  <a:srgbClr val="0000FF"/>
                </a:solidFill>
                <a:latin typeface="Arial" pitchFamily="-1" charset="0"/>
              </a:rPr>
              <a:t>b.write(x</a:t>
            </a:r>
            <a:r>
              <a:rPr lang="en-US" sz="1800" dirty="0" smtClean="0">
                <a:solidFill>
                  <a:srgbClr val="0000FF"/>
                </a:solidFill>
                <a:latin typeface="Arial" pitchFamily="-1" charset="0"/>
              </a:rPr>
              <a:t>)</a:t>
            </a:r>
          </a:p>
          <a:p>
            <a:pPr marL="63500" indent="-63500">
              <a:lnSpc>
                <a:spcPct val="100000"/>
              </a:lnSpc>
              <a:buClr>
                <a:schemeClr val="tx1"/>
              </a:buClr>
              <a:buSzPct val="120000"/>
              <a:buFont typeface="Wingdings" pitchFamily="-1" charset="2"/>
              <a:buNone/>
            </a:pPr>
            <a:r>
              <a:rPr lang="en-US" sz="1800" dirty="0" smtClean="0">
                <a:solidFill>
                  <a:schemeClr val="hlink"/>
                </a:solidFill>
                <a:latin typeface="Arial" pitchFamily="-1" charset="0"/>
              </a:rPr>
              <a:t>						</a:t>
            </a:r>
            <a:r>
              <a:rPr lang="en-US" sz="1800" dirty="0" err="1" smtClean="0">
                <a:solidFill>
                  <a:schemeClr val="hlink"/>
                </a:solidFill>
                <a:latin typeface="Arial" pitchFamily="-1" charset="0"/>
              </a:rPr>
              <a:t>z</a:t>
            </a:r>
            <a:r>
              <a:rPr lang="en-US" sz="1800" dirty="0" smtClean="0">
                <a:solidFill>
                  <a:schemeClr val="hlink"/>
                </a:solidFill>
                <a:latin typeface="Arial" pitchFamily="-1" charset="0"/>
              </a:rPr>
              <a:t> = </a:t>
            </a:r>
            <a:r>
              <a:rPr lang="en-US" sz="1800" dirty="0" err="1" smtClean="0">
                <a:solidFill>
                  <a:schemeClr val="hlink"/>
                </a:solidFill>
                <a:latin typeface="Arial" pitchFamily="-1" charset="0"/>
              </a:rPr>
              <a:t>a.read</a:t>
            </a:r>
            <a:r>
              <a:rPr lang="en-US" sz="1800" dirty="0" smtClean="0">
                <a:solidFill>
                  <a:schemeClr val="hlink"/>
                </a:solidFill>
                <a:latin typeface="Arial" pitchFamily="-1" charset="0"/>
              </a:rPr>
              <a:t>()			        </a:t>
            </a:r>
          </a:p>
          <a:p>
            <a:pPr marL="63500" indent="-63500">
              <a:buClr>
                <a:schemeClr val="tx1"/>
              </a:buClr>
              <a:buSzPct val="120000"/>
              <a:buFont typeface="Wingdings" pitchFamily="-1" charset="2"/>
              <a:buNone/>
            </a:pPr>
            <a:r>
              <a:rPr lang="en-US" sz="1800" dirty="0" smtClean="0">
                <a:latin typeface="Arial" pitchFamily="-1" charset="0"/>
              </a:rPr>
              <a:t>		</a:t>
            </a:r>
            <a:r>
              <a:rPr lang="en-US" sz="1800" dirty="0" err="1" smtClean="0">
                <a:solidFill>
                  <a:srgbClr val="0000FF"/>
                </a:solidFill>
                <a:latin typeface="Arial" pitchFamily="-1" charset="0"/>
              </a:rPr>
              <a:t>x</a:t>
            </a:r>
            <a:r>
              <a:rPr lang="en-US" sz="1800" dirty="0" smtClean="0">
                <a:solidFill>
                  <a:srgbClr val="0000FF"/>
                </a:solidFill>
                <a:latin typeface="Arial" pitchFamily="-1" charset="0"/>
              </a:rPr>
              <a:t>= </a:t>
            </a:r>
            <a:r>
              <a:rPr lang="en-US" sz="1800" dirty="0" err="1" smtClean="0">
                <a:solidFill>
                  <a:srgbClr val="0000FF"/>
                </a:solidFill>
                <a:latin typeface="Arial" pitchFamily="-1" charset="0"/>
              </a:rPr>
              <a:t>a.read</a:t>
            </a:r>
            <a:r>
              <a:rPr lang="en-US" sz="1800" dirty="0" smtClean="0">
                <a:solidFill>
                  <a:srgbClr val="0000FF"/>
                </a:solidFill>
                <a:latin typeface="Arial" pitchFamily="-1" charset="0"/>
              </a:rPr>
              <a:t>()</a:t>
            </a:r>
            <a:r>
              <a:rPr lang="en-US" sz="1800" dirty="0" smtClean="0">
                <a:solidFill>
                  <a:schemeClr val="hlink"/>
                </a:solidFill>
                <a:latin typeface="Arial" pitchFamily="-1" charset="0"/>
              </a:rPr>
              <a:t>	</a:t>
            </a:r>
          </a:p>
          <a:p>
            <a:pPr marL="63500" indent="-63500">
              <a:lnSpc>
                <a:spcPct val="70000"/>
              </a:lnSpc>
              <a:buClr>
                <a:schemeClr val="tx1"/>
              </a:buClr>
              <a:buSzPct val="120000"/>
              <a:buFont typeface="Wingdings" pitchFamily="-1" charset="2"/>
              <a:buNone/>
            </a:pPr>
            <a:r>
              <a:rPr lang="en-US" sz="1800" dirty="0" smtClean="0">
                <a:solidFill>
                  <a:schemeClr val="hlink"/>
                </a:solidFill>
                <a:latin typeface="Arial" pitchFamily="-1" charset="0"/>
              </a:rPr>
              <a:t>		</a:t>
            </a:r>
            <a:r>
              <a:rPr lang="en-US" sz="1800" dirty="0" smtClean="0">
                <a:solidFill>
                  <a:srgbClr val="0000FF"/>
                </a:solidFill>
                <a:latin typeface="Arial" pitchFamily="-1" charset="0"/>
              </a:rPr>
              <a:t>a.write(20)</a:t>
            </a:r>
            <a:r>
              <a:rPr lang="en-US" sz="1800" dirty="0" smtClean="0">
                <a:solidFill>
                  <a:schemeClr val="hlink"/>
                </a:solidFill>
                <a:latin typeface="Arial" pitchFamily="-1" charset="0"/>
              </a:rPr>
              <a:t>		       				       					</a:t>
            </a:r>
            <a:r>
              <a:rPr lang="en-US" sz="1800" dirty="0" err="1" smtClean="0">
                <a:solidFill>
                  <a:schemeClr val="hlink"/>
                </a:solidFill>
                <a:latin typeface="Arial" pitchFamily="-1" charset="0"/>
              </a:rPr>
              <a:t>z</a:t>
            </a:r>
            <a:r>
              <a:rPr lang="en-US" sz="1800" dirty="0" smtClean="0">
                <a:solidFill>
                  <a:schemeClr val="hlink"/>
                </a:solidFill>
                <a:latin typeface="Arial" pitchFamily="-1" charset="0"/>
              </a:rPr>
              <a:t> = </a:t>
            </a:r>
            <a:r>
              <a:rPr lang="en-US" sz="1800" dirty="0" err="1" smtClean="0">
                <a:solidFill>
                  <a:schemeClr val="hlink"/>
                </a:solidFill>
                <a:latin typeface="Arial" pitchFamily="-1" charset="0"/>
              </a:rPr>
              <a:t>a.read</a:t>
            </a:r>
            <a:r>
              <a:rPr lang="en-US" sz="1800" dirty="0" smtClean="0">
                <a:solidFill>
                  <a:schemeClr val="hlink"/>
                </a:solidFill>
                <a:latin typeface="Arial" pitchFamily="-1" charset="0"/>
              </a:rPr>
              <a:t>()</a:t>
            </a:r>
          </a:p>
          <a:p>
            <a:pPr marL="63500" indent="-63500">
              <a:lnSpc>
                <a:spcPct val="100000"/>
              </a:lnSpc>
              <a:buClr>
                <a:schemeClr val="tx1"/>
              </a:buClr>
              <a:buSzPct val="120000"/>
              <a:buFont typeface="Wingdings" pitchFamily="-1" charset="2"/>
              <a:buNone/>
            </a:pPr>
            <a:r>
              <a:rPr lang="en-US" sz="1800" dirty="0" smtClean="0">
                <a:solidFill>
                  <a:schemeClr val="bg2"/>
                </a:solidFill>
                <a:latin typeface="Arial" pitchFamily="-1" charset="0"/>
              </a:rPr>
              <a:t>		</a:t>
            </a:r>
            <a:r>
              <a:rPr lang="en-US" sz="1800" dirty="0" err="1" smtClean="0">
                <a:solidFill>
                  <a:srgbClr val="0000FF"/>
                </a:solidFill>
                <a:latin typeface="Arial" pitchFamily="-1" charset="0"/>
              </a:rPr>
              <a:t>b.write(x</a:t>
            </a:r>
            <a:r>
              <a:rPr lang="en-US" sz="1800" dirty="0" smtClean="0">
                <a:solidFill>
                  <a:srgbClr val="0000FF"/>
                </a:solidFill>
                <a:latin typeface="Arial" pitchFamily="-1" charset="0"/>
              </a:rPr>
              <a:t>)</a:t>
            </a:r>
            <a:r>
              <a:rPr lang="en-US" sz="1800" dirty="0" smtClean="0">
                <a:solidFill>
                  <a:schemeClr val="bg2"/>
                </a:solidFill>
                <a:latin typeface="Arial" pitchFamily="-1" charset="0"/>
              </a:rPr>
              <a:t>	       	</a:t>
            </a:r>
          </a:p>
          <a:p>
            <a:pPr marL="63500" indent="-63500">
              <a:lnSpc>
                <a:spcPct val="100000"/>
              </a:lnSpc>
              <a:buClr>
                <a:schemeClr val="tx1"/>
              </a:buClr>
              <a:buSzPct val="120000"/>
              <a:buFont typeface="Wingdings" pitchFamily="-1" charset="2"/>
              <a:buNone/>
            </a:pPr>
            <a:r>
              <a:rPr lang="en-US" sz="1800" dirty="0" smtClean="0">
                <a:solidFill>
                  <a:schemeClr val="bg2"/>
                </a:solidFill>
                <a:latin typeface="Arial" pitchFamily="-1" charset="0"/>
              </a:rPr>
              <a:t>						</a:t>
            </a:r>
            <a:r>
              <a:rPr lang="en-US" sz="1800" dirty="0" err="1" smtClean="0">
                <a:solidFill>
                  <a:schemeClr val="hlink"/>
                </a:solidFill>
                <a:latin typeface="Arial" pitchFamily="-1" charset="0"/>
              </a:rPr>
              <a:t>y</a:t>
            </a:r>
            <a:r>
              <a:rPr lang="en-US" sz="1800" dirty="0" smtClean="0">
                <a:solidFill>
                  <a:schemeClr val="hlink"/>
                </a:solidFill>
                <a:latin typeface="Arial" pitchFamily="-1" charset="0"/>
              </a:rPr>
              <a:t> = </a:t>
            </a:r>
            <a:r>
              <a:rPr lang="en-US" sz="1800" dirty="0" err="1" smtClean="0">
                <a:solidFill>
                  <a:schemeClr val="hlink"/>
                </a:solidFill>
                <a:latin typeface="Arial" pitchFamily="-1" charset="0"/>
              </a:rPr>
              <a:t>b.read</a:t>
            </a:r>
            <a:r>
              <a:rPr lang="en-US" sz="1800" dirty="0" smtClean="0">
                <a:solidFill>
                  <a:schemeClr val="hlink"/>
                </a:solidFill>
                <a:latin typeface="Arial" pitchFamily="-1" charset="0"/>
              </a:rPr>
              <a:t>()</a:t>
            </a:r>
          </a:p>
          <a:p>
            <a:pPr marL="63500" indent="-63500">
              <a:lnSpc>
                <a:spcPct val="100000"/>
              </a:lnSpc>
              <a:buClr>
                <a:schemeClr val="tx1"/>
              </a:buClr>
              <a:buSzPct val="120000"/>
              <a:buFont typeface="Wingdings" pitchFamily="-1" charset="2"/>
              <a:buNone/>
            </a:pPr>
            <a:r>
              <a:rPr lang="en-US" sz="1800" dirty="0" smtClean="0">
                <a:solidFill>
                  <a:schemeClr val="hlink"/>
                </a:solidFill>
                <a:latin typeface="Arial" pitchFamily="-1" charset="0"/>
              </a:rPr>
              <a:t>						b.write(30)	</a:t>
            </a:r>
          </a:p>
          <a:p>
            <a:endParaRPr lang="en-US" sz="1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21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Line 21"/>
          <p:cNvSpPr>
            <a:spLocks noChangeShapeType="1"/>
          </p:cNvSpPr>
          <p:nvPr/>
        </p:nvSpPr>
        <p:spPr bwMode="auto">
          <a:xfrm>
            <a:off x="736600" y="3632200"/>
            <a:ext cx="6096000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Line 22"/>
          <p:cNvSpPr>
            <a:spLocks noChangeShapeType="1"/>
          </p:cNvSpPr>
          <p:nvPr/>
        </p:nvSpPr>
        <p:spPr bwMode="auto">
          <a:xfrm>
            <a:off x="3746500" y="1219200"/>
            <a:ext cx="0" cy="48006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Line 23"/>
          <p:cNvSpPr>
            <a:spLocks noChangeShapeType="1"/>
          </p:cNvSpPr>
          <p:nvPr/>
        </p:nvSpPr>
        <p:spPr bwMode="auto">
          <a:xfrm>
            <a:off x="749300" y="3860800"/>
            <a:ext cx="6096000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" name="Oval 29"/>
          <p:cNvSpPr>
            <a:spLocks noChangeArrowheads="1"/>
          </p:cNvSpPr>
          <p:nvPr/>
        </p:nvSpPr>
        <p:spPr bwMode="auto">
          <a:xfrm>
            <a:off x="5016500" y="3314700"/>
            <a:ext cx="139700" cy="127000"/>
          </a:xfrm>
          <a:prstGeom prst="ellipse">
            <a:avLst/>
          </a:prstGeom>
          <a:solidFill>
            <a:schemeClr val="bg1"/>
          </a:solidFill>
          <a:ln w="12700">
            <a:solidFill>
              <a:srgbClr val="FF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" name="Text Box 35"/>
          <p:cNvSpPr txBox="1">
            <a:spLocks noChangeArrowheads="1"/>
          </p:cNvSpPr>
          <p:nvPr/>
        </p:nvSpPr>
        <p:spPr bwMode="auto">
          <a:xfrm>
            <a:off x="6870700" y="4203700"/>
            <a:ext cx="1498600" cy="1631216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 smtClean="0">
                <a:solidFill>
                  <a:schemeClr val="tx1"/>
                </a:solidFill>
              </a:rPr>
              <a:t>Serially </a:t>
            </a:r>
            <a:r>
              <a:rPr lang="en-US" sz="2000" dirty="0">
                <a:solidFill>
                  <a:schemeClr val="tx1"/>
                </a:solidFill>
              </a:rPr>
              <a:t>equivalent interleaving of </a:t>
            </a:r>
            <a:r>
              <a:rPr lang="en-US" sz="2000" dirty="0" smtClean="0">
                <a:solidFill>
                  <a:schemeClr val="tx1"/>
                </a:solidFill>
              </a:rPr>
              <a:t>operations</a:t>
            </a:r>
          </a:p>
        </p:txBody>
      </p:sp>
      <p:grpSp>
        <p:nvGrpSpPr>
          <p:cNvPr id="10" name="Group 41"/>
          <p:cNvGrpSpPr>
            <a:grpSpLocks/>
          </p:cNvGrpSpPr>
          <p:nvPr/>
        </p:nvGrpSpPr>
        <p:grpSpPr bwMode="auto">
          <a:xfrm>
            <a:off x="2844800" y="1598612"/>
            <a:ext cx="5562600" cy="1739901"/>
            <a:chOff x="1792" y="848"/>
            <a:chExt cx="3504" cy="1096"/>
          </a:xfrm>
        </p:grpSpPr>
        <p:sp>
          <p:nvSpPr>
            <p:cNvPr id="11" name="Text Box 34"/>
            <p:cNvSpPr txBox="1">
              <a:spLocks noChangeArrowheads="1"/>
            </p:cNvSpPr>
            <p:nvPr/>
          </p:nvSpPr>
          <p:spPr bwMode="auto">
            <a:xfrm>
              <a:off x="2312" y="1248"/>
              <a:ext cx="808" cy="336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med" len="lg"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600" b="1"/>
                <a:t>Conflicting Ops.</a:t>
              </a:r>
            </a:p>
          </p:txBody>
        </p:sp>
        <p:grpSp>
          <p:nvGrpSpPr>
            <p:cNvPr id="12" name="Group 40"/>
            <p:cNvGrpSpPr>
              <a:grpSpLocks/>
            </p:cNvGrpSpPr>
            <p:nvPr/>
          </p:nvGrpSpPr>
          <p:grpSpPr bwMode="auto">
            <a:xfrm>
              <a:off x="1792" y="848"/>
              <a:ext cx="3504" cy="1096"/>
              <a:chOff x="1792" y="848"/>
              <a:chExt cx="3504" cy="1096"/>
            </a:xfrm>
          </p:grpSpPr>
          <p:sp>
            <p:nvSpPr>
              <p:cNvPr id="13" name="Text Box 24"/>
              <p:cNvSpPr txBox="1">
                <a:spLocks noChangeArrowheads="1"/>
              </p:cNvSpPr>
              <p:nvPr/>
            </p:nvSpPr>
            <p:spPr bwMode="auto">
              <a:xfrm>
                <a:off x="4352" y="848"/>
                <a:ext cx="944" cy="1096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med" len="lg"/>
              </a:ln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2000" i="1">
                    <a:solidFill>
                      <a:schemeClr val="tx1"/>
                    </a:solidFill>
                  </a:rPr>
                  <a:t>Non-</a:t>
                </a:r>
                <a:r>
                  <a:rPr lang="en-US" sz="2000">
                    <a:solidFill>
                      <a:schemeClr val="tx1"/>
                    </a:solidFill>
                  </a:rPr>
                  <a:t>serially equivalent interleaving of operations</a:t>
                </a:r>
              </a:p>
            </p:txBody>
          </p:sp>
          <p:grpSp>
            <p:nvGrpSpPr>
              <p:cNvPr id="14" name="Group 39"/>
              <p:cNvGrpSpPr>
                <a:grpSpLocks/>
              </p:cNvGrpSpPr>
              <p:nvPr/>
            </p:nvGrpSpPr>
            <p:grpSpPr bwMode="auto">
              <a:xfrm>
                <a:off x="1792" y="1153"/>
                <a:ext cx="1448" cy="787"/>
                <a:chOff x="1792" y="1153"/>
                <a:chExt cx="1448" cy="787"/>
              </a:xfrm>
            </p:grpSpPr>
            <p:sp>
              <p:nvSpPr>
                <p:cNvPr id="15" name="Oval 28"/>
                <p:cNvSpPr>
                  <a:spLocks noChangeArrowheads="1"/>
                </p:cNvSpPr>
                <p:nvPr/>
              </p:nvSpPr>
              <p:spPr bwMode="auto">
                <a:xfrm>
                  <a:off x="1832" y="1153"/>
                  <a:ext cx="88" cy="80"/>
                </a:xfrm>
                <a:prstGeom prst="ellipse">
                  <a:avLst/>
                </a:prstGeom>
                <a:solidFill>
                  <a:schemeClr val="bg1"/>
                </a:solidFill>
                <a:ln w="12700">
                  <a:solidFill>
                    <a:srgbClr val="FF0000"/>
                  </a:solidFill>
                  <a:round/>
                  <a:headEnd type="none" w="sm" len="sm"/>
                  <a:tailEnd type="none" w="med" len="lg"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cxnSp>
              <p:nvCxnSpPr>
                <p:cNvPr id="16" name="AutoShape 30"/>
                <p:cNvCxnSpPr>
                  <a:cxnSpLocks noChangeShapeType="1"/>
                  <a:stCxn id="15" idx="5"/>
                  <a:endCxn id="8" idx="1"/>
                </p:cNvCxnSpPr>
                <p:nvPr/>
              </p:nvCxnSpPr>
              <p:spPr bwMode="auto">
                <a:xfrm rot="16200000" flipH="1">
                  <a:off x="2180" y="948"/>
                  <a:ext cx="719" cy="1266"/>
                </a:xfrm>
                <a:prstGeom prst="straightConnector1">
                  <a:avLst/>
                </a:prstGeom>
                <a:noFill/>
                <a:ln w="28575">
                  <a:solidFill>
                    <a:srgbClr val="FF0000"/>
                  </a:solidFill>
                  <a:round/>
                  <a:headEnd type="triangle" w="med" len="med"/>
                  <a:tailEnd type="triangle" w="med" len="med"/>
                </a:ln>
              </p:spPr>
            </p:cxnSp>
            <p:sp>
              <p:nvSpPr>
                <p:cNvPr id="17" name="Oval 31"/>
                <p:cNvSpPr>
                  <a:spLocks noChangeArrowheads="1"/>
                </p:cNvSpPr>
                <p:nvPr/>
              </p:nvSpPr>
              <p:spPr bwMode="auto">
                <a:xfrm>
                  <a:off x="3152" y="1496"/>
                  <a:ext cx="88" cy="80"/>
                </a:xfrm>
                <a:prstGeom prst="ellipse">
                  <a:avLst/>
                </a:prstGeom>
                <a:solidFill>
                  <a:schemeClr val="bg1"/>
                </a:solidFill>
                <a:ln w="12700">
                  <a:solidFill>
                    <a:srgbClr val="FF0000"/>
                  </a:solidFill>
                  <a:round/>
                  <a:headEnd type="none" w="sm" len="sm"/>
                  <a:tailEnd type="none" w="med" len="lg"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8" name="Oval 32"/>
                <p:cNvSpPr>
                  <a:spLocks noChangeArrowheads="1"/>
                </p:cNvSpPr>
                <p:nvPr/>
              </p:nvSpPr>
              <p:spPr bwMode="auto">
                <a:xfrm>
                  <a:off x="1792" y="1736"/>
                  <a:ext cx="88" cy="80"/>
                </a:xfrm>
                <a:prstGeom prst="ellipse">
                  <a:avLst/>
                </a:prstGeom>
                <a:solidFill>
                  <a:schemeClr val="bg1"/>
                </a:solidFill>
                <a:ln w="12700">
                  <a:solidFill>
                    <a:srgbClr val="FF0000"/>
                  </a:solidFill>
                  <a:round/>
                  <a:headEnd type="none" w="sm" len="sm"/>
                  <a:tailEnd type="none" w="med" len="lg"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cxnSp>
              <p:nvCxnSpPr>
                <p:cNvPr id="19" name="AutoShape 33"/>
                <p:cNvCxnSpPr>
                  <a:cxnSpLocks noChangeShapeType="1"/>
                  <a:endCxn id="18" idx="6"/>
                </p:cNvCxnSpPr>
                <p:nvPr/>
              </p:nvCxnSpPr>
              <p:spPr bwMode="auto">
                <a:xfrm flipH="1">
                  <a:off x="1880" y="1432"/>
                  <a:ext cx="1352" cy="344"/>
                </a:xfrm>
                <a:prstGeom prst="straightConnector1">
                  <a:avLst/>
                </a:prstGeom>
                <a:noFill/>
                <a:ln w="28575">
                  <a:solidFill>
                    <a:srgbClr val="FF0000"/>
                  </a:solidFill>
                  <a:round/>
                  <a:headEnd type="triangle" w="med" len="med"/>
                  <a:tailEnd type="triangle" w="med" len="med"/>
                </a:ln>
              </p:spPr>
            </p:cxnSp>
            <p:sp>
              <p:nvSpPr>
                <p:cNvPr id="20" name="Oval 36"/>
                <p:cNvSpPr>
                  <a:spLocks noChangeArrowheads="1"/>
                </p:cNvSpPr>
                <p:nvPr/>
              </p:nvSpPr>
              <p:spPr bwMode="auto">
                <a:xfrm>
                  <a:off x="3152" y="1312"/>
                  <a:ext cx="88" cy="80"/>
                </a:xfrm>
                <a:prstGeom prst="ellipse">
                  <a:avLst/>
                </a:prstGeom>
                <a:solidFill>
                  <a:schemeClr val="bg1"/>
                </a:solidFill>
                <a:ln w="12700">
                  <a:solidFill>
                    <a:srgbClr val="FF0000"/>
                  </a:solidFill>
                  <a:round/>
                  <a:headEnd type="none" w="sm" len="sm"/>
                  <a:tailEnd type="none" w="med" len="lg"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" name="Line 37"/>
                <p:cNvSpPr>
                  <a:spLocks noChangeShapeType="1"/>
                </p:cNvSpPr>
                <p:nvPr/>
              </p:nvSpPr>
              <p:spPr bwMode="auto">
                <a:xfrm>
                  <a:off x="3200" y="1384"/>
                  <a:ext cx="0" cy="112"/>
                </a:xfrm>
                <a:prstGeom prst="line">
                  <a:avLst/>
                </a:prstGeom>
                <a:noFill/>
                <a:ln w="12700">
                  <a:solidFill>
                    <a:srgbClr val="FF0000"/>
                  </a:solidFill>
                  <a:round/>
                  <a:headEnd type="none" w="sm" len="sm"/>
                  <a:tailEnd type="none" w="med" len="lg"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</p:grpSp>
      </p:grpSp>
      <p:sp>
        <p:nvSpPr>
          <p:cNvPr id="22" name="Line 38"/>
          <p:cNvSpPr>
            <a:spLocks noChangeShapeType="1"/>
          </p:cNvSpPr>
          <p:nvPr/>
        </p:nvSpPr>
        <p:spPr bwMode="auto">
          <a:xfrm flipV="1">
            <a:off x="5016500" y="2489200"/>
            <a:ext cx="38100" cy="25400"/>
          </a:xfrm>
          <a:prstGeom prst="line">
            <a:avLst/>
          </a:prstGeom>
          <a:noFill/>
          <a:ln w="12700">
            <a:solidFill>
              <a:srgbClr val="FF0000"/>
            </a:solidFill>
            <a:round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298341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utoUpdateAnimBg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Inconsistent Retrievals Problem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22</a:t>
            </a:fld>
            <a:endParaRPr lang="en-US" b="0">
              <a:solidFill>
                <a:srgbClr val="FBBA03"/>
              </a:solidFill>
            </a:endParaRPr>
          </a:p>
        </p:txBody>
      </p:sp>
      <p:grpSp>
        <p:nvGrpSpPr>
          <p:cNvPr id="5" name="Group 3"/>
          <p:cNvGrpSpPr>
            <a:grpSpLocks/>
          </p:cNvGrpSpPr>
          <p:nvPr/>
        </p:nvGrpSpPr>
        <p:grpSpPr bwMode="auto">
          <a:xfrm>
            <a:off x="431800" y="2079625"/>
            <a:ext cx="8342313" cy="3773488"/>
            <a:chOff x="295" y="1158"/>
            <a:chExt cx="5476" cy="2257"/>
          </a:xfrm>
        </p:grpSpPr>
        <p:sp>
          <p:nvSpPr>
            <p:cNvPr id="6" name="Rectangle 4"/>
            <p:cNvSpPr>
              <a:spLocks noChangeArrowheads="1"/>
            </p:cNvSpPr>
            <p:nvPr/>
          </p:nvSpPr>
          <p:spPr bwMode="auto">
            <a:xfrm>
              <a:off x="439" y="1181"/>
              <a:ext cx="902" cy="1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b="1">
                  <a:solidFill>
                    <a:srgbClr val="000000"/>
                  </a:solidFill>
                  <a:latin typeface="Times" pitchFamily="-1" charset="0"/>
                </a:rPr>
                <a:t>Transaction 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7" name="Rectangle 5"/>
            <p:cNvSpPr>
              <a:spLocks noChangeArrowheads="1"/>
            </p:cNvSpPr>
            <p:nvPr/>
          </p:nvSpPr>
          <p:spPr bwMode="auto">
            <a:xfrm>
              <a:off x="1273" y="1181"/>
              <a:ext cx="112" cy="1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b="1" i="1">
                  <a:solidFill>
                    <a:srgbClr val="000000"/>
                  </a:solidFill>
                  <a:latin typeface="Times" pitchFamily="-1" charset="0"/>
                </a:rPr>
                <a:t>V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8" name="Rectangle 6"/>
            <p:cNvSpPr>
              <a:spLocks noChangeArrowheads="1"/>
            </p:cNvSpPr>
            <p:nvPr/>
          </p:nvSpPr>
          <p:spPr bwMode="auto">
            <a:xfrm>
              <a:off x="1383" y="1181"/>
              <a:ext cx="55" cy="1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b="1">
                  <a:solidFill>
                    <a:srgbClr val="000000"/>
                  </a:solidFill>
                  <a:latin typeface="Times" pitchFamily="-1" charset="0"/>
                </a:rPr>
                <a:t>: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9" name="Rectangle 7"/>
            <p:cNvSpPr>
              <a:spLocks noChangeArrowheads="1"/>
            </p:cNvSpPr>
            <p:nvPr/>
          </p:nvSpPr>
          <p:spPr bwMode="auto">
            <a:xfrm>
              <a:off x="1430" y="1181"/>
              <a:ext cx="83" cy="1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b="1">
                  <a:solidFill>
                    <a:srgbClr val="000000"/>
                  </a:solidFill>
                  <a:latin typeface="Times" pitchFamily="-1" charset="0"/>
                </a:rPr>
                <a:t>  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10" name="Rectangle 8"/>
            <p:cNvSpPr>
              <a:spLocks noChangeArrowheads="1"/>
            </p:cNvSpPr>
            <p:nvPr/>
          </p:nvSpPr>
          <p:spPr bwMode="auto">
            <a:xfrm>
              <a:off x="444" y="1405"/>
              <a:ext cx="1113" cy="1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i="1">
                  <a:solidFill>
                    <a:srgbClr val="000000"/>
                  </a:solidFill>
                  <a:latin typeface="Times" pitchFamily="-1" charset="0"/>
                </a:rPr>
                <a:t>a.withdraw(100)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11" name="Rectangle 9"/>
            <p:cNvSpPr>
              <a:spLocks noChangeArrowheads="1"/>
            </p:cNvSpPr>
            <p:nvPr/>
          </p:nvSpPr>
          <p:spPr bwMode="auto">
            <a:xfrm>
              <a:off x="444" y="1626"/>
              <a:ext cx="964" cy="1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i="1">
                  <a:solidFill>
                    <a:srgbClr val="000000"/>
                  </a:solidFill>
                  <a:latin typeface="Times" pitchFamily="-1" charset="0"/>
                </a:rPr>
                <a:t>b.deposit(100)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12" name="Rectangle 10"/>
            <p:cNvSpPr>
              <a:spLocks noChangeArrowheads="1"/>
            </p:cNvSpPr>
            <p:nvPr/>
          </p:nvSpPr>
          <p:spPr bwMode="auto">
            <a:xfrm>
              <a:off x="2954" y="1181"/>
              <a:ext cx="903" cy="1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b="1">
                  <a:solidFill>
                    <a:srgbClr val="000000"/>
                  </a:solidFill>
                  <a:latin typeface="Times" pitchFamily="-1" charset="0"/>
                </a:rPr>
                <a:t>Transaction 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13" name="Rectangle 11"/>
            <p:cNvSpPr>
              <a:spLocks noChangeArrowheads="1"/>
            </p:cNvSpPr>
            <p:nvPr/>
          </p:nvSpPr>
          <p:spPr bwMode="auto">
            <a:xfrm>
              <a:off x="3853" y="1181"/>
              <a:ext cx="148" cy="1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b="1" i="1">
                  <a:solidFill>
                    <a:srgbClr val="000000"/>
                  </a:solidFill>
                  <a:latin typeface="Times" pitchFamily="-1" charset="0"/>
                </a:rPr>
                <a:t>W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14" name="Rectangle 12"/>
            <p:cNvSpPr>
              <a:spLocks noChangeArrowheads="1"/>
            </p:cNvSpPr>
            <p:nvPr/>
          </p:nvSpPr>
          <p:spPr bwMode="auto">
            <a:xfrm>
              <a:off x="3995" y="1177"/>
              <a:ext cx="56" cy="1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b="1">
                  <a:solidFill>
                    <a:srgbClr val="000000"/>
                  </a:solidFill>
                  <a:latin typeface="Times" pitchFamily="-1" charset="0"/>
                </a:rPr>
                <a:t>: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15" name="Rectangle 13"/>
            <p:cNvSpPr>
              <a:spLocks noChangeArrowheads="1"/>
            </p:cNvSpPr>
            <p:nvPr/>
          </p:nvSpPr>
          <p:spPr bwMode="auto">
            <a:xfrm>
              <a:off x="2954" y="1497"/>
              <a:ext cx="1548" cy="1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i="1">
                  <a:solidFill>
                    <a:srgbClr val="000000"/>
                  </a:solidFill>
                  <a:latin typeface="Times" pitchFamily="-1" charset="0"/>
                </a:rPr>
                <a:t>aBranch.branchTotal()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16" name="Line 14"/>
            <p:cNvSpPr>
              <a:spLocks noChangeShapeType="1"/>
            </p:cNvSpPr>
            <p:nvPr/>
          </p:nvSpPr>
          <p:spPr bwMode="auto">
            <a:xfrm>
              <a:off x="295" y="1158"/>
              <a:ext cx="2493" cy="1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Line 15"/>
            <p:cNvSpPr>
              <a:spLocks noChangeShapeType="1"/>
            </p:cNvSpPr>
            <p:nvPr/>
          </p:nvSpPr>
          <p:spPr bwMode="auto">
            <a:xfrm>
              <a:off x="2804" y="1158"/>
              <a:ext cx="1" cy="1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Line 16"/>
            <p:cNvSpPr>
              <a:spLocks noChangeShapeType="1"/>
            </p:cNvSpPr>
            <p:nvPr/>
          </p:nvSpPr>
          <p:spPr bwMode="auto">
            <a:xfrm>
              <a:off x="2820" y="1158"/>
              <a:ext cx="2951" cy="1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Line 17"/>
            <p:cNvSpPr>
              <a:spLocks noChangeShapeType="1"/>
            </p:cNvSpPr>
            <p:nvPr/>
          </p:nvSpPr>
          <p:spPr bwMode="auto">
            <a:xfrm>
              <a:off x="2804" y="1174"/>
              <a:ext cx="1" cy="647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Rectangle 18"/>
            <p:cNvSpPr>
              <a:spLocks noChangeArrowheads="1"/>
            </p:cNvSpPr>
            <p:nvPr/>
          </p:nvSpPr>
          <p:spPr bwMode="auto">
            <a:xfrm>
              <a:off x="444" y="1954"/>
              <a:ext cx="1168" cy="1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i="1">
                  <a:solidFill>
                    <a:srgbClr val="000000"/>
                  </a:solidFill>
                  <a:latin typeface="Times" pitchFamily="-1" charset="0"/>
                </a:rPr>
                <a:t>a.withdraw(100);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1" name="Rectangle 19"/>
            <p:cNvSpPr>
              <a:spLocks noChangeArrowheads="1"/>
            </p:cNvSpPr>
            <p:nvPr/>
          </p:nvSpPr>
          <p:spPr bwMode="auto">
            <a:xfrm>
              <a:off x="2243" y="1971"/>
              <a:ext cx="333" cy="1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>
                  <a:solidFill>
                    <a:srgbClr val="000000"/>
                  </a:solidFill>
                  <a:latin typeface="Times" pitchFamily="-1" charset="0"/>
                </a:rPr>
                <a:t>$100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2" name="Line 20"/>
            <p:cNvSpPr>
              <a:spLocks noChangeShapeType="1"/>
            </p:cNvSpPr>
            <p:nvPr/>
          </p:nvSpPr>
          <p:spPr bwMode="auto">
            <a:xfrm>
              <a:off x="295" y="1836"/>
              <a:ext cx="1910" cy="1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" name="Line 21"/>
            <p:cNvSpPr>
              <a:spLocks noChangeShapeType="1"/>
            </p:cNvSpPr>
            <p:nvPr/>
          </p:nvSpPr>
          <p:spPr bwMode="auto">
            <a:xfrm>
              <a:off x="2220" y="1836"/>
              <a:ext cx="1" cy="1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" name="Line 22"/>
            <p:cNvSpPr>
              <a:spLocks noChangeShapeType="1"/>
            </p:cNvSpPr>
            <p:nvPr/>
          </p:nvSpPr>
          <p:spPr bwMode="auto">
            <a:xfrm>
              <a:off x="2236" y="1836"/>
              <a:ext cx="552" cy="1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" name="Line 23"/>
            <p:cNvSpPr>
              <a:spLocks noChangeShapeType="1"/>
            </p:cNvSpPr>
            <p:nvPr/>
          </p:nvSpPr>
          <p:spPr bwMode="auto">
            <a:xfrm>
              <a:off x="2804" y="1836"/>
              <a:ext cx="1" cy="1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Line 24"/>
            <p:cNvSpPr>
              <a:spLocks noChangeShapeType="1"/>
            </p:cNvSpPr>
            <p:nvPr/>
          </p:nvSpPr>
          <p:spPr bwMode="auto">
            <a:xfrm>
              <a:off x="2820" y="1836"/>
              <a:ext cx="2273" cy="1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Line 25"/>
            <p:cNvSpPr>
              <a:spLocks noChangeShapeType="1"/>
            </p:cNvSpPr>
            <p:nvPr/>
          </p:nvSpPr>
          <p:spPr bwMode="auto">
            <a:xfrm>
              <a:off x="5109" y="1836"/>
              <a:ext cx="1" cy="1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Line 26"/>
            <p:cNvSpPr>
              <a:spLocks noChangeShapeType="1"/>
            </p:cNvSpPr>
            <p:nvPr/>
          </p:nvSpPr>
          <p:spPr bwMode="auto">
            <a:xfrm>
              <a:off x="5124" y="1836"/>
              <a:ext cx="647" cy="1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" name="Rectangle 27"/>
            <p:cNvSpPr>
              <a:spLocks noChangeArrowheads="1"/>
            </p:cNvSpPr>
            <p:nvPr/>
          </p:nvSpPr>
          <p:spPr bwMode="auto">
            <a:xfrm>
              <a:off x="2220" y="1852"/>
              <a:ext cx="16" cy="268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" name="Line 28"/>
            <p:cNvSpPr>
              <a:spLocks noChangeShapeType="1"/>
            </p:cNvSpPr>
            <p:nvPr/>
          </p:nvSpPr>
          <p:spPr bwMode="auto">
            <a:xfrm>
              <a:off x="2804" y="1852"/>
              <a:ext cx="1" cy="253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" name="Rectangle 29"/>
            <p:cNvSpPr>
              <a:spLocks noChangeArrowheads="1"/>
            </p:cNvSpPr>
            <p:nvPr/>
          </p:nvSpPr>
          <p:spPr bwMode="auto">
            <a:xfrm>
              <a:off x="2954" y="2222"/>
              <a:ext cx="1483" cy="18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i="1">
                  <a:solidFill>
                    <a:srgbClr val="000000"/>
                  </a:solidFill>
                  <a:latin typeface="Times" pitchFamily="-1" charset="0"/>
                </a:rPr>
                <a:t>total = a.getBalance()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32" name="Rectangle 30"/>
            <p:cNvSpPr>
              <a:spLocks noChangeArrowheads="1"/>
            </p:cNvSpPr>
            <p:nvPr/>
          </p:nvSpPr>
          <p:spPr bwMode="auto">
            <a:xfrm>
              <a:off x="5132" y="2231"/>
              <a:ext cx="334" cy="1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>
                  <a:solidFill>
                    <a:srgbClr val="000000"/>
                  </a:solidFill>
                  <a:latin typeface="Times" pitchFamily="-1" charset="0"/>
                </a:rPr>
                <a:t>$100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33" name="Line 31"/>
            <p:cNvSpPr>
              <a:spLocks noChangeShapeType="1"/>
            </p:cNvSpPr>
            <p:nvPr/>
          </p:nvSpPr>
          <p:spPr bwMode="auto">
            <a:xfrm>
              <a:off x="2804" y="2120"/>
              <a:ext cx="1" cy="253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4" name="Rectangle 32"/>
            <p:cNvSpPr>
              <a:spLocks noChangeArrowheads="1"/>
            </p:cNvSpPr>
            <p:nvPr/>
          </p:nvSpPr>
          <p:spPr bwMode="auto">
            <a:xfrm>
              <a:off x="2954" y="2491"/>
              <a:ext cx="1900" cy="1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i="1">
                  <a:solidFill>
                    <a:srgbClr val="000000"/>
                  </a:solidFill>
                  <a:latin typeface="Times" pitchFamily="-1" charset="0"/>
                </a:rPr>
                <a:t>total = total+b.getBalance()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35" name="Rectangle 33"/>
            <p:cNvSpPr>
              <a:spLocks noChangeArrowheads="1"/>
            </p:cNvSpPr>
            <p:nvPr/>
          </p:nvSpPr>
          <p:spPr bwMode="auto">
            <a:xfrm>
              <a:off x="5132" y="2499"/>
              <a:ext cx="334" cy="1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>
                  <a:solidFill>
                    <a:srgbClr val="000000"/>
                  </a:solidFill>
                  <a:latin typeface="Times" pitchFamily="-1" charset="0"/>
                </a:rPr>
                <a:t>$300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36" name="Line 34"/>
            <p:cNvSpPr>
              <a:spLocks noChangeShapeType="1"/>
            </p:cNvSpPr>
            <p:nvPr/>
          </p:nvSpPr>
          <p:spPr bwMode="auto">
            <a:xfrm>
              <a:off x="2804" y="2389"/>
              <a:ext cx="1" cy="252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7" name="Rectangle 35"/>
            <p:cNvSpPr>
              <a:spLocks noChangeArrowheads="1"/>
            </p:cNvSpPr>
            <p:nvPr/>
          </p:nvSpPr>
          <p:spPr bwMode="auto">
            <a:xfrm>
              <a:off x="2954" y="2759"/>
              <a:ext cx="1891" cy="1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i="1">
                  <a:solidFill>
                    <a:srgbClr val="000000"/>
                  </a:solidFill>
                  <a:latin typeface="Times" pitchFamily="-1" charset="0"/>
                </a:rPr>
                <a:t>total = total+c.getBalance()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38" name="Line 36"/>
            <p:cNvSpPr>
              <a:spLocks noChangeShapeType="1"/>
            </p:cNvSpPr>
            <p:nvPr/>
          </p:nvSpPr>
          <p:spPr bwMode="auto">
            <a:xfrm>
              <a:off x="2804" y="2657"/>
              <a:ext cx="1" cy="252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9" name="Rectangle 37"/>
            <p:cNvSpPr>
              <a:spLocks noChangeArrowheads="1"/>
            </p:cNvSpPr>
            <p:nvPr/>
          </p:nvSpPr>
          <p:spPr bwMode="auto">
            <a:xfrm>
              <a:off x="444" y="3027"/>
              <a:ext cx="964" cy="1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i="1">
                  <a:solidFill>
                    <a:srgbClr val="000000"/>
                  </a:solidFill>
                  <a:latin typeface="Times" pitchFamily="-1" charset="0"/>
                </a:rPr>
                <a:t>b.deposit(100)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40" name="Rectangle 38"/>
            <p:cNvSpPr>
              <a:spLocks noChangeArrowheads="1"/>
            </p:cNvSpPr>
            <p:nvPr/>
          </p:nvSpPr>
          <p:spPr bwMode="auto">
            <a:xfrm>
              <a:off x="2243" y="3044"/>
              <a:ext cx="333" cy="1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>
                  <a:solidFill>
                    <a:srgbClr val="000000"/>
                  </a:solidFill>
                  <a:latin typeface="Times" pitchFamily="-1" charset="0"/>
                </a:rPr>
                <a:t>$300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41" name="Line 39"/>
            <p:cNvSpPr>
              <a:spLocks noChangeShapeType="1"/>
            </p:cNvSpPr>
            <p:nvPr/>
          </p:nvSpPr>
          <p:spPr bwMode="auto">
            <a:xfrm>
              <a:off x="2804" y="2925"/>
              <a:ext cx="1" cy="253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2" name="Line 40"/>
            <p:cNvSpPr>
              <a:spLocks noChangeShapeType="1"/>
            </p:cNvSpPr>
            <p:nvPr/>
          </p:nvSpPr>
          <p:spPr bwMode="auto">
            <a:xfrm>
              <a:off x="295" y="3414"/>
              <a:ext cx="1910" cy="1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3" name="Rectangle 41"/>
            <p:cNvSpPr>
              <a:spLocks noChangeArrowheads="1"/>
            </p:cNvSpPr>
            <p:nvPr/>
          </p:nvSpPr>
          <p:spPr bwMode="auto">
            <a:xfrm>
              <a:off x="2220" y="3193"/>
              <a:ext cx="16" cy="221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4" name="Line 42"/>
            <p:cNvSpPr>
              <a:spLocks noChangeShapeType="1"/>
            </p:cNvSpPr>
            <p:nvPr/>
          </p:nvSpPr>
          <p:spPr bwMode="auto">
            <a:xfrm>
              <a:off x="2220" y="3414"/>
              <a:ext cx="1" cy="1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5" name="Line 43"/>
            <p:cNvSpPr>
              <a:spLocks noChangeShapeType="1"/>
            </p:cNvSpPr>
            <p:nvPr/>
          </p:nvSpPr>
          <p:spPr bwMode="auto">
            <a:xfrm>
              <a:off x="2236" y="3414"/>
              <a:ext cx="552" cy="1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6" name="Line 44"/>
            <p:cNvSpPr>
              <a:spLocks noChangeShapeType="1"/>
            </p:cNvSpPr>
            <p:nvPr/>
          </p:nvSpPr>
          <p:spPr bwMode="auto">
            <a:xfrm>
              <a:off x="2804" y="3193"/>
              <a:ext cx="1" cy="205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7" name="Line 45"/>
            <p:cNvSpPr>
              <a:spLocks noChangeShapeType="1"/>
            </p:cNvSpPr>
            <p:nvPr/>
          </p:nvSpPr>
          <p:spPr bwMode="auto">
            <a:xfrm>
              <a:off x="2804" y="3414"/>
              <a:ext cx="1" cy="1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8" name="Line 46"/>
            <p:cNvSpPr>
              <a:spLocks noChangeShapeType="1"/>
            </p:cNvSpPr>
            <p:nvPr/>
          </p:nvSpPr>
          <p:spPr bwMode="auto">
            <a:xfrm>
              <a:off x="2820" y="3414"/>
              <a:ext cx="2273" cy="1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9" name="Rectangle 47"/>
            <p:cNvSpPr>
              <a:spLocks noChangeArrowheads="1"/>
            </p:cNvSpPr>
            <p:nvPr/>
          </p:nvSpPr>
          <p:spPr bwMode="auto">
            <a:xfrm>
              <a:off x="5109" y="3193"/>
              <a:ext cx="15" cy="221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" name="Line 48"/>
            <p:cNvSpPr>
              <a:spLocks noChangeShapeType="1"/>
            </p:cNvSpPr>
            <p:nvPr/>
          </p:nvSpPr>
          <p:spPr bwMode="auto">
            <a:xfrm>
              <a:off x="5109" y="3414"/>
              <a:ext cx="1" cy="1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1" name="Line 49"/>
            <p:cNvSpPr>
              <a:spLocks noChangeShapeType="1"/>
            </p:cNvSpPr>
            <p:nvPr/>
          </p:nvSpPr>
          <p:spPr bwMode="auto">
            <a:xfrm>
              <a:off x="5124" y="3414"/>
              <a:ext cx="647" cy="1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grpSp>
          <p:nvGrpSpPr>
            <p:cNvPr id="52" name="Group 50"/>
            <p:cNvGrpSpPr>
              <a:grpSpLocks/>
            </p:cNvGrpSpPr>
            <p:nvPr/>
          </p:nvGrpSpPr>
          <p:grpSpPr bwMode="auto">
            <a:xfrm>
              <a:off x="3005" y="3066"/>
              <a:ext cx="47" cy="151"/>
              <a:chOff x="517" y="1652"/>
              <a:chExt cx="47" cy="151"/>
            </a:xfrm>
          </p:grpSpPr>
          <p:sp>
            <p:nvSpPr>
              <p:cNvPr id="53" name="Oval 51"/>
              <p:cNvSpPr>
                <a:spLocks noChangeArrowheads="1"/>
              </p:cNvSpPr>
              <p:nvPr/>
            </p:nvSpPr>
            <p:spPr bwMode="auto">
              <a:xfrm>
                <a:off x="517" y="1652"/>
                <a:ext cx="47" cy="47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4" name="Oval 52"/>
              <p:cNvSpPr>
                <a:spLocks noChangeArrowheads="1"/>
              </p:cNvSpPr>
              <p:nvPr/>
            </p:nvSpPr>
            <p:spPr bwMode="auto">
              <a:xfrm>
                <a:off x="517" y="1756"/>
                <a:ext cx="47" cy="47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</p:grpSp>
      <p:sp>
        <p:nvSpPr>
          <p:cNvPr id="55" name="Text Box 53"/>
          <p:cNvSpPr txBox="1">
            <a:spLocks noChangeArrowheads="1"/>
          </p:cNvSpPr>
          <p:nvPr/>
        </p:nvSpPr>
        <p:spPr bwMode="auto">
          <a:xfrm>
            <a:off x="1266825" y="6011863"/>
            <a:ext cx="4830763" cy="312737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600"/>
              <a:t>Both withdraw and deposit contain a write operation</a:t>
            </a:r>
          </a:p>
        </p:txBody>
      </p:sp>
      <p:sp>
        <p:nvSpPr>
          <p:cNvPr id="56" name="Line 54"/>
          <p:cNvSpPr>
            <a:spLocks noChangeShapeType="1"/>
          </p:cNvSpPr>
          <p:nvPr/>
        </p:nvSpPr>
        <p:spPr bwMode="auto">
          <a:xfrm>
            <a:off x="2476500" y="3771900"/>
            <a:ext cx="1816100" cy="4064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triangle" w="med" len="med"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7" name="Line 55"/>
          <p:cNvSpPr>
            <a:spLocks noChangeShapeType="1"/>
          </p:cNvSpPr>
          <p:nvPr/>
        </p:nvSpPr>
        <p:spPr bwMode="auto">
          <a:xfrm flipH="1">
            <a:off x="2247900" y="4525963"/>
            <a:ext cx="2151063" cy="833437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triangle" w="med" len="med"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765245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Serially-Equivalent Ordering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23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3414713" y="2822575"/>
            <a:ext cx="23812" cy="1588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7604125" y="2822575"/>
            <a:ext cx="22225" cy="1588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3414713" y="5376863"/>
            <a:ext cx="23812" cy="1587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" name="Rectangle 6"/>
          <p:cNvSpPr>
            <a:spLocks noChangeArrowheads="1"/>
          </p:cNvSpPr>
          <p:nvPr/>
        </p:nvSpPr>
        <p:spPr bwMode="auto">
          <a:xfrm>
            <a:off x="4260850" y="5376863"/>
            <a:ext cx="23813" cy="1587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" name="Rectangle 7"/>
          <p:cNvSpPr>
            <a:spLocks noChangeArrowheads="1"/>
          </p:cNvSpPr>
          <p:nvPr/>
        </p:nvSpPr>
        <p:spPr bwMode="auto">
          <a:xfrm>
            <a:off x="7604125" y="5376863"/>
            <a:ext cx="22225" cy="1587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10" name="Group 8"/>
          <p:cNvGrpSpPr>
            <a:grpSpLocks/>
          </p:cNvGrpSpPr>
          <p:nvPr/>
        </p:nvGrpSpPr>
        <p:grpSpPr bwMode="auto">
          <a:xfrm>
            <a:off x="609600" y="1693863"/>
            <a:ext cx="7942263" cy="3621087"/>
            <a:chOff x="425" y="1091"/>
            <a:chExt cx="5420" cy="2281"/>
          </a:xfrm>
        </p:grpSpPr>
        <p:sp>
          <p:nvSpPr>
            <p:cNvPr id="11" name="Rectangle 9"/>
            <p:cNvSpPr>
              <a:spLocks noChangeArrowheads="1"/>
            </p:cNvSpPr>
            <p:nvPr/>
          </p:nvSpPr>
          <p:spPr bwMode="auto">
            <a:xfrm>
              <a:off x="547" y="1113"/>
              <a:ext cx="939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b="1">
                  <a:solidFill>
                    <a:srgbClr val="000000"/>
                  </a:solidFill>
                  <a:latin typeface="Times" pitchFamily="-1" charset="0"/>
                </a:rPr>
                <a:t>Transaction 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12" name="Rectangle 10"/>
            <p:cNvSpPr>
              <a:spLocks noChangeArrowheads="1"/>
            </p:cNvSpPr>
            <p:nvPr/>
          </p:nvSpPr>
          <p:spPr bwMode="auto">
            <a:xfrm>
              <a:off x="1437" y="1113"/>
              <a:ext cx="116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b="1" i="1">
                  <a:solidFill>
                    <a:srgbClr val="000000"/>
                  </a:solidFill>
                  <a:latin typeface="Times" pitchFamily="-1" charset="0"/>
                </a:rPr>
                <a:t>V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13" name="Rectangle 11"/>
            <p:cNvSpPr>
              <a:spLocks noChangeArrowheads="1"/>
            </p:cNvSpPr>
            <p:nvPr/>
          </p:nvSpPr>
          <p:spPr bwMode="auto">
            <a:xfrm>
              <a:off x="1546" y="1113"/>
              <a:ext cx="58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b="1">
                  <a:solidFill>
                    <a:srgbClr val="000000"/>
                  </a:solidFill>
                  <a:latin typeface="Times" pitchFamily="-1" charset="0"/>
                </a:rPr>
                <a:t>: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14" name="Rectangle 12"/>
            <p:cNvSpPr>
              <a:spLocks noChangeArrowheads="1"/>
            </p:cNvSpPr>
            <p:nvPr/>
          </p:nvSpPr>
          <p:spPr bwMode="auto">
            <a:xfrm>
              <a:off x="1593" y="1113"/>
              <a:ext cx="87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b="1">
                  <a:solidFill>
                    <a:srgbClr val="000000"/>
                  </a:solidFill>
                  <a:latin typeface="Times" pitchFamily="-1" charset="0"/>
                </a:rPr>
                <a:t>  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15" name="Rectangle 13"/>
            <p:cNvSpPr>
              <a:spLocks noChangeArrowheads="1"/>
            </p:cNvSpPr>
            <p:nvPr/>
          </p:nvSpPr>
          <p:spPr bwMode="auto">
            <a:xfrm>
              <a:off x="573" y="1302"/>
              <a:ext cx="1215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i="1">
                  <a:solidFill>
                    <a:srgbClr val="000000"/>
                  </a:solidFill>
                  <a:latin typeface="Times" pitchFamily="-1" charset="0"/>
                </a:rPr>
                <a:t>a.withdraw(100);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16" name="Rectangle 14"/>
            <p:cNvSpPr>
              <a:spLocks noChangeArrowheads="1"/>
            </p:cNvSpPr>
            <p:nvPr/>
          </p:nvSpPr>
          <p:spPr bwMode="auto">
            <a:xfrm>
              <a:off x="573" y="1521"/>
              <a:ext cx="1003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i="1">
                  <a:solidFill>
                    <a:srgbClr val="000000"/>
                  </a:solidFill>
                  <a:latin typeface="Times" pitchFamily="-1" charset="0"/>
                </a:rPr>
                <a:t>b.deposit(100)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17" name="Rectangle 15"/>
            <p:cNvSpPr>
              <a:spLocks noChangeArrowheads="1"/>
            </p:cNvSpPr>
            <p:nvPr/>
          </p:nvSpPr>
          <p:spPr bwMode="auto">
            <a:xfrm>
              <a:off x="3056" y="1113"/>
              <a:ext cx="939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b="1">
                  <a:solidFill>
                    <a:srgbClr val="000000"/>
                  </a:solidFill>
                  <a:latin typeface="Times" pitchFamily="-1" charset="0"/>
                </a:rPr>
                <a:t>Transaction 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18" name="Rectangle 16"/>
            <p:cNvSpPr>
              <a:spLocks noChangeArrowheads="1"/>
            </p:cNvSpPr>
            <p:nvPr/>
          </p:nvSpPr>
          <p:spPr bwMode="auto">
            <a:xfrm>
              <a:off x="3947" y="1113"/>
              <a:ext cx="154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b="1" i="1">
                  <a:solidFill>
                    <a:srgbClr val="000000"/>
                  </a:solidFill>
                  <a:latin typeface="Times" pitchFamily="-1" charset="0"/>
                </a:rPr>
                <a:t>W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19" name="Rectangle 17"/>
            <p:cNvSpPr>
              <a:spLocks noChangeArrowheads="1"/>
            </p:cNvSpPr>
            <p:nvPr/>
          </p:nvSpPr>
          <p:spPr bwMode="auto">
            <a:xfrm>
              <a:off x="4087" y="1113"/>
              <a:ext cx="57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b="1">
                  <a:solidFill>
                    <a:srgbClr val="000000"/>
                  </a:solidFill>
                  <a:latin typeface="Times" pitchFamily="-1" charset="0"/>
                </a:rPr>
                <a:t>: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0" name="Rectangle 18"/>
            <p:cNvSpPr>
              <a:spLocks noChangeArrowheads="1"/>
            </p:cNvSpPr>
            <p:nvPr/>
          </p:nvSpPr>
          <p:spPr bwMode="auto">
            <a:xfrm>
              <a:off x="3056" y="1426"/>
              <a:ext cx="1609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i="1">
                  <a:solidFill>
                    <a:srgbClr val="000000"/>
                  </a:solidFill>
                  <a:latin typeface="Times" pitchFamily="-1" charset="0"/>
                </a:rPr>
                <a:t>aBranch.branchTotal()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1" name="Line 19"/>
            <p:cNvSpPr>
              <a:spLocks noChangeShapeType="1"/>
            </p:cNvSpPr>
            <p:nvPr/>
          </p:nvSpPr>
          <p:spPr bwMode="auto">
            <a:xfrm>
              <a:off x="425" y="1091"/>
              <a:ext cx="2468" cy="1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" name="Line 20"/>
            <p:cNvSpPr>
              <a:spLocks noChangeShapeType="1"/>
            </p:cNvSpPr>
            <p:nvPr/>
          </p:nvSpPr>
          <p:spPr bwMode="auto">
            <a:xfrm>
              <a:off x="2908" y="1091"/>
              <a:ext cx="1" cy="1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" name="Line 21"/>
            <p:cNvSpPr>
              <a:spLocks noChangeShapeType="1"/>
            </p:cNvSpPr>
            <p:nvPr/>
          </p:nvSpPr>
          <p:spPr bwMode="auto">
            <a:xfrm>
              <a:off x="2924" y="1091"/>
              <a:ext cx="2921" cy="1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" name="Line 22"/>
            <p:cNvSpPr>
              <a:spLocks noChangeShapeType="1"/>
            </p:cNvSpPr>
            <p:nvPr/>
          </p:nvSpPr>
          <p:spPr bwMode="auto">
            <a:xfrm>
              <a:off x="2908" y="1107"/>
              <a:ext cx="1" cy="640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" name="Rectangle 23"/>
            <p:cNvSpPr>
              <a:spLocks noChangeArrowheads="1"/>
            </p:cNvSpPr>
            <p:nvPr/>
          </p:nvSpPr>
          <p:spPr bwMode="auto">
            <a:xfrm>
              <a:off x="573" y="1879"/>
              <a:ext cx="1215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i="1">
                  <a:solidFill>
                    <a:srgbClr val="000000"/>
                  </a:solidFill>
                  <a:latin typeface="Times" pitchFamily="-1" charset="0"/>
                </a:rPr>
                <a:t>a.withdraw(100);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6" name="Rectangle 24"/>
            <p:cNvSpPr>
              <a:spLocks noChangeArrowheads="1"/>
            </p:cNvSpPr>
            <p:nvPr/>
          </p:nvSpPr>
          <p:spPr bwMode="auto">
            <a:xfrm>
              <a:off x="2353" y="1832"/>
              <a:ext cx="347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>
                  <a:solidFill>
                    <a:srgbClr val="000000"/>
                  </a:solidFill>
                  <a:latin typeface="Times" pitchFamily="-1" charset="0"/>
                </a:rPr>
                <a:t>$100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7" name="Line 25"/>
            <p:cNvSpPr>
              <a:spLocks noChangeShapeType="1"/>
            </p:cNvSpPr>
            <p:nvPr/>
          </p:nvSpPr>
          <p:spPr bwMode="auto">
            <a:xfrm>
              <a:off x="425" y="1763"/>
              <a:ext cx="1890" cy="1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Line 26"/>
            <p:cNvSpPr>
              <a:spLocks noChangeShapeType="1"/>
            </p:cNvSpPr>
            <p:nvPr/>
          </p:nvSpPr>
          <p:spPr bwMode="auto">
            <a:xfrm>
              <a:off x="2330" y="1763"/>
              <a:ext cx="1" cy="1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" name="Line 27"/>
            <p:cNvSpPr>
              <a:spLocks noChangeShapeType="1"/>
            </p:cNvSpPr>
            <p:nvPr/>
          </p:nvSpPr>
          <p:spPr bwMode="auto">
            <a:xfrm>
              <a:off x="2346" y="1763"/>
              <a:ext cx="547" cy="1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" name="Line 28"/>
            <p:cNvSpPr>
              <a:spLocks noChangeShapeType="1"/>
            </p:cNvSpPr>
            <p:nvPr/>
          </p:nvSpPr>
          <p:spPr bwMode="auto">
            <a:xfrm>
              <a:off x="2908" y="1763"/>
              <a:ext cx="1" cy="1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" name="Line 29"/>
            <p:cNvSpPr>
              <a:spLocks noChangeShapeType="1"/>
            </p:cNvSpPr>
            <p:nvPr/>
          </p:nvSpPr>
          <p:spPr bwMode="auto">
            <a:xfrm>
              <a:off x="2924" y="1763"/>
              <a:ext cx="2249" cy="1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2" name="Line 30"/>
            <p:cNvSpPr>
              <a:spLocks noChangeShapeType="1"/>
            </p:cNvSpPr>
            <p:nvPr/>
          </p:nvSpPr>
          <p:spPr bwMode="auto">
            <a:xfrm>
              <a:off x="5189" y="1763"/>
              <a:ext cx="1" cy="1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" name="Line 31"/>
            <p:cNvSpPr>
              <a:spLocks noChangeShapeType="1"/>
            </p:cNvSpPr>
            <p:nvPr/>
          </p:nvSpPr>
          <p:spPr bwMode="auto">
            <a:xfrm>
              <a:off x="5204" y="1763"/>
              <a:ext cx="641" cy="1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4" name="Rectangle 32"/>
            <p:cNvSpPr>
              <a:spLocks noChangeArrowheads="1"/>
            </p:cNvSpPr>
            <p:nvPr/>
          </p:nvSpPr>
          <p:spPr bwMode="auto">
            <a:xfrm>
              <a:off x="2330" y="1778"/>
              <a:ext cx="16" cy="266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" name="Line 33"/>
            <p:cNvSpPr>
              <a:spLocks noChangeShapeType="1"/>
            </p:cNvSpPr>
            <p:nvPr/>
          </p:nvSpPr>
          <p:spPr bwMode="auto">
            <a:xfrm>
              <a:off x="2908" y="1778"/>
              <a:ext cx="1" cy="250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6" name="Rectangle 34"/>
            <p:cNvSpPr>
              <a:spLocks noChangeArrowheads="1"/>
            </p:cNvSpPr>
            <p:nvPr/>
          </p:nvSpPr>
          <p:spPr bwMode="auto">
            <a:xfrm>
              <a:off x="5189" y="1778"/>
              <a:ext cx="15" cy="266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7" name="Rectangle 35"/>
            <p:cNvSpPr>
              <a:spLocks noChangeArrowheads="1"/>
            </p:cNvSpPr>
            <p:nvPr/>
          </p:nvSpPr>
          <p:spPr bwMode="auto">
            <a:xfrm>
              <a:off x="573" y="2144"/>
              <a:ext cx="1003" cy="5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endParaRPr lang="en-GB" sz="2000" i="1">
                <a:solidFill>
                  <a:srgbClr val="000000"/>
                </a:solidFill>
                <a:latin typeface="Times" pitchFamily="-1" charset="0"/>
              </a:endParaRPr>
            </a:p>
            <a:p>
              <a:pPr>
                <a:lnSpc>
                  <a:spcPct val="100000"/>
                </a:lnSpc>
              </a:pPr>
              <a:endParaRPr lang="en-GB" sz="2000" i="1">
                <a:solidFill>
                  <a:srgbClr val="000000"/>
                </a:solidFill>
                <a:latin typeface="Times" pitchFamily="-1" charset="0"/>
              </a:endParaRPr>
            </a:p>
            <a:p>
              <a:pPr>
                <a:lnSpc>
                  <a:spcPct val="100000"/>
                </a:lnSpc>
              </a:pPr>
              <a:r>
                <a:rPr lang="en-GB" sz="2000" i="1">
                  <a:solidFill>
                    <a:srgbClr val="000000"/>
                  </a:solidFill>
                  <a:latin typeface="Times" pitchFamily="-1" charset="0"/>
                </a:rPr>
                <a:t>b.deposit(100)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38" name="Rectangle 36"/>
            <p:cNvSpPr>
              <a:spLocks noChangeArrowheads="1"/>
            </p:cNvSpPr>
            <p:nvPr/>
          </p:nvSpPr>
          <p:spPr bwMode="auto">
            <a:xfrm>
              <a:off x="2353" y="1848"/>
              <a:ext cx="347" cy="7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endParaRPr lang="en-GB" sz="2000" dirty="0">
                <a:solidFill>
                  <a:srgbClr val="000000"/>
                </a:solidFill>
                <a:latin typeface="Times" pitchFamily="-1" charset="0"/>
              </a:endParaRPr>
            </a:p>
            <a:p>
              <a:pPr>
                <a:lnSpc>
                  <a:spcPct val="100000"/>
                </a:lnSpc>
              </a:pPr>
              <a:endParaRPr lang="en-GB" sz="2000" dirty="0">
                <a:solidFill>
                  <a:srgbClr val="000000"/>
                </a:solidFill>
                <a:latin typeface="Times" pitchFamily="-1" charset="0"/>
              </a:endParaRPr>
            </a:p>
            <a:p>
              <a:pPr>
                <a:lnSpc>
                  <a:spcPct val="100000"/>
                </a:lnSpc>
              </a:pPr>
              <a:endParaRPr lang="en-GB" sz="2000" dirty="0">
                <a:solidFill>
                  <a:srgbClr val="000000"/>
                </a:solidFill>
                <a:latin typeface="Times" pitchFamily="-1" charset="0"/>
              </a:endParaRPr>
            </a:p>
            <a:p>
              <a:pPr>
                <a:lnSpc>
                  <a:spcPct val="100000"/>
                </a:lnSpc>
              </a:pPr>
              <a:r>
                <a:rPr lang="en-GB" sz="2000" dirty="0">
                  <a:solidFill>
                    <a:srgbClr val="000000"/>
                  </a:solidFill>
                  <a:latin typeface="Times" pitchFamily="-1" charset="0"/>
                </a:rPr>
                <a:t>$300</a:t>
              </a:r>
              <a:endParaRPr lang="en-GB" sz="2400" dirty="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39" name="Rectangle 37"/>
            <p:cNvSpPr>
              <a:spLocks noChangeArrowheads="1"/>
            </p:cNvSpPr>
            <p:nvPr/>
          </p:nvSpPr>
          <p:spPr bwMode="auto">
            <a:xfrm>
              <a:off x="2330" y="2044"/>
              <a:ext cx="16" cy="265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0" name="Line 38"/>
            <p:cNvSpPr>
              <a:spLocks noChangeShapeType="1"/>
            </p:cNvSpPr>
            <p:nvPr/>
          </p:nvSpPr>
          <p:spPr bwMode="auto">
            <a:xfrm>
              <a:off x="2908" y="2044"/>
              <a:ext cx="1" cy="250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1" name="Rectangle 39"/>
            <p:cNvSpPr>
              <a:spLocks noChangeArrowheads="1"/>
            </p:cNvSpPr>
            <p:nvPr/>
          </p:nvSpPr>
          <p:spPr bwMode="auto">
            <a:xfrm>
              <a:off x="5189" y="2044"/>
              <a:ext cx="15" cy="265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2" name="Rectangle 40"/>
            <p:cNvSpPr>
              <a:spLocks noChangeArrowheads="1"/>
            </p:cNvSpPr>
            <p:nvPr/>
          </p:nvSpPr>
          <p:spPr bwMode="auto">
            <a:xfrm>
              <a:off x="3056" y="2410"/>
              <a:ext cx="1542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i="1">
                  <a:solidFill>
                    <a:srgbClr val="000000"/>
                  </a:solidFill>
                  <a:latin typeface="Times" pitchFamily="-1" charset="0"/>
                </a:rPr>
                <a:t>total = a.getBalance()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43" name="Rectangle 41"/>
            <p:cNvSpPr>
              <a:spLocks noChangeArrowheads="1"/>
            </p:cNvSpPr>
            <p:nvPr/>
          </p:nvSpPr>
          <p:spPr bwMode="auto">
            <a:xfrm>
              <a:off x="5212" y="2363"/>
              <a:ext cx="347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>
                  <a:solidFill>
                    <a:srgbClr val="000000"/>
                  </a:solidFill>
                  <a:latin typeface="Times" pitchFamily="-1" charset="0"/>
                </a:rPr>
                <a:t>$100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44" name="Rectangle 42"/>
            <p:cNvSpPr>
              <a:spLocks noChangeArrowheads="1"/>
            </p:cNvSpPr>
            <p:nvPr/>
          </p:nvSpPr>
          <p:spPr bwMode="auto">
            <a:xfrm>
              <a:off x="2330" y="2309"/>
              <a:ext cx="16" cy="266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5" name="Line 43"/>
            <p:cNvSpPr>
              <a:spLocks noChangeShapeType="1"/>
            </p:cNvSpPr>
            <p:nvPr/>
          </p:nvSpPr>
          <p:spPr bwMode="auto">
            <a:xfrm>
              <a:off x="2908" y="2309"/>
              <a:ext cx="1" cy="250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6" name="Rectangle 44"/>
            <p:cNvSpPr>
              <a:spLocks noChangeArrowheads="1"/>
            </p:cNvSpPr>
            <p:nvPr/>
          </p:nvSpPr>
          <p:spPr bwMode="auto">
            <a:xfrm>
              <a:off x="5189" y="2309"/>
              <a:ext cx="15" cy="266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7" name="Rectangle 45"/>
            <p:cNvSpPr>
              <a:spLocks noChangeArrowheads="1"/>
            </p:cNvSpPr>
            <p:nvPr/>
          </p:nvSpPr>
          <p:spPr bwMode="auto">
            <a:xfrm>
              <a:off x="3056" y="2616"/>
              <a:ext cx="1975" cy="38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endParaRPr lang="en-GB" sz="2000" i="1" dirty="0">
                <a:solidFill>
                  <a:srgbClr val="000000"/>
                </a:solidFill>
                <a:latin typeface="Times" pitchFamily="-1" charset="0"/>
              </a:endParaRPr>
            </a:p>
            <a:p>
              <a:pPr>
                <a:lnSpc>
                  <a:spcPct val="100000"/>
                </a:lnSpc>
              </a:pPr>
              <a:r>
                <a:rPr lang="en-GB" sz="2000" i="1" dirty="0">
                  <a:solidFill>
                    <a:srgbClr val="000000"/>
                  </a:solidFill>
                  <a:latin typeface="Times" pitchFamily="-1" charset="0"/>
                </a:rPr>
                <a:t>total = </a:t>
              </a:r>
              <a:r>
                <a:rPr lang="en-GB" sz="2000" i="1" dirty="0" err="1">
                  <a:solidFill>
                    <a:srgbClr val="000000"/>
                  </a:solidFill>
                  <a:latin typeface="Times" pitchFamily="-1" charset="0"/>
                </a:rPr>
                <a:t>total+b.getBalance</a:t>
              </a:r>
              <a:r>
                <a:rPr lang="en-GB" sz="2000" i="1" dirty="0">
                  <a:solidFill>
                    <a:srgbClr val="000000"/>
                  </a:solidFill>
                  <a:latin typeface="Times" pitchFamily="-1" charset="0"/>
                </a:rPr>
                <a:t>()</a:t>
              </a:r>
              <a:endParaRPr lang="en-GB" sz="2400" dirty="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48" name="Rectangle 46"/>
            <p:cNvSpPr>
              <a:spLocks noChangeArrowheads="1"/>
            </p:cNvSpPr>
            <p:nvPr/>
          </p:nvSpPr>
          <p:spPr bwMode="auto">
            <a:xfrm>
              <a:off x="5212" y="2629"/>
              <a:ext cx="347" cy="38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endParaRPr lang="en-GB" sz="2000">
                <a:solidFill>
                  <a:srgbClr val="000000"/>
                </a:solidFill>
                <a:latin typeface="Times" pitchFamily="-1" charset="0"/>
              </a:endParaRPr>
            </a:p>
            <a:p>
              <a:pPr>
                <a:lnSpc>
                  <a:spcPct val="100000"/>
                </a:lnSpc>
              </a:pPr>
              <a:r>
                <a:rPr lang="en-GB" sz="2000">
                  <a:solidFill>
                    <a:srgbClr val="000000"/>
                  </a:solidFill>
                  <a:latin typeface="Times" pitchFamily="-1" charset="0"/>
                </a:rPr>
                <a:t>$400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49" name="Rectangle 47"/>
            <p:cNvSpPr>
              <a:spLocks noChangeArrowheads="1"/>
            </p:cNvSpPr>
            <p:nvPr/>
          </p:nvSpPr>
          <p:spPr bwMode="auto">
            <a:xfrm>
              <a:off x="2330" y="2575"/>
              <a:ext cx="16" cy="265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" name="Line 48"/>
            <p:cNvSpPr>
              <a:spLocks noChangeShapeType="1"/>
            </p:cNvSpPr>
            <p:nvPr/>
          </p:nvSpPr>
          <p:spPr bwMode="auto">
            <a:xfrm>
              <a:off x="2908" y="2575"/>
              <a:ext cx="1" cy="250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1" name="Rectangle 49"/>
            <p:cNvSpPr>
              <a:spLocks noChangeArrowheads="1"/>
            </p:cNvSpPr>
            <p:nvPr/>
          </p:nvSpPr>
          <p:spPr bwMode="auto">
            <a:xfrm>
              <a:off x="5189" y="2575"/>
              <a:ext cx="15" cy="265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2" name="Rectangle 50"/>
            <p:cNvSpPr>
              <a:spLocks noChangeArrowheads="1"/>
            </p:cNvSpPr>
            <p:nvPr/>
          </p:nvSpPr>
          <p:spPr bwMode="auto">
            <a:xfrm>
              <a:off x="3056" y="2760"/>
              <a:ext cx="1966" cy="38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endParaRPr lang="en-GB" sz="2000" i="1" dirty="0">
                <a:solidFill>
                  <a:srgbClr val="000000"/>
                </a:solidFill>
                <a:latin typeface="Times" pitchFamily="-1" charset="0"/>
              </a:endParaRPr>
            </a:p>
            <a:p>
              <a:pPr>
                <a:lnSpc>
                  <a:spcPct val="100000"/>
                </a:lnSpc>
              </a:pPr>
              <a:r>
                <a:rPr lang="en-GB" sz="2000" i="1" dirty="0">
                  <a:solidFill>
                    <a:srgbClr val="000000"/>
                  </a:solidFill>
                  <a:latin typeface="Times" pitchFamily="-1" charset="0"/>
                </a:rPr>
                <a:t>total = </a:t>
              </a:r>
              <a:r>
                <a:rPr lang="en-GB" sz="2000" i="1" dirty="0" err="1">
                  <a:solidFill>
                    <a:srgbClr val="000000"/>
                  </a:solidFill>
                  <a:latin typeface="Times" pitchFamily="-1" charset="0"/>
                </a:rPr>
                <a:t>total+c.getBalance</a:t>
              </a:r>
              <a:r>
                <a:rPr lang="en-GB" sz="2000" i="1" dirty="0">
                  <a:solidFill>
                    <a:srgbClr val="000000"/>
                  </a:solidFill>
                  <a:latin typeface="Times" pitchFamily="-1" charset="0"/>
                </a:rPr>
                <a:t>()</a:t>
              </a:r>
              <a:endParaRPr lang="en-GB" sz="2400" dirty="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53" name="Rectangle 51"/>
            <p:cNvSpPr>
              <a:spLocks noChangeArrowheads="1"/>
            </p:cNvSpPr>
            <p:nvPr/>
          </p:nvSpPr>
          <p:spPr bwMode="auto">
            <a:xfrm>
              <a:off x="2330" y="2840"/>
              <a:ext cx="16" cy="266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4" name="Line 52"/>
            <p:cNvSpPr>
              <a:spLocks noChangeShapeType="1"/>
            </p:cNvSpPr>
            <p:nvPr/>
          </p:nvSpPr>
          <p:spPr bwMode="auto">
            <a:xfrm>
              <a:off x="2908" y="2840"/>
              <a:ext cx="1" cy="250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5" name="Rectangle 53"/>
            <p:cNvSpPr>
              <a:spLocks noChangeArrowheads="1"/>
            </p:cNvSpPr>
            <p:nvPr/>
          </p:nvSpPr>
          <p:spPr bwMode="auto">
            <a:xfrm>
              <a:off x="5189" y="2840"/>
              <a:ext cx="15" cy="266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" name="Rectangle 54"/>
            <p:cNvSpPr>
              <a:spLocks noChangeArrowheads="1"/>
            </p:cNvSpPr>
            <p:nvPr/>
          </p:nvSpPr>
          <p:spPr bwMode="auto">
            <a:xfrm>
              <a:off x="3056" y="3140"/>
              <a:ext cx="130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i="1">
                  <a:solidFill>
                    <a:srgbClr val="000000"/>
                  </a:solidFill>
                  <a:latin typeface="Times" pitchFamily="-1" charset="0"/>
                </a:rPr>
                <a:t>...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57" name="Line 55"/>
            <p:cNvSpPr>
              <a:spLocks noChangeShapeType="1"/>
            </p:cNvSpPr>
            <p:nvPr/>
          </p:nvSpPr>
          <p:spPr bwMode="auto">
            <a:xfrm>
              <a:off x="425" y="3371"/>
              <a:ext cx="1890" cy="1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8" name="Rectangle 56"/>
            <p:cNvSpPr>
              <a:spLocks noChangeArrowheads="1"/>
            </p:cNvSpPr>
            <p:nvPr/>
          </p:nvSpPr>
          <p:spPr bwMode="auto">
            <a:xfrm>
              <a:off x="2330" y="3106"/>
              <a:ext cx="16" cy="265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9" name="Line 57"/>
            <p:cNvSpPr>
              <a:spLocks noChangeShapeType="1"/>
            </p:cNvSpPr>
            <p:nvPr/>
          </p:nvSpPr>
          <p:spPr bwMode="auto">
            <a:xfrm>
              <a:off x="2330" y="3371"/>
              <a:ext cx="1" cy="1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0" name="Line 58"/>
            <p:cNvSpPr>
              <a:spLocks noChangeShapeType="1"/>
            </p:cNvSpPr>
            <p:nvPr/>
          </p:nvSpPr>
          <p:spPr bwMode="auto">
            <a:xfrm>
              <a:off x="2346" y="3371"/>
              <a:ext cx="547" cy="1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1" name="Line 59"/>
            <p:cNvSpPr>
              <a:spLocks noChangeShapeType="1"/>
            </p:cNvSpPr>
            <p:nvPr/>
          </p:nvSpPr>
          <p:spPr bwMode="auto">
            <a:xfrm>
              <a:off x="2908" y="3106"/>
              <a:ext cx="1" cy="250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2" name="Line 60"/>
            <p:cNvSpPr>
              <a:spLocks noChangeShapeType="1"/>
            </p:cNvSpPr>
            <p:nvPr/>
          </p:nvSpPr>
          <p:spPr bwMode="auto">
            <a:xfrm>
              <a:off x="2908" y="3371"/>
              <a:ext cx="1" cy="1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3" name="Line 61"/>
            <p:cNvSpPr>
              <a:spLocks noChangeShapeType="1"/>
            </p:cNvSpPr>
            <p:nvPr/>
          </p:nvSpPr>
          <p:spPr bwMode="auto">
            <a:xfrm>
              <a:off x="2924" y="3371"/>
              <a:ext cx="2249" cy="1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4" name="Rectangle 62"/>
            <p:cNvSpPr>
              <a:spLocks noChangeArrowheads="1"/>
            </p:cNvSpPr>
            <p:nvPr/>
          </p:nvSpPr>
          <p:spPr bwMode="auto">
            <a:xfrm>
              <a:off x="5189" y="3106"/>
              <a:ext cx="15" cy="265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5" name="Line 63"/>
            <p:cNvSpPr>
              <a:spLocks noChangeShapeType="1"/>
            </p:cNvSpPr>
            <p:nvPr/>
          </p:nvSpPr>
          <p:spPr bwMode="auto">
            <a:xfrm>
              <a:off x="5189" y="3371"/>
              <a:ext cx="1" cy="1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6" name="Line 64"/>
            <p:cNvSpPr>
              <a:spLocks noChangeShapeType="1"/>
            </p:cNvSpPr>
            <p:nvPr/>
          </p:nvSpPr>
          <p:spPr bwMode="auto">
            <a:xfrm>
              <a:off x="5204" y="3371"/>
              <a:ext cx="641" cy="1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37474648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Transactions need to provide ACID</a:t>
            </a:r>
          </a:p>
          <a:p>
            <a:r>
              <a:rPr lang="en-US" dirty="0" smtClean="0"/>
              <a:t>Serial equivalence defines correctness of executing concurrent transactions</a:t>
            </a:r>
          </a:p>
          <a:p>
            <a:r>
              <a:rPr lang="en-US" dirty="0" smtClean="0"/>
              <a:t>It is handled by ordering conflicting operations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24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3549051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888A9B7-E954-E041-8E9D-C26F0D6CC7B8}" type="slidenum">
              <a:rPr lang="en-US"/>
              <a:pPr/>
              <a:t>25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13414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Acknowledgements</a:t>
            </a:r>
          </a:p>
        </p:txBody>
      </p:sp>
      <p:sp>
        <p:nvSpPr>
          <p:cNvPr id="13415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These slides contain material developed and copyrighted by </a:t>
            </a:r>
            <a:r>
              <a:rPr lang="en-US" dirty="0" err="1" smtClean="0"/>
              <a:t>Indranil</a:t>
            </a:r>
            <a:r>
              <a:rPr lang="en-US" dirty="0" smtClean="0"/>
              <a:t> Gupta (UIUC).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Wait…We’ve Seen This Before…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are some things that can go wrong?</a:t>
            </a:r>
          </a:p>
          <a:p>
            <a:pPr lvl="1"/>
            <a:r>
              <a:rPr lang="en-US" dirty="0" smtClean="0"/>
              <a:t>Multiple clients</a:t>
            </a:r>
          </a:p>
          <a:p>
            <a:pPr lvl="1"/>
            <a:r>
              <a:rPr lang="en-US" dirty="0" smtClean="0"/>
              <a:t>Multiple servers</a:t>
            </a:r>
          </a:p>
          <a:p>
            <a:r>
              <a:rPr lang="en-US" dirty="0" smtClean="0"/>
              <a:t>How do you solve this?</a:t>
            </a:r>
          </a:p>
          <a:p>
            <a:pPr lvl="1"/>
            <a:r>
              <a:rPr lang="en-US" dirty="0" smtClean="0"/>
              <a:t>Group everything as if it’s a single step</a:t>
            </a:r>
          </a:p>
          <a:p>
            <a:r>
              <a:rPr lang="en-US" dirty="0" smtClean="0"/>
              <a:t>Where have we seen this?</a:t>
            </a:r>
          </a:p>
          <a:p>
            <a:pPr lvl="1"/>
            <a:r>
              <a:rPr lang="en-US" dirty="0" smtClean="0"/>
              <a:t>Mutual exclusion lecture</a:t>
            </a:r>
          </a:p>
          <a:p>
            <a:r>
              <a:rPr lang="en-US" dirty="0" smtClean="0"/>
              <a:t>So, we’re done?</a:t>
            </a:r>
          </a:p>
          <a:p>
            <a:pPr lvl="1"/>
            <a:r>
              <a:rPr lang="en-US" dirty="0" smtClean="0"/>
              <a:t>No, we’re not satisfied.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3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5945710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Concurrent Transactions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600200"/>
            <a:ext cx="3765550" cy="4038600"/>
          </a:xfrm>
          <a:ln>
            <a:solidFill>
              <a:srgbClr val="000000"/>
            </a:solidFill>
          </a:ln>
        </p:spPr>
        <p:txBody>
          <a:bodyPr/>
          <a:lstStyle/>
          <a:p>
            <a:r>
              <a:rPr lang="en-US" dirty="0" smtClean="0"/>
              <a:t>Process 1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sz="2000" dirty="0" err="1" smtClean="0"/>
              <a:t>lock(mutex</a:t>
            </a:r>
            <a:r>
              <a:rPr lang="en-US" sz="2000" dirty="0" smtClean="0"/>
              <a:t>);</a:t>
            </a:r>
          </a:p>
          <a:p>
            <a:pPr>
              <a:buNone/>
            </a:pPr>
            <a:r>
              <a:rPr lang="en-US" sz="2000" dirty="0" smtClean="0">
                <a:latin typeface="Arial" charset="0"/>
                <a:ea typeface="ＭＳ Ｐゴシック" charset="0"/>
              </a:rPr>
              <a:t>savings.deduct(100);</a:t>
            </a:r>
          </a:p>
          <a:p>
            <a:pPr>
              <a:buNone/>
            </a:pPr>
            <a:r>
              <a:rPr lang="en-US" sz="2000" dirty="0" smtClean="0">
                <a:latin typeface="Arial" charset="0"/>
                <a:ea typeface="ＭＳ Ｐゴシック" charset="0"/>
              </a:rPr>
              <a:t>checking.add(100);</a:t>
            </a:r>
          </a:p>
          <a:p>
            <a:pPr>
              <a:buNone/>
            </a:pPr>
            <a:r>
              <a:rPr lang="en-US" sz="2000" dirty="0" smtClean="0">
                <a:latin typeface="Arial" charset="0"/>
                <a:ea typeface="ＭＳ Ｐゴシック" charset="0"/>
              </a:rPr>
              <a:t>mnymkt.deduct(200);</a:t>
            </a:r>
          </a:p>
          <a:p>
            <a:pPr>
              <a:buNone/>
            </a:pPr>
            <a:r>
              <a:rPr lang="en-US" sz="2000" dirty="0" smtClean="0">
                <a:latin typeface="Arial" charset="0"/>
                <a:ea typeface="ＭＳ Ｐゴシック" charset="0"/>
              </a:rPr>
              <a:t>checking.add(200);</a:t>
            </a:r>
          </a:p>
          <a:p>
            <a:pPr>
              <a:buNone/>
            </a:pPr>
            <a:r>
              <a:rPr lang="en-US" sz="2000" dirty="0" smtClean="0">
                <a:latin typeface="Arial" charset="0"/>
                <a:ea typeface="ＭＳ Ｐゴシック" charset="0"/>
              </a:rPr>
              <a:t>checking.deduct(400);</a:t>
            </a:r>
          </a:p>
          <a:p>
            <a:pPr>
              <a:buNone/>
            </a:pPr>
            <a:r>
              <a:rPr lang="en-US" sz="2000" dirty="0" smtClean="0">
                <a:latin typeface="Arial" charset="0"/>
                <a:ea typeface="ＭＳ Ｐゴシック" charset="0"/>
              </a:rPr>
              <a:t>dispense(400);</a:t>
            </a:r>
          </a:p>
          <a:p>
            <a:pPr>
              <a:buNone/>
            </a:pPr>
            <a:r>
              <a:rPr lang="en-US" sz="2000" dirty="0" err="1" smtClean="0"/>
              <a:t>unlock(mutex</a:t>
            </a:r>
            <a:r>
              <a:rPr lang="en-US" sz="2000" dirty="0" smtClean="0"/>
              <a:t>);</a:t>
            </a:r>
          </a:p>
        </p:txBody>
      </p:sp>
      <p:sp>
        <p:nvSpPr>
          <p:cNvPr id="10" name="Content Placeholder 9"/>
          <p:cNvSpPr>
            <a:spLocks noGrp="1"/>
          </p:cNvSpPr>
          <p:nvPr>
            <p:ph sz="half" idx="2"/>
          </p:nvPr>
        </p:nvSpPr>
        <p:spPr>
          <a:xfrm>
            <a:off x="4572000" y="1600200"/>
            <a:ext cx="3765550" cy="4038600"/>
          </a:xfrm>
          <a:ln>
            <a:solidFill>
              <a:srgbClr val="000000"/>
            </a:solidFill>
          </a:ln>
        </p:spPr>
        <p:txBody>
          <a:bodyPr/>
          <a:lstStyle/>
          <a:p>
            <a:r>
              <a:rPr lang="en-US" dirty="0" smtClean="0"/>
              <a:t>Process 2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sz="2000" dirty="0" err="1" smtClean="0"/>
              <a:t>lock(mutex</a:t>
            </a:r>
            <a:r>
              <a:rPr lang="en-US" sz="2000" dirty="0" smtClean="0"/>
              <a:t>);</a:t>
            </a:r>
          </a:p>
          <a:p>
            <a:pPr>
              <a:buNone/>
            </a:pPr>
            <a:r>
              <a:rPr lang="en-US" sz="2000" dirty="0" err="1" smtClean="0">
                <a:latin typeface="Arial" charset="0"/>
                <a:ea typeface="ＭＳ Ｐゴシック" charset="0"/>
              </a:rPr>
              <a:t>savings.deduct</a:t>
            </a:r>
            <a:r>
              <a:rPr lang="en-US" sz="2000" dirty="0" smtClean="0">
                <a:latin typeface="Arial" charset="0"/>
                <a:ea typeface="ＭＳ Ｐゴシック" charset="0"/>
              </a:rPr>
              <a:t>(200);</a:t>
            </a:r>
          </a:p>
          <a:p>
            <a:pPr>
              <a:buNone/>
            </a:pPr>
            <a:r>
              <a:rPr lang="en-US" sz="2000" dirty="0" err="1" smtClean="0">
                <a:latin typeface="Arial" charset="0"/>
                <a:ea typeface="ＭＳ Ｐゴシック" charset="0"/>
              </a:rPr>
              <a:t>checking.add</a:t>
            </a:r>
            <a:r>
              <a:rPr lang="en-US" sz="2000" smtClean="0">
                <a:latin typeface="Arial" charset="0"/>
                <a:ea typeface="ＭＳ Ｐゴシック" charset="0"/>
              </a:rPr>
              <a:t>(200</a:t>
            </a:r>
            <a:r>
              <a:rPr lang="en-US" sz="2000" dirty="0" smtClean="0">
                <a:latin typeface="Arial" charset="0"/>
                <a:ea typeface="ＭＳ Ｐゴシック" charset="0"/>
              </a:rPr>
              <a:t>);</a:t>
            </a:r>
          </a:p>
          <a:p>
            <a:pPr>
              <a:buNone/>
            </a:pPr>
            <a:r>
              <a:rPr lang="en-US" sz="2000" dirty="0" smtClean="0"/>
              <a:t>unlock(</a:t>
            </a:r>
            <a:r>
              <a:rPr lang="en-US" sz="2000" dirty="0" err="1" smtClean="0"/>
              <a:t>mutex</a:t>
            </a:r>
            <a:r>
              <a:rPr lang="en-US" sz="2000" dirty="0" smtClean="0"/>
              <a:t>);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4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275150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3187700" y="1600200"/>
            <a:ext cx="3200400" cy="243840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chemeClr val="folHlink"/>
              </a:gs>
            </a:gsLst>
            <a:lin ang="18900000" scaled="1"/>
          </a:gradFill>
          <a:ln w="38100" cmpd="dbl">
            <a:solidFill>
              <a:srgbClr val="000000"/>
            </a:solidFill>
            <a:miter lim="800000"/>
            <a:headEnd type="none" w="sm" len="sm"/>
            <a:tailEnd type="none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Not Satisfied?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>
              <a:lnSpc>
                <a:spcPct val="100000"/>
              </a:lnSpc>
              <a:buClr>
                <a:schemeClr val="tx1"/>
              </a:buClr>
              <a:buSzPct val="120000"/>
              <a:buFont typeface="Wingdings" charset="0"/>
              <a:buNone/>
            </a:pPr>
            <a:r>
              <a:rPr lang="en-US" dirty="0" smtClean="0">
                <a:solidFill>
                  <a:schemeClr val="hlink"/>
                </a:solidFill>
                <a:latin typeface="Arial" charset="0"/>
                <a:ea typeface="ＭＳ Ｐゴシック" charset="0"/>
              </a:rPr>
              <a:t>				</a:t>
            </a:r>
            <a:r>
              <a:rPr lang="en-US" dirty="0" smtClean="0">
                <a:latin typeface="Arial" charset="0"/>
                <a:ea typeface="ＭＳ Ｐゴシック" charset="0"/>
              </a:rPr>
              <a:t>     </a:t>
            </a:r>
          </a:p>
          <a:p>
            <a:pPr lvl="1">
              <a:lnSpc>
                <a:spcPct val="100000"/>
              </a:lnSpc>
              <a:buClr>
                <a:schemeClr val="tx1"/>
              </a:buClr>
              <a:buSzPct val="120000"/>
              <a:buNone/>
            </a:pPr>
            <a:r>
              <a:rPr lang="en-US" dirty="0" smtClean="0">
                <a:solidFill>
                  <a:schemeClr val="hlink"/>
                </a:solidFill>
                <a:latin typeface="Arial" charset="0"/>
                <a:ea typeface="ＭＳ Ｐゴシック" charset="0"/>
              </a:rPr>
              <a:t>				1. savings.deduct(100)</a:t>
            </a:r>
            <a:r>
              <a:rPr lang="en-US" dirty="0" smtClean="0">
                <a:latin typeface="Arial" charset="0"/>
                <a:ea typeface="ＭＳ Ｐゴシック" charset="0"/>
              </a:rPr>
              <a:t>     </a:t>
            </a:r>
          </a:p>
          <a:p>
            <a:pPr lvl="1">
              <a:lnSpc>
                <a:spcPct val="100000"/>
              </a:lnSpc>
              <a:buClr>
                <a:schemeClr val="tx1"/>
              </a:buClr>
              <a:buSzPct val="120000"/>
              <a:buFont typeface="Wingdings" charset="0"/>
              <a:buNone/>
            </a:pPr>
            <a:r>
              <a:rPr lang="en-US" dirty="0" smtClean="0">
                <a:solidFill>
                  <a:schemeClr val="hlink"/>
                </a:solidFill>
                <a:latin typeface="Arial" charset="0"/>
                <a:ea typeface="ＭＳ Ｐゴシック" charset="0"/>
              </a:rPr>
              <a:t>				2. checking.add(100)</a:t>
            </a:r>
            <a:r>
              <a:rPr lang="en-US" dirty="0" smtClean="0">
                <a:latin typeface="Arial" charset="0"/>
                <a:ea typeface="ＭＳ Ｐゴシック" charset="0"/>
              </a:rPr>
              <a:t>        </a:t>
            </a:r>
          </a:p>
          <a:p>
            <a:pPr lvl="1">
              <a:lnSpc>
                <a:spcPct val="100000"/>
              </a:lnSpc>
              <a:buClr>
                <a:schemeClr val="tx1"/>
              </a:buClr>
              <a:buSzPct val="120000"/>
              <a:buFont typeface="Wingdings" charset="0"/>
              <a:buNone/>
            </a:pPr>
            <a:r>
              <a:rPr lang="en-US" dirty="0" smtClean="0">
                <a:solidFill>
                  <a:schemeClr val="hlink"/>
                </a:solidFill>
                <a:latin typeface="Arial" charset="0"/>
                <a:ea typeface="ＭＳ Ｐゴシック" charset="0"/>
              </a:rPr>
              <a:t>				3. mnymkt.deduct(200)</a:t>
            </a:r>
            <a:r>
              <a:rPr lang="en-US" dirty="0" smtClean="0">
                <a:latin typeface="Arial" charset="0"/>
                <a:ea typeface="ＭＳ Ｐゴシック" charset="0"/>
              </a:rPr>
              <a:t>     </a:t>
            </a:r>
          </a:p>
          <a:p>
            <a:pPr lvl="1">
              <a:lnSpc>
                <a:spcPct val="100000"/>
              </a:lnSpc>
              <a:buClr>
                <a:schemeClr val="tx1"/>
              </a:buClr>
              <a:buSzPct val="120000"/>
              <a:buFont typeface="Wingdings" charset="0"/>
              <a:buNone/>
            </a:pPr>
            <a:r>
              <a:rPr lang="en-US" dirty="0" smtClean="0">
                <a:solidFill>
                  <a:schemeClr val="hlink"/>
                </a:solidFill>
                <a:latin typeface="Arial" charset="0"/>
                <a:ea typeface="ＭＳ Ｐゴシック" charset="0"/>
              </a:rPr>
              <a:t>				4. checking.add(200)</a:t>
            </a:r>
            <a:r>
              <a:rPr lang="en-US" dirty="0" smtClean="0">
                <a:latin typeface="Arial" charset="0"/>
                <a:ea typeface="ＭＳ Ｐゴシック" charset="0"/>
              </a:rPr>
              <a:t>        </a:t>
            </a:r>
          </a:p>
          <a:p>
            <a:pPr lvl="1">
              <a:lnSpc>
                <a:spcPct val="100000"/>
              </a:lnSpc>
              <a:buClr>
                <a:schemeClr val="tx1"/>
              </a:buClr>
              <a:buSzPct val="120000"/>
              <a:buFont typeface="Wingdings" charset="0"/>
              <a:buNone/>
            </a:pPr>
            <a:r>
              <a:rPr lang="en-US" dirty="0" smtClean="0">
                <a:solidFill>
                  <a:schemeClr val="hlink"/>
                </a:solidFill>
                <a:latin typeface="Arial" charset="0"/>
                <a:ea typeface="ＭＳ Ｐゴシック" charset="0"/>
              </a:rPr>
              <a:t>				5. checking.deduct(400)</a:t>
            </a:r>
            <a:r>
              <a:rPr lang="en-US" dirty="0" smtClean="0">
                <a:latin typeface="Arial" charset="0"/>
                <a:ea typeface="ＭＳ Ｐゴシック" charset="0"/>
              </a:rPr>
              <a:t>   </a:t>
            </a:r>
          </a:p>
          <a:p>
            <a:pPr lvl="1">
              <a:lnSpc>
                <a:spcPct val="100000"/>
              </a:lnSpc>
              <a:buClr>
                <a:schemeClr val="tx1"/>
              </a:buClr>
              <a:buSzPct val="120000"/>
              <a:buFont typeface="Wingdings" charset="0"/>
              <a:buNone/>
            </a:pPr>
            <a:r>
              <a:rPr lang="en-US" dirty="0" smtClean="0">
                <a:solidFill>
                  <a:schemeClr val="hlink"/>
                </a:solidFill>
                <a:latin typeface="Arial" charset="0"/>
                <a:ea typeface="ＭＳ Ｐゴシック" charset="0"/>
              </a:rPr>
              <a:t>				6. dispense(400)</a:t>
            </a:r>
          </a:p>
          <a:p>
            <a:pPr lvl="1">
              <a:lnSpc>
                <a:spcPct val="100000"/>
              </a:lnSpc>
              <a:buClr>
                <a:schemeClr val="tx1"/>
              </a:buClr>
              <a:buSzPct val="120000"/>
              <a:buFont typeface="Wingdings" charset="0"/>
              <a:buNone/>
            </a:pPr>
            <a:r>
              <a:rPr lang="en-US" dirty="0" smtClean="0">
                <a:solidFill>
                  <a:schemeClr val="hlink"/>
                </a:solidFill>
                <a:latin typeface="Arial" charset="0"/>
                <a:ea typeface="ＭＳ Ｐゴシック" charset="0"/>
              </a:rPr>
              <a:t>				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5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6" name="Text Box 5"/>
          <p:cNvSpPr txBox="1">
            <a:spLocks noChangeArrowheads="1"/>
          </p:cNvSpPr>
          <p:nvPr/>
        </p:nvSpPr>
        <p:spPr bwMode="auto">
          <a:xfrm>
            <a:off x="850900" y="2185075"/>
            <a:ext cx="2082800" cy="147732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 type="none" w="sm" len="sm"/>
            <a:tailEnd type="none" w="med" len="lg"/>
          </a:ln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 dirty="0">
                <a:solidFill>
                  <a:srgbClr val="0000FF"/>
                </a:solidFill>
              </a:rPr>
              <a:t>A failure at these points means the customer loses money; we need to restore old state</a:t>
            </a:r>
          </a:p>
        </p:txBody>
      </p:sp>
      <p:sp>
        <p:nvSpPr>
          <p:cNvPr id="7" name="Line 6"/>
          <p:cNvSpPr>
            <a:spLocks noChangeShapeType="1"/>
          </p:cNvSpPr>
          <p:nvPr/>
        </p:nvSpPr>
        <p:spPr bwMode="auto">
          <a:xfrm flipV="1">
            <a:off x="2946400" y="2007275"/>
            <a:ext cx="393700" cy="4445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" name="Line 7"/>
          <p:cNvSpPr>
            <a:spLocks noChangeShapeType="1"/>
          </p:cNvSpPr>
          <p:nvPr/>
        </p:nvSpPr>
        <p:spPr bwMode="auto">
          <a:xfrm>
            <a:off x="2921000" y="2794675"/>
            <a:ext cx="558800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" name="Line 8"/>
          <p:cNvSpPr>
            <a:spLocks noChangeShapeType="1"/>
          </p:cNvSpPr>
          <p:nvPr/>
        </p:nvSpPr>
        <p:spPr bwMode="auto">
          <a:xfrm>
            <a:off x="2933700" y="3213775"/>
            <a:ext cx="495300" cy="3556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" name="Text Box 9"/>
          <p:cNvSpPr txBox="1">
            <a:spLocks noChangeArrowheads="1"/>
          </p:cNvSpPr>
          <p:nvPr/>
        </p:nvSpPr>
        <p:spPr bwMode="auto">
          <a:xfrm>
            <a:off x="6642100" y="1854875"/>
            <a:ext cx="1828800" cy="20313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 type="none" w="sm" len="sm"/>
            <a:tailEnd type="none" w="med" len="lg"/>
          </a:ln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 dirty="0">
                <a:solidFill>
                  <a:srgbClr val="0000FF"/>
                </a:solidFill>
              </a:rPr>
              <a:t>A failure at these points does not cause lost money, but old steps cannot be repeated</a:t>
            </a:r>
          </a:p>
        </p:txBody>
      </p:sp>
      <p:sp>
        <p:nvSpPr>
          <p:cNvPr id="11" name="Line 10"/>
          <p:cNvSpPr>
            <a:spLocks noChangeShapeType="1"/>
          </p:cNvSpPr>
          <p:nvPr/>
        </p:nvSpPr>
        <p:spPr bwMode="auto">
          <a:xfrm flipH="1">
            <a:off x="6083300" y="2375575"/>
            <a:ext cx="571500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" name="Line 11"/>
          <p:cNvSpPr>
            <a:spLocks noChangeShapeType="1"/>
          </p:cNvSpPr>
          <p:nvPr/>
        </p:nvSpPr>
        <p:spPr bwMode="auto">
          <a:xfrm flipH="1">
            <a:off x="6045200" y="3112175"/>
            <a:ext cx="596900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950021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Recap: Locks &amp; Transactions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FF"/>
                </a:solidFill>
              </a:rPr>
              <a:t>What we discussed in mutual exclusion is one big lock.</a:t>
            </a:r>
          </a:p>
          <a:p>
            <a:pPr lvl="1"/>
            <a:r>
              <a:rPr lang="en-US" dirty="0" smtClean="0"/>
              <a:t>Everyone else has to wait.</a:t>
            </a:r>
          </a:p>
          <a:p>
            <a:pPr lvl="1"/>
            <a:r>
              <a:rPr lang="en-US" dirty="0" smtClean="0"/>
              <a:t>It does not necessarily deal with failures.</a:t>
            </a:r>
          </a:p>
          <a:p>
            <a:r>
              <a:rPr lang="en-US" dirty="0" smtClean="0"/>
              <a:t>Performance</a:t>
            </a:r>
          </a:p>
          <a:p>
            <a:pPr lvl="1"/>
            <a:r>
              <a:rPr lang="en-US" dirty="0" smtClean="0"/>
              <a:t>Observation: we can interleave some operations from different processes.</a:t>
            </a:r>
          </a:p>
          <a:p>
            <a:r>
              <a:rPr lang="en-US" dirty="0" smtClean="0"/>
              <a:t>Failure</a:t>
            </a:r>
          </a:p>
          <a:p>
            <a:pPr lvl="1"/>
            <a:r>
              <a:rPr lang="en-US" dirty="0" smtClean="0"/>
              <a:t>If a process crashes while holding a lock</a:t>
            </a:r>
          </a:p>
          <a:p>
            <a:r>
              <a:rPr lang="en-US" dirty="0" smtClean="0"/>
              <a:t>Let’s go beyond simple locking!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6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Transaction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Abstraction for </a:t>
            </a:r>
            <a:r>
              <a:rPr lang="en-US" dirty="0" smtClean="0">
                <a:solidFill>
                  <a:srgbClr val="FF0000"/>
                </a:solidFill>
              </a:rPr>
              <a:t>grouping multiple operations into one</a:t>
            </a:r>
          </a:p>
          <a:p>
            <a:r>
              <a:rPr lang="en-US" dirty="0" smtClean="0"/>
              <a:t>A transaction is </a:t>
            </a:r>
            <a:r>
              <a:rPr lang="en-US" dirty="0" smtClean="0">
                <a:solidFill>
                  <a:srgbClr val="0000FF"/>
                </a:solidFill>
              </a:rPr>
              <a:t>indivisible (atomic) </a:t>
            </a:r>
            <a:r>
              <a:rPr lang="en-US" dirty="0" smtClean="0"/>
              <a:t>from the point of view of other transactions</a:t>
            </a:r>
          </a:p>
          <a:p>
            <a:pPr lvl="1"/>
            <a:r>
              <a:rPr lang="en-US" dirty="0" smtClean="0"/>
              <a:t>No access to intermediate results/states</a:t>
            </a:r>
          </a:p>
          <a:p>
            <a:pPr lvl="1"/>
            <a:r>
              <a:rPr lang="en-US" dirty="0" smtClean="0"/>
              <a:t>Free from interference by other operations</a:t>
            </a:r>
          </a:p>
          <a:p>
            <a:r>
              <a:rPr lang="en-US" dirty="0" smtClean="0"/>
              <a:t>Primitives</a:t>
            </a:r>
          </a:p>
          <a:p>
            <a:pPr lvl="1"/>
            <a:r>
              <a:rPr lang="en-US" dirty="0" smtClean="0"/>
              <a:t>begin(): begins a transaction</a:t>
            </a:r>
          </a:p>
          <a:p>
            <a:pPr lvl="1"/>
            <a:r>
              <a:rPr lang="en-US" dirty="0" smtClean="0"/>
              <a:t>commit(): tries completing the transaction</a:t>
            </a:r>
          </a:p>
          <a:p>
            <a:pPr lvl="1"/>
            <a:r>
              <a:rPr lang="en-US" dirty="0" smtClean="0"/>
              <a:t>abort(): aborts the transaction</a:t>
            </a:r>
          </a:p>
          <a:p>
            <a:r>
              <a:rPr lang="en-US" dirty="0" smtClean="0"/>
              <a:t>Implementing transactions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Performance</a:t>
            </a:r>
            <a:r>
              <a:rPr lang="en-US" dirty="0" smtClean="0"/>
              <a:t>: finding out what operations we can interleave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Failure</a:t>
            </a:r>
            <a:r>
              <a:rPr lang="en-US" dirty="0" smtClean="0"/>
              <a:t>: dealing with failures, rolling back changes if necessary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7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Properties of Transactions: ACID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0000"/>
              </a:lnSpc>
              <a:buClr>
                <a:schemeClr val="tx1"/>
              </a:buClr>
              <a:buSzPct val="120000"/>
              <a:buFont typeface="Arial"/>
              <a:buChar char="•"/>
            </a:pPr>
            <a:r>
              <a:rPr lang="en-US" dirty="0" smtClean="0">
                <a:solidFill>
                  <a:srgbClr val="FF0000"/>
                </a:solidFill>
                <a:latin typeface="Arial" charset="0"/>
                <a:ea typeface="ＭＳ Ｐゴシック" charset="0"/>
                <a:cs typeface="ＭＳ Ｐゴシック" charset="0"/>
              </a:rPr>
              <a:t>A</a:t>
            </a:r>
            <a:r>
              <a:rPr lang="en-US" dirty="0" smtClean="0">
                <a:latin typeface="Arial" charset="0"/>
                <a:ea typeface="ＭＳ Ｐゴシック" charset="0"/>
                <a:cs typeface="ＭＳ Ｐゴシック" charset="0"/>
              </a:rPr>
              <a:t>tomicity: All or nothing  </a:t>
            </a:r>
          </a:p>
          <a:p>
            <a:pPr>
              <a:lnSpc>
                <a:spcPct val="100000"/>
              </a:lnSpc>
              <a:buClr>
                <a:schemeClr val="tx1"/>
              </a:buClr>
              <a:buSzPct val="120000"/>
              <a:buFont typeface="Arial"/>
              <a:buChar char="•"/>
            </a:pPr>
            <a:r>
              <a:rPr lang="en-US" dirty="0" smtClean="0">
                <a:solidFill>
                  <a:srgbClr val="FF0000"/>
                </a:solidFill>
                <a:latin typeface="Arial" charset="0"/>
                <a:ea typeface="ＭＳ Ｐゴシック" charset="0"/>
                <a:cs typeface="ＭＳ Ｐゴシック" charset="0"/>
              </a:rPr>
              <a:t>C</a:t>
            </a:r>
            <a:r>
              <a:rPr lang="en-US" dirty="0" smtClean="0">
                <a:latin typeface="Arial" charset="0"/>
                <a:ea typeface="ＭＳ Ｐゴシック" charset="0"/>
                <a:cs typeface="ＭＳ Ｐゴシック" charset="0"/>
              </a:rPr>
              <a:t>onsistency: if the server starts in a consistent state, the transaction ends with the server in a consistent state.  </a:t>
            </a:r>
          </a:p>
          <a:p>
            <a:pPr>
              <a:lnSpc>
                <a:spcPct val="100000"/>
              </a:lnSpc>
              <a:buClr>
                <a:schemeClr val="tx1"/>
              </a:buClr>
              <a:buSzPct val="120000"/>
              <a:buFont typeface="Arial"/>
              <a:buChar char="•"/>
            </a:pPr>
            <a:r>
              <a:rPr lang="en-US" dirty="0" smtClean="0">
                <a:solidFill>
                  <a:srgbClr val="FF0000"/>
                </a:solidFill>
                <a:latin typeface="Arial" charset="0"/>
                <a:ea typeface="ＭＳ Ｐゴシック" charset="0"/>
                <a:cs typeface="ＭＳ Ｐゴシック" charset="0"/>
              </a:rPr>
              <a:t>I</a:t>
            </a:r>
            <a:r>
              <a:rPr lang="en-US" dirty="0" smtClean="0">
                <a:latin typeface="Arial" charset="0"/>
                <a:ea typeface="ＭＳ Ｐゴシック" charset="0"/>
                <a:cs typeface="ＭＳ Ｐゴシック" charset="0"/>
              </a:rPr>
              <a:t>solation: Each transaction must be performed without interference from other transactions, i.e., the non-final effects of a transaction must not be visible to other transactions.</a:t>
            </a:r>
          </a:p>
          <a:p>
            <a:pPr>
              <a:lnSpc>
                <a:spcPct val="100000"/>
              </a:lnSpc>
              <a:buClr>
                <a:schemeClr val="tx1"/>
              </a:buClr>
              <a:buSzPct val="120000"/>
              <a:buFont typeface="Arial"/>
              <a:buChar char="•"/>
            </a:pPr>
            <a:r>
              <a:rPr lang="en-US" dirty="0" smtClean="0">
                <a:solidFill>
                  <a:srgbClr val="FF0000"/>
                </a:solidFill>
                <a:latin typeface="Arial" charset="0"/>
                <a:ea typeface="ＭＳ Ｐゴシック" charset="0"/>
                <a:cs typeface="ＭＳ Ｐゴシック" charset="0"/>
              </a:rPr>
              <a:t>D</a:t>
            </a:r>
            <a:r>
              <a:rPr lang="en-US" dirty="0" smtClean="0">
                <a:latin typeface="Arial" charset="0"/>
                <a:ea typeface="ＭＳ Ｐゴシック" charset="0"/>
                <a:cs typeface="ＭＳ Ｐゴシック" charset="0"/>
              </a:rPr>
              <a:t>urability: After a transaction has completed successfully, all its effects are saved in permanent storage.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8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Can Go Wrong?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lnSpc>
                <a:spcPct val="100000"/>
              </a:lnSpc>
              <a:buClr>
                <a:schemeClr val="tx1"/>
              </a:buClr>
              <a:buSzPct val="120000"/>
              <a:buNone/>
            </a:pPr>
            <a:r>
              <a:rPr lang="en-US" dirty="0" smtClean="0">
                <a:latin typeface="Arial" charset="0"/>
                <a:ea typeface="ＭＳ Ｐゴシック" charset="0"/>
                <a:cs typeface="ＭＳ Ｐゴシック" charset="0"/>
              </a:rPr>
              <a:t> </a:t>
            </a:r>
          </a:p>
          <a:p>
            <a:pPr marL="63500" indent="-63500">
              <a:lnSpc>
                <a:spcPct val="100000"/>
              </a:lnSpc>
              <a:buClr>
                <a:schemeClr val="tx1"/>
              </a:buClr>
              <a:buSzPct val="120000"/>
              <a:buFont typeface="Arial"/>
              <a:buChar char="•"/>
            </a:pPr>
            <a:endParaRPr lang="en-US" dirty="0" smtClean="0">
              <a:latin typeface="Arial" charset="0"/>
              <a:ea typeface="ＭＳ Ｐゴシック" charset="0"/>
              <a:cs typeface="ＭＳ Ｐゴシック" charset="0"/>
            </a:endParaRPr>
          </a:p>
          <a:p>
            <a:pPr marL="63500" indent="-63500">
              <a:lnSpc>
                <a:spcPct val="100000"/>
              </a:lnSpc>
              <a:buClr>
                <a:schemeClr val="tx1"/>
              </a:buClr>
              <a:buSzPct val="120000"/>
              <a:buFont typeface="Wingdings" charset="0"/>
              <a:buChar char="v"/>
            </a:pPr>
            <a:endParaRPr lang="en-US" dirty="0" smtClean="0">
              <a:latin typeface="Arial" charset="0"/>
              <a:ea typeface="ＭＳ Ｐゴシック" charset="0"/>
              <a:cs typeface="ＭＳ Ｐゴシック" charset="0"/>
            </a:endParaRPr>
          </a:p>
          <a:p>
            <a:pPr marL="63500" indent="-63500">
              <a:lnSpc>
                <a:spcPct val="100000"/>
              </a:lnSpc>
              <a:buClr>
                <a:schemeClr val="tx1"/>
              </a:buClr>
              <a:buSzPct val="120000"/>
              <a:buFont typeface="Wingdings" charset="0"/>
              <a:buNone/>
            </a:pPr>
            <a:r>
              <a:rPr lang="en-US" sz="3200" dirty="0" smtClean="0">
                <a:solidFill>
                  <a:srgbClr val="0000FF"/>
                </a:solidFill>
                <a:latin typeface="Arial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3200" u="sng" dirty="0" smtClean="0">
                <a:solidFill>
                  <a:srgbClr val="0000FF"/>
                </a:solidFill>
                <a:latin typeface="Arial" charset="0"/>
                <a:ea typeface="ＭＳ Ｐゴシック" charset="0"/>
                <a:cs typeface="ＭＳ Ｐゴシック" charset="0"/>
              </a:rPr>
              <a:t>Transaction T1</a:t>
            </a:r>
            <a:r>
              <a:rPr lang="en-US" sz="3200" u="sng" dirty="0" smtClean="0">
                <a:solidFill>
                  <a:schemeClr val="hlink"/>
                </a:solidFill>
                <a:latin typeface="Arial" charset="0"/>
                <a:ea typeface="ＭＳ Ｐゴシック" charset="0"/>
                <a:cs typeface="ＭＳ Ｐゴシック" charset="0"/>
              </a:rPr>
              <a:t>	Transaction T2 </a:t>
            </a:r>
          </a:p>
          <a:p>
            <a:pPr marL="63500" indent="-63500">
              <a:lnSpc>
                <a:spcPct val="100000"/>
              </a:lnSpc>
              <a:buClr>
                <a:schemeClr val="tx1"/>
              </a:buClr>
              <a:buSzPct val="120000"/>
              <a:buFont typeface="Wingdings" charset="0"/>
              <a:buNone/>
            </a:pPr>
            <a:r>
              <a:rPr lang="en-US" sz="2000" dirty="0" smtClean="0">
                <a:solidFill>
                  <a:srgbClr val="0000FF"/>
                </a:solidFill>
                <a:latin typeface="Arial" charset="0"/>
                <a:ea typeface="ＭＳ Ｐゴシック" charset="0"/>
                <a:cs typeface="ＭＳ Ｐゴシック" charset="0"/>
              </a:rPr>
              <a:t>balance = </a:t>
            </a:r>
            <a:r>
              <a:rPr lang="en-US" sz="2000" dirty="0" err="1" smtClean="0">
                <a:solidFill>
                  <a:srgbClr val="0000FF"/>
                </a:solidFill>
                <a:latin typeface="Arial" charset="0"/>
                <a:ea typeface="ＭＳ Ｐゴシック" charset="0"/>
                <a:cs typeface="ＭＳ Ｐゴシック" charset="0"/>
              </a:rPr>
              <a:t>b.getBalance</a:t>
            </a:r>
            <a:r>
              <a:rPr lang="en-US" sz="2000" dirty="0" smtClean="0">
                <a:solidFill>
                  <a:srgbClr val="0000FF"/>
                </a:solidFill>
                <a:latin typeface="Arial" charset="0"/>
                <a:ea typeface="ＭＳ Ｐゴシック" charset="0"/>
                <a:cs typeface="ＭＳ Ｐゴシック" charset="0"/>
              </a:rPr>
              <a:t>()</a:t>
            </a:r>
            <a:r>
              <a:rPr lang="en-US" sz="2800" dirty="0" smtClean="0">
                <a:solidFill>
                  <a:schemeClr val="hlink"/>
                </a:solidFill>
                <a:latin typeface="Arial" charset="0"/>
                <a:ea typeface="ＭＳ Ｐゴシック" charset="0"/>
                <a:cs typeface="ＭＳ Ｐゴシック" charset="0"/>
              </a:rPr>
              <a:t>	</a:t>
            </a:r>
          </a:p>
          <a:p>
            <a:pPr marL="177800" lvl="1" indent="279400">
              <a:lnSpc>
                <a:spcPct val="100000"/>
              </a:lnSpc>
              <a:buClr>
                <a:schemeClr val="tx1"/>
              </a:buClr>
              <a:buSzPct val="120000"/>
              <a:buFont typeface="Wingdings" charset="0"/>
              <a:buNone/>
            </a:pPr>
            <a:r>
              <a:rPr lang="en-US" dirty="0" smtClean="0">
                <a:solidFill>
                  <a:schemeClr val="hlink"/>
                </a:solidFill>
                <a:latin typeface="Arial" charset="0"/>
                <a:ea typeface="ＭＳ Ｐゴシック" charset="0"/>
              </a:rPr>
              <a:t>			       balance = </a:t>
            </a:r>
            <a:r>
              <a:rPr lang="en-US" dirty="0" err="1" smtClean="0">
                <a:solidFill>
                  <a:schemeClr val="hlink"/>
                </a:solidFill>
                <a:latin typeface="Arial" charset="0"/>
                <a:ea typeface="ＭＳ Ｐゴシック" charset="0"/>
              </a:rPr>
              <a:t>b.getBalance</a:t>
            </a:r>
            <a:r>
              <a:rPr lang="en-US" dirty="0" smtClean="0">
                <a:solidFill>
                  <a:schemeClr val="hlink"/>
                </a:solidFill>
                <a:latin typeface="Arial" charset="0"/>
                <a:ea typeface="ＭＳ Ｐゴシック" charset="0"/>
              </a:rPr>
              <a:t>()</a:t>
            </a:r>
          </a:p>
          <a:p>
            <a:pPr marL="177800" lvl="1" indent="279400">
              <a:lnSpc>
                <a:spcPct val="100000"/>
              </a:lnSpc>
              <a:buClr>
                <a:schemeClr val="tx1"/>
              </a:buClr>
              <a:buSzPct val="120000"/>
              <a:buFont typeface="Wingdings" charset="0"/>
              <a:buNone/>
            </a:pPr>
            <a:r>
              <a:rPr lang="en-US" dirty="0" smtClean="0">
                <a:solidFill>
                  <a:schemeClr val="hlink"/>
                </a:solidFill>
                <a:latin typeface="Arial" charset="0"/>
                <a:ea typeface="ＭＳ Ｐゴシック" charset="0"/>
              </a:rPr>
              <a:t>			       </a:t>
            </a:r>
            <a:r>
              <a:rPr lang="en-US" dirty="0" err="1" smtClean="0">
                <a:solidFill>
                  <a:schemeClr val="hlink"/>
                </a:solidFill>
                <a:latin typeface="Arial" charset="0"/>
                <a:ea typeface="ＭＳ Ｐゴシック" charset="0"/>
              </a:rPr>
              <a:t>b.setBalance(balance</a:t>
            </a:r>
            <a:r>
              <a:rPr lang="en-US" dirty="0" smtClean="0">
                <a:solidFill>
                  <a:schemeClr val="hlink"/>
                </a:solidFill>
                <a:latin typeface="Arial" charset="0"/>
                <a:ea typeface="ＭＳ Ｐゴシック" charset="0"/>
              </a:rPr>
              <a:t>*1.1)</a:t>
            </a:r>
          </a:p>
          <a:p>
            <a:pPr marL="63500" indent="-63500">
              <a:lnSpc>
                <a:spcPct val="100000"/>
              </a:lnSpc>
              <a:buClr>
                <a:schemeClr val="tx1"/>
              </a:buClr>
              <a:buSzPct val="120000"/>
              <a:buFont typeface="Wingdings" charset="0"/>
              <a:buNone/>
            </a:pPr>
            <a:r>
              <a:rPr lang="en-US" sz="2000" dirty="0" err="1" smtClean="0">
                <a:solidFill>
                  <a:srgbClr val="0000FF"/>
                </a:solidFill>
                <a:latin typeface="Arial" charset="0"/>
                <a:ea typeface="ＭＳ Ｐゴシック" charset="0"/>
                <a:cs typeface="ＭＳ Ｐゴシック" charset="0"/>
              </a:rPr>
              <a:t>b.setBalance</a:t>
            </a:r>
            <a:r>
              <a:rPr lang="en-US" sz="2000" dirty="0" smtClean="0">
                <a:solidFill>
                  <a:srgbClr val="0000FF"/>
                </a:solidFill>
                <a:latin typeface="Arial" charset="0"/>
                <a:ea typeface="ＭＳ Ｐゴシック" charset="0"/>
                <a:cs typeface="ＭＳ Ｐゴシック" charset="0"/>
              </a:rPr>
              <a:t> = (balance*1.1)</a:t>
            </a:r>
          </a:p>
          <a:p>
            <a:pPr marL="63500" indent="-63500">
              <a:lnSpc>
                <a:spcPct val="100000"/>
              </a:lnSpc>
              <a:buClr>
                <a:schemeClr val="tx1"/>
              </a:buClr>
              <a:buSzPct val="120000"/>
              <a:buFont typeface="Wingdings" charset="0"/>
              <a:buNone/>
            </a:pPr>
            <a:r>
              <a:rPr lang="en-US" sz="2000" dirty="0" err="1" smtClean="0">
                <a:solidFill>
                  <a:srgbClr val="0000FF"/>
                </a:solidFill>
                <a:latin typeface="Arial" charset="0"/>
                <a:ea typeface="ＭＳ Ｐゴシック" charset="0"/>
                <a:cs typeface="ＭＳ Ｐゴシック" charset="0"/>
              </a:rPr>
              <a:t>a.withdraw(balance</a:t>
            </a:r>
            <a:r>
              <a:rPr lang="en-US" sz="2000" dirty="0" smtClean="0">
                <a:solidFill>
                  <a:srgbClr val="0000FF"/>
                </a:solidFill>
                <a:latin typeface="Arial" charset="0"/>
                <a:ea typeface="ＭＳ Ｐゴシック" charset="0"/>
                <a:cs typeface="ＭＳ Ｐゴシック" charset="0"/>
              </a:rPr>
              <a:t>* 0.1)</a:t>
            </a:r>
          </a:p>
          <a:p>
            <a:pPr marL="63500" indent="-63500">
              <a:lnSpc>
                <a:spcPct val="100000"/>
              </a:lnSpc>
              <a:buClr>
                <a:schemeClr val="tx1"/>
              </a:buClr>
              <a:buSzPct val="120000"/>
              <a:buFont typeface="Wingdings" charset="0"/>
              <a:buNone/>
            </a:pPr>
            <a:r>
              <a:rPr lang="en-US" sz="2000" dirty="0" smtClean="0">
                <a:solidFill>
                  <a:schemeClr val="hlink"/>
                </a:solidFill>
                <a:latin typeface="Arial" charset="0"/>
                <a:ea typeface="ＭＳ Ｐゴシック" charset="0"/>
                <a:cs typeface="ＭＳ Ｐゴシック" charset="0"/>
              </a:rPr>
              <a:t>				        </a:t>
            </a:r>
            <a:r>
              <a:rPr lang="en-US" sz="2000" dirty="0" err="1" smtClean="0">
                <a:solidFill>
                  <a:schemeClr val="hlink"/>
                </a:solidFill>
                <a:latin typeface="Arial" charset="0"/>
                <a:ea typeface="ＭＳ Ｐゴシック" charset="0"/>
                <a:cs typeface="ＭＳ Ｐゴシック" charset="0"/>
              </a:rPr>
              <a:t>c.withdraw(balance</a:t>
            </a:r>
            <a:r>
              <a:rPr lang="en-US" sz="2000" dirty="0" smtClean="0">
                <a:solidFill>
                  <a:schemeClr val="hlink"/>
                </a:solidFill>
                <a:latin typeface="Arial" charset="0"/>
                <a:ea typeface="ＭＳ Ｐゴシック" charset="0"/>
                <a:cs typeface="ＭＳ Ｐゴシック" charset="0"/>
              </a:rPr>
              <a:t>*0.1)</a:t>
            </a:r>
          </a:p>
          <a:p>
            <a:pPr marL="63500" indent="-63500">
              <a:lnSpc>
                <a:spcPct val="130000"/>
              </a:lnSpc>
              <a:buClr>
                <a:schemeClr val="tx1"/>
              </a:buClr>
              <a:buSzPct val="120000"/>
              <a:buFont typeface="Arial"/>
              <a:buChar char="•"/>
            </a:pPr>
            <a:r>
              <a:rPr lang="en-US" dirty="0" smtClean="0">
                <a:latin typeface="Arial" charset="0"/>
                <a:ea typeface="ＭＳ Ｐゴシック" charset="0"/>
                <a:cs typeface="ＭＳ Ｐゴシック" charset="0"/>
              </a:rPr>
              <a:t> T1/T2</a:t>
            </a:r>
            <a:r>
              <a:rPr lang="ja-JP" altLang="en-US" dirty="0" smtClean="0">
                <a:latin typeface="Arial" charset="0"/>
                <a:ea typeface="ＭＳ Ｐゴシック" charset="0"/>
                <a:cs typeface="ＭＳ Ｐゴシック" charset="0"/>
              </a:rPr>
              <a:t>’</a:t>
            </a:r>
            <a:r>
              <a:rPr lang="en-US" altLang="ja-JP" dirty="0" err="1" smtClean="0">
                <a:latin typeface="Arial" charset="0"/>
                <a:ea typeface="ＭＳ Ｐゴシック" charset="0"/>
                <a:cs typeface="ＭＳ Ｐゴシック" charset="0"/>
              </a:rPr>
              <a:t>s</a:t>
            </a:r>
            <a:r>
              <a:rPr lang="en-US" altLang="ja-JP" dirty="0" smtClean="0">
                <a:latin typeface="Arial" charset="0"/>
                <a:ea typeface="ＭＳ Ｐゴシック" charset="0"/>
                <a:cs typeface="ＭＳ Ｐゴシック" charset="0"/>
              </a:rPr>
              <a:t> update on the shared object, </a:t>
            </a:r>
            <a:r>
              <a:rPr lang="ja-JP" altLang="en-US" dirty="0" smtClean="0">
                <a:latin typeface="Arial" charset="0"/>
                <a:ea typeface="ＭＳ Ｐゴシック" charset="0"/>
                <a:cs typeface="ＭＳ Ｐゴシック" charset="0"/>
              </a:rPr>
              <a:t>“</a:t>
            </a:r>
            <a:r>
              <a:rPr lang="en-US" altLang="ja-JP" dirty="0" err="1" smtClean="0">
                <a:latin typeface="Arial" charset="0"/>
                <a:ea typeface="ＭＳ Ｐゴシック" charset="0"/>
                <a:cs typeface="ＭＳ Ｐゴシック" charset="0"/>
              </a:rPr>
              <a:t>b</a:t>
            </a:r>
            <a:r>
              <a:rPr lang="ja-JP" altLang="en-US" dirty="0" smtClean="0">
                <a:latin typeface="Arial" charset="0"/>
                <a:ea typeface="ＭＳ Ｐゴシック" charset="0"/>
                <a:cs typeface="ＭＳ Ｐゴシック" charset="0"/>
              </a:rPr>
              <a:t>”</a:t>
            </a:r>
            <a:r>
              <a:rPr lang="en-US" altLang="ja-JP" dirty="0" smtClean="0">
                <a:latin typeface="Arial" charset="0"/>
                <a:ea typeface="ＭＳ Ｐゴシック" charset="0"/>
                <a:cs typeface="ＭＳ Ｐゴシック" charset="0"/>
              </a:rPr>
              <a:t>, is lost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9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4114800" y="2260600"/>
            <a:ext cx="685800" cy="36933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 dirty="0">
                <a:solidFill>
                  <a:srgbClr val="0000FF"/>
                </a:solidFill>
              </a:rPr>
              <a:t>100</a:t>
            </a:r>
          </a:p>
        </p:txBody>
      </p:sp>
      <p:sp>
        <p:nvSpPr>
          <p:cNvPr id="6" name="Text Box 5"/>
          <p:cNvSpPr txBox="1">
            <a:spLocks noChangeArrowheads="1"/>
          </p:cNvSpPr>
          <p:nvPr/>
        </p:nvSpPr>
        <p:spPr bwMode="auto">
          <a:xfrm>
            <a:off x="5524500" y="2247900"/>
            <a:ext cx="685800" cy="36933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 dirty="0">
                <a:solidFill>
                  <a:srgbClr val="0000FF"/>
                </a:solidFill>
              </a:rPr>
              <a:t>200</a:t>
            </a:r>
          </a:p>
        </p:txBody>
      </p:sp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6921500" y="2247900"/>
            <a:ext cx="685800" cy="36933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 dirty="0">
                <a:solidFill>
                  <a:srgbClr val="0000FF"/>
                </a:solidFill>
              </a:rPr>
              <a:t>300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3695700" y="2273300"/>
            <a:ext cx="508000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>
                <a:solidFill>
                  <a:schemeClr val="hlink"/>
                </a:solidFill>
              </a:rPr>
              <a:t>a:</a:t>
            </a:r>
          </a:p>
        </p:txBody>
      </p:sp>
      <p:sp>
        <p:nvSpPr>
          <p:cNvPr id="9" name="Text Box 8"/>
          <p:cNvSpPr txBox="1">
            <a:spLocks noChangeArrowheads="1"/>
          </p:cNvSpPr>
          <p:nvPr/>
        </p:nvSpPr>
        <p:spPr bwMode="auto">
          <a:xfrm>
            <a:off x="5181600" y="2260600"/>
            <a:ext cx="508000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>
                <a:solidFill>
                  <a:schemeClr val="hlink"/>
                </a:solidFill>
              </a:rPr>
              <a:t>b:</a:t>
            </a:r>
          </a:p>
        </p:txBody>
      </p:sp>
      <p:sp>
        <p:nvSpPr>
          <p:cNvPr id="10" name="Text Box 9"/>
          <p:cNvSpPr txBox="1">
            <a:spLocks noChangeArrowheads="1"/>
          </p:cNvSpPr>
          <p:nvPr/>
        </p:nvSpPr>
        <p:spPr bwMode="auto">
          <a:xfrm>
            <a:off x="6578600" y="2260600"/>
            <a:ext cx="508000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>
                <a:solidFill>
                  <a:schemeClr val="hlink"/>
                </a:solidFill>
              </a:rPr>
              <a:t>c:</a:t>
            </a:r>
          </a:p>
        </p:txBody>
      </p:sp>
      <p:sp>
        <p:nvSpPr>
          <p:cNvPr id="11" name="Text Box 10"/>
          <p:cNvSpPr txBox="1">
            <a:spLocks noChangeArrowheads="1"/>
          </p:cNvSpPr>
          <p:nvPr/>
        </p:nvSpPr>
        <p:spPr bwMode="auto">
          <a:xfrm>
            <a:off x="7721600" y="5283200"/>
            <a:ext cx="685800" cy="36933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 dirty="0">
                <a:solidFill>
                  <a:srgbClr val="0000FF"/>
                </a:solidFill>
              </a:rPr>
              <a:t>280</a:t>
            </a:r>
          </a:p>
        </p:txBody>
      </p:sp>
      <p:sp>
        <p:nvSpPr>
          <p:cNvPr id="12" name="Text Box 11"/>
          <p:cNvSpPr txBox="1">
            <a:spLocks noChangeArrowheads="1"/>
          </p:cNvSpPr>
          <p:nvPr/>
        </p:nvSpPr>
        <p:spPr bwMode="auto">
          <a:xfrm>
            <a:off x="7378700" y="5295900"/>
            <a:ext cx="508000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>
                <a:solidFill>
                  <a:schemeClr val="hlink"/>
                </a:solidFill>
              </a:rPr>
              <a:t>c:</a:t>
            </a:r>
          </a:p>
        </p:txBody>
      </p:sp>
      <p:sp>
        <p:nvSpPr>
          <p:cNvPr id="13" name="Text Box 12"/>
          <p:cNvSpPr txBox="1">
            <a:spLocks noChangeArrowheads="1"/>
          </p:cNvSpPr>
          <p:nvPr/>
        </p:nvSpPr>
        <p:spPr bwMode="auto">
          <a:xfrm>
            <a:off x="7734300" y="4864100"/>
            <a:ext cx="685800" cy="36933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 dirty="0">
                <a:solidFill>
                  <a:srgbClr val="0000FF"/>
                </a:solidFill>
              </a:rPr>
              <a:t>80</a:t>
            </a:r>
          </a:p>
        </p:txBody>
      </p:sp>
      <p:sp>
        <p:nvSpPr>
          <p:cNvPr id="14" name="Text Box 13"/>
          <p:cNvSpPr txBox="1">
            <a:spLocks noChangeArrowheads="1"/>
          </p:cNvSpPr>
          <p:nvPr/>
        </p:nvSpPr>
        <p:spPr bwMode="auto">
          <a:xfrm>
            <a:off x="7378700" y="4876800"/>
            <a:ext cx="508000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>
                <a:solidFill>
                  <a:schemeClr val="hlink"/>
                </a:solidFill>
              </a:rPr>
              <a:t>a:</a:t>
            </a:r>
          </a:p>
        </p:txBody>
      </p:sp>
      <p:sp>
        <p:nvSpPr>
          <p:cNvPr id="15" name="Text Box 14"/>
          <p:cNvSpPr txBox="1">
            <a:spLocks noChangeArrowheads="1"/>
          </p:cNvSpPr>
          <p:nvPr/>
        </p:nvSpPr>
        <p:spPr bwMode="auto">
          <a:xfrm>
            <a:off x="7734300" y="4432300"/>
            <a:ext cx="685800" cy="36933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 dirty="0">
                <a:solidFill>
                  <a:srgbClr val="0000FF"/>
                </a:solidFill>
              </a:rPr>
              <a:t>220</a:t>
            </a:r>
          </a:p>
        </p:txBody>
      </p:sp>
      <p:sp>
        <p:nvSpPr>
          <p:cNvPr id="16" name="Text Box 15"/>
          <p:cNvSpPr txBox="1">
            <a:spLocks noChangeArrowheads="1"/>
          </p:cNvSpPr>
          <p:nvPr/>
        </p:nvSpPr>
        <p:spPr bwMode="auto">
          <a:xfrm>
            <a:off x="7391400" y="4445000"/>
            <a:ext cx="508000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>
                <a:solidFill>
                  <a:schemeClr val="hlink"/>
                </a:solidFill>
              </a:rPr>
              <a:t>b:</a:t>
            </a:r>
          </a:p>
        </p:txBody>
      </p:sp>
      <p:sp>
        <p:nvSpPr>
          <p:cNvPr id="17" name="Text Box 16"/>
          <p:cNvSpPr txBox="1">
            <a:spLocks noChangeArrowheads="1"/>
          </p:cNvSpPr>
          <p:nvPr/>
        </p:nvSpPr>
        <p:spPr bwMode="auto">
          <a:xfrm>
            <a:off x="7747000" y="4013200"/>
            <a:ext cx="685800" cy="36933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 dirty="0">
                <a:solidFill>
                  <a:srgbClr val="0000FF"/>
                </a:solidFill>
              </a:rPr>
              <a:t>220</a:t>
            </a:r>
          </a:p>
        </p:txBody>
      </p:sp>
      <p:sp>
        <p:nvSpPr>
          <p:cNvPr id="18" name="Text Box 17"/>
          <p:cNvSpPr txBox="1">
            <a:spLocks noChangeArrowheads="1"/>
          </p:cNvSpPr>
          <p:nvPr/>
        </p:nvSpPr>
        <p:spPr bwMode="auto">
          <a:xfrm>
            <a:off x="7404100" y="4025900"/>
            <a:ext cx="508000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>
                <a:solidFill>
                  <a:schemeClr val="hlink"/>
                </a:solidFill>
              </a:rPr>
              <a:t>b:</a:t>
            </a:r>
          </a:p>
        </p:txBody>
      </p:sp>
      <p:sp>
        <p:nvSpPr>
          <p:cNvPr id="19" name="Line 18"/>
          <p:cNvSpPr>
            <a:spLocks noChangeShapeType="1"/>
          </p:cNvSpPr>
          <p:nvPr/>
        </p:nvSpPr>
        <p:spPr bwMode="auto">
          <a:xfrm>
            <a:off x="3784600" y="3429000"/>
            <a:ext cx="0" cy="9525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" name="Line 19"/>
          <p:cNvSpPr>
            <a:spLocks noChangeShapeType="1"/>
          </p:cNvSpPr>
          <p:nvPr/>
        </p:nvSpPr>
        <p:spPr bwMode="auto">
          <a:xfrm>
            <a:off x="3784600" y="4368800"/>
            <a:ext cx="520700" cy="2032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" name="Line 20"/>
          <p:cNvSpPr>
            <a:spLocks noChangeShapeType="1"/>
          </p:cNvSpPr>
          <p:nvPr/>
        </p:nvSpPr>
        <p:spPr bwMode="auto">
          <a:xfrm>
            <a:off x="4292600" y="4572000"/>
            <a:ext cx="0" cy="5842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" name="Line 21"/>
          <p:cNvSpPr>
            <a:spLocks noChangeShapeType="1"/>
          </p:cNvSpPr>
          <p:nvPr/>
        </p:nvSpPr>
        <p:spPr bwMode="auto">
          <a:xfrm flipH="1">
            <a:off x="3810000" y="5130800"/>
            <a:ext cx="482600" cy="3175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" name="Line 22"/>
          <p:cNvSpPr>
            <a:spLocks noChangeShapeType="1"/>
          </p:cNvSpPr>
          <p:nvPr/>
        </p:nvSpPr>
        <p:spPr bwMode="auto">
          <a:xfrm>
            <a:off x="3810000" y="5435600"/>
            <a:ext cx="0" cy="2794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" name="Line 23"/>
          <p:cNvSpPr>
            <a:spLocks noChangeShapeType="1"/>
          </p:cNvSpPr>
          <p:nvPr/>
        </p:nvSpPr>
        <p:spPr bwMode="auto">
          <a:xfrm flipH="1">
            <a:off x="3771900" y="3162300"/>
            <a:ext cx="419100" cy="2794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" name="Line 24"/>
          <p:cNvSpPr>
            <a:spLocks noChangeShapeType="1"/>
          </p:cNvSpPr>
          <p:nvPr/>
        </p:nvSpPr>
        <p:spPr bwMode="auto">
          <a:xfrm>
            <a:off x="4178300" y="2667000"/>
            <a:ext cx="0" cy="5080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" name="Line 25"/>
          <p:cNvSpPr>
            <a:spLocks noChangeShapeType="1"/>
          </p:cNvSpPr>
          <p:nvPr/>
        </p:nvSpPr>
        <p:spPr bwMode="auto">
          <a:xfrm>
            <a:off x="736600" y="5689600"/>
            <a:ext cx="6794500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27" name="Picture 2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" y="381000"/>
            <a:ext cx="519176" cy="5899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43447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theme/theme1.xml><?xml version="1.0" encoding="utf-8"?>
<a:theme xmlns:a="http://schemas.openxmlformats.org/drawingml/2006/main" name="CS252-templat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CS252-templa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3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rtlCol="0" anchor="ctr" anchorCtr="0" compatLnSpc="1">
        <a:prstTxWarp prst="textNoShape">
          <a:avLst/>
        </a:prstTxWarp>
        <a:no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600" b="0" i="0" u="none" strike="noStrike" cap="none" normalizeH="0" baseline="0" dirty="0" smtClean="0">
            <a:ln>
              <a:noFill/>
            </a:ln>
            <a:solidFill>
              <a:schemeClr val="tx2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hlink"/>
            </a:solidFill>
            <a:effectLst/>
            <a:latin typeface="Arial" charset="0"/>
          </a:defRPr>
        </a:defPPr>
      </a:lstStyle>
    </a:lnDef>
    <a:txDef>
      <a:spPr>
        <a:noFill/>
      </a:spPr>
      <a:bodyPr wrap="none" rtlCol="0">
        <a:spAutoFit/>
      </a:bodyPr>
      <a:lstStyle>
        <a:defPPr>
          <a:defRPr dirty="0" smtClean="0">
            <a:solidFill>
              <a:srgbClr val="000000"/>
            </a:solidFill>
          </a:defRPr>
        </a:defPPr>
      </a:lstStyle>
    </a:txDef>
  </a:objectDefaults>
  <a:extraClrSchemeLst>
    <a:extraClrScheme>
      <a:clrScheme name="CS252-template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S252-template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CS252-template</Template>
  <TotalTime>25077</TotalTime>
  <Pages>12</Pages>
  <Words>1345</Words>
  <Application>Microsoft Macintosh PowerPoint</Application>
  <PresentationFormat>Letter Paper (8.5x11 in)</PresentationFormat>
  <Paragraphs>426</Paragraphs>
  <Slides>25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25</vt:i4>
      </vt:variant>
    </vt:vector>
  </HeadingPairs>
  <TitlesOfParts>
    <vt:vector size="27" baseType="lpstr">
      <vt:lpstr>CS252-template</vt:lpstr>
      <vt:lpstr>Office Theme</vt:lpstr>
      <vt:lpstr>CSE 486/586 Distributed Systems Concurrency Control --- 1</vt:lpstr>
      <vt:lpstr>Banking Example (Once Again)</vt:lpstr>
      <vt:lpstr>Wait…We’ve Seen This Before…</vt:lpstr>
      <vt:lpstr>Concurrent Transactions</vt:lpstr>
      <vt:lpstr>Why Not Satisfied?</vt:lpstr>
      <vt:lpstr>Recap: Locks &amp; Transactions</vt:lpstr>
      <vt:lpstr>Transaction</vt:lpstr>
      <vt:lpstr>Properties of Transactions: ACID</vt:lpstr>
      <vt:lpstr>What Can Go Wrong?</vt:lpstr>
      <vt:lpstr>Lost Update Problem</vt:lpstr>
      <vt:lpstr>What Can Go Wrong?</vt:lpstr>
      <vt:lpstr>Inconsistent Retrieval Problem</vt:lpstr>
      <vt:lpstr>What is “Correct”?</vt:lpstr>
      <vt:lpstr>Concurrency Control: Providing “Correct” Interleaving</vt:lpstr>
      <vt:lpstr>CSE 486/586 Administrivia</vt:lpstr>
      <vt:lpstr>Providing Serial Equivalence</vt:lpstr>
      <vt:lpstr>Conflicting Operations</vt:lpstr>
      <vt:lpstr>Conditions for Correct Interleaving</vt:lpstr>
      <vt:lpstr>Conflicting Operations</vt:lpstr>
      <vt:lpstr>Example of Conflicting Operations</vt:lpstr>
      <vt:lpstr>Another Example</vt:lpstr>
      <vt:lpstr>Inconsistent Retrievals Problem</vt:lpstr>
      <vt:lpstr>Serially-Equivalent Ordering</vt:lpstr>
      <vt:lpstr>Summary</vt:lpstr>
      <vt:lpstr>Acknowledgements</vt:lpstr>
    </vt:vector>
  </TitlesOfParts>
  <Manager/>
  <Company>UC Berkeley-EECS</Company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EECS 152  Computer Architecture  and Engineering  Lec 01 - Introduction  </dc:title>
  <dc:subject/>
  <dc:creator> Krste Asanovic</dc:creator>
  <cp:keywords/>
  <dc:description/>
  <cp:lastModifiedBy>Steve Ko</cp:lastModifiedBy>
  <cp:revision>1050</cp:revision>
  <cp:lastPrinted>2014-03-10T18:27:43Z</cp:lastPrinted>
  <dcterms:created xsi:type="dcterms:W3CDTF">2012-03-02T15:23:59Z</dcterms:created>
  <dcterms:modified xsi:type="dcterms:W3CDTF">2014-03-28T15:20:52Z</dcterms:modified>
  <cp:category/>
</cp:coreProperties>
</file>