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818" r:id="rId5"/>
    <p:sldId id="814" r:id="rId6"/>
    <p:sldId id="815" r:id="rId7"/>
    <p:sldId id="819" r:id="rId8"/>
    <p:sldId id="816" r:id="rId9"/>
    <p:sldId id="817" r:id="rId10"/>
    <p:sldId id="822" r:id="rId11"/>
    <p:sldId id="823" r:id="rId12"/>
    <p:sldId id="820" r:id="rId13"/>
    <p:sldId id="821" r:id="rId14"/>
    <p:sldId id="826" r:id="rId15"/>
    <p:sldId id="803" r:id="rId16"/>
    <p:sldId id="804" r:id="rId17"/>
    <p:sldId id="805" r:id="rId18"/>
    <p:sldId id="825" r:id="rId19"/>
    <p:sldId id="807" r:id="rId20"/>
    <p:sldId id="808" r:id="rId21"/>
    <p:sldId id="810" r:id="rId22"/>
    <p:sldId id="811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presence of </a:t>
            </a:r>
            <a:r>
              <a:rPr lang="en-US" dirty="0" smtClean="0">
                <a:solidFill>
                  <a:srgbClr val="FF0000"/>
                </a:solidFill>
              </a:rPr>
              <a:t>a network partition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order to keep the replicas </a:t>
            </a:r>
            <a:r>
              <a:rPr lang="en-US" dirty="0" smtClean="0">
                <a:solidFill>
                  <a:srgbClr val="FF0000"/>
                </a:solidFill>
              </a:rPr>
              <a:t>consistent</a:t>
            </a:r>
            <a:r>
              <a:rPr lang="en-US" dirty="0" smtClean="0"/>
              <a:t>, you need to block.</a:t>
            </a:r>
          </a:p>
          <a:p>
            <a:pPr lvl="1"/>
            <a:r>
              <a:rPr lang="en-US" dirty="0" smtClean="0"/>
              <a:t>From the outside observer, the system appears to be </a:t>
            </a:r>
            <a:r>
              <a:rPr lang="en-US" dirty="0" smtClean="0">
                <a:solidFill>
                  <a:srgbClr val="FF0000"/>
                </a:solidFill>
              </a:rPr>
              <a:t>unavailable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we still serve the requests from two partitions, then the replicas will diverge.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, but no </a:t>
            </a:r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CAP theorem explains </a:t>
            </a:r>
            <a:r>
              <a:rPr lang="en-US" dirty="0" smtClean="0"/>
              <a:t>this </a:t>
            </a:r>
            <a:r>
              <a:rPr lang="en-US" dirty="0" smtClean="0"/>
              <a:t>dilemma.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In the presence of a partition, which one to choose? </a:t>
            </a:r>
            <a:r>
              <a:rPr lang="en-US" dirty="0" smtClean="0"/>
              <a:t>Consistency or availability?</a:t>
            </a:r>
            <a:endParaRPr lang="en-US" dirty="0" smtClean="0"/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the Internet.</a:t>
            </a:r>
          </a:p>
          <a:p>
            <a:pPr lvl="1"/>
            <a:r>
              <a:rPr lang="en-US" dirty="0" smtClean="0"/>
              <a:t>As the system grows to span geographically distributed areas, network partitioning becomes inevitable.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/>
              <a:t>A design choice: </a:t>
            </a:r>
            <a:r>
              <a:rPr lang="en-US" dirty="0" smtClean="0"/>
              <a:t>What </a:t>
            </a:r>
            <a:r>
              <a:rPr lang="en-US" dirty="0"/>
              <a:t>makes more sense to your scenario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due on 4/11 (Friday)!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  <a:p>
            <a:r>
              <a:rPr lang="en-US" dirty="0"/>
              <a:t>Basic idea: allow operations to continue in </a:t>
            </a:r>
            <a:r>
              <a:rPr lang="en-US" dirty="0" smtClean="0"/>
              <a:t>one or some of the partitions</a:t>
            </a:r>
            <a:r>
              <a:rPr lang="en-US" dirty="0"/>
              <a:t>, but </a:t>
            </a:r>
            <a:r>
              <a:rPr lang="en-US" dirty="0" smtClean="0"/>
              <a:t>reconcile the differences </a:t>
            </a:r>
            <a:r>
              <a:rPr lang="en-US" smtClean="0"/>
              <a:t>later after </a:t>
            </a:r>
            <a:r>
              <a:rPr lang="en-US" dirty="0"/>
              <a:t>partitions have </a:t>
            </a:r>
            <a:r>
              <a:rPr lang="en-US" dirty="0" smtClean="0"/>
              <a:t>healed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RMs</a:t>
            </a:r>
          </a:p>
          <a:p>
            <a:pPr lvl="1"/>
            <a:r>
              <a:rPr lang="en-US" dirty="0"/>
              <a:t>Updates are then propagated to the other RMs when the partition is repaired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decision about how many RMs should be involved in an operation on replicated data is called Quorum selection </a:t>
            </a:r>
          </a:p>
          <a:p>
            <a:r>
              <a:rPr lang="en-US" dirty="0" smtClean="0"/>
              <a:t>Quorum </a:t>
            </a:r>
            <a:r>
              <a:rPr lang="en-US" dirty="0"/>
              <a:t>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</a:t>
            </a:r>
            <a:r>
              <a:rPr lang="en-US" dirty="0" smtClean="0"/>
              <a:t>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r + w &gt; N mean?</a:t>
            </a:r>
          </a:p>
          <a:p>
            <a:pPr lvl="1"/>
            <a:r>
              <a:rPr lang="en-US" dirty="0" smtClean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 smtClean="0"/>
              <a:t>There’s always some replica that has the most recent write.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does w &gt; N/2 mean?</a:t>
            </a:r>
          </a:p>
          <a:p>
            <a:pPr lvl="1"/>
            <a:r>
              <a:rPr lang="en-US" dirty="0"/>
              <a:t>When there’s a network partition, only the partition with more than half of the RMs can perform write operations.</a:t>
            </a:r>
          </a:p>
          <a:p>
            <a:pPr lvl="1"/>
            <a:r>
              <a:rPr lang="en-US" dirty="0"/>
              <a:t>The rest will just serve reads with stale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and W are tunable: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N=</a:t>
            </a:r>
            <a:r>
              <a:rPr lang="en-US" dirty="0" smtClean="0"/>
              <a:t>3, r=1, w=3: High read throughput, perhaps at the cost of write throughput.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Optimistic Quorum selection allows writes to proceed in any partition. </a:t>
            </a:r>
            <a:endParaRPr lang="en-US" dirty="0" smtClean="0"/>
          </a:p>
          <a:p>
            <a:r>
              <a:rPr lang="en-US" dirty="0" smtClean="0"/>
              <a:t>“Write, but don’t commit”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the partition gets </a:t>
            </a:r>
            <a:r>
              <a:rPr lang="en-US" dirty="0" smtClean="0"/>
              <a:t>healed in time.</a:t>
            </a:r>
            <a:endParaRPr lang="en-US" dirty="0"/>
          </a:p>
          <a:p>
            <a:r>
              <a:rPr lang="en-US" dirty="0" smtClean="0"/>
              <a:t>Resolve </a:t>
            </a:r>
            <a:r>
              <a:rPr lang="en-US" dirty="0"/>
              <a:t>write-write </a:t>
            </a:r>
            <a:r>
              <a:rPr lang="en-US" dirty="0" smtClean="0"/>
              <a:t>conflicts after the </a:t>
            </a:r>
            <a:r>
              <a:rPr lang="en-US" dirty="0"/>
              <a:t>partition </a:t>
            </a:r>
            <a:r>
              <a:rPr lang="en-US" dirty="0" smtClean="0"/>
              <a:t>heals.</a:t>
            </a:r>
            <a:endParaRPr lang="en-US" dirty="0"/>
          </a:p>
          <a:p>
            <a:r>
              <a:rPr lang="en-US" dirty="0" smtClean="0"/>
              <a:t>Optimistic </a:t>
            </a:r>
            <a:r>
              <a:rPr lang="en-US" dirty="0"/>
              <a:t>Quorum is practical when:</a:t>
            </a:r>
          </a:p>
          <a:p>
            <a:pPr lvl="1"/>
            <a:r>
              <a:rPr lang="en-US" dirty="0" smtClean="0"/>
              <a:t>Conflicting </a:t>
            </a:r>
            <a:r>
              <a:rPr lang="en-US" dirty="0"/>
              <a:t>updates are rare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/>
              <a:t>are always detectable</a:t>
            </a:r>
          </a:p>
          <a:p>
            <a:pPr lvl="1"/>
            <a:r>
              <a:rPr lang="en-US" dirty="0" smtClean="0"/>
              <a:t>Damage </a:t>
            </a:r>
            <a:r>
              <a:rPr lang="en-US" dirty="0"/>
              <a:t>from conflicts can be easily confined</a:t>
            </a:r>
          </a:p>
          <a:p>
            <a:pPr lvl="1"/>
            <a:r>
              <a:rPr lang="en-US" dirty="0" smtClean="0"/>
              <a:t>Repair </a:t>
            </a:r>
            <a:r>
              <a:rPr lang="en-US" dirty="0"/>
              <a:t>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View-based Quorum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optimistic approach</a:t>
            </a:r>
          </a:p>
          <a:p>
            <a:r>
              <a:rPr lang="en-US" dirty="0"/>
              <a:t>Quorum is based on views at any time</a:t>
            </a:r>
          </a:p>
          <a:p>
            <a:pPr lvl="1"/>
            <a:r>
              <a:rPr lang="en-US" dirty="0"/>
              <a:t>Uses group communication as a building </a:t>
            </a:r>
            <a:r>
              <a:rPr lang="en-US" dirty="0" smtClean="0"/>
              <a:t>block</a:t>
            </a:r>
            <a:endParaRPr lang="en-US" dirty="0" smtClean="0"/>
          </a:p>
          <a:p>
            <a:r>
              <a:rPr lang="en-US" dirty="0"/>
              <a:t>We define thresholds for each of read and write 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000000"/>
                </a:solidFill>
              </a:rPr>
              <a:t>: regular writer quorum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: regular reader quorum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rgbClr val="FF0000"/>
                </a:solidFill>
              </a:rPr>
              <a:t>w</a:t>
            </a:r>
            <a:r>
              <a:rPr lang="en-US" dirty="0"/>
              <a:t>: minimum nodes in a view for write, e.g., 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 &gt; N</a:t>
            </a:r>
            <a:r>
              <a:rPr lang="en-US" dirty="0" smtClean="0">
                <a:solidFill>
                  <a:srgbClr val="FF0000"/>
                </a:solidFill>
              </a:rPr>
              <a:t>/4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A</a:t>
            </a:r>
            <a:r>
              <a:rPr lang="en-US" baseline="-25000" dirty="0" err="1" smtClean="0">
                <a:solidFill>
                  <a:srgbClr val="FF0000"/>
                </a:solidFill>
              </a:rPr>
              <a:t>r</a:t>
            </a:r>
            <a:r>
              <a:rPr lang="en-US" dirty="0"/>
              <a:t>: minimum nodes in a view for read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A</a:t>
            </a:r>
            <a:r>
              <a:rPr lang="en-US" baseline="-25000" dirty="0" err="1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 &gt; </a:t>
            </a:r>
            <a:r>
              <a:rPr lang="en-US" dirty="0" smtClean="0">
                <a:solidFill>
                  <a:srgbClr val="FF0000"/>
                </a:solidFill>
              </a:rPr>
              <a:t>N/2</a:t>
            </a:r>
            <a:endParaRPr lang="en-US" dirty="0"/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Try regular quorum first; </a:t>
            </a:r>
            <a:r>
              <a:rPr lang="en-US" dirty="0"/>
              <a:t>i</a:t>
            </a:r>
            <a:r>
              <a:rPr lang="en-US" dirty="0" smtClean="0"/>
              <a:t>f it doesn’t work, change the view. If the minimum is satisfied, then proceed.</a:t>
            </a:r>
          </a:p>
          <a:p>
            <a:pPr lvl="1"/>
            <a:r>
              <a:rPr lang="en-US" dirty="0" smtClean="0"/>
              <a:t>A</a:t>
            </a:r>
            <a:r>
              <a:rPr lang="en-US" baseline="-25000" dirty="0" smtClean="0"/>
              <a:t>w</a:t>
            </a:r>
            <a:r>
              <a:rPr lang="en-US" dirty="0" smtClean="0"/>
              <a:t> &amp;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effectively determine which partition can proceed.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2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Sequential consistency?</a:t>
            </a:r>
          </a:p>
          <a:p>
            <a:r>
              <a:rPr lang="en-US" dirty="0" smtClean="0"/>
              <a:t>Chain replication</a:t>
            </a:r>
          </a:p>
          <a:p>
            <a:r>
              <a:rPr lang="en-US" dirty="0" smtClean="0"/>
              <a:t>Primary-backup (passive) replication</a:t>
            </a:r>
          </a:p>
          <a:p>
            <a:r>
              <a:rPr lang="en-US" dirty="0" smtClean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View-based Quorum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Consider: N = 5, w = 5, r = 1, A</a:t>
            </a:r>
            <a:r>
              <a:rPr lang="en-US" baseline="-25000" dirty="0"/>
              <a:t>w</a:t>
            </a:r>
            <a:r>
              <a:rPr lang="en-US" dirty="0"/>
              <a:t> = 3, </a:t>
            </a:r>
            <a:r>
              <a:rPr lang="en-US" dirty="0" err="1"/>
              <a:t>A</a:t>
            </a:r>
            <a:r>
              <a:rPr lang="en-US" baseline="-25000" dirty="0" err="1"/>
              <a:t>r</a:t>
            </a:r>
            <a:r>
              <a:rPr lang="en-US" dirty="0"/>
              <a:t> = 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5529262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39800" y="4398962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39800" y="3344862"/>
            <a:ext cx="7239000" cy="977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52500" y="2544762"/>
            <a:ext cx="7239000" cy="7366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52500" y="1731962"/>
            <a:ext cx="7239000" cy="7366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028700" y="1770062"/>
            <a:ext cx="7162800" cy="769938"/>
            <a:chOff x="648" y="984"/>
            <a:chExt cx="4512" cy="48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744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744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48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400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400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304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2008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008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912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2640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640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544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3248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248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3152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3816" y="992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Initially all nodes are in</a:t>
              </a:r>
            </a:p>
          </p:txBody>
        </p:sp>
      </p:grp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130300" y="1643062"/>
            <a:ext cx="70612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1041400" y="2519362"/>
            <a:ext cx="7162800" cy="833438"/>
            <a:chOff x="656" y="1504"/>
            <a:chExt cx="4512" cy="525"/>
          </a:xfrm>
        </p:grpSpPr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52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752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656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408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408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1312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2016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2016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1920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2648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2648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2552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3256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41"/>
            <p:cNvSpPr txBox="1">
              <a:spLocks noChangeArrowheads="1"/>
            </p:cNvSpPr>
            <p:nvPr/>
          </p:nvSpPr>
          <p:spPr bwMode="auto">
            <a:xfrm>
              <a:off x="3256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3160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44" name="Text Box 43"/>
            <p:cNvSpPr txBox="1">
              <a:spLocks noChangeArrowheads="1"/>
            </p:cNvSpPr>
            <p:nvPr/>
          </p:nvSpPr>
          <p:spPr bwMode="auto">
            <a:xfrm>
              <a:off x="3824" y="1552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Network is partitioned</a:t>
              </a:r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3096" y="1504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1041400" y="3395662"/>
            <a:ext cx="7162800" cy="985838"/>
            <a:chOff x="656" y="2016"/>
            <a:chExt cx="4512" cy="621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752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752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656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1408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Text Box 50"/>
            <p:cNvSpPr txBox="1">
              <a:spLocks noChangeArrowheads="1"/>
            </p:cNvSpPr>
            <p:nvPr/>
          </p:nvSpPr>
          <p:spPr bwMode="auto">
            <a:xfrm>
              <a:off x="1408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52" name="Text Box 51"/>
            <p:cNvSpPr txBox="1">
              <a:spLocks noChangeArrowheads="1"/>
            </p:cNvSpPr>
            <p:nvPr/>
          </p:nvSpPr>
          <p:spPr bwMode="auto">
            <a:xfrm>
              <a:off x="1312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2016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53"/>
            <p:cNvSpPr txBox="1">
              <a:spLocks noChangeArrowheads="1"/>
            </p:cNvSpPr>
            <p:nvPr/>
          </p:nvSpPr>
          <p:spPr bwMode="auto">
            <a:xfrm>
              <a:off x="2016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55" name="Text Box 54"/>
            <p:cNvSpPr txBox="1">
              <a:spLocks noChangeArrowheads="1"/>
            </p:cNvSpPr>
            <p:nvPr/>
          </p:nvSpPr>
          <p:spPr bwMode="auto">
            <a:xfrm>
              <a:off x="1920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2648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56"/>
            <p:cNvSpPr txBox="1">
              <a:spLocks noChangeArrowheads="1"/>
            </p:cNvSpPr>
            <p:nvPr/>
          </p:nvSpPr>
          <p:spPr bwMode="auto">
            <a:xfrm>
              <a:off x="2648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2552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3256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3256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61" name="Text Box 60"/>
            <p:cNvSpPr txBox="1">
              <a:spLocks noChangeArrowheads="1"/>
            </p:cNvSpPr>
            <p:nvPr/>
          </p:nvSpPr>
          <p:spPr bwMode="auto">
            <a:xfrm>
              <a:off x="3160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62" name="Text Box 61"/>
            <p:cNvSpPr txBox="1">
              <a:spLocks noChangeArrowheads="1"/>
            </p:cNvSpPr>
            <p:nvPr/>
          </p:nvSpPr>
          <p:spPr bwMode="auto">
            <a:xfrm>
              <a:off x="3824" y="2160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Read is initiated, quorum is reached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3096" y="2112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4" name="AutoShape 63"/>
            <p:cNvCxnSpPr>
              <a:cxnSpLocks noChangeShapeType="1"/>
              <a:stCxn id="47" idx="0"/>
              <a:endCxn id="51" idx="0"/>
            </p:cNvCxnSpPr>
            <p:nvPr/>
          </p:nvCxnSpPr>
          <p:spPr bwMode="auto">
            <a:xfrm rot="5400000" flipV="1">
              <a:off x="1206" y="1842"/>
              <a:ext cx="40" cy="66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032" y="2016"/>
              <a:ext cx="36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read</a:t>
              </a:r>
            </a:p>
          </p:txBody>
        </p:sp>
      </p:grpSp>
      <p:grpSp>
        <p:nvGrpSpPr>
          <p:cNvPr id="66" name="Group 65"/>
          <p:cNvGrpSpPr>
            <a:grpSpLocks/>
          </p:cNvGrpSpPr>
          <p:nvPr/>
        </p:nvGrpSpPr>
        <p:grpSpPr bwMode="auto">
          <a:xfrm>
            <a:off x="1016000" y="4538662"/>
            <a:ext cx="7226300" cy="985838"/>
            <a:chOff x="664" y="2776"/>
            <a:chExt cx="4552" cy="621"/>
          </a:xfrm>
        </p:grpSpPr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762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67"/>
            <p:cNvSpPr txBox="1">
              <a:spLocks noChangeArrowheads="1"/>
            </p:cNvSpPr>
            <p:nvPr/>
          </p:nvSpPr>
          <p:spPr bwMode="auto">
            <a:xfrm>
              <a:off x="762" y="295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664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70" name="Oval 69"/>
            <p:cNvSpPr>
              <a:spLocks noChangeArrowheads="1"/>
            </p:cNvSpPr>
            <p:nvPr/>
          </p:nvSpPr>
          <p:spPr bwMode="auto">
            <a:xfrm>
              <a:off x="1428" y="291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70"/>
            <p:cNvSpPr txBox="1">
              <a:spLocks noChangeArrowheads="1"/>
            </p:cNvSpPr>
            <p:nvPr/>
          </p:nvSpPr>
          <p:spPr bwMode="auto">
            <a:xfrm>
              <a:off x="1428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72" name="Text Box 71"/>
            <p:cNvSpPr txBox="1">
              <a:spLocks noChangeArrowheads="1"/>
            </p:cNvSpPr>
            <p:nvPr/>
          </p:nvSpPr>
          <p:spPr bwMode="auto">
            <a:xfrm>
              <a:off x="1330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73" name="Oval 72"/>
            <p:cNvSpPr>
              <a:spLocks noChangeArrowheads="1"/>
            </p:cNvSpPr>
            <p:nvPr/>
          </p:nvSpPr>
          <p:spPr bwMode="auto">
            <a:xfrm>
              <a:off x="2046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2046" y="295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75" name="Text Box 74"/>
            <p:cNvSpPr txBox="1">
              <a:spLocks noChangeArrowheads="1"/>
            </p:cNvSpPr>
            <p:nvPr/>
          </p:nvSpPr>
          <p:spPr bwMode="auto">
            <a:xfrm>
              <a:off x="1948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76" name="Oval 75"/>
            <p:cNvSpPr>
              <a:spLocks noChangeArrowheads="1"/>
            </p:cNvSpPr>
            <p:nvPr/>
          </p:nvSpPr>
          <p:spPr bwMode="auto">
            <a:xfrm>
              <a:off x="2688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Text Box 76"/>
            <p:cNvSpPr txBox="1">
              <a:spLocks noChangeArrowheads="1"/>
            </p:cNvSpPr>
            <p:nvPr/>
          </p:nvSpPr>
          <p:spPr bwMode="auto">
            <a:xfrm>
              <a:off x="2688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78" name="Text Box 77"/>
            <p:cNvSpPr txBox="1">
              <a:spLocks noChangeArrowheads="1"/>
            </p:cNvSpPr>
            <p:nvPr/>
          </p:nvSpPr>
          <p:spPr bwMode="auto">
            <a:xfrm>
              <a:off x="2590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79" name="Oval 78"/>
            <p:cNvSpPr>
              <a:spLocks noChangeArrowheads="1"/>
            </p:cNvSpPr>
            <p:nvPr/>
          </p:nvSpPr>
          <p:spPr bwMode="auto">
            <a:xfrm>
              <a:off x="3265" y="291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Text Box 79"/>
            <p:cNvSpPr txBox="1">
              <a:spLocks noChangeArrowheads="1"/>
            </p:cNvSpPr>
            <p:nvPr/>
          </p:nvSpPr>
          <p:spPr bwMode="auto">
            <a:xfrm>
              <a:off x="3265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81" name="Text Box 80"/>
            <p:cNvSpPr txBox="1">
              <a:spLocks noChangeArrowheads="1"/>
            </p:cNvSpPr>
            <p:nvPr/>
          </p:nvSpPr>
          <p:spPr bwMode="auto">
            <a:xfrm>
              <a:off x="3168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82" name="Text Box 81"/>
            <p:cNvSpPr txBox="1">
              <a:spLocks noChangeArrowheads="1"/>
            </p:cNvSpPr>
            <p:nvPr/>
          </p:nvSpPr>
          <p:spPr bwMode="auto">
            <a:xfrm>
              <a:off x="3851" y="2920"/>
              <a:ext cx="136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write is initiated, quorum not reached</a:t>
              </a:r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>
              <a:off x="3111" y="2872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4" name="AutoShape 83"/>
            <p:cNvCxnSpPr>
              <a:cxnSpLocks noChangeShapeType="1"/>
              <a:stCxn id="67" idx="0"/>
              <a:endCxn id="71" idx="0"/>
            </p:cNvCxnSpPr>
            <p:nvPr/>
          </p:nvCxnSpPr>
          <p:spPr bwMode="auto">
            <a:xfrm rot="5400000" flipV="1">
              <a:off x="1223" y="2597"/>
              <a:ext cx="40" cy="67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84"/>
            <p:cNvSpPr txBox="1">
              <a:spLocks noChangeArrowheads="1"/>
            </p:cNvSpPr>
            <p:nvPr/>
          </p:nvSpPr>
          <p:spPr bwMode="auto">
            <a:xfrm>
              <a:off x="1046" y="2776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86" name="AutoShape 85"/>
            <p:cNvCxnSpPr>
              <a:cxnSpLocks noChangeShapeType="1"/>
              <a:stCxn id="67" idx="0"/>
              <a:endCxn id="73" idx="0"/>
            </p:cNvCxnSpPr>
            <p:nvPr/>
          </p:nvCxnSpPr>
          <p:spPr bwMode="auto">
            <a:xfrm rot="5400000" flipV="1">
              <a:off x="1549" y="2271"/>
              <a:ext cx="1" cy="1284"/>
            </a:xfrm>
            <a:prstGeom prst="curvedConnector3">
              <a:avLst>
                <a:gd name="adj1" fmla="val -176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AutoShape 86"/>
            <p:cNvCxnSpPr>
              <a:cxnSpLocks noChangeShapeType="1"/>
              <a:stCxn id="67" idx="0"/>
              <a:endCxn id="76" idx="0"/>
            </p:cNvCxnSpPr>
            <p:nvPr/>
          </p:nvCxnSpPr>
          <p:spPr bwMode="auto">
            <a:xfrm rot="5400000" flipV="1">
              <a:off x="1870" y="1950"/>
              <a:ext cx="1" cy="1926"/>
            </a:xfrm>
            <a:prstGeom prst="curvedConnector3">
              <a:avLst>
                <a:gd name="adj1" fmla="val -18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AutoShape 87"/>
            <p:cNvCxnSpPr>
              <a:cxnSpLocks noChangeShapeType="1"/>
              <a:stCxn id="68" idx="0"/>
              <a:endCxn id="83" idx="0"/>
            </p:cNvCxnSpPr>
            <p:nvPr/>
          </p:nvCxnSpPr>
          <p:spPr bwMode="auto">
            <a:xfrm rot="-5400000">
              <a:off x="1972" y="1812"/>
              <a:ext cx="80" cy="2199"/>
            </a:xfrm>
            <a:prstGeom prst="curvedConnector3">
              <a:avLst>
                <a:gd name="adj1" fmla="val 31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 Box 88"/>
            <p:cNvSpPr txBox="1">
              <a:spLocks noChangeArrowheads="1"/>
            </p:cNvSpPr>
            <p:nvPr/>
          </p:nvSpPr>
          <p:spPr bwMode="auto">
            <a:xfrm>
              <a:off x="3000" y="2816"/>
              <a:ext cx="23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965200" y="5643562"/>
            <a:ext cx="7226300" cy="985838"/>
            <a:chOff x="608" y="3360"/>
            <a:chExt cx="4552" cy="621"/>
          </a:xfrm>
        </p:grpSpPr>
        <p:sp>
          <p:nvSpPr>
            <p:cNvPr id="91" name="Oval 90"/>
            <p:cNvSpPr>
              <a:spLocks noChangeArrowheads="1"/>
            </p:cNvSpPr>
            <p:nvPr/>
          </p:nvSpPr>
          <p:spPr bwMode="auto">
            <a:xfrm>
              <a:off x="706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Text Box 91"/>
            <p:cNvSpPr txBox="1">
              <a:spLocks noChangeArrowheads="1"/>
            </p:cNvSpPr>
            <p:nvPr/>
          </p:nvSpPr>
          <p:spPr bwMode="auto">
            <a:xfrm>
              <a:off x="706" y="3536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93" name="Text Box 92"/>
            <p:cNvSpPr txBox="1">
              <a:spLocks noChangeArrowheads="1"/>
            </p:cNvSpPr>
            <p:nvPr/>
          </p:nvSpPr>
          <p:spPr bwMode="auto">
            <a:xfrm>
              <a:off x="608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94" name="Oval 93"/>
            <p:cNvSpPr>
              <a:spLocks noChangeArrowheads="1"/>
            </p:cNvSpPr>
            <p:nvPr/>
          </p:nvSpPr>
          <p:spPr bwMode="auto">
            <a:xfrm>
              <a:off x="1372" y="3496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Text Box 94"/>
            <p:cNvSpPr txBox="1">
              <a:spLocks noChangeArrowheads="1"/>
            </p:cNvSpPr>
            <p:nvPr/>
          </p:nvSpPr>
          <p:spPr bwMode="auto">
            <a:xfrm>
              <a:off x="1372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96" name="Text Box 95"/>
            <p:cNvSpPr txBox="1">
              <a:spLocks noChangeArrowheads="1"/>
            </p:cNvSpPr>
            <p:nvPr/>
          </p:nvSpPr>
          <p:spPr bwMode="auto">
            <a:xfrm>
              <a:off x="1274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97" name="Oval 96"/>
            <p:cNvSpPr>
              <a:spLocks noChangeArrowheads="1"/>
            </p:cNvSpPr>
            <p:nvPr/>
          </p:nvSpPr>
          <p:spPr bwMode="auto">
            <a:xfrm>
              <a:off x="1990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97"/>
            <p:cNvSpPr txBox="1">
              <a:spLocks noChangeArrowheads="1"/>
            </p:cNvSpPr>
            <p:nvPr/>
          </p:nvSpPr>
          <p:spPr bwMode="auto">
            <a:xfrm>
              <a:off x="1990" y="3536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99" name="Text Box 98"/>
            <p:cNvSpPr txBox="1">
              <a:spLocks noChangeArrowheads="1"/>
            </p:cNvSpPr>
            <p:nvPr/>
          </p:nvSpPr>
          <p:spPr bwMode="auto">
            <a:xfrm>
              <a:off x="1892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100" name="Oval 99"/>
            <p:cNvSpPr>
              <a:spLocks noChangeArrowheads="1"/>
            </p:cNvSpPr>
            <p:nvPr/>
          </p:nvSpPr>
          <p:spPr bwMode="auto">
            <a:xfrm>
              <a:off x="2632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Text Box 100"/>
            <p:cNvSpPr txBox="1">
              <a:spLocks noChangeArrowheads="1"/>
            </p:cNvSpPr>
            <p:nvPr/>
          </p:nvSpPr>
          <p:spPr bwMode="auto">
            <a:xfrm>
              <a:off x="2632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102" name="Text Box 101"/>
            <p:cNvSpPr txBox="1">
              <a:spLocks noChangeArrowheads="1"/>
            </p:cNvSpPr>
            <p:nvPr/>
          </p:nvSpPr>
          <p:spPr bwMode="auto">
            <a:xfrm>
              <a:off x="2534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103" name="Oval 102"/>
            <p:cNvSpPr>
              <a:spLocks noChangeArrowheads="1"/>
            </p:cNvSpPr>
            <p:nvPr/>
          </p:nvSpPr>
          <p:spPr bwMode="auto">
            <a:xfrm>
              <a:off x="3209" y="3496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Text Box 103"/>
            <p:cNvSpPr txBox="1">
              <a:spLocks noChangeArrowheads="1"/>
            </p:cNvSpPr>
            <p:nvPr/>
          </p:nvSpPr>
          <p:spPr bwMode="auto">
            <a:xfrm>
              <a:off x="3209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105" name="Text Box 104"/>
            <p:cNvSpPr txBox="1">
              <a:spLocks noChangeArrowheads="1"/>
            </p:cNvSpPr>
            <p:nvPr/>
          </p:nvSpPr>
          <p:spPr bwMode="auto">
            <a:xfrm>
              <a:off x="3112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106" name="Text Box 105"/>
            <p:cNvSpPr txBox="1">
              <a:spLocks noChangeArrowheads="1"/>
            </p:cNvSpPr>
            <p:nvPr/>
          </p:nvSpPr>
          <p:spPr bwMode="auto">
            <a:xfrm>
              <a:off x="3795" y="3504"/>
              <a:ext cx="136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P1 changes view,   writes &amp; updates views</a:t>
              </a:r>
            </a:p>
          </p:txBody>
        </p:sp>
        <p:sp>
          <p:nvSpPr>
            <p:cNvPr id="107" name="Line 106"/>
            <p:cNvSpPr>
              <a:spLocks noChangeShapeType="1"/>
            </p:cNvSpPr>
            <p:nvPr/>
          </p:nvSpPr>
          <p:spPr bwMode="auto">
            <a:xfrm>
              <a:off x="3055" y="3456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8" name="AutoShape 107"/>
            <p:cNvCxnSpPr>
              <a:cxnSpLocks noChangeShapeType="1"/>
              <a:stCxn id="91" idx="0"/>
              <a:endCxn id="95" idx="0"/>
            </p:cNvCxnSpPr>
            <p:nvPr/>
          </p:nvCxnSpPr>
          <p:spPr bwMode="auto">
            <a:xfrm rot="5400000" flipV="1">
              <a:off x="1167" y="3181"/>
              <a:ext cx="40" cy="67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9" name="Text Box 108"/>
            <p:cNvSpPr txBox="1">
              <a:spLocks noChangeArrowheads="1"/>
            </p:cNvSpPr>
            <p:nvPr/>
          </p:nvSpPr>
          <p:spPr bwMode="auto">
            <a:xfrm>
              <a:off x="990" y="3360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110" name="AutoShape 109"/>
            <p:cNvCxnSpPr>
              <a:cxnSpLocks noChangeShapeType="1"/>
              <a:stCxn id="91" idx="0"/>
              <a:endCxn id="97" idx="0"/>
            </p:cNvCxnSpPr>
            <p:nvPr/>
          </p:nvCxnSpPr>
          <p:spPr bwMode="auto">
            <a:xfrm rot="5400000" flipV="1">
              <a:off x="1493" y="2855"/>
              <a:ext cx="1" cy="1284"/>
            </a:xfrm>
            <a:prstGeom prst="curvedConnector3">
              <a:avLst>
                <a:gd name="adj1" fmla="val -176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AutoShape 110"/>
            <p:cNvCxnSpPr>
              <a:cxnSpLocks noChangeShapeType="1"/>
              <a:stCxn id="91" idx="0"/>
              <a:endCxn id="100" idx="0"/>
            </p:cNvCxnSpPr>
            <p:nvPr/>
          </p:nvCxnSpPr>
          <p:spPr bwMode="auto">
            <a:xfrm rot="5400000" flipV="1">
              <a:off x="1814" y="2534"/>
              <a:ext cx="1" cy="1926"/>
            </a:xfrm>
            <a:prstGeom prst="curvedConnector3">
              <a:avLst>
                <a:gd name="adj1" fmla="val -18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95990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View-based Quorum (</a:t>
            </a:r>
            <a:r>
              <a:rPr lang="en-US" dirty="0" err="1"/>
              <a:t>cont</a:t>
            </a:r>
            <a:r>
              <a:rPr lang="fr-FR" dirty="0"/>
              <a:t>'</a:t>
            </a:r>
            <a:r>
              <a:rPr lang="en-US" dirty="0"/>
              <a:t>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39800" y="5618161"/>
            <a:ext cx="7239000" cy="889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39800" y="4449761"/>
            <a:ext cx="7239000" cy="10922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65200" y="3560761"/>
            <a:ext cx="7239000" cy="800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77900" y="2417761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65200" y="1262061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mtClean="0"/>
              <a:t>  </a:t>
            </a:r>
            <a:endParaRPr lang="en-US"/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1041400" y="3598861"/>
            <a:ext cx="7162800" cy="769938"/>
            <a:chOff x="656" y="2064"/>
            <a:chExt cx="4512" cy="485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752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752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656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08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408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312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016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016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920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2648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2648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2552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3256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3256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3160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3824" y="2176"/>
              <a:ext cx="1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Partition is repaired</a:t>
              </a:r>
            </a:p>
          </p:txBody>
        </p:sp>
      </p:grp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041400" y="1503361"/>
            <a:ext cx="7162800" cy="833438"/>
            <a:chOff x="656" y="1376"/>
            <a:chExt cx="4512" cy="525"/>
          </a:xfrm>
        </p:grpSpPr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52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752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656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1408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1408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312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35" name="Oval 33"/>
            <p:cNvSpPr>
              <a:spLocks noChangeArrowheads="1"/>
            </p:cNvSpPr>
            <p:nvPr/>
          </p:nvSpPr>
          <p:spPr bwMode="auto">
            <a:xfrm>
              <a:off x="2016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2016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1920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2648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648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2552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3256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3256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3160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3824" y="1424"/>
              <a:ext cx="1344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P5 initiates read, has quorum, reads stale data</a:t>
              </a: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3096" y="1376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6" name="AutoShape 44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 flipV="1">
              <a:off x="3400" y="1416"/>
              <a:ext cx="152" cy="147"/>
            </a:xfrm>
            <a:prstGeom prst="curvedConnector4">
              <a:avLst>
                <a:gd name="adj1" fmla="val -94736"/>
                <a:gd name="adj2" fmla="val 197958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3530" y="1536"/>
              <a:ext cx="15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r</a:t>
              </a:r>
            </a:p>
          </p:txBody>
        </p:sp>
      </p:grpSp>
      <p:grpSp>
        <p:nvGrpSpPr>
          <p:cNvPr id="48" name="Group 46"/>
          <p:cNvGrpSpPr>
            <a:grpSpLocks/>
          </p:cNvGrpSpPr>
          <p:nvPr/>
        </p:nvGrpSpPr>
        <p:grpSpPr bwMode="auto">
          <a:xfrm>
            <a:off x="1016000" y="4487861"/>
            <a:ext cx="7226300" cy="1074738"/>
            <a:chOff x="640" y="2592"/>
            <a:chExt cx="4552" cy="677"/>
          </a:xfrm>
        </p:grpSpPr>
        <p:sp>
          <p:nvSpPr>
            <p:cNvPr id="49" name="Oval 47"/>
            <p:cNvSpPr>
              <a:spLocks noChangeArrowheads="1"/>
            </p:cNvSpPr>
            <p:nvPr/>
          </p:nvSpPr>
          <p:spPr bwMode="auto">
            <a:xfrm>
              <a:off x="738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738" y="2824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640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404" y="2784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1404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54" name="Text Box 52"/>
            <p:cNvSpPr txBox="1">
              <a:spLocks noChangeArrowheads="1"/>
            </p:cNvSpPr>
            <p:nvPr/>
          </p:nvSpPr>
          <p:spPr bwMode="auto">
            <a:xfrm>
              <a:off x="1306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auto">
            <a:xfrm>
              <a:off x="2022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54"/>
            <p:cNvSpPr txBox="1">
              <a:spLocks noChangeArrowheads="1"/>
            </p:cNvSpPr>
            <p:nvPr/>
          </p:nvSpPr>
          <p:spPr bwMode="auto">
            <a:xfrm>
              <a:off x="2022" y="2824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57" name="Text Box 55"/>
            <p:cNvSpPr txBox="1">
              <a:spLocks noChangeArrowheads="1"/>
            </p:cNvSpPr>
            <p:nvPr/>
          </p:nvSpPr>
          <p:spPr bwMode="auto">
            <a:xfrm>
              <a:off x="1924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auto">
            <a:xfrm>
              <a:off x="2664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57"/>
            <p:cNvSpPr txBox="1">
              <a:spLocks noChangeArrowheads="1"/>
            </p:cNvSpPr>
            <p:nvPr/>
          </p:nvSpPr>
          <p:spPr bwMode="auto">
            <a:xfrm>
              <a:off x="2664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60" name="Text Box 58"/>
            <p:cNvSpPr txBox="1">
              <a:spLocks noChangeArrowheads="1"/>
            </p:cNvSpPr>
            <p:nvPr/>
          </p:nvSpPr>
          <p:spPr bwMode="auto">
            <a:xfrm>
              <a:off x="2566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auto">
            <a:xfrm>
              <a:off x="3241" y="2784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60"/>
            <p:cNvSpPr txBox="1">
              <a:spLocks noChangeArrowheads="1"/>
            </p:cNvSpPr>
            <p:nvPr/>
          </p:nvSpPr>
          <p:spPr bwMode="auto">
            <a:xfrm>
              <a:off x="3241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63" name="Text Box 61"/>
            <p:cNvSpPr txBox="1">
              <a:spLocks noChangeArrowheads="1"/>
            </p:cNvSpPr>
            <p:nvPr/>
          </p:nvSpPr>
          <p:spPr bwMode="auto">
            <a:xfrm>
              <a:off x="3144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64" name="Text Box 62"/>
            <p:cNvSpPr txBox="1">
              <a:spLocks noChangeArrowheads="1"/>
            </p:cNvSpPr>
            <p:nvPr/>
          </p:nvSpPr>
          <p:spPr bwMode="auto">
            <a:xfrm>
              <a:off x="3827" y="2792"/>
              <a:ext cx="136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P3 initiates write, notices repair</a:t>
              </a:r>
            </a:p>
          </p:txBody>
        </p:sp>
        <p:sp>
          <p:nvSpPr>
            <p:cNvPr id="65" name="Text Box 63"/>
            <p:cNvSpPr txBox="1">
              <a:spLocks noChangeArrowheads="1"/>
            </p:cNvSpPr>
            <p:nvPr/>
          </p:nvSpPr>
          <p:spPr bwMode="auto">
            <a:xfrm>
              <a:off x="1982" y="2592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66" name="AutoShape 64"/>
            <p:cNvCxnSpPr>
              <a:cxnSpLocks noChangeShapeType="1"/>
              <a:stCxn id="55" idx="0"/>
              <a:endCxn id="49" idx="0"/>
            </p:cNvCxnSpPr>
            <p:nvPr/>
          </p:nvCxnSpPr>
          <p:spPr bwMode="auto">
            <a:xfrm rot="-5400000" flipH="1" flipV="1">
              <a:off x="1525" y="2143"/>
              <a:ext cx="1" cy="1284"/>
            </a:xfrm>
            <a:prstGeom prst="curvedConnector3">
              <a:avLst>
                <a:gd name="adj1" fmla="val -14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AutoShape 65"/>
            <p:cNvCxnSpPr>
              <a:cxnSpLocks noChangeShapeType="1"/>
              <a:stCxn id="56" idx="0"/>
              <a:endCxn id="52" idx="0"/>
            </p:cNvCxnSpPr>
            <p:nvPr/>
          </p:nvCxnSpPr>
          <p:spPr bwMode="auto">
            <a:xfrm rot="5400000" flipH="1">
              <a:off x="1842" y="2493"/>
              <a:ext cx="40" cy="621"/>
            </a:xfrm>
            <a:prstGeom prst="curvedConnector3">
              <a:avLst>
                <a:gd name="adj1" fmla="val 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AutoShape 66"/>
            <p:cNvCxnSpPr>
              <a:cxnSpLocks noChangeShapeType="1"/>
              <a:stCxn id="55" idx="0"/>
              <a:endCxn id="61" idx="0"/>
            </p:cNvCxnSpPr>
            <p:nvPr/>
          </p:nvCxnSpPr>
          <p:spPr bwMode="auto">
            <a:xfrm rot="5400000" flipV="1">
              <a:off x="2777" y="2175"/>
              <a:ext cx="1" cy="1220"/>
            </a:xfrm>
            <a:prstGeom prst="curvedConnector3">
              <a:avLst>
                <a:gd name="adj1" fmla="val -14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AutoShape 67"/>
            <p:cNvCxnSpPr>
              <a:cxnSpLocks noChangeShapeType="1"/>
              <a:stCxn id="55" idx="0"/>
              <a:endCxn id="58" idx="0"/>
            </p:cNvCxnSpPr>
            <p:nvPr/>
          </p:nvCxnSpPr>
          <p:spPr bwMode="auto">
            <a:xfrm rot="5400000" flipV="1">
              <a:off x="2488" y="2464"/>
              <a:ext cx="1" cy="642"/>
            </a:xfrm>
            <a:prstGeom prst="curvedConnector3">
              <a:avLst>
                <a:gd name="adj1" fmla="val -10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0" name="Group 68"/>
          <p:cNvGrpSpPr>
            <a:grpSpLocks/>
          </p:cNvGrpSpPr>
          <p:nvPr/>
        </p:nvGrpSpPr>
        <p:grpSpPr bwMode="auto">
          <a:xfrm>
            <a:off x="977900" y="5783261"/>
            <a:ext cx="7226300" cy="769938"/>
            <a:chOff x="616" y="3472"/>
            <a:chExt cx="4552" cy="485"/>
          </a:xfrm>
        </p:grpSpPr>
        <p:sp>
          <p:nvSpPr>
            <p:cNvPr id="71" name="Oval 69"/>
            <p:cNvSpPr>
              <a:spLocks noChangeArrowheads="1"/>
            </p:cNvSpPr>
            <p:nvPr/>
          </p:nvSpPr>
          <p:spPr bwMode="auto">
            <a:xfrm>
              <a:off x="714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Text Box 70"/>
            <p:cNvSpPr txBox="1">
              <a:spLocks noChangeArrowheads="1"/>
            </p:cNvSpPr>
            <p:nvPr/>
          </p:nvSpPr>
          <p:spPr bwMode="auto">
            <a:xfrm>
              <a:off x="714" y="351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73" name="Text Box 71"/>
            <p:cNvSpPr txBox="1">
              <a:spLocks noChangeArrowheads="1"/>
            </p:cNvSpPr>
            <p:nvPr/>
          </p:nvSpPr>
          <p:spPr bwMode="auto">
            <a:xfrm>
              <a:off x="616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V1.2</a:t>
              </a: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auto">
            <a:xfrm>
              <a:off x="1380" y="347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Text Box 73"/>
            <p:cNvSpPr txBox="1">
              <a:spLocks noChangeArrowheads="1"/>
            </p:cNvSpPr>
            <p:nvPr/>
          </p:nvSpPr>
          <p:spPr bwMode="auto">
            <a:xfrm>
              <a:off x="1380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76" name="Text Box 74"/>
            <p:cNvSpPr txBox="1">
              <a:spLocks noChangeArrowheads="1"/>
            </p:cNvSpPr>
            <p:nvPr/>
          </p:nvSpPr>
          <p:spPr bwMode="auto">
            <a:xfrm>
              <a:off x="1282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V2.2</a:t>
              </a: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auto">
            <a:xfrm>
              <a:off x="1998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Text Box 76"/>
            <p:cNvSpPr txBox="1">
              <a:spLocks noChangeArrowheads="1"/>
            </p:cNvSpPr>
            <p:nvPr/>
          </p:nvSpPr>
          <p:spPr bwMode="auto">
            <a:xfrm>
              <a:off x="1998" y="351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79" name="Text Box 77"/>
            <p:cNvSpPr txBox="1">
              <a:spLocks noChangeArrowheads="1"/>
            </p:cNvSpPr>
            <p:nvPr/>
          </p:nvSpPr>
          <p:spPr bwMode="auto">
            <a:xfrm>
              <a:off x="1900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V3.2</a:t>
              </a: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auto">
            <a:xfrm>
              <a:off x="2640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79"/>
            <p:cNvSpPr txBox="1">
              <a:spLocks noChangeArrowheads="1"/>
            </p:cNvSpPr>
            <p:nvPr/>
          </p:nvSpPr>
          <p:spPr bwMode="auto">
            <a:xfrm>
              <a:off x="2640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82" name="Text Box 80"/>
            <p:cNvSpPr txBox="1">
              <a:spLocks noChangeArrowheads="1"/>
            </p:cNvSpPr>
            <p:nvPr/>
          </p:nvSpPr>
          <p:spPr bwMode="auto">
            <a:xfrm>
              <a:off x="2542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V4.2</a:t>
              </a: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auto">
            <a:xfrm>
              <a:off x="3217" y="347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Text Box 82"/>
            <p:cNvSpPr txBox="1">
              <a:spLocks noChangeArrowheads="1"/>
            </p:cNvSpPr>
            <p:nvPr/>
          </p:nvSpPr>
          <p:spPr bwMode="auto">
            <a:xfrm>
              <a:off x="3217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85" name="Text Box 83"/>
            <p:cNvSpPr txBox="1">
              <a:spLocks noChangeArrowheads="1"/>
            </p:cNvSpPr>
            <p:nvPr/>
          </p:nvSpPr>
          <p:spPr bwMode="auto">
            <a:xfrm>
              <a:off x="3120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V5.2</a:t>
              </a:r>
            </a:p>
          </p:txBody>
        </p:sp>
        <p:sp>
          <p:nvSpPr>
            <p:cNvPr id="86" name="Text Box 84"/>
            <p:cNvSpPr txBox="1">
              <a:spLocks noChangeArrowheads="1"/>
            </p:cNvSpPr>
            <p:nvPr/>
          </p:nvSpPr>
          <p:spPr bwMode="auto">
            <a:xfrm>
              <a:off x="3803" y="3480"/>
              <a:ext cx="136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Views are updated to include P5; P5  is informed of updates</a:t>
              </a:r>
            </a:p>
          </p:txBody>
        </p:sp>
      </p:grpSp>
      <p:grpSp>
        <p:nvGrpSpPr>
          <p:cNvPr id="87" name="Group 85"/>
          <p:cNvGrpSpPr>
            <a:grpSpLocks/>
          </p:cNvGrpSpPr>
          <p:nvPr/>
        </p:nvGrpSpPr>
        <p:grpSpPr bwMode="auto">
          <a:xfrm>
            <a:off x="1041400" y="2557461"/>
            <a:ext cx="7162800" cy="833438"/>
            <a:chOff x="656" y="1360"/>
            <a:chExt cx="4512" cy="525"/>
          </a:xfrm>
        </p:grpSpPr>
        <p:sp>
          <p:nvSpPr>
            <p:cNvPr id="88" name="Oval 86"/>
            <p:cNvSpPr>
              <a:spLocks noChangeArrowheads="1"/>
            </p:cNvSpPr>
            <p:nvPr/>
          </p:nvSpPr>
          <p:spPr bwMode="auto">
            <a:xfrm>
              <a:off x="752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Text Box 87"/>
            <p:cNvSpPr txBox="1">
              <a:spLocks noChangeArrowheads="1"/>
            </p:cNvSpPr>
            <p:nvPr/>
          </p:nvSpPr>
          <p:spPr bwMode="auto">
            <a:xfrm>
              <a:off x="752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90" name="Text Box 88"/>
            <p:cNvSpPr txBox="1">
              <a:spLocks noChangeArrowheads="1"/>
            </p:cNvSpPr>
            <p:nvPr/>
          </p:nvSpPr>
          <p:spPr bwMode="auto">
            <a:xfrm>
              <a:off x="656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auto">
            <a:xfrm>
              <a:off x="1408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Text Box 90"/>
            <p:cNvSpPr txBox="1">
              <a:spLocks noChangeArrowheads="1"/>
            </p:cNvSpPr>
            <p:nvPr/>
          </p:nvSpPr>
          <p:spPr bwMode="auto">
            <a:xfrm>
              <a:off x="1408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93" name="Text Box 91"/>
            <p:cNvSpPr txBox="1">
              <a:spLocks noChangeArrowheads="1"/>
            </p:cNvSpPr>
            <p:nvPr/>
          </p:nvSpPr>
          <p:spPr bwMode="auto">
            <a:xfrm>
              <a:off x="1312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auto">
            <a:xfrm>
              <a:off x="2016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Text Box 93"/>
            <p:cNvSpPr txBox="1">
              <a:spLocks noChangeArrowheads="1"/>
            </p:cNvSpPr>
            <p:nvPr/>
          </p:nvSpPr>
          <p:spPr bwMode="auto">
            <a:xfrm>
              <a:off x="2016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96" name="Text Box 94"/>
            <p:cNvSpPr txBox="1">
              <a:spLocks noChangeArrowheads="1"/>
            </p:cNvSpPr>
            <p:nvPr/>
          </p:nvSpPr>
          <p:spPr bwMode="auto">
            <a:xfrm>
              <a:off x="1920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auto">
            <a:xfrm>
              <a:off x="2648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96"/>
            <p:cNvSpPr txBox="1">
              <a:spLocks noChangeArrowheads="1"/>
            </p:cNvSpPr>
            <p:nvPr/>
          </p:nvSpPr>
          <p:spPr bwMode="auto">
            <a:xfrm>
              <a:off x="2648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99" name="Text Box 97"/>
            <p:cNvSpPr txBox="1">
              <a:spLocks noChangeArrowheads="1"/>
            </p:cNvSpPr>
            <p:nvPr/>
          </p:nvSpPr>
          <p:spPr bwMode="auto">
            <a:xfrm>
              <a:off x="2552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auto">
            <a:xfrm>
              <a:off x="3256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Text Box 99"/>
            <p:cNvSpPr txBox="1">
              <a:spLocks noChangeArrowheads="1"/>
            </p:cNvSpPr>
            <p:nvPr/>
          </p:nvSpPr>
          <p:spPr bwMode="auto">
            <a:xfrm>
              <a:off x="3256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102" name="Text Box 100"/>
            <p:cNvSpPr txBox="1">
              <a:spLocks noChangeArrowheads="1"/>
            </p:cNvSpPr>
            <p:nvPr/>
          </p:nvSpPr>
          <p:spPr bwMode="auto">
            <a:xfrm>
              <a:off x="3160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103" name="Text Box 101"/>
            <p:cNvSpPr txBox="1">
              <a:spLocks noChangeArrowheads="1"/>
            </p:cNvSpPr>
            <p:nvPr/>
          </p:nvSpPr>
          <p:spPr bwMode="auto">
            <a:xfrm>
              <a:off x="3824" y="1408"/>
              <a:ext cx="1344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P5 initiates write, no quorum, A</a:t>
              </a:r>
              <a:r>
                <a:rPr lang="en-US" sz="1600" b="1" baseline="-25000">
                  <a:solidFill>
                    <a:schemeClr val="tx1"/>
                  </a:solidFill>
                </a:rPr>
                <a:t>w</a:t>
              </a:r>
              <a:r>
                <a:rPr lang="en-US" sz="1600" b="1">
                  <a:solidFill>
                    <a:schemeClr val="tx1"/>
                  </a:solidFill>
                </a:rPr>
                <a:t> not met, aborts.</a:t>
              </a:r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auto">
            <a:xfrm>
              <a:off x="3096" y="1360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5" name="AutoShape 103"/>
            <p:cNvCxnSpPr>
              <a:cxnSpLocks noChangeShapeType="1"/>
              <a:stCxn id="101" idx="3"/>
              <a:endCxn id="100" idx="0"/>
            </p:cNvCxnSpPr>
            <p:nvPr/>
          </p:nvCxnSpPr>
          <p:spPr bwMode="auto">
            <a:xfrm flipH="1" flipV="1">
              <a:off x="3400" y="1400"/>
              <a:ext cx="152" cy="147"/>
            </a:xfrm>
            <a:prstGeom prst="curvedConnector4">
              <a:avLst>
                <a:gd name="adj1" fmla="val -94736"/>
                <a:gd name="adj2" fmla="val 148296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Text Box 104"/>
            <p:cNvSpPr txBox="1">
              <a:spLocks noChangeArrowheads="1"/>
            </p:cNvSpPr>
            <p:nvPr/>
          </p:nvSpPr>
          <p:spPr bwMode="auto">
            <a:xfrm>
              <a:off x="3530" y="152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 flipH="1" flipV="1">
              <a:off x="3096" y="1440"/>
              <a:ext cx="168" cy="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auto">
            <a:xfrm flipH="1">
              <a:off x="3096" y="1560"/>
              <a:ext cx="1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 flipH="1">
              <a:off x="3096" y="1616"/>
              <a:ext cx="176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auto">
            <a:xfrm flipH="1">
              <a:off x="3088" y="1656"/>
              <a:ext cx="224" cy="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Text Box 109"/>
            <p:cNvSpPr txBox="1">
              <a:spLocks noChangeArrowheads="1"/>
            </p:cNvSpPr>
            <p:nvPr/>
          </p:nvSpPr>
          <p:spPr bwMode="auto">
            <a:xfrm>
              <a:off x="2986" y="136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2" name="Text Box 110"/>
            <p:cNvSpPr txBox="1">
              <a:spLocks noChangeArrowheads="1"/>
            </p:cNvSpPr>
            <p:nvPr/>
          </p:nvSpPr>
          <p:spPr bwMode="auto">
            <a:xfrm>
              <a:off x="2994" y="1464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3" name="Text Box 111"/>
            <p:cNvSpPr txBox="1">
              <a:spLocks noChangeArrowheads="1"/>
            </p:cNvSpPr>
            <p:nvPr/>
          </p:nvSpPr>
          <p:spPr bwMode="auto">
            <a:xfrm>
              <a:off x="3002" y="156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4" name="Text Box 112"/>
            <p:cNvSpPr txBox="1">
              <a:spLocks noChangeArrowheads="1"/>
            </p:cNvSpPr>
            <p:nvPr/>
          </p:nvSpPr>
          <p:spPr bwMode="auto">
            <a:xfrm>
              <a:off x="3002" y="1672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473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consistency &amp; eventual consistency</a:t>
            </a:r>
          </a:p>
          <a:p>
            <a:r>
              <a:rPr lang="en-US" dirty="0" smtClean="0"/>
              <a:t>Quorums</a:t>
            </a:r>
          </a:p>
          <a:p>
            <a:pPr lvl="1"/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Optimistic</a:t>
            </a:r>
          </a:p>
          <a:p>
            <a:pPr lvl="1"/>
            <a:r>
              <a:rPr lang="en-US" dirty="0" smtClean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care about giving </a:t>
            </a:r>
            <a:r>
              <a:rPr lang="en-US" dirty="0">
                <a:solidFill>
                  <a:srgbClr val="FF0000"/>
                </a:solidFill>
              </a:rPr>
              <a:t>an illusion of a single copy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From the outside observer, the system should (almost) behave as if there’s only a single copy.</a:t>
            </a:r>
          </a:p>
          <a:p>
            <a:r>
              <a:rPr lang="en-US" dirty="0" err="1"/>
              <a:t>Linearizability</a:t>
            </a:r>
            <a:r>
              <a:rPr lang="en-US" dirty="0"/>
              <a:t> cares about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 smtClean="0"/>
              <a:t>Atri</a:t>
            </a:r>
            <a:r>
              <a:rPr lang="en-US" dirty="0" smtClean="0"/>
              <a:t>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11:05am.</a:t>
            </a:r>
          </a:p>
          <a:p>
            <a:pPr lvl="1"/>
            <a:r>
              <a:rPr lang="en-US" dirty="0" smtClean="0"/>
              <a:t>Everyone will see the posts in that order.</a:t>
            </a:r>
            <a:endParaRPr lang="en-US" dirty="0"/>
          </a:p>
          <a:p>
            <a:r>
              <a:rPr lang="en-US" dirty="0"/>
              <a:t>Sequential consistency cares about </a:t>
            </a:r>
            <a:r>
              <a:rPr lang="en-US" dirty="0">
                <a:solidFill>
                  <a:srgbClr val="FF0000"/>
                </a:solidFill>
              </a:rPr>
              <a:t>program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/>
              <a:t>Atri</a:t>
            </a:r>
            <a:r>
              <a:rPr lang="en-US" dirty="0"/>
              <a:t> writes on his </a:t>
            </a:r>
            <a:r>
              <a:rPr lang="en-US" dirty="0" err="1"/>
              <a:t>facebook</a:t>
            </a:r>
            <a:r>
              <a:rPr lang="en-US" dirty="0"/>
              <a:t> wall at 11:05am.</a:t>
            </a:r>
          </a:p>
          <a:p>
            <a:pPr lvl="1"/>
            <a:r>
              <a:rPr lang="en-US" dirty="0" smtClean="0"/>
              <a:t>It’s not necessarily that the posts will be ordered that way (though everyone will see the same order).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948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Writes that are potentially causally related must be seen by all processes in the same order. Concurrent writes may be seen in a different order on different machines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Weaker than sequential consistency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(Roughly) One client reads something that another client has written; then the client writes something.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971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8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Example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Causally related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Popularized by the CAP theorem.</a:t>
            </a:r>
          </a:p>
          <a:p>
            <a:r>
              <a:rPr lang="en-US" dirty="0" smtClean="0"/>
              <a:t>The main problem is network partitions.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227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5326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575194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27591</TotalTime>
  <Pages>12</Pages>
  <Words>1481</Words>
  <Application>Microsoft Macintosh PowerPoint</Application>
  <PresentationFormat>Letter Paper (8.5x11 in)</PresentationFormat>
  <Paragraphs>335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--- 3</vt:lpstr>
      <vt:lpstr>Recap</vt:lpstr>
      <vt:lpstr>Linearizability vs. Sequential Consistency</vt:lpstr>
      <vt:lpstr>Two More Consistency Models</vt:lpstr>
      <vt:lpstr>Causal Consistency</vt:lpstr>
      <vt:lpstr>Causal Consistency</vt:lpstr>
      <vt:lpstr>Causal Consistency Example 2</vt:lpstr>
      <vt:lpstr>Causal Consistency Example 3</vt:lpstr>
      <vt:lpstr>Eventual Consistency</vt:lpstr>
      <vt:lpstr>Dilemma</vt:lpstr>
      <vt:lpstr>CAP Theorem</vt:lpstr>
      <vt:lpstr>Coping with CAP</vt:lpstr>
      <vt:lpstr>CSE 486/586 Administrivia</vt:lpstr>
      <vt:lpstr>Dealing with Network Partitions</vt:lpstr>
      <vt:lpstr>Quorum Approaches</vt:lpstr>
      <vt:lpstr>Static Quorums </vt:lpstr>
      <vt:lpstr>Static Quorums </vt:lpstr>
      <vt:lpstr>Optimistic Quorum Approaches </vt:lpstr>
      <vt:lpstr>View-based Quorum </vt:lpstr>
      <vt:lpstr>Example: View-based Quorum </vt:lpstr>
      <vt:lpstr>Example: View-based Quorum (cont'd)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1179</cp:revision>
  <cp:lastPrinted>2014-04-07T15:51:18Z</cp:lastPrinted>
  <dcterms:created xsi:type="dcterms:W3CDTF">2012-03-21T04:48:11Z</dcterms:created>
  <dcterms:modified xsi:type="dcterms:W3CDTF">2014-04-07T18:39:31Z</dcterms:modified>
  <cp:category/>
</cp:coreProperties>
</file>