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19"/>
  </p:notesMasterIdLst>
  <p:handoutMasterIdLst>
    <p:handoutMasterId r:id="rId20"/>
  </p:handoutMasterIdLst>
  <p:sldIdLst>
    <p:sldId id="322" r:id="rId3"/>
    <p:sldId id="797" r:id="rId4"/>
    <p:sldId id="818" r:id="rId5"/>
    <p:sldId id="819" r:id="rId6"/>
    <p:sldId id="820" r:id="rId7"/>
    <p:sldId id="821" r:id="rId8"/>
    <p:sldId id="822" r:id="rId9"/>
    <p:sldId id="825" r:id="rId10"/>
    <p:sldId id="823" r:id="rId11"/>
    <p:sldId id="824" r:id="rId12"/>
    <p:sldId id="798" r:id="rId13"/>
    <p:sldId id="799" r:id="rId14"/>
    <p:sldId id="800" r:id="rId15"/>
    <p:sldId id="801" r:id="rId16"/>
    <p:sldId id="777" r:id="rId17"/>
    <p:sldId id="584" r:id="rId1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95" d="100"/>
          <a:sy n="95" d="100"/>
        </p:scale>
        <p:origin x="-7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Transactions on Replicated Data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One/Write All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59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An FE (client front end) may communicate with any RM.</a:t>
            </a:r>
          </a:p>
          <a:p>
            <a:pPr lvl="1"/>
            <a:r>
              <a:rPr lang="en-US" dirty="0" smtClean="0"/>
              <a:t>Use view synchronous TO group comm.</a:t>
            </a:r>
          </a:p>
          <a:p>
            <a:r>
              <a:rPr lang="en-US" dirty="0" smtClean="0"/>
              <a:t>Every write operation must be performed at all of the </a:t>
            </a:r>
            <a:r>
              <a:rPr lang="en-US" dirty="0" err="1" smtClean="0"/>
              <a:t>RMs</a:t>
            </a:r>
            <a:endParaRPr lang="en-US" dirty="0" smtClean="0"/>
          </a:p>
          <a:p>
            <a:pPr lvl="1"/>
            <a:r>
              <a:rPr lang="en-US" dirty="0" smtClean="0"/>
              <a:t>Each contacted RM sets a write lock on the object.  </a:t>
            </a:r>
          </a:p>
          <a:p>
            <a:r>
              <a:rPr lang="en-US" dirty="0" smtClean="0"/>
              <a:t>A read operation can be performed at any single RM</a:t>
            </a:r>
          </a:p>
          <a:p>
            <a:pPr lvl="1"/>
            <a:r>
              <a:rPr lang="en-US" dirty="0" smtClean="0"/>
              <a:t>A contacted RM sets a read lock on the object.</a:t>
            </a:r>
          </a:p>
          <a:p>
            <a:r>
              <a:rPr lang="en-US" dirty="0" smtClean="0"/>
              <a:t>Serial equivalence</a:t>
            </a:r>
          </a:p>
          <a:p>
            <a:pPr lvl="1"/>
            <a:r>
              <a:rPr lang="en-US" dirty="0" smtClean="0"/>
              <a:t>Any pair of write operations will require locks at all of the </a:t>
            </a:r>
            <a:r>
              <a:rPr lang="en-US" dirty="0" err="1" smtClean="0"/>
              <a:t>RMs</a:t>
            </a:r>
            <a:r>
              <a:rPr lang="en-US" dirty="0" smtClean="0"/>
              <a:t> </a:t>
            </a:r>
            <a:r>
              <a:rPr lang="en-US" dirty="0" err="1" smtClean="0">
                <a:sym typeface="Wingdings" charset="0"/>
              </a:rPr>
              <a:t></a:t>
            </a:r>
            <a:r>
              <a:rPr lang="en-US" dirty="0" smtClean="0">
                <a:sym typeface="Wingdings" charset="0"/>
              </a:rPr>
              <a:t> not allowed</a:t>
            </a:r>
            <a:endParaRPr lang="en-US" dirty="0" smtClean="0"/>
          </a:p>
          <a:p>
            <a:pPr lvl="1"/>
            <a:r>
              <a:rPr lang="en-US" dirty="0" smtClean="0"/>
              <a:t>A read operation and a write operation will require conflicting locks at some RM </a:t>
            </a:r>
            <a:r>
              <a:rPr lang="en-US" dirty="0" err="1" smtClean="0">
                <a:sym typeface="Wingdings" charset="0"/>
              </a:rPr>
              <a:t></a:t>
            </a:r>
            <a:r>
              <a:rPr lang="en-US" dirty="0" smtClean="0">
                <a:sym typeface="Wingdings" charset="0"/>
              </a:rPr>
              <a:t> not allowed</a:t>
            </a:r>
            <a:endParaRPr lang="en-US" dirty="0" smtClean="0"/>
          </a:p>
          <a:p>
            <a:r>
              <a:rPr lang="en-US" dirty="0" smtClean="0"/>
              <a:t>Consistency</a:t>
            </a:r>
          </a:p>
          <a:p>
            <a:pPr lvl="1"/>
            <a:r>
              <a:rPr lang="en-US" dirty="0" smtClean="0"/>
              <a:t>Sequential consistency</a:t>
            </a:r>
          </a:p>
          <a:p>
            <a:r>
              <a:rPr lang="en-US" dirty="0" smtClean="0"/>
              <a:t>Disadvantage?</a:t>
            </a:r>
          </a:p>
          <a:p>
            <a:pPr lvl="1"/>
            <a:r>
              <a:rPr lang="en-US" dirty="0" smtClean="0"/>
              <a:t>Failures block the system (esp. writes).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841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Available Copies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client</a:t>
            </a:r>
            <a:r>
              <a:rPr lang="fr-FR" altLang="ja-JP" dirty="0" smtClean="0"/>
              <a:t>'</a:t>
            </a:r>
            <a:r>
              <a:rPr lang="en-US" dirty="0" err="1" smtClean="0"/>
              <a:t>s</a:t>
            </a:r>
            <a:r>
              <a:rPr lang="en-US" dirty="0" smtClean="0"/>
              <a:t> read request on an object can be performed by any RM, but a client</a:t>
            </a:r>
            <a:r>
              <a:rPr lang="fr-FR" altLang="ja-JP" dirty="0" smtClean="0"/>
              <a:t>'</a:t>
            </a:r>
            <a:r>
              <a:rPr lang="en-US" dirty="0" err="1" smtClean="0"/>
              <a:t>s</a:t>
            </a:r>
            <a:r>
              <a:rPr lang="en-US" dirty="0" smtClean="0"/>
              <a:t> update request must be performed across all available (i.e., non-faulty) </a:t>
            </a:r>
            <a:r>
              <a:rPr lang="en-US" dirty="0" err="1" smtClean="0"/>
              <a:t>RMs</a:t>
            </a:r>
            <a:r>
              <a:rPr lang="en-US" dirty="0" smtClean="0"/>
              <a:t> in the group.</a:t>
            </a:r>
          </a:p>
          <a:p>
            <a:r>
              <a:rPr lang="en-US" dirty="0" smtClean="0"/>
              <a:t>As long as the set of available </a:t>
            </a:r>
            <a:r>
              <a:rPr lang="en-US" dirty="0" err="1" smtClean="0"/>
              <a:t>RMs</a:t>
            </a:r>
            <a:r>
              <a:rPr lang="en-US" dirty="0" smtClean="0"/>
              <a:t> does not change, local concurrency control achieves one-copy </a:t>
            </a:r>
            <a:r>
              <a:rPr lang="en-US" dirty="0" err="1" smtClean="0"/>
              <a:t>serializability</a:t>
            </a:r>
            <a:r>
              <a:rPr lang="en-US" dirty="0" smtClean="0"/>
              <a:t> in the same way as in read-one/write-all replication. </a:t>
            </a:r>
          </a:p>
          <a:p>
            <a:r>
              <a:rPr lang="en-US" dirty="0" smtClean="0"/>
              <a:t>May not be true if </a:t>
            </a:r>
            <a:r>
              <a:rPr lang="en-US" dirty="0" err="1" smtClean="0"/>
              <a:t>RMs</a:t>
            </a:r>
            <a:r>
              <a:rPr lang="en-US" dirty="0" smtClean="0"/>
              <a:t> fail and recover during conflicting transactions.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387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Available Copies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61975" y="1814513"/>
            <a:ext cx="7883525" cy="3538537"/>
            <a:chOff x="384" y="1143"/>
            <a:chExt cx="5379" cy="2229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019" y="1985"/>
              <a:ext cx="2744" cy="13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85" y="2421"/>
              <a:ext cx="2354" cy="951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56" y="2671"/>
              <a:ext cx="561" cy="63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728" y="2874"/>
              <a:ext cx="249" cy="249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821" y="2915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A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618" y="3124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X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944" y="2671"/>
              <a:ext cx="561" cy="63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3097" y="2047"/>
              <a:ext cx="562" cy="63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523" y="1159"/>
              <a:ext cx="561" cy="62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384" y="1244"/>
              <a:ext cx="1013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3861" y="2655"/>
              <a:ext cx="562" cy="63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Oval 15"/>
            <p:cNvSpPr>
              <a:spLocks noChangeArrowheads="1"/>
            </p:cNvSpPr>
            <p:nvPr/>
          </p:nvSpPr>
          <p:spPr bwMode="auto">
            <a:xfrm>
              <a:off x="4017" y="2827"/>
              <a:ext cx="250" cy="249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3908" y="3108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102" y="2868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066" y="1143"/>
              <a:ext cx="546" cy="624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689" y="1213"/>
              <a:ext cx="1013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4547" y="2117"/>
              <a:ext cx="1060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Replica managers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876" y="1714"/>
              <a:ext cx="72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deposit(A,3);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3175" y="1216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U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1896" y="1216"/>
              <a:ext cx="7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1522" y="2135"/>
              <a:ext cx="72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deposit(B,3);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3861" y="1559"/>
              <a:ext cx="81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getBalance(B)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1522" y="1948"/>
              <a:ext cx="81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getBalance(A)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1351" y="2507"/>
              <a:ext cx="1060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Replica managers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990" y="3124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Y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3144" y="2500"/>
              <a:ext cx="10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M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5031" y="2640"/>
              <a:ext cx="561" cy="63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Oval 31"/>
            <p:cNvSpPr>
              <a:spLocks noChangeArrowheads="1"/>
            </p:cNvSpPr>
            <p:nvPr/>
          </p:nvSpPr>
          <p:spPr bwMode="auto">
            <a:xfrm>
              <a:off x="5187" y="2811"/>
              <a:ext cx="249" cy="250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5272" y="2853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5093" y="3093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N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6" name="Oval 34"/>
            <p:cNvSpPr>
              <a:spLocks noChangeArrowheads="1"/>
            </p:cNvSpPr>
            <p:nvPr/>
          </p:nvSpPr>
          <p:spPr bwMode="auto">
            <a:xfrm>
              <a:off x="1569" y="1439"/>
              <a:ext cx="250" cy="250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auto">
            <a:xfrm>
              <a:off x="3284" y="1424"/>
              <a:ext cx="250" cy="249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auto">
            <a:xfrm>
              <a:off x="2100" y="2820"/>
              <a:ext cx="265" cy="250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2193" y="2884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A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auto">
            <a:xfrm>
              <a:off x="3253" y="2219"/>
              <a:ext cx="250" cy="249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3339" y="2260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2" name="Freeform 40"/>
            <p:cNvSpPr>
              <a:spLocks/>
            </p:cNvSpPr>
            <p:nvPr/>
          </p:nvSpPr>
          <p:spPr bwMode="auto">
            <a:xfrm>
              <a:off x="883" y="2764"/>
              <a:ext cx="78" cy="94"/>
            </a:xfrm>
            <a:custGeom>
              <a:avLst/>
              <a:gdLst>
                <a:gd name="T0" fmla="*/ 47 w 78"/>
                <a:gd name="T1" fmla="*/ 16 h 94"/>
                <a:gd name="T2" fmla="*/ 78 w 78"/>
                <a:gd name="T3" fmla="*/ 32 h 94"/>
                <a:gd name="T4" fmla="*/ 0 w 78"/>
                <a:gd name="T5" fmla="*/ 94 h 94"/>
                <a:gd name="T6" fmla="*/ 32 w 78"/>
                <a:gd name="T7" fmla="*/ 0 h 94"/>
                <a:gd name="T8" fmla="*/ 47 w 78"/>
                <a:gd name="T9" fmla="*/ 16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8"/>
                <a:gd name="T16" fmla="*/ 0 h 94"/>
                <a:gd name="T17" fmla="*/ 78 w 78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8" h="94">
                  <a:moveTo>
                    <a:pt x="47" y="16"/>
                  </a:moveTo>
                  <a:lnTo>
                    <a:pt x="78" y="32"/>
                  </a:lnTo>
                  <a:lnTo>
                    <a:pt x="0" y="94"/>
                  </a:lnTo>
                  <a:lnTo>
                    <a:pt x="32" y="0"/>
                  </a:lnTo>
                  <a:lnTo>
                    <a:pt x="47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41"/>
            <p:cNvSpPr>
              <a:spLocks noChangeShapeType="1"/>
            </p:cNvSpPr>
            <p:nvPr/>
          </p:nvSpPr>
          <p:spPr bwMode="auto">
            <a:xfrm flipH="1">
              <a:off x="930" y="1673"/>
              <a:ext cx="686" cy="109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42"/>
            <p:cNvSpPr>
              <a:spLocks/>
            </p:cNvSpPr>
            <p:nvPr/>
          </p:nvSpPr>
          <p:spPr bwMode="auto">
            <a:xfrm>
              <a:off x="3144" y="2219"/>
              <a:ext cx="94" cy="78"/>
            </a:xfrm>
            <a:custGeom>
              <a:avLst/>
              <a:gdLst>
                <a:gd name="T0" fmla="*/ 0 w 94"/>
                <a:gd name="T1" fmla="*/ 31 h 78"/>
                <a:gd name="T2" fmla="*/ 16 w 94"/>
                <a:gd name="T3" fmla="*/ 0 h 78"/>
                <a:gd name="T4" fmla="*/ 94 w 94"/>
                <a:gd name="T5" fmla="*/ 78 h 78"/>
                <a:gd name="T6" fmla="*/ 0 w 94"/>
                <a:gd name="T7" fmla="*/ 62 h 78"/>
                <a:gd name="T8" fmla="*/ 0 w 94"/>
                <a:gd name="T9" fmla="*/ 31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78"/>
                <a:gd name="T17" fmla="*/ 94 w 94"/>
                <a:gd name="T18" fmla="*/ 78 h 7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78">
                  <a:moveTo>
                    <a:pt x="0" y="31"/>
                  </a:moveTo>
                  <a:lnTo>
                    <a:pt x="16" y="0"/>
                  </a:lnTo>
                  <a:lnTo>
                    <a:pt x="94" y="78"/>
                  </a:lnTo>
                  <a:lnTo>
                    <a:pt x="0" y="62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1819" y="1626"/>
              <a:ext cx="1325" cy="624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44"/>
            <p:cNvSpPr>
              <a:spLocks/>
            </p:cNvSpPr>
            <p:nvPr/>
          </p:nvSpPr>
          <p:spPr bwMode="auto">
            <a:xfrm>
              <a:off x="2302" y="2749"/>
              <a:ext cx="78" cy="93"/>
            </a:xfrm>
            <a:custGeom>
              <a:avLst/>
              <a:gdLst>
                <a:gd name="T0" fmla="*/ 63 w 78"/>
                <a:gd name="T1" fmla="*/ 15 h 93"/>
                <a:gd name="T2" fmla="*/ 78 w 78"/>
                <a:gd name="T3" fmla="*/ 47 h 93"/>
                <a:gd name="T4" fmla="*/ 0 w 78"/>
                <a:gd name="T5" fmla="*/ 93 h 93"/>
                <a:gd name="T6" fmla="*/ 47 w 78"/>
                <a:gd name="T7" fmla="*/ 0 h 93"/>
                <a:gd name="T8" fmla="*/ 63 w 78"/>
                <a:gd name="T9" fmla="*/ 15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8"/>
                <a:gd name="T16" fmla="*/ 0 h 93"/>
                <a:gd name="T17" fmla="*/ 78 w 78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8" h="93">
                  <a:moveTo>
                    <a:pt x="63" y="15"/>
                  </a:moveTo>
                  <a:lnTo>
                    <a:pt x="78" y="47"/>
                  </a:lnTo>
                  <a:lnTo>
                    <a:pt x="0" y="93"/>
                  </a:lnTo>
                  <a:lnTo>
                    <a:pt x="47" y="0"/>
                  </a:lnTo>
                  <a:lnTo>
                    <a:pt x="63" y="15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45"/>
            <p:cNvSpPr>
              <a:spLocks noChangeShapeType="1"/>
            </p:cNvSpPr>
            <p:nvPr/>
          </p:nvSpPr>
          <p:spPr bwMode="auto">
            <a:xfrm flipH="1">
              <a:off x="2365" y="1642"/>
              <a:ext cx="966" cy="1122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6"/>
            <p:cNvSpPr>
              <a:spLocks/>
            </p:cNvSpPr>
            <p:nvPr/>
          </p:nvSpPr>
          <p:spPr bwMode="auto">
            <a:xfrm>
              <a:off x="5109" y="2764"/>
              <a:ext cx="93" cy="78"/>
            </a:xfrm>
            <a:custGeom>
              <a:avLst/>
              <a:gdLst>
                <a:gd name="T0" fmla="*/ 15 w 93"/>
                <a:gd name="T1" fmla="*/ 16 h 78"/>
                <a:gd name="T2" fmla="*/ 31 w 93"/>
                <a:gd name="T3" fmla="*/ 0 h 78"/>
                <a:gd name="T4" fmla="*/ 93 w 93"/>
                <a:gd name="T5" fmla="*/ 78 h 78"/>
                <a:gd name="T6" fmla="*/ 0 w 93"/>
                <a:gd name="T7" fmla="*/ 32 h 78"/>
                <a:gd name="T8" fmla="*/ 15 w 93"/>
                <a:gd name="T9" fmla="*/ 16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3"/>
                <a:gd name="T16" fmla="*/ 0 h 78"/>
                <a:gd name="T17" fmla="*/ 93 w 93"/>
                <a:gd name="T18" fmla="*/ 78 h 7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3" h="78">
                  <a:moveTo>
                    <a:pt x="15" y="16"/>
                  </a:moveTo>
                  <a:lnTo>
                    <a:pt x="31" y="0"/>
                  </a:lnTo>
                  <a:lnTo>
                    <a:pt x="93" y="78"/>
                  </a:lnTo>
                  <a:lnTo>
                    <a:pt x="0" y="32"/>
                  </a:lnTo>
                  <a:lnTo>
                    <a:pt x="15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47"/>
            <p:cNvSpPr>
              <a:spLocks noChangeShapeType="1"/>
            </p:cNvSpPr>
            <p:nvPr/>
          </p:nvSpPr>
          <p:spPr bwMode="auto">
            <a:xfrm>
              <a:off x="3503" y="1626"/>
              <a:ext cx="1621" cy="1154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8"/>
            <p:cNvSpPr>
              <a:spLocks/>
            </p:cNvSpPr>
            <p:nvPr/>
          </p:nvSpPr>
          <p:spPr bwMode="auto">
            <a:xfrm>
              <a:off x="5062" y="2858"/>
              <a:ext cx="93" cy="62"/>
            </a:xfrm>
            <a:custGeom>
              <a:avLst/>
              <a:gdLst>
                <a:gd name="T0" fmla="*/ 0 w 93"/>
                <a:gd name="T1" fmla="*/ 31 h 62"/>
                <a:gd name="T2" fmla="*/ 15 w 93"/>
                <a:gd name="T3" fmla="*/ 0 h 62"/>
                <a:gd name="T4" fmla="*/ 93 w 93"/>
                <a:gd name="T5" fmla="*/ 62 h 62"/>
                <a:gd name="T6" fmla="*/ 0 w 93"/>
                <a:gd name="T7" fmla="*/ 47 h 62"/>
                <a:gd name="T8" fmla="*/ 0 w 93"/>
                <a:gd name="T9" fmla="*/ 31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3"/>
                <a:gd name="T16" fmla="*/ 0 h 62"/>
                <a:gd name="T17" fmla="*/ 93 w 93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3" h="62">
                  <a:moveTo>
                    <a:pt x="0" y="31"/>
                  </a:moveTo>
                  <a:lnTo>
                    <a:pt x="15" y="0"/>
                  </a:lnTo>
                  <a:lnTo>
                    <a:pt x="93" y="62"/>
                  </a:lnTo>
                  <a:lnTo>
                    <a:pt x="0" y="47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>
              <a:off x="3487" y="2375"/>
              <a:ext cx="1575" cy="514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50"/>
            <p:cNvSpPr>
              <a:spLocks/>
            </p:cNvSpPr>
            <p:nvPr/>
          </p:nvSpPr>
          <p:spPr bwMode="auto">
            <a:xfrm>
              <a:off x="3924" y="2811"/>
              <a:ext cx="93" cy="78"/>
            </a:xfrm>
            <a:custGeom>
              <a:avLst/>
              <a:gdLst>
                <a:gd name="T0" fmla="*/ 15 w 93"/>
                <a:gd name="T1" fmla="*/ 16 h 78"/>
                <a:gd name="T2" fmla="*/ 31 w 93"/>
                <a:gd name="T3" fmla="*/ 0 h 78"/>
                <a:gd name="T4" fmla="*/ 93 w 93"/>
                <a:gd name="T5" fmla="*/ 78 h 78"/>
                <a:gd name="T6" fmla="*/ 0 w 93"/>
                <a:gd name="T7" fmla="*/ 47 h 78"/>
                <a:gd name="T8" fmla="*/ 15 w 93"/>
                <a:gd name="T9" fmla="*/ 16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3"/>
                <a:gd name="T16" fmla="*/ 0 h 78"/>
                <a:gd name="T17" fmla="*/ 93 w 93"/>
                <a:gd name="T18" fmla="*/ 78 h 7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3" h="78">
                  <a:moveTo>
                    <a:pt x="15" y="16"/>
                  </a:moveTo>
                  <a:lnTo>
                    <a:pt x="31" y="0"/>
                  </a:lnTo>
                  <a:lnTo>
                    <a:pt x="93" y="78"/>
                  </a:lnTo>
                  <a:lnTo>
                    <a:pt x="0" y="47"/>
                  </a:lnTo>
                  <a:lnTo>
                    <a:pt x="15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Line 51"/>
            <p:cNvSpPr>
              <a:spLocks noChangeShapeType="1"/>
            </p:cNvSpPr>
            <p:nvPr/>
          </p:nvSpPr>
          <p:spPr bwMode="auto">
            <a:xfrm>
              <a:off x="3456" y="2437"/>
              <a:ext cx="483" cy="39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52"/>
            <p:cNvSpPr>
              <a:spLocks/>
            </p:cNvSpPr>
            <p:nvPr/>
          </p:nvSpPr>
          <p:spPr bwMode="auto">
            <a:xfrm>
              <a:off x="993" y="2967"/>
              <a:ext cx="93" cy="62"/>
            </a:xfrm>
            <a:custGeom>
              <a:avLst/>
              <a:gdLst>
                <a:gd name="T0" fmla="*/ 93 w 93"/>
                <a:gd name="T1" fmla="*/ 31 h 62"/>
                <a:gd name="T2" fmla="*/ 93 w 93"/>
                <a:gd name="T3" fmla="*/ 62 h 62"/>
                <a:gd name="T4" fmla="*/ 0 w 93"/>
                <a:gd name="T5" fmla="*/ 47 h 62"/>
                <a:gd name="T6" fmla="*/ 93 w 93"/>
                <a:gd name="T7" fmla="*/ 0 h 62"/>
                <a:gd name="T8" fmla="*/ 93 w 93"/>
                <a:gd name="T9" fmla="*/ 31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3"/>
                <a:gd name="T16" fmla="*/ 0 h 62"/>
                <a:gd name="T17" fmla="*/ 93 w 93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3" h="62">
                  <a:moveTo>
                    <a:pt x="93" y="31"/>
                  </a:moveTo>
                  <a:lnTo>
                    <a:pt x="93" y="62"/>
                  </a:lnTo>
                  <a:lnTo>
                    <a:pt x="0" y="47"/>
                  </a:lnTo>
                  <a:lnTo>
                    <a:pt x="93" y="0"/>
                  </a:lnTo>
                  <a:lnTo>
                    <a:pt x="93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53"/>
            <p:cNvSpPr>
              <a:spLocks noChangeShapeType="1"/>
            </p:cNvSpPr>
            <p:nvPr/>
          </p:nvSpPr>
          <p:spPr bwMode="auto">
            <a:xfrm flipH="1">
              <a:off x="1102" y="2967"/>
              <a:ext cx="982" cy="3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" name="Rectangle 55"/>
          <p:cNvSpPr/>
          <p:nvPr/>
        </p:nvSpPr>
        <p:spPr bwMode="auto">
          <a:xfrm>
            <a:off x="2133600" y="2971800"/>
            <a:ext cx="1447800" cy="4572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5562600" y="2286000"/>
            <a:ext cx="1447800" cy="4572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58" name="Multiply 57"/>
          <p:cNvSpPr/>
          <p:nvPr/>
        </p:nvSpPr>
        <p:spPr bwMode="auto">
          <a:xfrm>
            <a:off x="609600" y="4114800"/>
            <a:ext cx="1219200" cy="11430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59" name="Multiply 58"/>
          <p:cNvSpPr/>
          <p:nvPr/>
        </p:nvSpPr>
        <p:spPr bwMode="auto">
          <a:xfrm>
            <a:off x="7162800" y="4114800"/>
            <a:ext cx="1219200" cy="11430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751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7" grpId="0" animBg="1"/>
      <p:bldP spid="58" grpId="0" animBg="1"/>
      <p:bldP spid="5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Impact of RM Failure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that:</a:t>
            </a:r>
          </a:p>
          <a:p>
            <a:pPr lvl="1"/>
            <a:r>
              <a:rPr lang="en-US" dirty="0" smtClean="0"/>
              <a:t>RM X fails just after T has performed </a:t>
            </a:r>
            <a:r>
              <a:rPr lang="en-US" dirty="0" err="1" smtClean="0"/>
              <a:t>getBalance</a:t>
            </a:r>
            <a:r>
              <a:rPr lang="en-US" dirty="0" smtClean="0"/>
              <a:t>; and</a:t>
            </a:r>
          </a:p>
          <a:p>
            <a:pPr lvl="1"/>
            <a:r>
              <a:rPr lang="en-US" dirty="0" smtClean="0"/>
              <a:t>RM N fails just after U has performed </a:t>
            </a:r>
            <a:r>
              <a:rPr lang="en-US" dirty="0" err="1" smtClean="0"/>
              <a:t>getBalance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Both failures occur before any of the deposit()</a:t>
            </a:r>
            <a:r>
              <a:rPr lang="fr-FR" altLang="ja-JP" dirty="0" smtClean="0"/>
              <a:t>'</a:t>
            </a:r>
            <a:r>
              <a:rPr lang="en-US" dirty="0" err="1" smtClean="0"/>
              <a:t>s</a:t>
            </a:r>
            <a:r>
              <a:rPr lang="en-US" dirty="0" smtClean="0"/>
              <a:t>.</a:t>
            </a:r>
          </a:p>
          <a:p>
            <a:r>
              <a:rPr lang="en-US" dirty="0" smtClean="0"/>
              <a:t>Subsequently:</a:t>
            </a:r>
          </a:p>
          <a:p>
            <a:pPr lvl="1"/>
            <a:r>
              <a:rPr lang="en-US" dirty="0" smtClean="0"/>
              <a:t>T</a:t>
            </a:r>
            <a:r>
              <a:rPr lang="fr-FR" altLang="ja-JP" dirty="0" smtClean="0"/>
              <a:t>'</a:t>
            </a:r>
            <a:r>
              <a:rPr lang="en-US" dirty="0" err="1" smtClean="0"/>
              <a:t>s</a:t>
            </a:r>
            <a:r>
              <a:rPr lang="en-US" dirty="0" smtClean="0"/>
              <a:t> deposit will be performed at </a:t>
            </a:r>
            <a:r>
              <a:rPr lang="en-US" dirty="0" err="1" smtClean="0"/>
              <a:t>RMs</a:t>
            </a:r>
            <a:r>
              <a:rPr lang="en-US" dirty="0" smtClean="0"/>
              <a:t> M and P </a:t>
            </a:r>
          </a:p>
          <a:p>
            <a:pPr lvl="1"/>
            <a:r>
              <a:rPr lang="en-US" dirty="0" smtClean="0"/>
              <a:t>U</a:t>
            </a:r>
            <a:r>
              <a:rPr lang="fr-FR" altLang="ja-JP" dirty="0" smtClean="0"/>
              <a:t>'</a:t>
            </a:r>
            <a:r>
              <a:rPr lang="en-US" dirty="0" err="1" smtClean="0"/>
              <a:t>s</a:t>
            </a:r>
            <a:r>
              <a:rPr lang="en-US" dirty="0" smtClean="0"/>
              <a:t> deposit will be performed at RM Y. </a:t>
            </a:r>
          </a:p>
          <a:p>
            <a:r>
              <a:rPr lang="en-US" dirty="0" smtClean="0"/>
              <a:t>The concurrency control on A at RM X does not prevent transaction U from updating A at RM Y.</a:t>
            </a:r>
          </a:p>
          <a:p>
            <a:r>
              <a:rPr lang="en-US" dirty="0" smtClean="0"/>
              <a:t>Solution: Must also serialize RM crashes and recoveries with respect to entire transactions.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02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Validation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From T</a:t>
            </a:r>
            <a:r>
              <a:rPr lang="fr-FR" altLang="ja-JP" dirty="0" smtClean="0"/>
              <a:t>'</a:t>
            </a:r>
            <a:r>
              <a:rPr lang="en-US" dirty="0" err="1" smtClean="0"/>
              <a:t>s</a:t>
            </a:r>
            <a:r>
              <a:rPr lang="en-US" dirty="0" smtClean="0"/>
              <a:t> perspective,</a:t>
            </a:r>
          </a:p>
          <a:p>
            <a:pPr lvl="1"/>
            <a:r>
              <a:rPr lang="en-US" dirty="0" smtClean="0"/>
              <a:t>T has read from an object at X </a:t>
            </a:r>
            <a:r>
              <a:rPr lang="en-US" dirty="0" err="1" smtClean="0">
                <a:sym typeface="Wingdings" charset="0"/>
              </a:rPr>
              <a:t></a:t>
            </a:r>
            <a:r>
              <a:rPr lang="en-US" dirty="0" smtClean="0"/>
              <a:t> X must have failed after T</a:t>
            </a:r>
            <a:r>
              <a:rPr lang="fr-FR" altLang="ja-JP" dirty="0" smtClean="0"/>
              <a:t>'</a:t>
            </a:r>
            <a:r>
              <a:rPr lang="en-US" dirty="0" err="1" smtClean="0"/>
              <a:t>s</a:t>
            </a:r>
            <a:r>
              <a:rPr lang="en-US" dirty="0" smtClean="0"/>
              <a:t> operation. </a:t>
            </a:r>
          </a:p>
          <a:p>
            <a:pPr lvl="1"/>
            <a:r>
              <a:rPr lang="en-US" dirty="0" smtClean="0"/>
              <a:t>T observes the failure of N when it attempts to update the object B </a:t>
            </a:r>
            <a:r>
              <a:rPr lang="en-US" dirty="0" err="1" smtClean="0">
                <a:sym typeface="Wingdings" charset="0"/>
              </a:rPr>
              <a:t></a:t>
            </a:r>
            <a:r>
              <a:rPr lang="en-US" dirty="0" smtClean="0"/>
              <a:t> N</a:t>
            </a:r>
            <a:r>
              <a:rPr lang="fr-FR" altLang="ja-JP" dirty="0" smtClean="0"/>
              <a:t>'</a:t>
            </a:r>
            <a:r>
              <a:rPr lang="en-US" dirty="0" err="1" smtClean="0"/>
              <a:t>s</a:t>
            </a:r>
            <a:r>
              <a:rPr lang="en-US" dirty="0" smtClean="0"/>
              <a:t> failure must be before T.</a:t>
            </a:r>
          </a:p>
          <a:p>
            <a:pPr lvl="1"/>
            <a:r>
              <a:rPr lang="en-US" dirty="0" smtClean="0"/>
              <a:t>Thus: N fails </a:t>
            </a:r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T reads object A at X; T writes objects B at M and P </a:t>
            </a:r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T commits </a:t>
            </a:r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X fails.</a:t>
            </a:r>
          </a:p>
          <a:p>
            <a:r>
              <a:rPr lang="en-US" dirty="0" smtClean="0"/>
              <a:t>From U</a:t>
            </a:r>
            <a:r>
              <a:rPr lang="fr-FR" altLang="ja-JP" dirty="0" smtClean="0"/>
              <a:t>'</a:t>
            </a:r>
            <a:r>
              <a:rPr lang="en-US" dirty="0" err="1" smtClean="0"/>
              <a:t>s</a:t>
            </a:r>
            <a:r>
              <a:rPr lang="en-US" dirty="0" smtClean="0"/>
              <a:t> perspective,</a:t>
            </a:r>
          </a:p>
          <a:p>
            <a:pPr lvl="1"/>
            <a:r>
              <a:rPr lang="en-US" dirty="0" smtClean="0"/>
              <a:t>Thus: X fails </a:t>
            </a:r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U reads object B at N; U writes object A at Y </a:t>
            </a:r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U commits </a:t>
            </a:r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N fails.</a:t>
            </a:r>
          </a:p>
          <a:p>
            <a:r>
              <a:rPr lang="en-US" dirty="0" smtClean="0"/>
              <a:t>At the time T tries to commit, </a:t>
            </a:r>
          </a:p>
          <a:p>
            <a:pPr lvl="1"/>
            <a:r>
              <a:rPr lang="en-US" dirty="0" smtClean="0"/>
              <a:t>it first checks if N is still not available and if X, M and P are still available. Only then can T commit.</a:t>
            </a:r>
          </a:p>
          <a:p>
            <a:pPr lvl="1"/>
            <a:r>
              <a:rPr lang="en-US" dirty="0" smtClean="0"/>
              <a:t>If T commits, U</a:t>
            </a:r>
            <a:r>
              <a:rPr lang="fr-FR" altLang="ja-JP" dirty="0" smtClean="0"/>
              <a:t>'</a:t>
            </a:r>
            <a:r>
              <a:rPr lang="en-US" dirty="0" err="1" smtClean="0"/>
              <a:t>s</a:t>
            </a:r>
            <a:r>
              <a:rPr lang="en-US" dirty="0" smtClean="0"/>
              <a:t> validation will fail because N has already failed.</a:t>
            </a:r>
          </a:p>
          <a:p>
            <a:r>
              <a:rPr lang="en-US" dirty="0" smtClean="0"/>
              <a:t>Can be combined with 2PC. </a:t>
            </a:r>
          </a:p>
          <a:p>
            <a:r>
              <a:rPr lang="en-US" dirty="0" smtClean="0"/>
              <a:t>Caveat: Local validation may not work if partitions occur in the network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45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Optimistic quorum</a:t>
            </a:r>
          </a:p>
          <a:p>
            <a:r>
              <a:rPr lang="en-US" dirty="0" smtClean="0"/>
              <a:t>Distributed </a:t>
            </a:r>
            <a:r>
              <a:rPr lang="en-US" dirty="0"/>
              <a:t>transactions with replication</a:t>
            </a:r>
          </a:p>
          <a:p>
            <a:pPr lvl="1"/>
            <a:r>
              <a:rPr lang="en-US" dirty="0"/>
              <a:t>One copy serialization</a:t>
            </a:r>
          </a:p>
          <a:p>
            <a:pPr lvl="1"/>
            <a:r>
              <a:rPr lang="en-US" dirty="0"/>
              <a:t>Primary copy replication</a:t>
            </a:r>
          </a:p>
          <a:p>
            <a:pPr lvl="1"/>
            <a:r>
              <a:rPr lang="en-US" dirty="0"/>
              <a:t>Read-one/write-all replication</a:t>
            </a:r>
          </a:p>
          <a:p>
            <a:pPr lvl="1"/>
            <a:r>
              <a:rPr lang="en-US" dirty="0" smtClean="0"/>
              <a:t>Active copies replication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Gossiping?</a:t>
            </a:r>
          </a:p>
          <a:p>
            <a:r>
              <a:rPr lang="en-US" dirty="0" smtClean="0"/>
              <a:t>Dynamo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Gossiping</a:t>
            </a:r>
            <a:r>
              <a:rPr lang="en-US" dirty="0"/>
              <a:t> for membership and failure detection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Consistent hashing</a:t>
            </a:r>
            <a:r>
              <a:rPr lang="en-US" dirty="0"/>
              <a:t> for node &amp; key distribution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Object versioning</a:t>
            </a:r>
            <a:r>
              <a:rPr lang="en-US" dirty="0"/>
              <a:t> for eventually-consistent data objects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Quorums</a:t>
            </a:r>
            <a:r>
              <a:rPr lang="en-US" dirty="0"/>
              <a:t> for partition/failure tolerance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Merkel tree</a:t>
            </a:r>
            <a:r>
              <a:rPr lang="en-US" dirty="0"/>
              <a:t> for resynchronization after failures/</a:t>
            </a:r>
            <a:r>
              <a:rPr lang="en-US" dirty="0" smtClean="0"/>
              <a:t>partitions</a:t>
            </a:r>
          </a:p>
          <a:p>
            <a:r>
              <a:rPr lang="en-US" dirty="0" smtClean="0"/>
              <a:t>Causal consistency?</a:t>
            </a:r>
          </a:p>
          <a:p>
            <a:r>
              <a:rPr lang="en-US" dirty="0" smtClean="0"/>
              <a:t>Eventual consistency?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Transactions on Replicated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08000" y="1866900"/>
            <a:ext cx="8020050" cy="3590925"/>
            <a:chOff x="347" y="1176"/>
            <a:chExt cx="5473" cy="2262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020" y="2030"/>
              <a:ext cx="2800" cy="139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47" y="2473"/>
              <a:ext cx="2389" cy="965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170" y="2726"/>
              <a:ext cx="569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344" y="2932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1945" y="2726"/>
              <a:ext cx="569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auto">
            <a:xfrm>
              <a:off x="2103" y="2900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3115" y="2094"/>
              <a:ext cx="570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Oval 11"/>
            <p:cNvSpPr>
              <a:spLocks noChangeArrowheads="1"/>
            </p:cNvSpPr>
            <p:nvPr/>
          </p:nvSpPr>
          <p:spPr bwMode="auto">
            <a:xfrm>
              <a:off x="3273" y="2268"/>
              <a:ext cx="254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3376" y="2310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410" y="2726"/>
              <a:ext cx="570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Oval 14"/>
            <p:cNvSpPr>
              <a:spLocks noChangeArrowheads="1"/>
            </p:cNvSpPr>
            <p:nvPr/>
          </p:nvSpPr>
          <p:spPr bwMode="auto">
            <a:xfrm>
              <a:off x="568" y="2900"/>
              <a:ext cx="254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661" y="2943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A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1510" y="1200"/>
              <a:ext cx="569" cy="63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502" y="1192"/>
              <a:ext cx="585" cy="648"/>
            </a:xfrm>
            <a:prstGeom prst="rect">
              <a:avLst/>
            </a:prstGeom>
            <a:noFill/>
            <a:ln w="36513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54" y="1246"/>
              <a:ext cx="97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5061" y="2726"/>
              <a:ext cx="569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Oval 20"/>
            <p:cNvSpPr>
              <a:spLocks noChangeArrowheads="1"/>
            </p:cNvSpPr>
            <p:nvPr/>
          </p:nvSpPr>
          <p:spPr bwMode="auto">
            <a:xfrm>
              <a:off x="5219" y="2900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5321" y="2943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3764" y="2726"/>
              <a:ext cx="569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Oval 23"/>
            <p:cNvSpPr>
              <a:spLocks noChangeArrowheads="1"/>
            </p:cNvSpPr>
            <p:nvPr/>
          </p:nvSpPr>
          <p:spPr bwMode="auto">
            <a:xfrm>
              <a:off x="3922" y="2900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4024" y="2943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4439" y="2726"/>
              <a:ext cx="570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Oval 26"/>
            <p:cNvSpPr>
              <a:spLocks noChangeArrowheads="1"/>
            </p:cNvSpPr>
            <p:nvPr/>
          </p:nvSpPr>
          <p:spPr bwMode="auto">
            <a:xfrm>
              <a:off x="4586" y="2900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4689" y="2943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446" y="2974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A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205" y="2943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A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592" y="2243"/>
              <a:ext cx="81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getBalance(A)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357" y="1184"/>
              <a:ext cx="570" cy="63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4349" y="1176"/>
              <a:ext cx="585" cy="649"/>
            </a:xfrm>
            <a:prstGeom prst="rect">
              <a:avLst/>
            </a:prstGeom>
            <a:noFill/>
            <a:ln w="36513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202" y="1262"/>
              <a:ext cx="97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1588" y="2559"/>
              <a:ext cx="103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charset="0"/>
                </a:rPr>
                <a:t>Replica managers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4704" y="2465"/>
              <a:ext cx="103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Replica managers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3186" y="1800"/>
              <a:ext cx="72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deposit(B,3);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4736" y="1487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U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1889" y="1519"/>
              <a:ext cx="7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auto">
            <a:xfrm>
              <a:off x="4412" y="1461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40"/>
            <p:cNvSpPr>
              <a:spLocks/>
            </p:cNvSpPr>
            <p:nvPr/>
          </p:nvSpPr>
          <p:spPr bwMode="auto">
            <a:xfrm>
              <a:off x="1470" y="2805"/>
              <a:ext cx="63" cy="111"/>
            </a:xfrm>
            <a:custGeom>
              <a:avLst/>
              <a:gdLst>
                <a:gd name="T0" fmla="*/ 32 w 63"/>
                <a:gd name="T1" fmla="*/ 16 h 111"/>
                <a:gd name="T2" fmla="*/ 63 w 63"/>
                <a:gd name="T3" fmla="*/ 16 h 111"/>
                <a:gd name="T4" fmla="*/ 16 w 63"/>
                <a:gd name="T5" fmla="*/ 111 h 111"/>
                <a:gd name="T6" fmla="*/ 0 w 63"/>
                <a:gd name="T7" fmla="*/ 0 h 111"/>
                <a:gd name="T8" fmla="*/ 32 w 63"/>
                <a:gd name="T9" fmla="*/ 16 h 1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111"/>
                <a:gd name="T17" fmla="*/ 63 w 63"/>
                <a:gd name="T18" fmla="*/ 111 h 1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111">
                  <a:moveTo>
                    <a:pt x="32" y="16"/>
                  </a:moveTo>
                  <a:lnTo>
                    <a:pt x="63" y="16"/>
                  </a:lnTo>
                  <a:lnTo>
                    <a:pt x="16" y="111"/>
                  </a:lnTo>
                  <a:lnTo>
                    <a:pt x="0" y="0"/>
                  </a:lnTo>
                  <a:lnTo>
                    <a:pt x="32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41"/>
            <p:cNvSpPr>
              <a:spLocks noChangeShapeType="1"/>
            </p:cNvSpPr>
            <p:nvPr/>
          </p:nvSpPr>
          <p:spPr bwMode="auto">
            <a:xfrm flipH="1">
              <a:off x="1502" y="1730"/>
              <a:ext cx="174" cy="107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42"/>
            <p:cNvSpPr>
              <a:spLocks/>
            </p:cNvSpPr>
            <p:nvPr/>
          </p:nvSpPr>
          <p:spPr bwMode="auto">
            <a:xfrm>
              <a:off x="3432" y="2188"/>
              <a:ext cx="95" cy="64"/>
            </a:xfrm>
            <a:custGeom>
              <a:avLst/>
              <a:gdLst>
                <a:gd name="T0" fmla="*/ 79 w 95"/>
                <a:gd name="T1" fmla="*/ 16 h 64"/>
                <a:gd name="T2" fmla="*/ 95 w 95"/>
                <a:gd name="T3" fmla="*/ 48 h 64"/>
                <a:gd name="T4" fmla="*/ 0 w 95"/>
                <a:gd name="T5" fmla="*/ 64 h 64"/>
                <a:gd name="T6" fmla="*/ 79 w 95"/>
                <a:gd name="T7" fmla="*/ 0 h 64"/>
                <a:gd name="T8" fmla="*/ 79 w 95"/>
                <a:gd name="T9" fmla="*/ 16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64"/>
                <a:gd name="T17" fmla="*/ 95 w 95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64">
                  <a:moveTo>
                    <a:pt x="79" y="16"/>
                  </a:moveTo>
                  <a:lnTo>
                    <a:pt x="95" y="48"/>
                  </a:lnTo>
                  <a:lnTo>
                    <a:pt x="0" y="64"/>
                  </a:lnTo>
                  <a:lnTo>
                    <a:pt x="79" y="0"/>
                  </a:lnTo>
                  <a:lnTo>
                    <a:pt x="79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 flipH="1">
              <a:off x="3527" y="1666"/>
              <a:ext cx="901" cy="538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44"/>
            <p:cNvSpPr>
              <a:spLocks/>
            </p:cNvSpPr>
            <p:nvPr/>
          </p:nvSpPr>
          <p:spPr bwMode="auto">
            <a:xfrm>
              <a:off x="5093" y="2916"/>
              <a:ext cx="94" cy="63"/>
            </a:xfrm>
            <a:custGeom>
              <a:avLst/>
              <a:gdLst>
                <a:gd name="T0" fmla="*/ 0 w 94"/>
                <a:gd name="T1" fmla="*/ 32 h 63"/>
                <a:gd name="T2" fmla="*/ 15 w 94"/>
                <a:gd name="T3" fmla="*/ 0 h 63"/>
                <a:gd name="T4" fmla="*/ 94 w 94"/>
                <a:gd name="T5" fmla="*/ 63 h 63"/>
                <a:gd name="T6" fmla="*/ 0 w 94"/>
                <a:gd name="T7" fmla="*/ 48 h 63"/>
                <a:gd name="T8" fmla="*/ 0 w 94"/>
                <a:gd name="T9" fmla="*/ 32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63"/>
                <a:gd name="T17" fmla="*/ 94 w 9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63">
                  <a:moveTo>
                    <a:pt x="0" y="32"/>
                  </a:moveTo>
                  <a:lnTo>
                    <a:pt x="15" y="0"/>
                  </a:lnTo>
                  <a:lnTo>
                    <a:pt x="94" y="63"/>
                  </a:lnTo>
                  <a:lnTo>
                    <a:pt x="0" y="4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45"/>
            <p:cNvSpPr>
              <a:spLocks noChangeShapeType="1"/>
            </p:cNvSpPr>
            <p:nvPr/>
          </p:nvSpPr>
          <p:spPr bwMode="auto">
            <a:xfrm>
              <a:off x="3511" y="2410"/>
              <a:ext cx="1582" cy="538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6"/>
            <p:cNvSpPr>
              <a:spLocks/>
            </p:cNvSpPr>
            <p:nvPr/>
          </p:nvSpPr>
          <p:spPr bwMode="auto">
            <a:xfrm>
              <a:off x="4476" y="2900"/>
              <a:ext cx="95" cy="79"/>
            </a:xfrm>
            <a:custGeom>
              <a:avLst/>
              <a:gdLst>
                <a:gd name="T0" fmla="*/ 0 w 95"/>
                <a:gd name="T1" fmla="*/ 32 h 79"/>
                <a:gd name="T2" fmla="*/ 15 w 95"/>
                <a:gd name="T3" fmla="*/ 0 h 79"/>
                <a:gd name="T4" fmla="*/ 95 w 95"/>
                <a:gd name="T5" fmla="*/ 79 h 79"/>
                <a:gd name="T6" fmla="*/ 0 w 95"/>
                <a:gd name="T7" fmla="*/ 48 h 79"/>
                <a:gd name="T8" fmla="*/ 0 w 95"/>
                <a:gd name="T9" fmla="*/ 32 h 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79"/>
                <a:gd name="T17" fmla="*/ 95 w 95"/>
                <a:gd name="T18" fmla="*/ 79 h 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79">
                  <a:moveTo>
                    <a:pt x="0" y="32"/>
                  </a:moveTo>
                  <a:lnTo>
                    <a:pt x="15" y="0"/>
                  </a:lnTo>
                  <a:lnTo>
                    <a:pt x="95" y="79"/>
                  </a:lnTo>
                  <a:lnTo>
                    <a:pt x="0" y="4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47"/>
            <p:cNvSpPr>
              <a:spLocks noChangeShapeType="1"/>
            </p:cNvSpPr>
            <p:nvPr/>
          </p:nvSpPr>
          <p:spPr bwMode="auto">
            <a:xfrm>
              <a:off x="3511" y="2457"/>
              <a:ext cx="965" cy="47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8"/>
            <p:cNvSpPr>
              <a:spLocks/>
            </p:cNvSpPr>
            <p:nvPr/>
          </p:nvSpPr>
          <p:spPr bwMode="auto">
            <a:xfrm>
              <a:off x="3827" y="2885"/>
              <a:ext cx="95" cy="94"/>
            </a:xfrm>
            <a:custGeom>
              <a:avLst/>
              <a:gdLst>
                <a:gd name="T0" fmla="*/ 16 w 95"/>
                <a:gd name="T1" fmla="*/ 15 h 94"/>
                <a:gd name="T2" fmla="*/ 32 w 95"/>
                <a:gd name="T3" fmla="*/ 0 h 94"/>
                <a:gd name="T4" fmla="*/ 95 w 95"/>
                <a:gd name="T5" fmla="*/ 94 h 94"/>
                <a:gd name="T6" fmla="*/ 0 w 95"/>
                <a:gd name="T7" fmla="*/ 31 h 94"/>
                <a:gd name="T8" fmla="*/ 16 w 95"/>
                <a:gd name="T9" fmla="*/ 15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4"/>
                <a:gd name="T17" fmla="*/ 95 w 95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4">
                  <a:moveTo>
                    <a:pt x="16" y="15"/>
                  </a:moveTo>
                  <a:lnTo>
                    <a:pt x="32" y="0"/>
                  </a:lnTo>
                  <a:lnTo>
                    <a:pt x="95" y="94"/>
                  </a:lnTo>
                  <a:lnTo>
                    <a:pt x="0" y="31"/>
                  </a:lnTo>
                  <a:lnTo>
                    <a:pt x="16" y="15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>
              <a:off x="3463" y="2536"/>
              <a:ext cx="380" cy="364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auto">
            <a:xfrm>
              <a:off x="1581" y="1492"/>
              <a:ext cx="253" cy="254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16783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Correctness with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non-replicated system, transactions appear to be performed one at a time in some order. This is achieved by ensuring a </a:t>
            </a:r>
            <a:r>
              <a:rPr lang="en-US" i="1" dirty="0" smtClean="0">
                <a:solidFill>
                  <a:srgbClr val="0000FF"/>
                </a:solidFill>
              </a:rPr>
              <a:t>serially equivalent</a:t>
            </a:r>
            <a:r>
              <a:rPr lang="en-US" dirty="0" smtClean="0"/>
              <a:t> interleaving of transaction operations.</a:t>
            </a:r>
          </a:p>
          <a:p>
            <a:pPr lvl="1"/>
            <a:r>
              <a:rPr lang="en-US" dirty="0" smtClean="0"/>
              <a:t>Remember serial equivalence?</a:t>
            </a:r>
          </a:p>
          <a:p>
            <a:r>
              <a:rPr lang="en-US" dirty="0" smtClean="0"/>
              <a:t>How can we achieve something similar with replication? What do we want?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One-copy </a:t>
            </a:r>
            <a:r>
              <a:rPr lang="en-US" dirty="0" err="1" smtClean="0">
                <a:solidFill>
                  <a:srgbClr val="FF0000"/>
                </a:solidFill>
              </a:rPr>
              <a:t>serializability</a:t>
            </a:r>
            <a:r>
              <a:rPr lang="en-US" dirty="0" smtClean="0"/>
              <a:t>: The effect of transactions performed by clients on replicated objects should be the same as if they had been performed one at a time on a single set of objects (i.e., 1 replica per object). </a:t>
            </a:r>
          </a:p>
          <a:p>
            <a:pPr lvl="1"/>
            <a:r>
              <a:rPr lang="en-US" dirty="0" smtClean="0"/>
              <a:t>Equivalent to </a:t>
            </a:r>
            <a:r>
              <a:rPr lang="en-US" dirty="0" smtClean="0">
                <a:solidFill>
                  <a:srgbClr val="0000FF"/>
                </a:solidFill>
              </a:rPr>
              <a:t>combining serial equivalence + replication transparency/consistency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497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Revisiting Atomic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Participants need to agree on commit or abort.</a:t>
            </a:r>
          </a:p>
          <a:p>
            <a:r>
              <a:rPr lang="en-US" dirty="0" smtClean="0"/>
              <a:t>One way: use two level nested 2PC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536581" y="3781425"/>
            <a:ext cx="4103077" cy="2209800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675793" y="3883025"/>
            <a:ext cx="835269" cy="1028700"/>
          </a:xfrm>
          <a:prstGeom prst="rect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Oval 11"/>
          <p:cNvSpPr>
            <a:spLocks noChangeArrowheads="1"/>
          </p:cNvSpPr>
          <p:nvPr/>
        </p:nvSpPr>
        <p:spPr bwMode="auto">
          <a:xfrm>
            <a:off x="2907323" y="4159250"/>
            <a:ext cx="372208" cy="401638"/>
          </a:xfrm>
          <a:prstGeom prst="ellipse">
            <a:avLst/>
          </a:prstGeom>
          <a:solidFill>
            <a:srgbClr val="FFFFFF"/>
          </a:solidFill>
          <a:ln w="365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058258" y="4225925"/>
            <a:ext cx="12455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600" i="1">
                <a:solidFill>
                  <a:srgbClr val="000000"/>
                </a:solidFill>
                <a:latin typeface="Arial" charset="0"/>
              </a:rPr>
              <a:t>B</a:t>
            </a:r>
            <a:endParaRPr lang="en-GB" sz="2400" i="1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5527431" y="4886325"/>
            <a:ext cx="833804" cy="1030288"/>
          </a:xfrm>
          <a:prstGeom prst="rect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Oval 20"/>
          <p:cNvSpPr>
            <a:spLocks noChangeArrowheads="1"/>
          </p:cNvSpPr>
          <p:nvPr/>
        </p:nvSpPr>
        <p:spPr bwMode="auto">
          <a:xfrm>
            <a:off x="5758962" y="5162550"/>
            <a:ext cx="370742" cy="401638"/>
          </a:xfrm>
          <a:prstGeom prst="ellipse">
            <a:avLst/>
          </a:prstGeom>
          <a:solidFill>
            <a:srgbClr val="FFFFFF"/>
          </a:solidFill>
          <a:ln w="365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5908431" y="5230813"/>
            <a:ext cx="12455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600" i="1">
                <a:solidFill>
                  <a:srgbClr val="000000"/>
                </a:solidFill>
                <a:latin typeface="Arial" charset="0"/>
              </a:rPr>
              <a:t>B</a:t>
            </a:r>
            <a:endParaRPr lang="en-GB" sz="2400" i="1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3626827" y="4886325"/>
            <a:ext cx="833804" cy="1030288"/>
          </a:xfrm>
          <a:prstGeom prst="rect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Oval 23"/>
          <p:cNvSpPr>
            <a:spLocks noChangeArrowheads="1"/>
          </p:cNvSpPr>
          <p:nvPr/>
        </p:nvSpPr>
        <p:spPr bwMode="auto">
          <a:xfrm>
            <a:off x="3858358" y="5162550"/>
            <a:ext cx="370742" cy="401638"/>
          </a:xfrm>
          <a:prstGeom prst="ellipse">
            <a:avLst/>
          </a:prstGeom>
          <a:solidFill>
            <a:srgbClr val="FFFFFF"/>
          </a:solidFill>
          <a:ln w="365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4007827" y="5230813"/>
            <a:ext cx="12455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600" i="1">
                <a:solidFill>
                  <a:srgbClr val="000000"/>
                </a:solidFill>
                <a:latin typeface="Arial" charset="0"/>
              </a:rPr>
              <a:t>B</a:t>
            </a:r>
            <a:endParaRPr lang="en-GB" sz="2400" i="1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27" name="Rectangle 25"/>
          <p:cNvSpPr>
            <a:spLocks noChangeArrowheads="1"/>
          </p:cNvSpPr>
          <p:nvPr/>
        </p:nvSpPr>
        <p:spPr bwMode="auto">
          <a:xfrm>
            <a:off x="4615962" y="4886325"/>
            <a:ext cx="835269" cy="1030288"/>
          </a:xfrm>
          <a:prstGeom prst="rect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Oval 26"/>
          <p:cNvSpPr>
            <a:spLocks noChangeArrowheads="1"/>
          </p:cNvSpPr>
          <p:nvPr/>
        </p:nvSpPr>
        <p:spPr bwMode="auto">
          <a:xfrm>
            <a:off x="4831373" y="5162550"/>
            <a:ext cx="370742" cy="401638"/>
          </a:xfrm>
          <a:prstGeom prst="ellipse">
            <a:avLst/>
          </a:prstGeom>
          <a:solidFill>
            <a:srgbClr val="FFFFFF"/>
          </a:solidFill>
          <a:ln w="365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Rectangle 27"/>
          <p:cNvSpPr>
            <a:spLocks noChangeArrowheads="1"/>
          </p:cNvSpPr>
          <p:nvPr/>
        </p:nvSpPr>
        <p:spPr bwMode="auto">
          <a:xfrm>
            <a:off x="4982308" y="5230813"/>
            <a:ext cx="12455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600" i="1">
                <a:solidFill>
                  <a:srgbClr val="000000"/>
                </a:solidFill>
                <a:latin typeface="Arial" charset="0"/>
              </a:rPr>
              <a:t>B</a:t>
            </a:r>
            <a:endParaRPr lang="en-GB" sz="2400" i="1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3" name="Rectangle 31"/>
          <p:cNvSpPr>
            <a:spLocks noChangeArrowheads="1"/>
          </p:cNvSpPr>
          <p:nvPr/>
        </p:nvSpPr>
        <p:spPr bwMode="auto">
          <a:xfrm>
            <a:off x="4495800" y="2438400"/>
            <a:ext cx="835269" cy="1004888"/>
          </a:xfrm>
          <a:prstGeom prst="rect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Rectangle 32"/>
          <p:cNvSpPr>
            <a:spLocks noChangeArrowheads="1"/>
          </p:cNvSpPr>
          <p:nvPr/>
        </p:nvSpPr>
        <p:spPr bwMode="auto">
          <a:xfrm>
            <a:off x="4484077" y="2425700"/>
            <a:ext cx="857250" cy="1030288"/>
          </a:xfrm>
          <a:prstGeom prst="rect">
            <a:avLst/>
          </a:prstGeom>
          <a:noFill/>
          <a:ln w="36513">
            <a:solidFill>
              <a:srgbClr val="D9AA7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Rectangle 33"/>
          <p:cNvSpPr>
            <a:spLocks noChangeArrowheads="1"/>
          </p:cNvSpPr>
          <p:nvPr/>
        </p:nvSpPr>
        <p:spPr bwMode="auto">
          <a:xfrm>
            <a:off x="2803281" y="2562225"/>
            <a:ext cx="107210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600" dirty="0" smtClean="0">
                <a:solidFill>
                  <a:srgbClr val="000000"/>
                </a:solidFill>
                <a:latin typeface="Arial" charset="0"/>
              </a:rPr>
              <a:t>Coordinator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7" name="Rectangle 35"/>
          <p:cNvSpPr>
            <a:spLocks noChangeArrowheads="1"/>
          </p:cNvSpPr>
          <p:nvPr/>
        </p:nvSpPr>
        <p:spPr bwMode="auto">
          <a:xfrm>
            <a:off x="5004289" y="4471988"/>
            <a:ext cx="1509346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600">
                <a:solidFill>
                  <a:srgbClr val="000000"/>
                </a:solidFill>
                <a:latin typeface="Arial" charset="0"/>
              </a:rPr>
              <a:t>Replica managers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8" name="Rectangle 36"/>
          <p:cNvSpPr>
            <a:spLocks noChangeArrowheads="1"/>
          </p:cNvSpPr>
          <p:nvPr/>
        </p:nvSpPr>
        <p:spPr bwMode="auto">
          <a:xfrm>
            <a:off x="2779835" y="3416300"/>
            <a:ext cx="121066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i="1" dirty="0" err="1" smtClean="0">
                <a:solidFill>
                  <a:srgbClr val="000000"/>
                </a:solidFill>
              </a:rPr>
              <a:t>canCommit</a:t>
            </a:r>
            <a:r>
              <a:rPr lang="en-GB" i="1" dirty="0" smtClean="0">
                <a:solidFill>
                  <a:srgbClr val="000000"/>
                </a:solidFill>
              </a:rPr>
              <a:t>?</a:t>
            </a:r>
            <a:endParaRPr lang="en-GB" sz="2400" i="1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" name="Rectangle 37"/>
          <p:cNvSpPr>
            <a:spLocks noChangeArrowheads="1"/>
          </p:cNvSpPr>
          <p:nvPr/>
        </p:nvSpPr>
        <p:spPr bwMode="auto">
          <a:xfrm>
            <a:off x="5051181" y="2919413"/>
            <a:ext cx="13481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600" i="1">
                <a:solidFill>
                  <a:srgbClr val="000000"/>
                </a:solidFill>
                <a:latin typeface="Arial" charset="0"/>
              </a:rPr>
              <a:t>U</a:t>
            </a:r>
            <a:endParaRPr lang="en-GB" sz="2400" i="1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4576396" y="2878138"/>
            <a:ext cx="370742" cy="401638"/>
          </a:xfrm>
          <a:prstGeom prst="ellipse">
            <a:avLst/>
          </a:prstGeom>
          <a:solidFill>
            <a:srgbClr val="FFFFFF"/>
          </a:solidFill>
          <a:ln w="365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" name="Freeform 42"/>
          <p:cNvSpPr>
            <a:spLocks/>
          </p:cNvSpPr>
          <p:nvPr/>
        </p:nvSpPr>
        <p:spPr bwMode="auto">
          <a:xfrm>
            <a:off x="3140320" y="4032250"/>
            <a:ext cx="139212" cy="101600"/>
          </a:xfrm>
          <a:custGeom>
            <a:avLst/>
            <a:gdLst>
              <a:gd name="T0" fmla="*/ 79 w 95"/>
              <a:gd name="T1" fmla="*/ 16 h 64"/>
              <a:gd name="T2" fmla="*/ 95 w 95"/>
              <a:gd name="T3" fmla="*/ 48 h 64"/>
              <a:gd name="T4" fmla="*/ 0 w 95"/>
              <a:gd name="T5" fmla="*/ 64 h 64"/>
              <a:gd name="T6" fmla="*/ 79 w 95"/>
              <a:gd name="T7" fmla="*/ 0 h 64"/>
              <a:gd name="T8" fmla="*/ 79 w 95"/>
              <a:gd name="T9" fmla="*/ 16 h 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5"/>
              <a:gd name="T16" fmla="*/ 0 h 64"/>
              <a:gd name="T17" fmla="*/ 95 w 95"/>
              <a:gd name="T18" fmla="*/ 64 h 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5" h="64">
                <a:moveTo>
                  <a:pt x="79" y="16"/>
                </a:moveTo>
                <a:lnTo>
                  <a:pt x="95" y="48"/>
                </a:lnTo>
                <a:lnTo>
                  <a:pt x="0" y="64"/>
                </a:lnTo>
                <a:lnTo>
                  <a:pt x="79" y="0"/>
                </a:lnTo>
                <a:lnTo>
                  <a:pt x="79" y="16"/>
                </a:lnTo>
                <a:close/>
              </a:path>
            </a:pathLst>
          </a:custGeom>
          <a:solidFill>
            <a:srgbClr val="000000"/>
          </a:solidFill>
          <a:ln w="365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" name="Line 43"/>
          <p:cNvSpPr>
            <a:spLocks noChangeShapeType="1"/>
          </p:cNvSpPr>
          <p:nvPr/>
        </p:nvSpPr>
        <p:spPr bwMode="auto">
          <a:xfrm flipH="1">
            <a:off x="3279531" y="3203575"/>
            <a:ext cx="1320312" cy="854075"/>
          </a:xfrm>
          <a:prstGeom prst="line">
            <a:avLst/>
          </a:prstGeom>
          <a:noFill/>
          <a:ln w="365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Freeform 44"/>
          <p:cNvSpPr>
            <a:spLocks/>
          </p:cNvSpPr>
          <p:nvPr/>
        </p:nvSpPr>
        <p:spPr bwMode="auto">
          <a:xfrm>
            <a:off x="5574323" y="5187950"/>
            <a:ext cx="137746" cy="100013"/>
          </a:xfrm>
          <a:custGeom>
            <a:avLst/>
            <a:gdLst>
              <a:gd name="T0" fmla="*/ 0 w 94"/>
              <a:gd name="T1" fmla="*/ 32 h 63"/>
              <a:gd name="T2" fmla="*/ 15 w 94"/>
              <a:gd name="T3" fmla="*/ 0 h 63"/>
              <a:gd name="T4" fmla="*/ 94 w 94"/>
              <a:gd name="T5" fmla="*/ 63 h 63"/>
              <a:gd name="T6" fmla="*/ 0 w 94"/>
              <a:gd name="T7" fmla="*/ 48 h 63"/>
              <a:gd name="T8" fmla="*/ 0 w 94"/>
              <a:gd name="T9" fmla="*/ 32 h 6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4"/>
              <a:gd name="T16" fmla="*/ 0 h 63"/>
              <a:gd name="T17" fmla="*/ 94 w 94"/>
              <a:gd name="T18" fmla="*/ 63 h 6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4" h="63">
                <a:moveTo>
                  <a:pt x="0" y="32"/>
                </a:moveTo>
                <a:lnTo>
                  <a:pt x="15" y="0"/>
                </a:lnTo>
                <a:lnTo>
                  <a:pt x="94" y="63"/>
                </a:lnTo>
                <a:lnTo>
                  <a:pt x="0" y="48"/>
                </a:lnTo>
                <a:lnTo>
                  <a:pt x="0" y="32"/>
                </a:lnTo>
                <a:close/>
              </a:path>
            </a:pathLst>
          </a:custGeom>
          <a:solidFill>
            <a:srgbClr val="000000"/>
          </a:solidFill>
          <a:ln w="365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" name="Line 45"/>
          <p:cNvSpPr>
            <a:spLocks noChangeShapeType="1"/>
          </p:cNvSpPr>
          <p:nvPr/>
        </p:nvSpPr>
        <p:spPr bwMode="auto">
          <a:xfrm>
            <a:off x="3256085" y="4384675"/>
            <a:ext cx="2318238" cy="854075"/>
          </a:xfrm>
          <a:prstGeom prst="line">
            <a:avLst/>
          </a:prstGeom>
          <a:noFill/>
          <a:ln w="365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Freeform 46"/>
          <p:cNvSpPr>
            <a:spLocks/>
          </p:cNvSpPr>
          <p:nvPr/>
        </p:nvSpPr>
        <p:spPr bwMode="auto">
          <a:xfrm>
            <a:off x="4670181" y="5162550"/>
            <a:ext cx="139212" cy="125413"/>
          </a:xfrm>
          <a:custGeom>
            <a:avLst/>
            <a:gdLst>
              <a:gd name="T0" fmla="*/ 0 w 95"/>
              <a:gd name="T1" fmla="*/ 32 h 79"/>
              <a:gd name="T2" fmla="*/ 15 w 95"/>
              <a:gd name="T3" fmla="*/ 0 h 79"/>
              <a:gd name="T4" fmla="*/ 95 w 95"/>
              <a:gd name="T5" fmla="*/ 79 h 79"/>
              <a:gd name="T6" fmla="*/ 0 w 95"/>
              <a:gd name="T7" fmla="*/ 48 h 79"/>
              <a:gd name="T8" fmla="*/ 0 w 95"/>
              <a:gd name="T9" fmla="*/ 32 h 7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5"/>
              <a:gd name="T16" fmla="*/ 0 h 79"/>
              <a:gd name="T17" fmla="*/ 95 w 95"/>
              <a:gd name="T18" fmla="*/ 79 h 7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5" h="79">
                <a:moveTo>
                  <a:pt x="0" y="32"/>
                </a:moveTo>
                <a:lnTo>
                  <a:pt x="15" y="0"/>
                </a:lnTo>
                <a:lnTo>
                  <a:pt x="95" y="79"/>
                </a:lnTo>
                <a:lnTo>
                  <a:pt x="0" y="48"/>
                </a:lnTo>
                <a:lnTo>
                  <a:pt x="0" y="32"/>
                </a:lnTo>
                <a:close/>
              </a:path>
            </a:pathLst>
          </a:custGeom>
          <a:solidFill>
            <a:srgbClr val="000000"/>
          </a:solidFill>
          <a:ln w="365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" name="Line 47"/>
          <p:cNvSpPr>
            <a:spLocks noChangeShapeType="1"/>
          </p:cNvSpPr>
          <p:nvPr/>
        </p:nvSpPr>
        <p:spPr bwMode="auto">
          <a:xfrm>
            <a:off x="3256085" y="4459288"/>
            <a:ext cx="1414096" cy="754063"/>
          </a:xfrm>
          <a:prstGeom prst="line">
            <a:avLst/>
          </a:prstGeom>
          <a:noFill/>
          <a:ln w="365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Freeform 48"/>
          <p:cNvSpPr>
            <a:spLocks/>
          </p:cNvSpPr>
          <p:nvPr/>
        </p:nvSpPr>
        <p:spPr bwMode="auto">
          <a:xfrm>
            <a:off x="3719146" y="5138738"/>
            <a:ext cx="139212" cy="149225"/>
          </a:xfrm>
          <a:custGeom>
            <a:avLst/>
            <a:gdLst>
              <a:gd name="T0" fmla="*/ 16 w 95"/>
              <a:gd name="T1" fmla="*/ 15 h 94"/>
              <a:gd name="T2" fmla="*/ 32 w 95"/>
              <a:gd name="T3" fmla="*/ 0 h 94"/>
              <a:gd name="T4" fmla="*/ 95 w 95"/>
              <a:gd name="T5" fmla="*/ 94 h 94"/>
              <a:gd name="T6" fmla="*/ 0 w 95"/>
              <a:gd name="T7" fmla="*/ 31 h 94"/>
              <a:gd name="T8" fmla="*/ 16 w 95"/>
              <a:gd name="T9" fmla="*/ 15 h 9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5"/>
              <a:gd name="T16" fmla="*/ 0 h 94"/>
              <a:gd name="T17" fmla="*/ 95 w 95"/>
              <a:gd name="T18" fmla="*/ 94 h 9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5" h="94">
                <a:moveTo>
                  <a:pt x="16" y="15"/>
                </a:moveTo>
                <a:lnTo>
                  <a:pt x="32" y="0"/>
                </a:lnTo>
                <a:lnTo>
                  <a:pt x="95" y="94"/>
                </a:lnTo>
                <a:lnTo>
                  <a:pt x="0" y="31"/>
                </a:lnTo>
                <a:lnTo>
                  <a:pt x="16" y="15"/>
                </a:lnTo>
                <a:close/>
              </a:path>
            </a:pathLst>
          </a:custGeom>
          <a:solidFill>
            <a:srgbClr val="000000"/>
          </a:solidFill>
          <a:ln w="365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" name="Line 49"/>
          <p:cNvSpPr>
            <a:spLocks noChangeShapeType="1"/>
          </p:cNvSpPr>
          <p:nvPr/>
        </p:nvSpPr>
        <p:spPr bwMode="auto">
          <a:xfrm>
            <a:off x="3185746" y="4584700"/>
            <a:ext cx="556846" cy="577850"/>
          </a:xfrm>
          <a:prstGeom prst="line">
            <a:avLst/>
          </a:prstGeom>
          <a:noFill/>
          <a:ln w="365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Rectangle 36"/>
          <p:cNvSpPr>
            <a:spLocks noChangeArrowheads="1"/>
          </p:cNvSpPr>
          <p:nvPr/>
        </p:nvSpPr>
        <p:spPr bwMode="auto">
          <a:xfrm>
            <a:off x="3742334" y="4325779"/>
            <a:ext cx="121066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i="1" dirty="0" err="1" smtClean="0">
                <a:solidFill>
                  <a:srgbClr val="000000"/>
                </a:solidFill>
              </a:rPr>
              <a:t>canCommit</a:t>
            </a:r>
            <a:r>
              <a:rPr lang="en-GB" i="1" dirty="0" smtClean="0">
                <a:solidFill>
                  <a:srgbClr val="000000"/>
                </a:solidFill>
              </a:rPr>
              <a:t>?</a:t>
            </a:r>
            <a:endParaRPr lang="en-GB" sz="2400" i="1" dirty="0">
              <a:solidFill>
                <a:schemeClr val="tx1"/>
              </a:solidFill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258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Revisiting Atomic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first phase, the coordinator sends the </a:t>
            </a:r>
            <a:r>
              <a:rPr lang="en-US" dirty="0" err="1" smtClean="0">
                <a:solidFill>
                  <a:srgbClr val="0000FF"/>
                </a:solidFill>
              </a:rPr>
              <a:t>canCommit</a:t>
            </a:r>
            <a:r>
              <a:rPr lang="en-US" dirty="0" smtClean="0"/>
              <a:t>? command to the participants, each of which then passes it onto the other </a:t>
            </a:r>
            <a:r>
              <a:rPr lang="en-US" dirty="0" err="1" smtClean="0"/>
              <a:t>RMs</a:t>
            </a:r>
            <a:r>
              <a:rPr lang="en-US" dirty="0" smtClean="0"/>
              <a:t> involved (e.g., by using view synchronous communication) and collects their replies before replying to the coordinator.</a:t>
            </a:r>
          </a:p>
          <a:p>
            <a:r>
              <a:rPr lang="en-US" dirty="0" smtClean="0"/>
              <a:t>In the second phase, the coordinator sends the </a:t>
            </a:r>
            <a:r>
              <a:rPr lang="en-US" dirty="0" err="1" smtClean="0">
                <a:solidFill>
                  <a:srgbClr val="0000FF"/>
                </a:solidFill>
              </a:rPr>
              <a:t>doCommit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or </a:t>
            </a:r>
            <a:r>
              <a:rPr lang="en-US" dirty="0" err="1" smtClean="0">
                <a:solidFill>
                  <a:srgbClr val="0000FF"/>
                </a:solidFill>
              </a:rPr>
              <a:t>doAbort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request, which is passed onto the members of the groups of </a:t>
            </a:r>
            <a:r>
              <a:rPr lang="en-US" dirty="0" err="1" smtClean="0"/>
              <a:t>RMs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285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Copy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 client requests are directed to a single primary RM.</a:t>
            </a:r>
          </a:p>
          <a:p>
            <a:r>
              <a:rPr lang="en-US" dirty="0" smtClean="0"/>
              <a:t>Concurrency control is applied at the primary.</a:t>
            </a:r>
          </a:p>
          <a:p>
            <a:pPr lvl="1"/>
            <a:r>
              <a:rPr lang="en-US" dirty="0" smtClean="0"/>
              <a:t>Let’s assume we use strict two-phase locking.</a:t>
            </a:r>
          </a:p>
          <a:p>
            <a:r>
              <a:rPr lang="en-US" dirty="0" smtClean="0"/>
              <a:t>To commit a transaction, the primary communicates with the backup </a:t>
            </a:r>
            <a:r>
              <a:rPr lang="en-US" dirty="0" err="1" smtClean="0"/>
              <a:t>RMs</a:t>
            </a:r>
            <a:r>
              <a:rPr lang="en-US" dirty="0" smtClean="0"/>
              <a:t> and replies to the client.</a:t>
            </a:r>
          </a:p>
          <a:p>
            <a:r>
              <a:rPr lang="en-US" dirty="0" smtClean="0"/>
              <a:t>Communication is view synchronous totally-ordered group comm.</a:t>
            </a:r>
          </a:p>
          <a:p>
            <a:r>
              <a:rPr lang="en-US" dirty="0" smtClean="0"/>
              <a:t>One-copy </a:t>
            </a:r>
            <a:r>
              <a:rPr lang="en-US" dirty="0" err="1" smtClean="0"/>
              <a:t>serializability</a:t>
            </a:r>
            <a:endParaRPr lang="en-US" dirty="0" smtClean="0"/>
          </a:p>
          <a:p>
            <a:pPr lvl="1"/>
            <a:r>
              <a:rPr lang="en-US" dirty="0" smtClean="0"/>
              <a:t>View synchronous TO group comm.</a:t>
            </a:r>
          </a:p>
          <a:p>
            <a:pPr lvl="1"/>
            <a:r>
              <a:rPr lang="en-US" dirty="0" smtClean="0">
                <a:sym typeface="Wingdings" charset="0"/>
              </a:rPr>
              <a:t>Strict two-phase locking at the primary</a:t>
            </a:r>
          </a:p>
          <a:p>
            <a:r>
              <a:rPr lang="en-US" dirty="0" smtClean="0">
                <a:sym typeface="Wingdings" charset="0"/>
              </a:rPr>
              <a:t>Disadvantage?</a:t>
            </a:r>
          </a:p>
          <a:p>
            <a:pPr lvl="1"/>
            <a:r>
              <a:rPr lang="en-US" dirty="0" smtClean="0">
                <a:sym typeface="Wingdings" charset="0"/>
              </a:rPr>
              <a:t>Performance is low since primary RM is bottleneck.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586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PA4 will be released soon!</a:t>
            </a:r>
          </a:p>
          <a:p>
            <a:r>
              <a:rPr lang="en-US" dirty="0" smtClean="0"/>
              <a:t>Midterm </a:t>
            </a:r>
            <a:r>
              <a:rPr lang="en-US" smtClean="0"/>
              <a:t>grading update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295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One/Write All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054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An FE (client front end) may communicate with any RM.</a:t>
            </a:r>
          </a:p>
          <a:p>
            <a:r>
              <a:rPr lang="en-US" sz="2000" dirty="0" smtClean="0"/>
              <a:t>Every write operation must be performed at all of the </a:t>
            </a:r>
            <a:r>
              <a:rPr lang="en-US" sz="2000" dirty="0" err="1" smtClean="0"/>
              <a:t>RMs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A read operation can be performed at any single RM.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08000" y="2590800"/>
            <a:ext cx="8020050" cy="3590925"/>
            <a:chOff x="347" y="1176"/>
            <a:chExt cx="5473" cy="2262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020" y="2030"/>
              <a:ext cx="2800" cy="139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47" y="2473"/>
              <a:ext cx="2389" cy="965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170" y="2726"/>
              <a:ext cx="569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344" y="2932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1945" y="2726"/>
              <a:ext cx="569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auto">
            <a:xfrm>
              <a:off x="2103" y="2900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3115" y="2094"/>
              <a:ext cx="570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Oval 11"/>
            <p:cNvSpPr>
              <a:spLocks noChangeArrowheads="1"/>
            </p:cNvSpPr>
            <p:nvPr/>
          </p:nvSpPr>
          <p:spPr bwMode="auto">
            <a:xfrm>
              <a:off x="3273" y="2268"/>
              <a:ext cx="254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3376" y="2310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410" y="2726"/>
              <a:ext cx="570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Oval 14"/>
            <p:cNvSpPr>
              <a:spLocks noChangeArrowheads="1"/>
            </p:cNvSpPr>
            <p:nvPr/>
          </p:nvSpPr>
          <p:spPr bwMode="auto">
            <a:xfrm>
              <a:off x="568" y="2900"/>
              <a:ext cx="254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661" y="2943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A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1510" y="1200"/>
              <a:ext cx="569" cy="63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502" y="1192"/>
              <a:ext cx="585" cy="648"/>
            </a:xfrm>
            <a:prstGeom prst="rect">
              <a:avLst/>
            </a:prstGeom>
            <a:noFill/>
            <a:ln w="36513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54" y="1246"/>
              <a:ext cx="97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5061" y="2726"/>
              <a:ext cx="569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Oval 20"/>
            <p:cNvSpPr>
              <a:spLocks noChangeArrowheads="1"/>
            </p:cNvSpPr>
            <p:nvPr/>
          </p:nvSpPr>
          <p:spPr bwMode="auto">
            <a:xfrm>
              <a:off x="5219" y="2900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5321" y="2943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3764" y="2726"/>
              <a:ext cx="569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Oval 23"/>
            <p:cNvSpPr>
              <a:spLocks noChangeArrowheads="1"/>
            </p:cNvSpPr>
            <p:nvPr/>
          </p:nvSpPr>
          <p:spPr bwMode="auto">
            <a:xfrm>
              <a:off x="3922" y="2900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4024" y="2943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4439" y="2726"/>
              <a:ext cx="570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Oval 26"/>
            <p:cNvSpPr>
              <a:spLocks noChangeArrowheads="1"/>
            </p:cNvSpPr>
            <p:nvPr/>
          </p:nvSpPr>
          <p:spPr bwMode="auto">
            <a:xfrm>
              <a:off x="4586" y="2900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4689" y="2943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446" y="2974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A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205" y="2943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A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592" y="2243"/>
              <a:ext cx="81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getBalance(A)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357" y="1184"/>
              <a:ext cx="570" cy="63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4349" y="1176"/>
              <a:ext cx="585" cy="649"/>
            </a:xfrm>
            <a:prstGeom prst="rect">
              <a:avLst/>
            </a:prstGeom>
            <a:noFill/>
            <a:ln w="36513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202" y="1262"/>
              <a:ext cx="97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1588" y="2559"/>
              <a:ext cx="103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charset="0"/>
                </a:rPr>
                <a:t>Replica managers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4704" y="2465"/>
              <a:ext cx="103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Replica managers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3186" y="1800"/>
              <a:ext cx="72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deposit(B,3);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4736" y="1487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U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1889" y="1519"/>
              <a:ext cx="7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auto">
            <a:xfrm>
              <a:off x="4412" y="1461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40"/>
            <p:cNvSpPr>
              <a:spLocks/>
            </p:cNvSpPr>
            <p:nvPr/>
          </p:nvSpPr>
          <p:spPr bwMode="auto">
            <a:xfrm>
              <a:off x="1470" y="2805"/>
              <a:ext cx="63" cy="111"/>
            </a:xfrm>
            <a:custGeom>
              <a:avLst/>
              <a:gdLst>
                <a:gd name="T0" fmla="*/ 32 w 63"/>
                <a:gd name="T1" fmla="*/ 16 h 111"/>
                <a:gd name="T2" fmla="*/ 63 w 63"/>
                <a:gd name="T3" fmla="*/ 16 h 111"/>
                <a:gd name="T4" fmla="*/ 16 w 63"/>
                <a:gd name="T5" fmla="*/ 111 h 111"/>
                <a:gd name="T6" fmla="*/ 0 w 63"/>
                <a:gd name="T7" fmla="*/ 0 h 111"/>
                <a:gd name="T8" fmla="*/ 32 w 63"/>
                <a:gd name="T9" fmla="*/ 16 h 1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111"/>
                <a:gd name="T17" fmla="*/ 63 w 63"/>
                <a:gd name="T18" fmla="*/ 111 h 1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111">
                  <a:moveTo>
                    <a:pt x="32" y="16"/>
                  </a:moveTo>
                  <a:lnTo>
                    <a:pt x="63" y="16"/>
                  </a:lnTo>
                  <a:lnTo>
                    <a:pt x="16" y="111"/>
                  </a:lnTo>
                  <a:lnTo>
                    <a:pt x="0" y="0"/>
                  </a:lnTo>
                  <a:lnTo>
                    <a:pt x="32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41"/>
            <p:cNvSpPr>
              <a:spLocks noChangeShapeType="1"/>
            </p:cNvSpPr>
            <p:nvPr/>
          </p:nvSpPr>
          <p:spPr bwMode="auto">
            <a:xfrm flipH="1">
              <a:off x="1502" y="1730"/>
              <a:ext cx="174" cy="107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42"/>
            <p:cNvSpPr>
              <a:spLocks/>
            </p:cNvSpPr>
            <p:nvPr/>
          </p:nvSpPr>
          <p:spPr bwMode="auto">
            <a:xfrm>
              <a:off x="3432" y="2188"/>
              <a:ext cx="95" cy="64"/>
            </a:xfrm>
            <a:custGeom>
              <a:avLst/>
              <a:gdLst>
                <a:gd name="T0" fmla="*/ 79 w 95"/>
                <a:gd name="T1" fmla="*/ 16 h 64"/>
                <a:gd name="T2" fmla="*/ 95 w 95"/>
                <a:gd name="T3" fmla="*/ 48 h 64"/>
                <a:gd name="T4" fmla="*/ 0 w 95"/>
                <a:gd name="T5" fmla="*/ 64 h 64"/>
                <a:gd name="T6" fmla="*/ 79 w 95"/>
                <a:gd name="T7" fmla="*/ 0 h 64"/>
                <a:gd name="T8" fmla="*/ 79 w 95"/>
                <a:gd name="T9" fmla="*/ 16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64"/>
                <a:gd name="T17" fmla="*/ 95 w 95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64">
                  <a:moveTo>
                    <a:pt x="79" y="16"/>
                  </a:moveTo>
                  <a:lnTo>
                    <a:pt x="95" y="48"/>
                  </a:lnTo>
                  <a:lnTo>
                    <a:pt x="0" y="64"/>
                  </a:lnTo>
                  <a:lnTo>
                    <a:pt x="79" y="0"/>
                  </a:lnTo>
                  <a:lnTo>
                    <a:pt x="79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 flipH="1">
              <a:off x="3527" y="1666"/>
              <a:ext cx="901" cy="538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44"/>
            <p:cNvSpPr>
              <a:spLocks/>
            </p:cNvSpPr>
            <p:nvPr/>
          </p:nvSpPr>
          <p:spPr bwMode="auto">
            <a:xfrm>
              <a:off x="5093" y="2916"/>
              <a:ext cx="94" cy="63"/>
            </a:xfrm>
            <a:custGeom>
              <a:avLst/>
              <a:gdLst>
                <a:gd name="T0" fmla="*/ 0 w 94"/>
                <a:gd name="T1" fmla="*/ 32 h 63"/>
                <a:gd name="T2" fmla="*/ 15 w 94"/>
                <a:gd name="T3" fmla="*/ 0 h 63"/>
                <a:gd name="T4" fmla="*/ 94 w 94"/>
                <a:gd name="T5" fmla="*/ 63 h 63"/>
                <a:gd name="T6" fmla="*/ 0 w 94"/>
                <a:gd name="T7" fmla="*/ 48 h 63"/>
                <a:gd name="T8" fmla="*/ 0 w 94"/>
                <a:gd name="T9" fmla="*/ 32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63"/>
                <a:gd name="T17" fmla="*/ 94 w 9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63">
                  <a:moveTo>
                    <a:pt x="0" y="32"/>
                  </a:moveTo>
                  <a:lnTo>
                    <a:pt x="15" y="0"/>
                  </a:lnTo>
                  <a:lnTo>
                    <a:pt x="94" y="63"/>
                  </a:lnTo>
                  <a:lnTo>
                    <a:pt x="0" y="4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45"/>
            <p:cNvSpPr>
              <a:spLocks noChangeShapeType="1"/>
            </p:cNvSpPr>
            <p:nvPr/>
          </p:nvSpPr>
          <p:spPr bwMode="auto">
            <a:xfrm>
              <a:off x="3511" y="2410"/>
              <a:ext cx="1582" cy="538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6"/>
            <p:cNvSpPr>
              <a:spLocks/>
            </p:cNvSpPr>
            <p:nvPr/>
          </p:nvSpPr>
          <p:spPr bwMode="auto">
            <a:xfrm>
              <a:off x="4476" y="2900"/>
              <a:ext cx="95" cy="79"/>
            </a:xfrm>
            <a:custGeom>
              <a:avLst/>
              <a:gdLst>
                <a:gd name="T0" fmla="*/ 0 w 95"/>
                <a:gd name="T1" fmla="*/ 32 h 79"/>
                <a:gd name="T2" fmla="*/ 15 w 95"/>
                <a:gd name="T3" fmla="*/ 0 h 79"/>
                <a:gd name="T4" fmla="*/ 95 w 95"/>
                <a:gd name="T5" fmla="*/ 79 h 79"/>
                <a:gd name="T6" fmla="*/ 0 w 95"/>
                <a:gd name="T7" fmla="*/ 48 h 79"/>
                <a:gd name="T8" fmla="*/ 0 w 95"/>
                <a:gd name="T9" fmla="*/ 32 h 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79"/>
                <a:gd name="T17" fmla="*/ 95 w 95"/>
                <a:gd name="T18" fmla="*/ 79 h 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79">
                  <a:moveTo>
                    <a:pt x="0" y="32"/>
                  </a:moveTo>
                  <a:lnTo>
                    <a:pt x="15" y="0"/>
                  </a:lnTo>
                  <a:lnTo>
                    <a:pt x="95" y="79"/>
                  </a:lnTo>
                  <a:lnTo>
                    <a:pt x="0" y="4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47"/>
            <p:cNvSpPr>
              <a:spLocks noChangeShapeType="1"/>
            </p:cNvSpPr>
            <p:nvPr/>
          </p:nvSpPr>
          <p:spPr bwMode="auto">
            <a:xfrm>
              <a:off x="3511" y="2457"/>
              <a:ext cx="965" cy="47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8"/>
            <p:cNvSpPr>
              <a:spLocks/>
            </p:cNvSpPr>
            <p:nvPr/>
          </p:nvSpPr>
          <p:spPr bwMode="auto">
            <a:xfrm>
              <a:off x="3827" y="2885"/>
              <a:ext cx="95" cy="94"/>
            </a:xfrm>
            <a:custGeom>
              <a:avLst/>
              <a:gdLst>
                <a:gd name="T0" fmla="*/ 16 w 95"/>
                <a:gd name="T1" fmla="*/ 15 h 94"/>
                <a:gd name="T2" fmla="*/ 32 w 95"/>
                <a:gd name="T3" fmla="*/ 0 h 94"/>
                <a:gd name="T4" fmla="*/ 95 w 95"/>
                <a:gd name="T5" fmla="*/ 94 h 94"/>
                <a:gd name="T6" fmla="*/ 0 w 95"/>
                <a:gd name="T7" fmla="*/ 31 h 94"/>
                <a:gd name="T8" fmla="*/ 16 w 95"/>
                <a:gd name="T9" fmla="*/ 15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4"/>
                <a:gd name="T17" fmla="*/ 95 w 95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4">
                  <a:moveTo>
                    <a:pt x="16" y="15"/>
                  </a:moveTo>
                  <a:lnTo>
                    <a:pt x="32" y="0"/>
                  </a:lnTo>
                  <a:lnTo>
                    <a:pt x="95" y="94"/>
                  </a:lnTo>
                  <a:lnTo>
                    <a:pt x="0" y="31"/>
                  </a:lnTo>
                  <a:lnTo>
                    <a:pt x="16" y="15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>
              <a:off x="3463" y="2536"/>
              <a:ext cx="380" cy="364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auto">
            <a:xfrm>
              <a:off x="1581" y="1492"/>
              <a:ext cx="253" cy="254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02387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27410</TotalTime>
  <Pages>12</Pages>
  <Words>1068</Words>
  <Application>Microsoft Macintosh PowerPoint</Application>
  <PresentationFormat>Letter Paper (8.5x11 in)</PresentationFormat>
  <Paragraphs>170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CS252-template</vt:lpstr>
      <vt:lpstr>Office Theme</vt:lpstr>
      <vt:lpstr>CSE 486/586 Distributed Systems Transactions on Replicated Data</vt:lpstr>
      <vt:lpstr>Recap</vt:lpstr>
      <vt:lpstr>Transactions on Replicated Data</vt:lpstr>
      <vt:lpstr>Correctness with Replication</vt:lpstr>
      <vt:lpstr>Revisiting Atomic Commit</vt:lpstr>
      <vt:lpstr>Revisiting Atomic Commit</vt:lpstr>
      <vt:lpstr>Primary Copy Replication</vt:lpstr>
      <vt:lpstr>CSE 486/586 Administrivia</vt:lpstr>
      <vt:lpstr>Read One/Write All Replication</vt:lpstr>
      <vt:lpstr>Read One/Write All Replication</vt:lpstr>
      <vt:lpstr>Available Copies Replication</vt:lpstr>
      <vt:lpstr>Available Copies Approach</vt:lpstr>
      <vt:lpstr>The Impact of RM Failure</vt:lpstr>
      <vt:lpstr>Local Validation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1163</cp:revision>
  <cp:lastPrinted>2013-04-05T18:56:10Z</cp:lastPrinted>
  <dcterms:created xsi:type="dcterms:W3CDTF">2012-03-21T04:48:11Z</dcterms:created>
  <dcterms:modified xsi:type="dcterms:W3CDTF">2014-04-14T18:30:14Z</dcterms:modified>
  <cp:category/>
</cp:coreProperties>
</file>