
<file path=[Content_Types].xml><?xml version="1.0" encoding="utf-8"?>
<Types xmlns="http://schemas.openxmlformats.org/package/2006/content-types">
  <Default Extension="xml" ContentType="application/xml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48" r:id="rId1"/>
    <p:sldMasterId id="2147483682" r:id="rId2"/>
  </p:sldMasterIdLst>
  <p:notesMasterIdLst>
    <p:notesMasterId r:id="rId29"/>
  </p:notesMasterIdLst>
  <p:handoutMasterIdLst>
    <p:handoutMasterId r:id="rId30"/>
  </p:handoutMasterIdLst>
  <p:sldIdLst>
    <p:sldId id="322" r:id="rId3"/>
    <p:sldId id="817" r:id="rId4"/>
    <p:sldId id="798" r:id="rId5"/>
    <p:sldId id="799" r:id="rId6"/>
    <p:sldId id="800" r:id="rId7"/>
    <p:sldId id="801" r:id="rId8"/>
    <p:sldId id="802" r:id="rId9"/>
    <p:sldId id="803" r:id="rId10"/>
    <p:sldId id="818" r:id="rId11"/>
    <p:sldId id="804" r:id="rId12"/>
    <p:sldId id="805" r:id="rId13"/>
    <p:sldId id="806" r:id="rId14"/>
    <p:sldId id="820" r:id="rId15"/>
    <p:sldId id="807" r:id="rId16"/>
    <p:sldId id="808" r:id="rId17"/>
    <p:sldId id="809" r:id="rId18"/>
    <p:sldId id="810" r:id="rId19"/>
    <p:sldId id="816" r:id="rId20"/>
    <p:sldId id="819" r:id="rId21"/>
    <p:sldId id="811" r:id="rId22"/>
    <p:sldId id="812" r:id="rId23"/>
    <p:sldId id="813" r:id="rId24"/>
    <p:sldId id="814" r:id="rId25"/>
    <p:sldId id="815" r:id="rId26"/>
    <p:sldId id="777" r:id="rId27"/>
    <p:sldId id="584" r:id="rId28"/>
  </p:sldIdLst>
  <p:sldSz cx="9144000" cy="6858000" type="letter"/>
  <p:notesSz cx="7315200" cy="9601200"/>
  <p:defaultTextStyle>
    <a:defPPr>
      <a:defRPr lang="en-US"/>
    </a:defPPr>
    <a:lvl1pPr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5pPr>
    <a:lvl6pPr marL="22860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6pPr>
    <a:lvl7pPr marL="27432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7pPr>
    <a:lvl8pPr marL="32004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8pPr>
    <a:lvl9pPr marL="36576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scaleToFitPaper="1" frameSlides="1"/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FF"/>
    <a:srgbClr val="55FC02"/>
    <a:srgbClr val="FBBA03"/>
    <a:srgbClr val="0332B7"/>
    <a:srgbClr val="000000"/>
    <a:srgbClr val="114FFB"/>
    <a:srgbClr val="7B00E4"/>
    <a:srgbClr val="EFFB03"/>
    <a:srgbClr val="F905F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9" autoAdjust="0"/>
    <p:restoredTop sz="80102" autoAdjust="0"/>
  </p:normalViewPr>
  <p:slideViewPr>
    <p:cSldViewPr>
      <p:cViewPr varScale="1">
        <p:scale>
          <a:sx n="89" d="100"/>
          <a:sy n="89" d="100"/>
        </p:scale>
        <p:origin x="-944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84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112" d="100"/>
          <a:sy n="112" d="100"/>
        </p:scale>
        <p:origin x="-3904" y="-104"/>
      </p:cViewPr>
      <p:guideLst>
        <p:guide orient="horz" pos="3024"/>
        <p:guide pos="23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slide" Target="slides/slide20.xml"/><Relationship Id="rId23" Type="http://schemas.openxmlformats.org/officeDocument/2006/relationships/slide" Target="slides/slide21.xml"/><Relationship Id="rId24" Type="http://schemas.openxmlformats.org/officeDocument/2006/relationships/slide" Target="slides/slide22.xml"/><Relationship Id="rId25" Type="http://schemas.openxmlformats.org/officeDocument/2006/relationships/slide" Target="slides/slide23.xml"/><Relationship Id="rId26" Type="http://schemas.openxmlformats.org/officeDocument/2006/relationships/slide" Target="slides/slide24.xml"/><Relationship Id="rId27" Type="http://schemas.openxmlformats.org/officeDocument/2006/relationships/slide" Target="slides/slide25.xml"/><Relationship Id="rId28" Type="http://schemas.openxmlformats.org/officeDocument/2006/relationships/slide" Target="slides/slide26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30" Type="http://schemas.openxmlformats.org/officeDocument/2006/relationships/handoutMaster" Target="handoutMasters/handoutMaster1.xml"/><Relationship Id="rId31" Type="http://schemas.openxmlformats.org/officeDocument/2006/relationships/printerSettings" Target="printerSettings/printerSettings1.bin"/><Relationship Id="rId32" Type="http://schemas.openxmlformats.org/officeDocument/2006/relationships/presProps" Target="presProps.xml"/><Relationship Id="rId9" Type="http://schemas.openxmlformats.org/officeDocument/2006/relationships/slide" Target="slides/slide7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33" Type="http://schemas.openxmlformats.org/officeDocument/2006/relationships/viewProps" Target="viewProps.xml"/><Relationship Id="rId34" Type="http://schemas.openxmlformats.org/officeDocument/2006/relationships/theme" Target="theme/theme1.xml"/><Relationship Id="rId35" Type="http://schemas.openxmlformats.org/officeDocument/2006/relationships/tableStyles" Target="tableStyles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3813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62425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-23813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en-US" smtClean="0"/>
              <a:t>C</a:t>
            </a:r>
            <a:endParaRPr 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9FF668F6-92AF-F14F-959F-F8E6BDC5598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1627699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3813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62425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-23813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 smtClean="0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r>
              <a:rPr lang="en-US" smtClean="0"/>
              <a:t>C</a:t>
            </a:r>
            <a:endParaRPr lang="en-US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903442F8-CACF-AA42-83D4-E0A09A06F5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3254375" y="9148763"/>
            <a:ext cx="808038" cy="265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3016" tIns="46508" rIns="93016" bIns="46508">
            <a:prstTxWarp prst="textNoShape">
              <a:avLst/>
            </a:prstTxWarp>
            <a:spAutoFit/>
          </a:bodyPr>
          <a:lstStyle/>
          <a:p>
            <a:pPr algn="ctr" defTabSz="919163">
              <a:lnSpc>
                <a:spcPct val="90000"/>
              </a:lnSpc>
              <a:spcBef>
                <a:spcPct val="0"/>
              </a:spcBef>
              <a:defRPr/>
            </a:pPr>
            <a:r>
              <a:rPr lang="en-US" sz="1300">
                <a:solidFill>
                  <a:schemeClr val="tx1"/>
                </a:solidFill>
              </a:rPr>
              <a:t>Page </a:t>
            </a:r>
            <a:fld id="{ACFFB53C-1439-6C41-A2C3-1FF6E096BBD2}" type="slidenum">
              <a:rPr lang="en-US" sz="1300">
                <a:solidFill>
                  <a:schemeClr val="tx1"/>
                </a:solidFill>
              </a:rPr>
              <a:pPr algn="ctr" defTabSz="919163">
                <a:lnSpc>
                  <a:spcPct val="90000"/>
                </a:lnSpc>
                <a:spcBef>
                  <a:spcPct val="0"/>
                </a:spcBef>
                <a:defRPr/>
              </a:pPr>
              <a:t>‹#›</a:t>
            </a:fld>
            <a:endParaRPr lang="en-US" sz="1300">
              <a:solidFill>
                <a:schemeClr val="tx1"/>
              </a:solidFill>
            </a:endParaRPr>
          </a:p>
        </p:txBody>
      </p:sp>
      <p:sp>
        <p:nvSpPr>
          <p:cNvPr id="14343" name="Rectangle 7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527175" y="923925"/>
            <a:ext cx="4260850" cy="319563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</p:sp>
      <p:sp>
        <p:nvSpPr>
          <p:cNvPr id="2056" name="Rectangle 8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59300"/>
            <a:ext cx="5365750" cy="432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517" tIns="48008" rIns="97517" bIns="480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Body Text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141634601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6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517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6249C3F-1F0D-0245-BD8E-6D134CBB21A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578600"/>
            <a:ext cx="28956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A5CA2DB-8A6E-354A-84FE-C390361DC987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57950" y="330200"/>
            <a:ext cx="1924050" cy="5791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330200"/>
            <a:ext cx="5619750" cy="5791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750E79-2683-6848-A4D7-CDA40719EAAA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C89C21-81C6-1849-AF7F-456E69B3BB35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B3DFB28-5B5B-074C-B4E8-618C4BF2D1F1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8500" y="1193800"/>
            <a:ext cx="3765550" cy="492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6450" y="1193800"/>
            <a:ext cx="3765550" cy="492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7607546-6874-DF43-9D9F-828C20612237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E0868A1-DE77-A845-97F5-165FD4D75CF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DC2A54D-D38A-6449-A27D-1BD4A1440DD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4E79977-8762-624D-9D2F-4FE156E28C29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8C4F458F-5213-914F-94F8-6B10C77F9790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578600"/>
            <a:ext cx="28956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4C4F620-2FEB-0043-9943-F8C545420FE9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565900"/>
            <a:ext cx="190500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400" b="1">
                <a:solidFill>
                  <a:schemeClr val="accent2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F543C2CE-5AF7-8143-8A0A-0153F98C0316}" type="slidenum">
              <a:rPr lang="en-US"/>
              <a:pPr>
                <a:defRPr/>
              </a:pPr>
              <a:t>‹#›</a:t>
            </a:fld>
            <a:endParaRPr lang="en-US">
              <a:solidFill>
                <a:srgbClr val="FBBA03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330200"/>
            <a:ext cx="7292975" cy="73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698500" y="1193800"/>
            <a:ext cx="7683500" cy="492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Box 8"/>
          <p:cNvSpPr txBox="1"/>
          <p:nvPr userDrawn="1"/>
        </p:nvSpPr>
        <p:spPr>
          <a:xfrm>
            <a:off x="3048000" y="6519446"/>
            <a:ext cx="3048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CSE 486/586, Spring</a:t>
            </a:r>
            <a:r>
              <a:rPr lang="en-US" baseline="0" dirty="0" smtClean="0"/>
              <a:t> 2014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73" r:id="rId3"/>
    <p:sldLayoutId id="2147483674" r:id="rId4"/>
    <p:sldLayoutId id="2147483675" r:id="rId5"/>
    <p:sldLayoutId id="2147483676" r:id="rId6"/>
    <p:sldLayoutId id="2147483677" r:id="rId7"/>
    <p:sldLayoutId id="2147483678" r:id="rId8"/>
    <p:sldLayoutId id="2147483679" r:id="rId9"/>
    <p:sldLayoutId id="2147483680" r:id="rId10"/>
    <p:sldLayoutId id="2147483681" r:id="rId11"/>
  </p:sldLayoutIdLst>
  <p:timing>
    <p:tnLst>
      <p:par>
        <p:cTn xmlns:p14="http://schemas.microsoft.com/office/powerpoint/2010/main" id="1" dur="indefinite" restart="never" nodeType="tmRoot"/>
      </p:par>
    </p:tnLst>
  </p:timing>
  <p:hf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+mj-lt"/>
          <a:ea typeface="ＭＳ Ｐゴシック" charset="-128"/>
          <a:cs typeface="ＭＳ Ｐゴシック" charset="-128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6pPr>
      <a:lvl7pPr marL="9144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7pPr>
      <a:lvl8pPr marL="13716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8pPr>
      <a:lvl9pPr marL="18288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9pPr>
    </p:titleStyle>
    <p:bodyStyle>
      <a:lvl1pPr marL="285750" indent="-2857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24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6858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20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»"/>
        <a:defRPr>
          <a:solidFill>
            <a:schemeClr val="tx1"/>
          </a:solidFill>
          <a:latin typeface="+mn-lt"/>
          <a:ea typeface="ＭＳ Ｐゴシック" charset="-128"/>
        </a:defRPr>
      </a:lvl3pPr>
      <a:lvl4pPr marL="1543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1400">
          <a:solidFill>
            <a:schemeClr val="tx1"/>
          </a:solidFill>
          <a:latin typeface="+mn-lt"/>
          <a:ea typeface="ＭＳ Ｐゴシック" charset="-128"/>
        </a:defRPr>
      </a:lvl4pPr>
      <a:lvl5pPr marL="20002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5pPr>
      <a:lvl6pPr marL="24574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6pPr>
      <a:lvl7pPr marL="29146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7pPr>
      <a:lvl8pPr marL="33718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8pPr>
      <a:lvl9pPr marL="3829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  <p:sldLayoutId id="2147483692" r:id="rId10"/>
    <p:sldLayoutId id="2147483693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46050" y="1898650"/>
            <a:ext cx="8834438" cy="1666875"/>
          </a:xfrm>
        </p:spPr>
        <p:txBody>
          <a:bodyPr/>
          <a:lstStyle/>
          <a:p>
            <a:pPr algn="ctr">
              <a:lnSpc>
                <a:spcPct val="120000"/>
              </a:lnSpc>
            </a:pPr>
            <a:r>
              <a:rPr lang="en-US" dirty="0" smtClean="0"/>
              <a:t>CSE 486/586 Distributed Systems</a:t>
            </a:r>
            <a:br>
              <a:rPr lang="en-US" dirty="0" smtClean="0"/>
            </a:br>
            <a:r>
              <a:rPr lang="en-US" dirty="0" err="1" smtClean="0"/>
              <a:t>Paxos</a:t>
            </a:r>
            <a:r>
              <a:rPr lang="en-US" dirty="0" smtClean="0"/>
              <a:t> --- 1</a:t>
            </a:r>
            <a:endParaRPr lang="en-US" dirty="0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171575" y="4289425"/>
            <a:ext cx="6900863" cy="1295400"/>
          </a:xfrm>
        </p:spPr>
        <p:txBody>
          <a:bodyPr/>
          <a:lstStyle/>
          <a:p>
            <a:pPr>
              <a:lnSpc>
                <a:spcPct val="70000"/>
              </a:lnSpc>
            </a:pPr>
            <a:r>
              <a:rPr lang="en-US" dirty="0" smtClean="0"/>
              <a:t>Steve Ko</a:t>
            </a:r>
          </a:p>
          <a:p>
            <a:pPr>
              <a:lnSpc>
                <a:spcPct val="70000"/>
              </a:lnSpc>
            </a:pPr>
            <a:r>
              <a:rPr lang="en-US" sz="2000" dirty="0" smtClean="0"/>
              <a:t>Computer Sciences and Engineering</a:t>
            </a:r>
          </a:p>
          <a:p>
            <a:pPr>
              <a:lnSpc>
                <a:spcPct val="70000"/>
              </a:lnSpc>
            </a:pPr>
            <a:r>
              <a:rPr lang="en-US" sz="2000" dirty="0" smtClean="0"/>
              <a:t>University at Buffalo</a:t>
            </a:r>
          </a:p>
          <a:p>
            <a:pPr>
              <a:lnSpc>
                <a:spcPct val="70000"/>
              </a:lnSpc>
            </a:pPr>
            <a:endParaRPr lang="en-US" sz="2000" dirty="0" smtClean="0"/>
          </a:p>
          <a:p>
            <a:pPr>
              <a:lnSpc>
                <a:spcPct val="70000"/>
              </a:lnSpc>
            </a:pPr>
            <a:endParaRPr lang="en-US" sz="2000" dirty="0" smtClean="0"/>
          </a:p>
          <a:p>
            <a:pPr>
              <a:lnSpc>
                <a:spcPct val="70000"/>
              </a:lnSpc>
            </a:pPr>
            <a:endParaRPr lang="en-US" sz="2000" i="1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Paxos</a:t>
            </a:r>
            <a:r>
              <a:rPr lang="en-US" dirty="0" smtClean="0"/>
              <a:t> Assumptions &amp; Goals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network is </a:t>
            </a:r>
            <a:r>
              <a:rPr lang="en-US" i="1" dirty="0" smtClean="0">
                <a:solidFill>
                  <a:srgbClr val="0000FF"/>
                </a:solidFill>
              </a:rPr>
              <a:t>asynchronous</a:t>
            </a:r>
            <a:r>
              <a:rPr lang="en-US" dirty="0" smtClean="0"/>
              <a:t> with message delays.</a:t>
            </a:r>
          </a:p>
          <a:p>
            <a:r>
              <a:rPr lang="en-US" dirty="0" smtClean="0"/>
              <a:t>The network can </a:t>
            </a:r>
            <a:r>
              <a:rPr lang="en-US" i="1" dirty="0" smtClean="0">
                <a:solidFill>
                  <a:srgbClr val="0000FF"/>
                </a:solidFill>
              </a:rPr>
              <a:t>lose or duplicate</a:t>
            </a:r>
            <a:r>
              <a:rPr lang="en-US" dirty="0" smtClean="0"/>
              <a:t> messages, but </a:t>
            </a:r>
            <a:r>
              <a:rPr lang="en-US" i="1" dirty="0" smtClean="0">
                <a:solidFill>
                  <a:srgbClr val="0000FF"/>
                </a:solidFill>
              </a:rPr>
              <a:t>cannot corrupt </a:t>
            </a:r>
            <a:r>
              <a:rPr lang="en-US" dirty="0" smtClean="0"/>
              <a:t>them.</a:t>
            </a:r>
          </a:p>
          <a:p>
            <a:r>
              <a:rPr lang="en-US" dirty="0" smtClean="0"/>
              <a:t>Processes can </a:t>
            </a:r>
            <a:r>
              <a:rPr lang="en-US" i="1" dirty="0" smtClean="0">
                <a:solidFill>
                  <a:srgbClr val="0000FF"/>
                </a:solidFill>
              </a:rPr>
              <a:t>crash</a:t>
            </a:r>
            <a:r>
              <a:rPr lang="en-US" dirty="0" smtClean="0"/>
              <a:t>.</a:t>
            </a:r>
          </a:p>
          <a:p>
            <a:r>
              <a:rPr lang="en-US" dirty="0" smtClean="0"/>
              <a:t>Processes are </a:t>
            </a:r>
            <a:r>
              <a:rPr lang="en-US" i="1" dirty="0" smtClean="0">
                <a:solidFill>
                  <a:srgbClr val="0000FF"/>
                </a:solidFill>
              </a:rPr>
              <a:t>non-Byzantine</a:t>
            </a:r>
            <a:r>
              <a:rPr lang="en-US" dirty="0" smtClean="0"/>
              <a:t> (only crash-stop).</a:t>
            </a:r>
          </a:p>
          <a:p>
            <a:r>
              <a:rPr lang="en-US" dirty="0" smtClean="0"/>
              <a:t>Processes have </a:t>
            </a:r>
            <a:r>
              <a:rPr lang="en-US" i="1" dirty="0" smtClean="0">
                <a:solidFill>
                  <a:srgbClr val="0000FF"/>
                </a:solidFill>
              </a:rPr>
              <a:t>permanent storage</a:t>
            </a:r>
            <a:r>
              <a:rPr lang="en-US" dirty="0" smtClean="0"/>
              <a:t>.</a:t>
            </a:r>
          </a:p>
          <a:p>
            <a:r>
              <a:rPr lang="en-US" dirty="0" smtClean="0"/>
              <a:t>Processes </a:t>
            </a:r>
            <a:r>
              <a:rPr lang="en-US" dirty="0"/>
              <a:t>can </a:t>
            </a:r>
            <a:r>
              <a:rPr lang="en-US" i="1" dirty="0">
                <a:solidFill>
                  <a:srgbClr val="0000FF"/>
                </a:solidFill>
              </a:rPr>
              <a:t>propose</a:t>
            </a:r>
            <a:r>
              <a:rPr lang="en-US" dirty="0"/>
              <a:t> values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r>
              <a:rPr lang="en-US" dirty="0" smtClean="0">
                <a:solidFill>
                  <a:srgbClr val="FF0000"/>
                </a:solidFill>
              </a:rPr>
              <a:t>The goal: every process agrees on a value out of the proposed values.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10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027007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Desired Properties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Safety</a:t>
            </a:r>
          </a:p>
          <a:p>
            <a:pPr lvl="1"/>
            <a:r>
              <a:rPr lang="en-US" dirty="0"/>
              <a:t>Only a value that has been proposed can be </a:t>
            </a:r>
            <a:r>
              <a:rPr lang="en-US" dirty="0" smtClean="0"/>
              <a:t>chosen</a:t>
            </a:r>
            <a:endParaRPr lang="en-US" dirty="0"/>
          </a:p>
          <a:p>
            <a:pPr lvl="1"/>
            <a:r>
              <a:rPr lang="en-US" dirty="0"/>
              <a:t>Only a single value is </a:t>
            </a:r>
            <a:r>
              <a:rPr lang="en-US" dirty="0" smtClean="0"/>
              <a:t>chosen</a:t>
            </a:r>
          </a:p>
          <a:p>
            <a:pPr lvl="1"/>
            <a:r>
              <a:rPr lang="en-US" dirty="0" smtClean="0"/>
              <a:t>A </a:t>
            </a:r>
            <a:r>
              <a:rPr lang="en-US" dirty="0"/>
              <a:t>process never learns that a value has been </a:t>
            </a:r>
            <a:r>
              <a:rPr lang="en-US" dirty="0" smtClean="0"/>
              <a:t>chosen </a:t>
            </a:r>
            <a:r>
              <a:rPr lang="en-US" dirty="0"/>
              <a:t>unless it has </a:t>
            </a:r>
            <a:r>
              <a:rPr lang="en-US" dirty="0" smtClean="0"/>
              <a:t>been</a:t>
            </a:r>
          </a:p>
          <a:p>
            <a:r>
              <a:rPr lang="en-US" dirty="0" err="1" smtClean="0"/>
              <a:t>Liveness</a:t>
            </a:r>
            <a:endParaRPr lang="en-US" dirty="0" smtClean="0"/>
          </a:p>
          <a:p>
            <a:pPr lvl="1"/>
            <a:r>
              <a:rPr lang="en-US" dirty="0"/>
              <a:t>Some proposed value is eventually </a:t>
            </a:r>
            <a:r>
              <a:rPr lang="en-US" dirty="0" smtClean="0"/>
              <a:t>chosen</a:t>
            </a:r>
            <a:endParaRPr lang="en-US" dirty="0"/>
          </a:p>
          <a:p>
            <a:pPr lvl="1"/>
            <a:r>
              <a:rPr lang="en-US" dirty="0"/>
              <a:t>If a value is chosen, a process eventually learns it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11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0539413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Roles of a Process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Three roles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Proposers</a:t>
            </a:r>
            <a:r>
              <a:rPr lang="en-US" dirty="0" smtClean="0"/>
              <a:t>: processes that propose values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Acceptors</a:t>
            </a:r>
            <a:r>
              <a:rPr lang="en-US" dirty="0" smtClean="0"/>
              <a:t>: processes that accept (i.e., consider) values</a:t>
            </a:r>
          </a:p>
          <a:p>
            <a:pPr lvl="1"/>
            <a:r>
              <a:rPr lang="en-US" dirty="0" smtClean="0"/>
              <a:t>“Considering a value”: the value is a candidate for consensus.</a:t>
            </a:r>
          </a:p>
          <a:p>
            <a:pPr lvl="1"/>
            <a:r>
              <a:rPr lang="en-US" dirty="0" smtClean="0"/>
              <a:t>Majority acceptance </a:t>
            </a:r>
            <a:r>
              <a:rPr lang="en-US" dirty="0" smtClean="0">
                <a:sym typeface="Wingdings"/>
              </a:rPr>
              <a:t> choosing the value</a:t>
            </a:r>
          </a:p>
          <a:p>
            <a:r>
              <a:rPr lang="en-US" dirty="0" smtClean="0">
                <a:solidFill>
                  <a:srgbClr val="FF0000"/>
                </a:solidFill>
                <a:sym typeface="Wingdings"/>
              </a:rPr>
              <a:t>Learners</a:t>
            </a:r>
            <a:r>
              <a:rPr lang="en-US" dirty="0" smtClean="0">
                <a:sym typeface="Wingdings"/>
              </a:rPr>
              <a:t>: processes that learn the outcome (i.e., chosen value)</a:t>
            </a:r>
          </a:p>
          <a:p>
            <a:r>
              <a:rPr lang="en-US" dirty="0" smtClean="0">
                <a:sym typeface="Wingdings"/>
              </a:rPr>
              <a:t>In reality, a process can be any one, two, or all three.</a:t>
            </a:r>
          </a:p>
          <a:p>
            <a:r>
              <a:rPr lang="en-US" dirty="0" smtClean="0">
                <a:sym typeface="Wingdings"/>
              </a:rPr>
              <a:t>Important requirements</a:t>
            </a:r>
          </a:p>
          <a:p>
            <a:pPr lvl="1"/>
            <a:r>
              <a:rPr lang="en-US" dirty="0" smtClean="0"/>
              <a:t>The protocol should work under process failures and with delayed and lost messages.</a:t>
            </a:r>
          </a:p>
          <a:p>
            <a:pPr lvl="1"/>
            <a:r>
              <a:rPr lang="en-US" dirty="0" smtClean="0"/>
              <a:t>The consensus is reached via a majority (&gt; ½).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12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8863082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Roles of a Process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ym typeface="Wingdings"/>
              </a:rPr>
              <a:t>In reality, a process can be any one, two, or all three.</a:t>
            </a:r>
          </a:p>
          <a:p>
            <a:r>
              <a:rPr lang="en-US" dirty="0" smtClean="0">
                <a:sym typeface="Wingdings"/>
              </a:rPr>
              <a:t>Important requirements</a:t>
            </a:r>
          </a:p>
          <a:p>
            <a:pPr lvl="1"/>
            <a:r>
              <a:rPr lang="en-US" dirty="0" smtClean="0"/>
              <a:t>The protocol should work under process failures and with delayed and lost messages.</a:t>
            </a:r>
          </a:p>
          <a:p>
            <a:pPr lvl="1"/>
            <a:r>
              <a:rPr lang="en-US" dirty="0" smtClean="0"/>
              <a:t>The consensus is reached via a majority (&gt; ½).</a:t>
            </a:r>
          </a:p>
          <a:p>
            <a:r>
              <a:rPr lang="en-US" dirty="0" smtClean="0"/>
              <a:t>Example: a replicated state machine</a:t>
            </a:r>
          </a:p>
          <a:p>
            <a:pPr lvl="1"/>
            <a:r>
              <a:rPr lang="en-US" dirty="0" smtClean="0"/>
              <a:t>All replicas agree on the order of execution for concurrent transactions</a:t>
            </a:r>
          </a:p>
          <a:p>
            <a:pPr lvl="1"/>
            <a:r>
              <a:rPr lang="en-US" dirty="0" smtClean="0"/>
              <a:t>All replica assume all roles, i.e., they can each propose, accept, and learn.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13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0573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First Attempt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Let’s just have one acceptor, choose the first one that arrives, &amp; tell the proposers about the outcome.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What’s wrong?</a:t>
            </a:r>
          </a:p>
          <a:p>
            <a:pPr lvl="1"/>
            <a:r>
              <a:rPr lang="en-US" dirty="0" smtClean="0"/>
              <a:t>Single point of failure!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14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Oval 4"/>
          <p:cNvSpPr/>
          <p:nvPr/>
        </p:nvSpPr>
        <p:spPr bwMode="auto">
          <a:xfrm>
            <a:off x="1676400" y="1905000"/>
            <a:ext cx="685800" cy="685800"/>
          </a:xfrm>
          <a:prstGeom prst="ellipse">
            <a:avLst/>
          </a:prstGeom>
          <a:solidFill>
            <a:schemeClr val="accent3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P0</a:t>
            </a:r>
          </a:p>
        </p:txBody>
      </p:sp>
      <p:sp>
        <p:nvSpPr>
          <p:cNvPr id="6" name="Oval 5"/>
          <p:cNvSpPr/>
          <p:nvPr/>
        </p:nvSpPr>
        <p:spPr bwMode="auto">
          <a:xfrm>
            <a:off x="1676400" y="3352800"/>
            <a:ext cx="685800" cy="685800"/>
          </a:xfrm>
          <a:prstGeom prst="ellipse">
            <a:avLst/>
          </a:prstGeom>
          <a:solidFill>
            <a:schemeClr val="accent3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P1</a:t>
            </a:r>
          </a:p>
        </p:txBody>
      </p:sp>
      <p:sp>
        <p:nvSpPr>
          <p:cNvPr id="7" name="Oval 6"/>
          <p:cNvSpPr/>
          <p:nvPr/>
        </p:nvSpPr>
        <p:spPr bwMode="auto">
          <a:xfrm>
            <a:off x="1676400" y="4876800"/>
            <a:ext cx="685800" cy="685800"/>
          </a:xfrm>
          <a:prstGeom prst="ellipse">
            <a:avLst/>
          </a:prstGeom>
          <a:solidFill>
            <a:schemeClr val="accent3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P2</a:t>
            </a:r>
          </a:p>
        </p:txBody>
      </p:sp>
      <p:sp>
        <p:nvSpPr>
          <p:cNvPr id="8" name="Oval 7"/>
          <p:cNvSpPr/>
          <p:nvPr/>
        </p:nvSpPr>
        <p:spPr bwMode="auto">
          <a:xfrm>
            <a:off x="5867400" y="3352800"/>
            <a:ext cx="685800" cy="685800"/>
          </a:xfrm>
          <a:prstGeom prst="ellipse">
            <a:avLst/>
          </a:prstGeom>
          <a:solidFill>
            <a:schemeClr val="accent3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A0</a:t>
            </a:r>
          </a:p>
        </p:txBody>
      </p:sp>
      <p:cxnSp>
        <p:nvCxnSpPr>
          <p:cNvPr id="10" name="Straight Arrow Connector 9"/>
          <p:cNvCxnSpPr>
            <a:stCxn id="5" idx="6"/>
            <a:endCxn id="8" idx="1"/>
          </p:cNvCxnSpPr>
          <p:nvPr/>
        </p:nvCxnSpPr>
        <p:spPr bwMode="auto">
          <a:xfrm>
            <a:off x="2362200" y="2247900"/>
            <a:ext cx="3605633" cy="1205333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1" name="Straight Arrow Connector 10"/>
          <p:cNvCxnSpPr>
            <a:stCxn id="6" idx="6"/>
          </p:cNvCxnSpPr>
          <p:nvPr/>
        </p:nvCxnSpPr>
        <p:spPr bwMode="auto">
          <a:xfrm flipV="1">
            <a:off x="2362200" y="3657600"/>
            <a:ext cx="990600" cy="38100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4" name="Straight Arrow Connector 13"/>
          <p:cNvCxnSpPr>
            <a:stCxn id="7" idx="6"/>
          </p:cNvCxnSpPr>
          <p:nvPr/>
        </p:nvCxnSpPr>
        <p:spPr bwMode="auto">
          <a:xfrm flipV="1">
            <a:off x="2362200" y="4876800"/>
            <a:ext cx="838200" cy="342900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8" name="TextBox 17"/>
          <p:cNvSpPr txBox="1"/>
          <p:nvPr/>
        </p:nvSpPr>
        <p:spPr>
          <a:xfrm>
            <a:off x="1447800" y="2667000"/>
            <a:ext cx="1066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000000"/>
                </a:solidFill>
              </a:rPr>
              <a:t>V: 0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447800" y="4038600"/>
            <a:ext cx="1066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000000"/>
                </a:solidFill>
              </a:rPr>
              <a:t>V: 10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447800" y="5562600"/>
            <a:ext cx="1066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000000"/>
                </a:solidFill>
              </a:rPr>
              <a:t>V: 3</a:t>
            </a:r>
          </a:p>
        </p:txBody>
      </p:sp>
      <p:pic>
        <p:nvPicPr>
          <p:cNvPr id="24" name="Picture 2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" y="5810827"/>
            <a:ext cx="519176" cy="589973"/>
          </a:xfrm>
          <a:prstGeom prst="rect">
            <a:avLst/>
          </a:prstGeom>
        </p:spPr>
      </p:pic>
      <p:sp>
        <p:nvSpPr>
          <p:cNvPr id="25" name="Rectangle 24"/>
          <p:cNvSpPr/>
          <p:nvPr/>
        </p:nvSpPr>
        <p:spPr bwMode="auto">
          <a:xfrm>
            <a:off x="1524000" y="2667000"/>
            <a:ext cx="914400" cy="381000"/>
          </a:xfrm>
          <a:prstGeom prst="rect">
            <a:avLst/>
          </a:prstGeom>
          <a:noFill/>
          <a:ln w="571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4615683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25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Second Attempt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Let’s have multiple acceptors; each accepts the first one; then all choose the majority and tell the proposers about the outcome.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What’s wrong? (</a:t>
            </a:r>
            <a:r>
              <a:rPr lang="en-US" dirty="0"/>
              <a:t>n</a:t>
            </a:r>
            <a:r>
              <a:rPr lang="en-US" dirty="0" smtClean="0"/>
              <a:t>ext slide)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15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" y="6172200"/>
            <a:ext cx="519176" cy="589973"/>
          </a:xfrm>
          <a:prstGeom prst="rect">
            <a:avLst/>
          </a:prstGeom>
        </p:spPr>
      </p:pic>
      <p:sp>
        <p:nvSpPr>
          <p:cNvPr id="6" name="Oval 5"/>
          <p:cNvSpPr/>
          <p:nvPr/>
        </p:nvSpPr>
        <p:spPr bwMode="auto">
          <a:xfrm>
            <a:off x="1676400" y="2286000"/>
            <a:ext cx="685800" cy="685800"/>
          </a:xfrm>
          <a:prstGeom prst="ellipse">
            <a:avLst/>
          </a:prstGeom>
          <a:solidFill>
            <a:schemeClr val="accent3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P0</a:t>
            </a:r>
          </a:p>
        </p:txBody>
      </p:sp>
      <p:sp>
        <p:nvSpPr>
          <p:cNvPr id="7" name="Oval 6"/>
          <p:cNvSpPr/>
          <p:nvPr/>
        </p:nvSpPr>
        <p:spPr bwMode="auto">
          <a:xfrm>
            <a:off x="1676400" y="3733800"/>
            <a:ext cx="685800" cy="685800"/>
          </a:xfrm>
          <a:prstGeom prst="ellipse">
            <a:avLst/>
          </a:prstGeom>
          <a:solidFill>
            <a:schemeClr val="accent3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P1</a:t>
            </a:r>
          </a:p>
        </p:txBody>
      </p:sp>
      <p:sp>
        <p:nvSpPr>
          <p:cNvPr id="8" name="Oval 7"/>
          <p:cNvSpPr/>
          <p:nvPr/>
        </p:nvSpPr>
        <p:spPr bwMode="auto">
          <a:xfrm>
            <a:off x="1676400" y="5257800"/>
            <a:ext cx="685800" cy="685800"/>
          </a:xfrm>
          <a:prstGeom prst="ellipse">
            <a:avLst/>
          </a:prstGeom>
          <a:solidFill>
            <a:schemeClr val="accent3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P2</a:t>
            </a:r>
          </a:p>
        </p:txBody>
      </p:sp>
      <p:sp>
        <p:nvSpPr>
          <p:cNvPr id="9" name="Oval 8"/>
          <p:cNvSpPr/>
          <p:nvPr/>
        </p:nvSpPr>
        <p:spPr bwMode="auto">
          <a:xfrm>
            <a:off x="5867400" y="3733800"/>
            <a:ext cx="685800" cy="685800"/>
          </a:xfrm>
          <a:prstGeom prst="ellipse">
            <a:avLst/>
          </a:prstGeom>
          <a:solidFill>
            <a:schemeClr val="accent3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A1</a:t>
            </a:r>
          </a:p>
        </p:txBody>
      </p:sp>
      <p:cxnSp>
        <p:nvCxnSpPr>
          <p:cNvPr id="10" name="Straight Arrow Connector 9"/>
          <p:cNvCxnSpPr>
            <a:stCxn id="6" idx="6"/>
            <a:endCxn id="9" idx="1"/>
          </p:cNvCxnSpPr>
          <p:nvPr/>
        </p:nvCxnSpPr>
        <p:spPr bwMode="auto">
          <a:xfrm>
            <a:off x="2362200" y="2628900"/>
            <a:ext cx="3605633" cy="1205333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1" name="Straight Arrow Connector 10"/>
          <p:cNvCxnSpPr>
            <a:stCxn id="7" idx="6"/>
          </p:cNvCxnSpPr>
          <p:nvPr/>
        </p:nvCxnSpPr>
        <p:spPr bwMode="auto">
          <a:xfrm>
            <a:off x="2362200" y="4076700"/>
            <a:ext cx="1371600" cy="38100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2" name="Straight Arrow Connector 11"/>
          <p:cNvCxnSpPr>
            <a:stCxn id="8" idx="6"/>
          </p:cNvCxnSpPr>
          <p:nvPr/>
        </p:nvCxnSpPr>
        <p:spPr bwMode="auto">
          <a:xfrm flipV="1">
            <a:off x="2362200" y="5029200"/>
            <a:ext cx="1524000" cy="571500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7" name="Oval 16"/>
          <p:cNvSpPr/>
          <p:nvPr/>
        </p:nvSpPr>
        <p:spPr bwMode="auto">
          <a:xfrm>
            <a:off x="5867400" y="2286000"/>
            <a:ext cx="685800" cy="685800"/>
          </a:xfrm>
          <a:prstGeom prst="ellipse">
            <a:avLst/>
          </a:prstGeom>
          <a:solidFill>
            <a:schemeClr val="accent3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A0</a:t>
            </a:r>
          </a:p>
        </p:txBody>
      </p:sp>
      <p:sp>
        <p:nvSpPr>
          <p:cNvPr id="18" name="Oval 17"/>
          <p:cNvSpPr/>
          <p:nvPr/>
        </p:nvSpPr>
        <p:spPr bwMode="auto">
          <a:xfrm>
            <a:off x="5867400" y="5257800"/>
            <a:ext cx="685800" cy="685800"/>
          </a:xfrm>
          <a:prstGeom prst="ellipse">
            <a:avLst/>
          </a:prstGeom>
          <a:solidFill>
            <a:schemeClr val="accent3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A2</a:t>
            </a:r>
          </a:p>
        </p:txBody>
      </p:sp>
      <p:cxnSp>
        <p:nvCxnSpPr>
          <p:cNvPr id="19" name="Straight Arrow Connector 18"/>
          <p:cNvCxnSpPr>
            <a:stCxn id="6" idx="6"/>
            <a:endCxn id="18" idx="2"/>
          </p:cNvCxnSpPr>
          <p:nvPr/>
        </p:nvCxnSpPr>
        <p:spPr bwMode="auto">
          <a:xfrm>
            <a:off x="2362200" y="2628900"/>
            <a:ext cx="3505200" cy="2971800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2" name="Straight Arrow Connector 21"/>
          <p:cNvCxnSpPr>
            <a:endCxn id="17" idx="2"/>
          </p:cNvCxnSpPr>
          <p:nvPr/>
        </p:nvCxnSpPr>
        <p:spPr bwMode="auto">
          <a:xfrm flipV="1">
            <a:off x="2362200" y="2628900"/>
            <a:ext cx="3505200" cy="1409700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5" name="TextBox 24"/>
          <p:cNvSpPr txBox="1"/>
          <p:nvPr/>
        </p:nvSpPr>
        <p:spPr>
          <a:xfrm>
            <a:off x="1447800" y="3028890"/>
            <a:ext cx="1066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000000"/>
                </a:solidFill>
              </a:rPr>
              <a:t>V: 0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1447800" y="4400490"/>
            <a:ext cx="1066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000000"/>
                </a:solidFill>
              </a:rPr>
              <a:t>V: 10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1447800" y="5924490"/>
            <a:ext cx="1066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000000"/>
                </a:solidFill>
              </a:rPr>
              <a:t>V: 3</a:t>
            </a:r>
          </a:p>
        </p:txBody>
      </p:sp>
      <p:cxnSp>
        <p:nvCxnSpPr>
          <p:cNvPr id="29" name="Straight Arrow Connector 28"/>
          <p:cNvCxnSpPr/>
          <p:nvPr/>
        </p:nvCxnSpPr>
        <p:spPr bwMode="auto">
          <a:xfrm>
            <a:off x="2362200" y="2667000"/>
            <a:ext cx="2057400" cy="0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2" name="Straight Arrow Connector 31"/>
          <p:cNvCxnSpPr>
            <a:stCxn id="7" idx="6"/>
          </p:cNvCxnSpPr>
          <p:nvPr/>
        </p:nvCxnSpPr>
        <p:spPr bwMode="auto">
          <a:xfrm>
            <a:off x="2362200" y="4076700"/>
            <a:ext cx="1295400" cy="571500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5" name="Straight Arrow Connector 34"/>
          <p:cNvCxnSpPr>
            <a:stCxn id="8" idx="6"/>
          </p:cNvCxnSpPr>
          <p:nvPr/>
        </p:nvCxnSpPr>
        <p:spPr bwMode="auto">
          <a:xfrm flipV="1">
            <a:off x="2362200" y="5562600"/>
            <a:ext cx="1371600" cy="38100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8" name="Straight Arrow Connector 37"/>
          <p:cNvCxnSpPr>
            <a:stCxn id="8" idx="6"/>
          </p:cNvCxnSpPr>
          <p:nvPr/>
        </p:nvCxnSpPr>
        <p:spPr bwMode="auto">
          <a:xfrm flipV="1">
            <a:off x="2362200" y="4876800"/>
            <a:ext cx="914400" cy="723900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45" name="Rectangle 44"/>
          <p:cNvSpPr/>
          <p:nvPr/>
        </p:nvSpPr>
        <p:spPr bwMode="auto">
          <a:xfrm>
            <a:off x="1524000" y="3048000"/>
            <a:ext cx="914400" cy="381000"/>
          </a:xfrm>
          <a:prstGeom prst="rect">
            <a:avLst/>
          </a:prstGeom>
          <a:noFill/>
          <a:ln w="571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5530605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45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Second Attempt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One example, but many other possibilities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16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Oval 4"/>
          <p:cNvSpPr/>
          <p:nvPr/>
        </p:nvSpPr>
        <p:spPr bwMode="auto">
          <a:xfrm>
            <a:off x="1676400" y="1905000"/>
            <a:ext cx="685800" cy="685800"/>
          </a:xfrm>
          <a:prstGeom prst="ellipse">
            <a:avLst/>
          </a:prstGeom>
          <a:solidFill>
            <a:schemeClr val="accent3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P0</a:t>
            </a:r>
          </a:p>
        </p:txBody>
      </p:sp>
      <p:sp>
        <p:nvSpPr>
          <p:cNvPr id="6" name="Oval 5"/>
          <p:cNvSpPr/>
          <p:nvPr/>
        </p:nvSpPr>
        <p:spPr bwMode="auto">
          <a:xfrm>
            <a:off x="1676400" y="3352800"/>
            <a:ext cx="685800" cy="685800"/>
          </a:xfrm>
          <a:prstGeom prst="ellipse">
            <a:avLst/>
          </a:prstGeom>
          <a:solidFill>
            <a:schemeClr val="accent3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P1</a:t>
            </a:r>
          </a:p>
        </p:txBody>
      </p:sp>
      <p:sp>
        <p:nvSpPr>
          <p:cNvPr id="7" name="Oval 6"/>
          <p:cNvSpPr/>
          <p:nvPr/>
        </p:nvSpPr>
        <p:spPr bwMode="auto">
          <a:xfrm>
            <a:off x="1676400" y="4876800"/>
            <a:ext cx="685800" cy="685800"/>
          </a:xfrm>
          <a:prstGeom prst="ellipse">
            <a:avLst/>
          </a:prstGeom>
          <a:solidFill>
            <a:schemeClr val="accent3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P2</a:t>
            </a:r>
          </a:p>
        </p:txBody>
      </p:sp>
      <p:sp>
        <p:nvSpPr>
          <p:cNvPr id="8" name="Oval 7"/>
          <p:cNvSpPr/>
          <p:nvPr/>
        </p:nvSpPr>
        <p:spPr bwMode="auto">
          <a:xfrm>
            <a:off x="5867400" y="3352800"/>
            <a:ext cx="685800" cy="685800"/>
          </a:xfrm>
          <a:prstGeom prst="ellipse">
            <a:avLst/>
          </a:prstGeom>
          <a:solidFill>
            <a:schemeClr val="accent3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A1</a:t>
            </a:r>
          </a:p>
        </p:txBody>
      </p:sp>
      <p:cxnSp>
        <p:nvCxnSpPr>
          <p:cNvPr id="9" name="Straight Arrow Connector 8"/>
          <p:cNvCxnSpPr>
            <a:stCxn id="5" idx="6"/>
          </p:cNvCxnSpPr>
          <p:nvPr/>
        </p:nvCxnSpPr>
        <p:spPr bwMode="auto">
          <a:xfrm>
            <a:off x="2362200" y="2247900"/>
            <a:ext cx="1447800" cy="495300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" name="Straight Arrow Connector 9"/>
          <p:cNvCxnSpPr>
            <a:stCxn id="6" idx="6"/>
            <a:endCxn id="8" idx="2"/>
          </p:cNvCxnSpPr>
          <p:nvPr/>
        </p:nvCxnSpPr>
        <p:spPr bwMode="auto">
          <a:xfrm>
            <a:off x="2362200" y="3695700"/>
            <a:ext cx="3505200" cy="0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1" name="Straight Arrow Connector 10"/>
          <p:cNvCxnSpPr>
            <a:stCxn id="7" idx="6"/>
          </p:cNvCxnSpPr>
          <p:nvPr/>
        </p:nvCxnSpPr>
        <p:spPr bwMode="auto">
          <a:xfrm flipV="1">
            <a:off x="2362200" y="4648200"/>
            <a:ext cx="1524000" cy="571500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2" name="Oval 11"/>
          <p:cNvSpPr/>
          <p:nvPr/>
        </p:nvSpPr>
        <p:spPr bwMode="auto">
          <a:xfrm>
            <a:off x="5867400" y="1905000"/>
            <a:ext cx="685800" cy="685800"/>
          </a:xfrm>
          <a:prstGeom prst="ellipse">
            <a:avLst/>
          </a:prstGeom>
          <a:solidFill>
            <a:schemeClr val="accent3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A0</a:t>
            </a:r>
          </a:p>
        </p:txBody>
      </p:sp>
      <p:sp>
        <p:nvSpPr>
          <p:cNvPr id="13" name="Oval 12"/>
          <p:cNvSpPr/>
          <p:nvPr/>
        </p:nvSpPr>
        <p:spPr bwMode="auto">
          <a:xfrm>
            <a:off x="5867400" y="4876800"/>
            <a:ext cx="685800" cy="685800"/>
          </a:xfrm>
          <a:prstGeom prst="ellipse">
            <a:avLst/>
          </a:prstGeom>
          <a:solidFill>
            <a:schemeClr val="accent3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A2</a:t>
            </a:r>
          </a:p>
        </p:txBody>
      </p:sp>
      <p:cxnSp>
        <p:nvCxnSpPr>
          <p:cNvPr id="14" name="Straight Arrow Connector 13"/>
          <p:cNvCxnSpPr>
            <a:stCxn id="5" idx="6"/>
          </p:cNvCxnSpPr>
          <p:nvPr/>
        </p:nvCxnSpPr>
        <p:spPr bwMode="auto">
          <a:xfrm>
            <a:off x="2362200" y="2247900"/>
            <a:ext cx="838200" cy="723900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5" name="Straight Arrow Connector 14"/>
          <p:cNvCxnSpPr/>
          <p:nvPr/>
        </p:nvCxnSpPr>
        <p:spPr bwMode="auto">
          <a:xfrm flipV="1">
            <a:off x="2362200" y="3276600"/>
            <a:ext cx="990600" cy="381000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6" name="TextBox 15"/>
          <p:cNvSpPr txBox="1"/>
          <p:nvPr/>
        </p:nvSpPr>
        <p:spPr>
          <a:xfrm>
            <a:off x="1447800" y="2647890"/>
            <a:ext cx="1066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000000"/>
                </a:solidFill>
              </a:rPr>
              <a:t>V: 0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447800" y="4019490"/>
            <a:ext cx="1066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000000"/>
                </a:solidFill>
              </a:rPr>
              <a:t>V: 10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447800" y="5543490"/>
            <a:ext cx="1066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000000"/>
                </a:solidFill>
              </a:rPr>
              <a:t>V: 3</a:t>
            </a:r>
          </a:p>
        </p:txBody>
      </p:sp>
      <p:cxnSp>
        <p:nvCxnSpPr>
          <p:cNvPr id="19" name="Straight Arrow Connector 18"/>
          <p:cNvCxnSpPr>
            <a:endCxn id="12" idx="2"/>
          </p:cNvCxnSpPr>
          <p:nvPr/>
        </p:nvCxnSpPr>
        <p:spPr bwMode="auto">
          <a:xfrm flipV="1">
            <a:off x="2362200" y="2247900"/>
            <a:ext cx="3505200" cy="38100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0" name="Straight Arrow Connector 19"/>
          <p:cNvCxnSpPr>
            <a:stCxn id="6" idx="6"/>
          </p:cNvCxnSpPr>
          <p:nvPr/>
        </p:nvCxnSpPr>
        <p:spPr bwMode="auto">
          <a:xfrm>
            <a:off x="2362200" y="3695700"/>
            <a:ext cx="1295400" cy="571500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1" name="Straight Arrow Connector 20"/>
          <p:cNvCxnSpPr>
            <a:stCxn id="7" idx="6"/>
            <a:endCxn id="13" idx="2"/>
          </p:cNvCxnSpPr>
          <p:nvPr/>
        </p:nvCxnSpPr>
        <p:spPr bwMode="auto">
          <a:xfrm>
            <a:off x="2362200" y="5219700"/>
            <a:ext cx="3505200" cy="0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2" name="Straight Arrow Connector 21"/>
          <p:cNvCxnSpPr>
            <a:stCxn id="7" idx="6"/>
          </p:cNvCxnSpPr>
          <p:nvPr/>
        </p:nvCxnSpPr>
        <p:spPr bwMode="auto">
          <a:xfrm flipV="1">
            <a:off x="2362200" y="4495800"/>
            <a:ext cx="914400" cy="723900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318915385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Paxos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Let’s have each acceptor accept (i.e., consider) </a:t>
            </a:r>
            <a:r>
              <a:rPr lang="en-US" i="1" dirty="0" smtClean="0">
                <a:solidFill>
                  <a:srgbClr val="FF0000"/>
                </a:solidFill>
              </a:rPr>
              <a:t>multiple proposals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An acceptor accepting a proposal doesn’t mean it will be chosen. A majority should </a:t>
            </a:r>
            <a:r>
              <a:rPr lang="en-US" smtClean="0"/>
              <a:t>accept it.</a:t>
            </a:r>
          </a:p>
          <a:p>
            <a:pPr lvl="1"/>
            <a:r>
              <a:rPr lang="en-US" dirty="0" smtClean="0"/>
              <a:t>“</a:t>
            </a:r>
            <a:r>
              <a:rPr lang="en-US" dirty="0" smtClean="0"/>
              <a:t>Hope” that one of the multiple accepted proposals will have a vote from a majority (will get back to this later)</a:t>
            </a:r>
          </a:p>
          <a:p>
            <a:r>
              <a:rPr lang="en-US" dirty="0" err="1" smtClean="0"/>
              <a:t>Paxos</a:t>
            </a:r>
            <a:r>
              <a:rPr lang="en-US" dirty="0" smtClean="0"/>
              <a:t>: how do we select one value when there are multiple acceptors accepting multiple proposals?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17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364330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Paxos</a:t>
            </a:r>
            <a:r>
              <a:rPr lang="en-US" dirty="0" smtClean="0"/>
              <a:t> Protocol Overview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proposal should have an ID.</a:t>
            </a:r>
          </a:p>
          <a:p>
            <a:pPr lvl="1"/>
            <a:r>
              <a:rPr lang="en-US" dirty="0" smtClean="0">
                <a:solidFill>
                  <a:srgbClr val="0000FF"/>
                </a:solidFill>
              </a:rPr>
              <a:t>(</a:t>
            </a:r>
            <a:r>
              <a:rPr lang="en-US" dirty="0">
                <a:solidFill>
                  <a:srgbClr val="0000FF"/>
                </a:solidFill>
              </a:rPr>
              <a:t>proposal #, value) == (N, V</a:t>
            </a:r>
            <a:r>
              <a:rPr lang="en-US" dirty="0" smtClean="0">
                <a:solidFill>
                  <a:srgbClr val="0000FF"/>
                </a:solidFill>
              </a:rPr>
              <a:t>)</a:t>
            </a:r>
          </a:p>
          <a:p>
            <a:pPr lvl="1"/>
            <a:r>
              <a:rPr lang="en-US" dirty="0"/>
              <a:t>The proposal # strictly increasing and globally unique across all </a:t>
            </a:r>
            <a:r>
              <a:rPr lang="en-US" dirty="0" smtClean="0"/>
              <a:t>proposers</a:t>
            </a:r>
          </a:p>
          <a:p>
            <a:r>
              <a:rPr lang="en-US" dirty="0" smtClean="0"/>
              <a:t>Three phases</a:t>
            </a:r>
          </a:p>
          <a:p>
            <a:pPr lvl="1"/>
            <a:r>
              <a:rPr lang="en-US" dirty="0" smtClean="0"/>
              <a:t>Prepare phase: a proposer learns previously-accepted proposals from the acceptors.</a:t>
            </a:r>
          </a:p>
          <a:p>
            <a:pPr lvl="1"/>
            <a:r>
              <a:rPr lang="en-US" dirty="0" smtClean="0"/>
              <a:t>Propose phase: a proposer sends out a proposal.</a:t>
            </a:r>
          </a:p>
          <a:p>
            <a:pPr lvl="1"/>
            <a:r>
              <a:rPr lang="en-US" dirty="0" smtClean="0"/>
              <a:t>Learn phase: learners learn the outcome.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18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543435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Paxos</a:t>
            </a:r>
            <a:r>
              <a:rPr lang="en-US" dirty="0" smtClean="0"/>
              <a:t> Protocol Overview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Rough description of the </a:t>
            </a:r>
            <a:r>
              <a:rPr lang="en-US" dirty="0">
                <a:solidFill>
                  <a:srgbClr val="0000FF"/>
                </a:solidFill>
              </a:rPr>
              <a:t>proposers</a:t>
            </a:r>
          </a:p>
          <a:p>
            <a:pPr lvl="1"/>
            <a:r>
              <a:rPr lang="en-US" dirty="0"/>
              <a:t>Before a proposer proposes a value, it will </a:t>
            </a:r>
            <a:r>
              <a:rPr lang="en-US" dirty="0" smtClean="0"/>
              <a:t>ask acceptors </a:t>
            </a:r>
            <a:r>
              <a:rPr lang="en-US" dirty="0"/>
              <a:t>if there is any proposed value already.</a:t>
            </a:r>
          </a:p>
          <a:p>
            <a:pPr lvl="1"/>
            <a:r>
              <a:rPr lang="en-US" dirty="0"/>
              <a:t>If there is, the proposer will propose the same value, rather than proposing another value.</a:t>
            </a:r>
          </a:p>
          <a:p>
            <a:pPr lvl="1"/>
            <a:r>
              <a:rPr lang="en-US" dirty="0"/>
              <a:t>The behavior is </a:t>
            </a:r>
            <a:r>
              <a:rPr lang="en-US" dirty="0">
                <a:solidFill>
                  <a:srgbClr val="FF0000"/>
                </a:solidFill>
              </a:rPr>
              <a:t>altruistic</a:t>
            </a:r>
            <a:r>
              <a:rPr lang="en-US" dirty="0"/>
              <a:t>: the goal is to reach a consensus, rather than making sure that </a:t>
            </a:r>
            <a:r>
              <a:rPr lang="en-US" dirty="0" smtClean="0"/>
              <a:t>“my value” </a:t>
            </a:r>
            <a:r>
              <a:rPr lang="en-US" dirty="0"/>
              <a:t>is chosen.</a:t>
            </a:r>
          </a:p>
          <a:p>
            <a:r>
              <a:rPr lang="en-US" dirty="0"/>
              <a:t>Rough description of the </a:t>
            </a:r>
            <a:r>
              <a:rPr lang="en-US" dirty="0">
                <a:solidFill>
                  <a:srgbClr val="0000FF"/>
                </a:solidFill>
              </a:rPr>
              <a:t>accepters</a:t>
            </a:r>
          </a:p>
          <a:p>
            <a:pPr lvl="1"/>
            <a:r>
              <a:rPr lang="en-US" dirty="0" smtClean="0"/>
              <a:t>The goal for acceptors is to accept the highest-numbered proposal coming from all proposers.</a:t>
            </a:r>
          </a:p>
          <a:p>
            <a:pPr lvl="1"/>
            <a:r>
              <a:rPr lang="en-US" dirty="0" smtClean="0"/>
              <a:t>An acceptor tries to </a:t>
            </a:r>
            <a:r>
              <a:rPr lang="en-US" dirty="0"/>
              <a:t>accept a value V with the highest proposal number N</a:t>
            </a:r>
            <a:r>
              <a:rPr lang="en-US" dirty="0" smtClean="0"/>
              <a:t>.</a:t>
            </a:r>
          </a:p>
          <a:p>
            <a:r>
              <a:rPr lang="en-US" dirty="0" smtClean="0"/>
              <a:t>Rough description of the </a:t>
            </a:r>
            <a:r>
              <a:rPr lang="en-US" dirty="0" smtClean="0">
                <a:solidFill>
                  <a:srgbClr val="0000FF"/>
                </a:solidFill>
              </a:rPr>
              <a:t>learners</a:t>
            </a:r>
          </a:p>
          <a:p>
            <a:pPr lvl="1"/>
            <a:r>
              <a:rPr lang="en-US" dirty="0" smtClean="0"/>
              <a:t>All learners are passive and wait for the </a:t>
            </a:r>
            <a:r>
              <a:rPr lang="en-US" smtClean="0"/>
              <a:t>outcome.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19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290034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Recap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NFS</a:t>
            </a:r>
          </a:p>
          <a:p>
            <a:pPr lvl="1"/>
            <a:r>
              <a:rPr lang="en-US" dirty="0" smtClean="0">
                <a:solidFill>
                  <a:srgbClr val="000000"/>
                </a:solidFill>
              </a:rPr>
              <a:t>Caching with write-through policy at close()</a:t>
            </a:r>
          </a:p>
          <a:p>
            <a:pPr lvl="1"/>
            <a:r>
              <a:rPr lang="en-US" dirty="0" smtClean="0">
                <a:solidFill>
                  <a:srgbClr val="000000"/>
                </a:solidFill>
              </a:rPr>
              <a:t>Stateless server</a:t>
            </a:r>
          </a:p>
          <a:p>
            <a:r>
              <a:rPr lang="en-US" dirty="0"/>
              <a:t>One power efficient design: FAWN</a:t>
            </a:r>
          </a:p>
          <a:p>
            <a:pPr lvl="1"/>
            <a:r>
              <a:rPr lang="en-US" dirty="0"/>
              <a:t>Embedded CPUs &amp; Flash </a:t>
            </a:r>
            <a:r>
              <a:rPr lang="en-US" dirty="0" smtClean="0"/>
              <a:t>storage</a:t>
            </a:r>
          </a:p>
          <a:p>
            <a:pPr lvl="1"/>
            <a:r>
              <a:rPr lang="en-US" dirty="0" smtClean="0"/>
              <a:t>Write problem: block erasure first</a:t>
            </a:r>
          </a:p>
          <a:p>
            <a:pPr lvl="1"/>
            <a:r>
              <a:rPr lang="en-US" dirty="0" smtClean="0"/>
              <a:t>FTL presents a logical structure different from the physical structure. Physically, it’s log-structured.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476667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Paxos</a:t>
            </a:r>
            <a:r>
              <a:rPr lang="en-US" dirty="0" smtClean="0"/>
              <a:t> Phase 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proposer chooses its proposal number N and sends a </a:t>
            </a:r>
            <a:r>
              <a:rPr lang="en-US" i="1" dirty="0" smtClean="0">
                <a:solidFill>
                  <a:srgbClr val="FF0000"/>
                </a:solidFill>
              </a:rPr>
              <a:t>prepare request</a:t>
            </a:r>
            <a:r>
              <a:rPr lang="en-US" dirty="0" smtClean="0"/>
              <a:t> to acceptors.</a:t>
            </a:r>
          </a:p>
          <a:p>
            <a:pPr lvl="1"/>
            <a:r>
              <a:rPr lang="en-US" dirty="0" smtClean="0"/>
              <a:t>“Hey, have you accepted any proposal yet?”</a:t>
            </a:r>
          </a:p>
          <a:p>
            <a:r>
              <a:rPr lang="en-US" dirty="0" smtClean="0"/>
              <a:t>An acceptor needs to reply:</a:t>
            </a:r>
          </a:p>
          <a:p>
            <a:pPr lvl="1"/>
            <a:r>
              <a:rPr lang="en-US" dirty="0">
                <a:solidFill>
                  <a:srgbClr val="0000FF"/>
                </a:solidFill>
              </a:rPr>
              <a:t>If </a:t>
            </a:r>
            <a:r>
              <a:rPr lang="en-US" dirty="0" smtClean="0">
                <a:solidFill>
                  <a:srgbClr val="0000FF"/>
                </a:solidFill>
              </a:rPr>
              <a:t>it accepted anything</a:t>
            </a:r>
            <a:r>
              <a:rPr lang="en-US" dirty="0" smtClean="0"/>
              <a:t>, </a:t>
            </a:r>
            <a:r>
              <a:rPr lang="en-US" dirty="0"/>
              <a:t>the accepted </a:t>
            </a:r>
            <a:r>
              <a:rPr lang="en-US" dirty="0" smtClean="0"/>
              <a:t>proposal and its value </a:t>
            </a:r>
            <a:r>
              <a:rPr lang="en-US" dirty="0"/>
              <a:t>with </a:t>
            </a:r>
            <a:r>
              <a:rPr lang="en-US" dirty="0">
                <a:solidFill>
                  <a:srgbClr val="FF0000"/>
                </a:solidFill>
              </a:rPr>
              <a:t>the highest </a:t>
            </a:r>
            <a:r>
              <a:rPr lang="en-US" dirty="0" smtClean="0">
                <a:solidFill>
                  <a:srgbClr val="FF0000"/>
                </a:solidFill>
              </a:rPr>
              <a:t>proposal number </a:t>
            </a:r>
            <a:r>
              <a:rPr lang="en-US" dirty="0">
                <a:solidFill>
                  <a:srgbClr val="FF0000"/>
                </a:solidFill>
              </a:rPr>
              <a:t>less than </a:t>
            </a:r>
            <a:r>
              <a:rPr lang="en-US" dirty="0" smtClean="0">
                <a:solidFill>
                  <a:srgbClr val="FF0000"/>
                </a:solidFill>
              </a:rPr>
              <a:t>N</a:t>
            </a:r>
            <a:endParaRPr lang="en-US" dirty="0" smtClean="0"/>
          </a:p>
          <a:p>
            <a:pPr lvl="1"/>
            <a:r>
              <a:rPr lang="en-US" dirty="0" smtClean="0"/>
              <a:t>A </a:t>
            </a:r>
            <a:r>
              <a:rPr lang="en-US" dirty="0" smtClean="0">
                <a:solidFill>
                  <a:srgbClr val="0000FF"/>
                </a:solidFill>
              </a:rPr>
              <a:t>promise to not accept </a:t>
            </a:r>
            <a:r>
              <a:rPr lang="en-US" dirty="0" smtClean="0"/>
              <a:t>any proposal numbered </a:t>
            </a:r>
            <a:r>
              <a:rPr lang="en-US" dirty="0" smtClean="0">
                <a:solidFill>
                  <a:srgbClr val="FF0000"/>
                </a:solidFill>
              </a:rPr>
              <a:t>less than N </a:t>
            </a:r>
            <a:r>
              <a:rPr lang="en-US" dirty="0" smtClean="0"/>
              <a:t>any more (to make sure that it doesn’t alter the result of the reply).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20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8815508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Paxos</a:t>
            </a:r>
            <a:r>
              <a:rPr lang="en-US" dirty="0" smtClean="0"/>
              <a:t> Phase 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If </a:t>
            </a:r>
            <a:r>
              <a:rPr lang="en-US" dirty="0"/>
              <a:t>a proposer receives a reply from a majority, it sends </a:t>
            </a:r>
            <a:r>
              <a:rPr lang="en-US" dirty="0" smtClean="0"/>
              <a:t>an </a:t>
            </a:r>
            <a:r>
              <a:rPr lang="en-US" i="1" dirty="0" smtClean="0">
                <a:solidFill>
                  <a:srgbClr val="FF0000"/>
                </a:solidFill>
              </a:rPr>
              <a:t>accept request</a:t>
            </a:r>
            <a:r>
              <a:rPr lang="en-US" dirty="0" smtClean="0"/>
              <a:t> with the </a:t>
            </a:r>
            <a:r>
              <a:rPr lang="en-US" dirty="0"/>
              <a:t>proposal (N, V).</a:t>
            </a:r>
          </a:p>
          <a:p>
            <a:pPr lvl="1"/>
            <a:r>
              <a:rPr lang="en-US" dirty="0"/>
              <a:t>V</a:t>
            </a:r>
            <a:r>
              <a:rPr lang="en-US" dirty="0" smtClean="0"/>
              <a:t>: the value from </a:t>
            </a:r>
            <a:r>
              <a:rPr lang="en-US" dirty="0">
                <a:solidFill>
                  <a:srgbClr val="FF0000"/>
                </a:solidFill>
              </a:rPr>
              <a:t>the </a:t>
            </a:r>
            <a:r>
              <a:rPr lang="en-US" dirty="0" smtClean="0">
                <a:solidFill>
                  <a:srgbClr val="FF0000"/>
                </a:solidFill>
              </a:rPr>
              <a:t>highest proposal number N </a:t>
            </a:r>
            <a:r>
              <a:rPr lang="en-US" dirty="0"/>
              <a:t>from the replies (i.e., the accepted proposals returned from acceptors in phase 1)</a:t>
            </a:r>
          </a:p>
          <a:p>
            <a:pPr lvl="1"/>
            <a:r>
              <a:rPr lang="en-US" dirty="0"/>
              <a:t>Or, </a:t>
            </a:r>
            <a:r>
              <a:rPr lang="en-US" dirty="0">
                <a:solidFill>
                  <a:srgbClr val="FF0000"/>
                </a:solidFill>
              </a:rPr>
              <a:t>if no accepted proposal was returned in phase 1</a:t>
            </a:r>
            <a:r>
              <a:rPr lang="en-US" dirty="0"/>
              <a:t>, </a:t>
            </a:r>
            <a:r>
              <a:rPr lang="en-US" dirty="0" smtClean="0"/>
              <a:t>a new value to propose.</a:t>
            </a:r>
          </a:p>
          <a:p>
            <a:r>
              <a:rPr lang="en-US" dirty="0" smtClean="0"/>
              <a:t>Upon receiving (N, V), acceptors either:</a:t>
            </a:r>
          </a:p>
          <a:p>
            <a:pPr lvl="1"/>
            <a:r>
              <a:rPr lang="en-US" smtClean="0">
                <a:solidFill>
                  <a:srgbClr val="0000FF"/>
                </a:solidFill>
              </a:rPr>
              <a:t>Accept</a:t>
            </a:r>
            <a:r>
              <a:rPr lang="en-US" smtClean="0"/>
              <a:t> it</a:t>
            </a:r>
          </a:p>
          <a:p>
            <a:pPr lvl="1"/>
            <a:r>
              <a:rPr lang="en-US" smtClean="0"/>
              <a:t>Or</a:t>
            </a:r>
            <a:r>
              <a:rPr lang="en-US" dirty="0" smtClean="0"/>
              <a:t>, </a:t>
            </a:r>
            <a:r>
              <a:rPr lang="en-US" dirty="0" smtClean="0">
                <a:solidFill>
                  <a:srgbClr val="0000FF"/>
                </a:solidFill>
              </a:rPr>
              <a:t>reject</a:t>
            </a:r>
            <a:r>
              <a:rPr lang="en-US" dirty="0" smtClean="0"/>
              <a:t> it if there was another prepare request with N’ higher than N, and it replied to it.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21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112178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Paxos</a:t>
            </a:r>
            <a:r>
              <a:rPr lang="en-US" dirty="0" smtClean="0"/>
              <a:t> Phase 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Learners need to know which value has been chosen.</a:t>
            </a:r>
          </a:p>
          <a:p>
            <a:r>
              <a:rPr lang="en-US" dirty="0" smtClean="0"/>
              <a:t>Many possibilities</a:t>
            </a:r>
          </a:p>
          <a:p>
            <a:r>
              <a:rPr lang="en-US" dirty="0" smtClean="0"/>
              <a:t>One way: have each acceptor respond to all learners</a:t>
            </a:r>
          </a:p>
          <a:p>
            <a:pPr lvl="1"/>
            <a:r>
              <a:rPr lang="en-US" dirty="0" smtClean="0"/>
              <a:t>Might be effective, but expensive</a:t>
            </a:r>
          </a:p>
          <a:p>
            <a:r>
              <a:rPr lang="en-US" dirty="0" smtClean="0"/>
              <a:t>Another way: elect a “distinguished learner”</a:t>
            </a:r>
          </a:p>
          <a:p>
            <a:pPr lvl="1"/>
            <a:r>
              <a:rPr lang="en-US" dirty="0" smtClean="0"/>
              <a:t>Acceptors respond with their acceptances to this process</a:t>
            </a:r>
          </a:p>
          <a:p>
            <a:pPr lvl="1"/>
            <a:r>
              <a:rPr lang="en-US" dirty="0" smtClean="0"/>
              <a:t>This distinguished learner informs other learners.</a:t>
            </a:r>
          </a:p>
          <a:p>
            <a:pPr lvl="1"/>
            <a:r>
              <a:rPr lang="en-US" dirty="0" smtClean="0"/>
              <a:t>Failure-prone</a:t>
            </a:r>
          </a:p>
          <a:p>
            <a:r>
              <a:rPr lang="en-US" dirty="0" smtClean="0"/>
              <a:t>Mixing the two: a set of distinguished learners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22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454134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Problem: Progress (</a:t>
            </a:r>
            <a:r>
              <a:rPr lang="en-US" dirty="0" err="1" smtClean="0"/>
              <a:t>Liveness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i="1" dirty="0" smtClean="0">
                <a:solidFill>
                  <a:srgbClr val="FF0000"/>
                </a:solidFill>
              </a:rPr>
              <a:t>There’s a race condition for proposals.</a:t>
            </a:r>
          </a:p>
          <a:p>
            <a:r>
              <a:rPr lang="en-US" dirty="0" smtClean="0"/>
              <a:t>P0 completes phase 1 with a proposal number N0</a:t>
            </a:r>
          </a:p>
          <a:p>
            <a:r>
              <a:rPr lang="en-US" dirty="0" smtClean="0"/>
              <a:t>Before P0 starts phase 2, P1 starts and completes phase 1 with a proposal number N1 &gt; N0.</a:t>
            </a:r>
          </a:p>
          <a:p>
            <a:r>
              <a:rPr lang="en-US" dirty="0" smtClean="0"/>
              <a:t>P0 performs phase 2, acceptors reject.</a:t>
            </a:r>
          </a:p>
          <a:p>
            <a:r>
              <a:rPr lang="en-US" dirty="0" smtClean="0"/>
              <a:t>Before P1 starts phase 2, P0 restarts and completes phase 1 with a proposal number N2 &gt; N1.</a:t>
            </a:r>
          </a:p>
          <a:p>
            <a:r>
              <a:rPr lang="en-US" dirty="0" smtClean="0"/>
              <a:t>P1 performs phase 2, acceptors reject.</a:t>
            </a:r>
          </a:p>
          <a:p>
            <a:r>
              <a:rPr lang="en-US" dirty="0" smtClean="0"/>
              <a:t>…(this can go on forever)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23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6718977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Providing </a:t>
            </a:r>
            <a:r>
              <a:rPr lang="en-US" dirty="0" err="1" smtClean="0"/>
              <a:t>Liveness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Solution: </a:t>
            </a:r>
            <a:r>
              <a:rPr lang="en-US" dirty="0" smtClean="0">
                <a:solidFill>
                  <a:srgbClr val="FF0000"/>
                </a:solidFill>
              </a:rPr>
              <a:t>elect a distinguished proposer</a:t>
            </a:r>
          </a:p>
          <a:p>
            <a:pPr lvl="1"/>
            <a:r>
              <a:rPr lang="en-US" dirty="0" smtClean="0"/>
              <a:t>I.e., have only one proposer</a:t>
            </a:r>
          </a:p>
          <a:p>
            <a:r>
              <a:rPr lang="en-US" dirty="0" smtClean="0"/>
              <a:t>If the distinguished proposer can successfully communicate with a majority, the protocol guarantees </a:t>
            </a:r>
            <a:r>
              <a:rPr lang="en-US" dirty="0" err="1" smtClean="0"/>
              <a:t>liveness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I.e., if a process plays all three roles, </a:t>
            </a:r>
            <a:r>
              <a:rPr lang="en-US" dirty="0" err="1" smtClean="0"/>
              <a:t>Paxos</a:t>
            </a:r>
            <a:r>
              <a:rPr lang="en-US" dirty="0" smtClean="0"/>
              <a:t> can tolerate failures </a:t>
            </a:r>
            <a:r>
              <a:rPr lang="en-US" i="1" dirty="0" smtClean="0"/>
              <a:t>f</a:t>
            </a:r>
            <a:r>
              <a:rPr lang="en-US" dirty="0" smtClean="0"/>
              <a:t> &lt; 1/2 * </a:t>
            </a:r>
            <a:r>
              <a:rPr lang="en-US" i="1" dirty="0" smtClean="0"/>
              <a:t>N.</a:t>
            </a:r>
          </a:p>
          <a:p>
            <a:r>
              <a:rPr lang="en-US" dirty="0" smtClean="0"/>
              <a:t>Still needs to get around FLP for the leader election, e.g., having a failure detector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24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788075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Paxos</a:t>
            </a:r>
            <a:endParaRPr lang="en-US" dirty="0" smtClean="0"/>
          </a:p>
          <a:p>
            <a:pPr lvl="1"/>
            <a:r>
              <a:rPr lang="en-US" dirty="0" smtClean="0"/>
              <a:t>A consensus algorithm</a:t>
            </a:r>
            <a:endParaRPr lang="en-US" dirty="0"/>
          </a:p>
          <a:p>
            <a:pPr lvl="1"/>
            <a:r>
              <a:rPr lang="en-US" dirty="0" smtClean="0"/>
              <a:t>Handles crash-stop failures (f &lt; 1/2 * N)</a:t>
            </a:r>
          </a:p>
          <a:p>
            <a:r>
              <a:rPr lang="en-US" dirty="0" smtClean="0"/>
              <a:t>Three phases</a:t>
            </a:r>
          </a:p>
          <a:p>
            <a:pPr lvl="1"/>
            <a:r>
              <a:rPr lang="en-US" dirty="0" smtClean="0"/>
              <a:t>Phase 1: prepare request/reply</a:t>
            </a:r>
          </a:p>
          <a:p>
            <a:pPr lvl="1"/>
            <a:r>
              <a:rPr lang="en-US" dirty="0" smtClean="0"/>
              <a:t>Phase 2: accept request/reply</a:t>
            </a:r>
          </a:p>
          <a:p>
            <a:pPr lvl="1"/>
            <a:r>
              <a:rPr lang="en-US" dirty="0" smtClean="0"/>
              <a:t>Phase 3: learning of the chosen value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25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888A9B7-E954-E041-8E9D-C26F0D6CC7B8}" type="slidenum">
              <a:rPr lang="en-US"/>
              <a:pPr/>
              <a:t>26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13414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Acknowledgements</a:t>
            </a:r>
          </a:p>
        </p:txBody>
      </p:sp>
      <p:sp>
        <p:nvSpPr>
          <p:cNvPr id="13415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These slides contain material developed and copyrighted by </a:t>
            </a:r>
            <a:r>
              <a:rPr lang="en-US" dirty="0" err="1" smtClean="0"/>
              <a:t>Indranil</a:t>
            </a:r>
            <a:r>
              <a:rPr lang="en-US" dirty="0" smtClean="0"/>
              <a:t> Gupta (UIUC).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Paxos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consensus algorithm</a:t>
            </a:r>
          </a:p>
          <a:p>
            <a:pPr lvl="1"/>
            <a:r>
              <a:rPr lang="en-US" dirty="0" smtClean="0"/>
              <a:t>Known as one of the most efficient &amp; elegant consensus algorithms</a:t>
            </a:r>
          </a:p>
          <a:p>
            <a:pPr lvl="1"/>
            <a:r>
              <a:rPr lang="en-US" dirty="0" smtClean="0"/>
              <a:t>If you stay close to the field of distributed systems, you’ll hear about this algorithm over and over.</a:t>
            </a:r>
          </a:p>
          <a:p>
            <a:r>
              <a:rPr lang="en-US" dirty="0" smtClean="0"/>
              <a:t>What? Consensus? What about FLP (the impossibility of consensus)?</a:t>
            </a:r>
          </a:p>
          <a:p>
            <a:pPr lvl="1"/>
            <a:r>
              <a:rPr lang="en-US" dirty="0" smtClean="0"/>
              <a:t>Obviously, it doesn’t solve FLP.</a:t>
            </a:r>
          </a:p>
          <a:p>
            <a:pPr lvl="1"/>
            <a:r>
              <a:rPr lang="en-US" dirty="0" smtClean="0"/>
              <a:t>It relies on failure detectors to get around it.</a:t>
            </a:r>
          </a:p>
          <a:p>
            <a:r>
              <a:rPr lang="en-US" dirty="0" smtClean="0"/>
              <a:t>Plan</a:t>
            </a:r>
          </a:p>
          <a:p>
            <a:pPr lvl="1"/>
            <a:r>
              <a:rPr lang="en-US" dirty="0" smtClean="0"/>
              <a:t>Brief history (with a lot of quotes)</a:t>
            </a:r>
          </a:p>
          <a:p>
            <a:pPr lvl="1"/>
            <a:r>
              <a:rPr lang="en-US" dirty="0"/>
              <a:t>T</a:t>
            </a:r>
            <a:r>
              <a:rPr lang="en-US" dirty="0" smtClean="0"/>
              <a:t>he protocol itself </a:t>
            </a:r>
          </a:p>
          <a:p>
            <a:pPr lvl="1"/>
            <a:r>
              <a:rPr lang="en-US" dirty="0" smtClean="0"/>
              <a:t>How to “discover” the protocol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3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049347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Brief History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Developed by Leslie </a:t>
            </a:r>
            <a:r>
              <a:rPr lang="en-US" dirty="0" err="1" smtClean="0"/>
              <a:t>Lamport</a:t>
            </a:r>
            <a:r>
              <a:rPr lang="en-US" dirty="0" smtClean="0"/>
              <a:t> (from the </a:t>
            </a:r>
            <a:r>
              <a:rPr lang="en-US" dirty="0" err="1" smtClean="0"/>
              <a:t>Lamport</a:t>
            </a:r>
            <a:r>
              <a:rPr lang="en-US" dirty="0" smtClean="0"/>
              <a:t> clock)</a:t>
            </a:r>
          </a:p>
          <a:p>
            <a:r>
              <a:rPr lang="en-US" i="1" dirty="0"/>
              <a:t>“A fault-tolerant file system called Echo was built at SRC in the late 80s.  The builders claimed that it would maintain consistency despite any number of non-Byzantine faults, and would make progress if any majority of the processors were </a:t>
            </a:r>
            <a:r>
              <a:rPr lang="en-US" i="1" dirty="0" smtClean="0"/>
              <a:t>working.”</a:t>
            </a:r>
          </a:p>
          <a:p>
            <a:r>
              <a:rPr lang="en-US" i="1" dirty="0" smtClean="0"/>
              <a:t>“I </a:t>
            </a:r>
            <a:r>
              <a:rPr lang="en-US" i="1" dirty="0"/>
              <a:t>decided that what they were trying to do was impossible, and set out to prove it.  Instead, I discovered the </a:t>
            </a:r>
            <a:r>
              <a:rPr lang="en-US" i="1" dirty="0" err="1"/>
              <a:t>Paxos</a:t>
            </a:r>
            <a:r>
              <a:rPr lang="en-US" i="1" dirty="0"/>
              <a:t> </a:t>
            </a:r>
            <a:r>
              <a:rPr lang="en-US" i="1" dirty="0" smtClean="0"/>
              <a:t>algorithm.”</a:t>
            </a:r>
          </a:p>
          <a:p>
            <a:r>
              <a:rPr lang="en-US" i="1" dirty="0" smtClean="0"/>
              <a:t>“I </a:t>
            </a:r>
            <a:r>
              <a:rPr lang="en-US" i="1" dirty="0"/>
              <a:t>decided to cast the algorithm in terms of a parliament on an ancient Greek </a:t>
            </a:r>
            <a:r>
              <a:rPr lang="en-US" i="1" dirty="0" smtClean="0"/>
              <a:t>island</a:t>
            </a:r>
            <a:r>
              <a:rPr lang="en-US" i="1" dirty="0"/>
              <a:t> </a:t>
            </a:r>
            <a:r>
              <a:rPr lang="en-US" i="1" dirty="0" smtClean="0"/>
              <a:t>(</a:t>
            </a:r>
            <a:r>
              <a:rPr lang="en-US" i="1" dirty="0" err="1" smtClean="0"/>
              <a:t>Paxos</a:t>
            </a:r>
            <a:r>
              <a:rPr lang="en-US" i="1" dirty="0" smtClean="0"/>
              <a:t>).”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4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957732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Brief History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paper abstract:</a:t>
            </a:r>
          </a:p>
          <a:p>
            <a:pPr lvl="1"/>
            <a:r>
              <a:rPr lang="en-US" i="1" dirty="0"/>
              <a:t>“Recent archaeological discoveries on the island of </a:t>
            </a:r>
            <a:r>
              <a:rPr lang="en-US" i="1" dirty="0" err="1"/>
              <a:t>Paxos</a:t>
            </a:r>
            <a:r>
              <a:rPr lang="en-US" i="1" dirty="0"/>
              <a:t> reveal that the parliament functioned despite the peripatetic propensity of its part-time legislators. The legislators maintained consistent copies of the parliamentary record, despite their frequent forays from the chamber and the forgetfulness of their messengers. The </a:t>
            </a:r>
            <a:r>
              <a:rPr lang="en-US" i="1" dirty="0" err="1"/>
              <a:t>Paxon</a:t>
            </a:r>
            <a:r>
              <a:rPr lang="en-US" i="1" dirty="0"/>
              <a:t> parliament’s protocol provides a new way of implementing the state-machine approach to the design of distributed systems.</a:t>
            </a:r>
            <a:r>
              <a:rPr lang="en-US" i="1" dirty="0" smtClean="0"/>
              <a:t>”</a:t>
            </a:r>
          </a:p>
          <a:p>
            <a:r>
              <a:rPr lang="en-US" i="1" dirty="0" smtClean="0"/>
              <a:t>“I </a:t>
            </a:r>
            <a:r>
              <a:rPr lang="en-US" i="1" dirty="0"/>
              <a:t>gave a few lectures in the persona of an Indiana-Jones-style </a:t>
            </a:r>
            <a:r>
              <a:rPr lang="en-US" i="1" dirty="0" smtClean="0"/>
              <a:t>archaeologist.”</a:t>
            </a:r>
          </a:p>
          <a:p>
            <a:r>
              <a:rPr lang="en-US" i="1" dirty="0"/>
              <a:t>“My attempt at inserting some humor into the subject was a dismal failure.  People who attended my lecture remembered Indiana Jones, but not the algorithm</a:t>
            </a:r>
            <a:r>
              <a:rPr lang="en-US" i="1" dirty="0" smtClean="0"/>
              <a:t>.”</a:t>
            </a:r>
            <a:endParaRPr lang="en-US" i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5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225389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Brief History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People thought that </a:t>
            </a:r>
            <a:r>
              <a:rPr lang="en-US" dirty="0" err="1" smtClean="0"/>
              <a:t>Paxos</a:t>
            </a:r>
            <a:r>
              <a:rPr lang="en-US" dirty="0" smtClean="0"/>
              <a:t> was a joke.</a:t>
            </a:r>
          </a:p>
          <a:p>
            <a:r>
              <a:rPr lang="en-US" dirty="0" err="1" smtClean="0"/>
              <a:t>Lamport</a:t>
            </a:r>
            <a:r>
              <a:rPr lang="en-US" dirty="0" smtClean="0"/>
              <a:t> finally published the paper 8 years later in 1998 after it was written in 1990.</a:t>
            </a:r>
          </a:p>
          <a:p>
            <a:pPr lvl="1"/>
            <a:r>
              <a:rPr lang="en-US" dirty="0" smtClean="0"/>
              <a:t>Title: “The Part-Time Parliament”</a:t>
            </a:r>
          </a:p>
          <a:p>
            <a:r>
              <a:rPr lang="en-US" dirty="0" smtClean="0"/>
              <a:t>People did not understand the paper.</a:t>
            </a:r>
          </a:p>
          <a:p>
            <a:r>
              <a:rPr lang="en-US" dirty="0" err="1" smtClean="0"/>
              <a:t>Lamport</a:t>
            </a:r>
            <a:r>
              <a:rPr lang="en-US" dirty="0" smtClean="0"/>
              <a:t> gave up and wrote another paper that explains </a:t>
            </a:r>
            <a:r>
              <a:rPr lang="en-US" dirty="0" err="1" smtClean="0"/>
              <a:t>Paxos</a:t>
            </a:r>
            <a:r>
              <a:rPr lang="en-US" dirty="0" smtClean="0"/>
              <a:t> in simple English.</a:t>
            </a:r>
          </a:p>
          <a:p>
            <a:pPr lvl="1"/>
            <a:r>
              <a:rPr lang="en-US" dirty="0" smtClean="0"/>
              <a:t>Title: “</a:t>
            </a:r>
            <a:r>
              <a:rPr lang="en-US" dirty="0" err="1" smtClean="0"/>
              <a:t>Paxos</a:t>
            </a:r>
            <a:r>
              <a:rPr lang="en-US" dirty="0" smtClean="0"/>
              <a:t> Made Simple”</a:t>
            </a:r>
          </a:p>
          <a:p>
            <a:pPr lvl="1"/>
            <a:r>
              <a:rPr lang="en-US" dirty="0"/>
              <a:t>Abstract: “The </a:t>
            </a:r>
            <a:r>
              <a:rPr lang="en-US" dirty="0" err="1"/>
              <a:t>Paxos</a:t>
            </a:r>
            <a:r>
              <a:rPr lang="en-US" dirty="0"/>
              <a:t> algorithm, when presented in plain English, is very simple</a:t>
            </a:r>
            <a:r>
              <a:rPr lang="en-US" dirty="0" smtClean="0"/>
              <a:t>.”</a:t>
            </a:r>
          </a:p>
          <a:p>
            <a:r>
              <a:rPr lang="en-US" dirty="0" smtClean="0"/>
              <a:t>Still, it’s not the easiest algorithm to understand.</a:t>
            </a:r>
          </a:p>
          <a:p>
            <a:r>
              <a:rPr lang="en-US" dirty="0" smtClean="0"/>
              <a:t>So </a:t>
            </a:r>
            <a:r>
              <a:rPr lang="en-US" dirty="0"/>
              <a:t>people </a:t>
            </a:r>
            <a:r>
              <a:rPr lang="en-US" dirty="0" smtClean="0"/>
              <a:t>started to write papers and lecture notes to explain </a:t>
            </a:r>
            <a:r>
              <a:rPr lang="en-US" dirty="0"/>
              <a:t>“</a:t>
            </a:r>
            <a:r>
              <a:rPr lang="en-US" dirty="0" err="1"/>
              <a:t>Paxos</a:t>
            </a:r>
            <a:r>
              <a:rPr lang="en-US" dirty="0"/>
              <a:t> Made Simple.</a:t>
            </a:r>
            <a:r>
              <a:rPr lang="en-US" dirty="0" smtClean="0"/>
              <a:t>” (e.g., “</a:t>
            </a:r>
            <a:r>
              <a:rPr lang="en-US" dirty="0" err="1" smtClean="0"/>
              <a:t>Paxos</a:t>
            </a:r>
            <a:r>
              <a:rPr lang="en-US" dirty="0" smtClean="0"/>
              <a:t> Made Moderately Complex”, “</a:t>
            </a:r>
            <a:r>
              <a:rPr lang="en-US" dirty="0" err="1" smtClean="0"/>
              <a:t>Paxos</a:t>
            </a:r>
            <a:r>
              <a:rPr lang="en-US" dirty="0" smtClean="0"/>
              <a:t> Made Practical”, etc.)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6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106124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Review: Consensus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How do people agree on something?</a:t>
            </a:r>
          </a:p>
          <a:p>
            <a:pPr lvl="1"/>
            <a:r>
              <a:rPr lang="en-US" dirty="0"/>
              <a:t>Q: should Steve give an A to everybody taking CSE 486/586?</a:t>
            </a:r>
          </a:p>
          <a:p>
            <a:pPr lvl="1"/>
            <a:r>
              <a:rPr lang="en-US" dirty="0"/>
              <a:t>Input: everyone says either yes/no.</a:t>
            </a:r>
          </a:p>
          <a:p>
            <a:pPr lvl="1"/>
            <a:r>
              <a:rPr lang="en-US" dirty="0"/>
              <a:t>Output: an agreement of yes or no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FLP: this is impossible even with one-faulty process and arbitrary delays.</a:t>
            </a:r>
          </a:p>
          <a:p>
            <a:r>
              <a:rPr lang="en-US" dirty="0"/>
              <a:t>Many distributed systems problems can cast into a consensus </a:t>
            </a:r>
            <a:r>
              <a:rPr lang="en-US" dirty="0" smtClean="0"/>
              <a:t>problem</a:t>
            </a:r>
          </a:p>
          <a:p>
            <a:pPr lvl="1"/>
            <a:r>
              <a:rPr lang="en-US" dirty="0" smtClean="0"/>
              <a:t>Mutual exclusion, leader election, total ordering, etc.</a:t>
            </a:r>
          </a:p>
          <a:p>
            <a:r>
              <a:rPr lang="en-US" dirty="0" err="1" smtClean="0"/>
              <a:t>Paxos</a:t>
            </a:r>
            <a:endParaRPr lang="en-US" dirty="0" smtClean="0"/>
          </a:p>
          <a:p>
            <a:pPr lvl="1"/>
            <a:r>
              <a:rPr lang="en-US" dirty="0" smtClean="0"/>
              <a:t>How do multiple processes agree on a value?</a:t>
            </a:r>
          </a:p>
          <a:p>
            <a:pPr lvl="1"/>
            <a:r>
              <a:rPr lang="en-US" dirty="0" smtClean="0"/>
              <a:t>Under failures, network partitions, message delays, etc.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7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502357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Review: Consensus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People care about this!</a:t>
            </a:r>
          </a:p>
          <a:p>
            <a:r>
              <a:rPr lang="en-US" dirty="0"/>
              <a:t>Real systems implement </a:t>
            </a:r>
            <a:r>
              <a:rPr lang="en-US" dirty="0" err="1"/>
              <a:t>Paxos</a:t>
            </a:r>
            <a:endParaRPr lang="en-US" dirty="0"/>
          </a:p>
          <a:p>
            <a:pPr lvl="1"/>
            <a:r>
              <a:rPr lang="en-US" dirty="0"/>
              <a:t>Google Chubby</a:t>
            </a:r>
          </a:p>
          <a:p>
            <a:pPr lvl="1"/>
            <a:r>
              <a:rPr lang="en-US" dirty="0"/>
              <a:t>MS Bing cluster management</a:t>
            </a:r>
          </a:p>
          <a:p>
            <a:pPr lvl="1"/>
            <a:r>
              <a:rPr lang="en-US" dirty="0"/>
              <a:t>Etc.</a:t>
            </a:r>
          </a:p>
          <a:p>
            <a:r>
              <a:rPr lang="en-US" dirty="0" smtClean="0"/>
              <a:t>Amazon CTO Werner </a:t>
            </a:r>
            <a:r>
              <a:rPr lang="en-US" dirty="0" err="1"/>
              <a:t>Vogels</a:t>
            </a:r>
            <a:r>
              <a:rPr lang="en-US" dirty="0"/>
              <a:t> (in his blog post “Job Openings in My Group”)</a:t>
            </a:r>
          </a:p>
          <a:p>
            <a:pPr lvl="1"/>
            <a:r>
              <a:rPr lang="en-US" i="1" dirty="0" smtClean="0"/>
              <a:t>“What </a:t>
            </a:r>
            <a:r>
              <a:rPr lang="en-US" i="1" dirty="0"/>
              <a:t>kind of things am I looking for in you</a:t>
            </a:r>
            <a:r>
              <a:rPr lang="en-US" i="1" dirty="0" smtClean="0"/>
              <a:t>?”</a:t>
            </a:r>
            <a:endParaRPr lang="en-US" i="1" dirty="0"/>
          </a:p>
          <a:p>
            <a:pPr lvl="1"/>
            <a:r>
              <a:rPr lang="en-US" i="1" dirty="0" smtClean="0"/>
              <a:t>“You </a:t>
            </a:r>
            <a:r>
              <a:rPr lang="en-US" i="1" dirty="0"/>
              <a:t>know your distributed systems theory: You know about logical time, snapshots, stability, message ordering, but also acid and multi-level transactions. You have heard about the FLP impossibility argument. You know why failure detectors can solve it (but you do not have to remember which one diamond-w was). </a:t>
            </a:r>
            <a:r>
              <a:rPr lang="en-US" i="1" dirty="0">
                <a:solidFill>
                  <a:srgbClr val="FF0000"/>
                </a:solidFill>
              </a:rPr>
              <a:t>You have at least once tried to understand </a:t>
            </a:r>
            <a:r>
              <a:rPr lang="en-US" i="1" dirty="0" err="1">
                <a:solidFill>
                  <a:srgbClr val="FF0000"/>
                </a:solidFill>
              </a:rPr>
              <a:t>Paxos</a:t>
            </a:r>
            <a:r>
              <a:rPr lang="en-US" i="1" dirty="0">
                <a:solidFill>
                  <a:srgbClr val="FF0000"/>
                </a:solidFill>
              </a:rPr>
              <a:t> by reading the original paper</a:t>
            </a:r>
            <a:r>
              <a:rPr lang="en-US" i="1" dirty="0" smtClean="0"/>
              <a:t>.”</a:t>
            </a:r>
            <a:endParaRPr lang="en-US" i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8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19980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CSE 486/586 </a:t>
            </a:r>
            <a:r>
              <a:rPr lang="en-US" dirty="0" err="1" smtClean="0"/>
              <a:t>Administrivia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PA3 scores will be posted by tonight.</a:t>
            </a:r>
          </a:p>
          <a:p>
            <a:r>
              <a:rPr lang="en-US" dirty="0" smtClean="0"/>
              <a:t>Midterm scores will be posted by tonight.</a:t>
            </a:r>
          </a:p>
          <a:p>
            <a:r>
              <a:rPr lang="en-US" dirty="0" smtClean="0"/>
              <a:t>PA4 released.</a:t>
            </a:r>
          </a:p>
          <a:p>
            <a:pPr lvl="1"/>
            <a:r>
              <a:rPr lang="en-US" dirty="0" smtClean="0"/>
              <a:t>Tester will be released soon.</a:t>
            </a:r>
          </a:p>
          <a:p>
            <a:pPr lvl="1"/>
            <a:r>
              <a:rPr lang="en-US" dirty="0" smtClean="0"/>
              <a:t>A small correction will be posted as well.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9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876994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CS252-templat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CS252-templa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3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rtlCol="0" anchor="ctr" anchorCtr="0" compatLnSpc="1">
        <a:prstTxWarp prst="textNoShape">
          <a:avLst/>
        </a:prstTxWarp>
        <a:no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600" b="0" i="0" u="none" strike="noStrike" cap="none" normalizeH="0" baseline="0" dirty="0" smtClean="0">
            <a:ln>
              <a:noFill/>
            </a:ln>
            <a:solidFill>
              <a:schemeClr val="tx2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hlink"/>
            </a:solidFill>
            <a:effectLst/>
            <a:latin typeface="Arial" charset="0"/>
          </a:defRPr>
        </a:defPPr>
      </a:lstStyle>
    </a:lnDef>
    <a:txDef>
      <a:spPr>
        <a:noFill/>
      </a:spPr>
      <a:bodyPr wrap="none" rtlCol="0">
        <a:spAutoFit/>
      </a:bodyPr>
      <a:lstStyle>
        <a:defPPr>
          <a:defRPr dirty="0" smtClean="0">
            <a:solidFill>
              <a:srgbClr val="000000"/>
            </a:solidFill>
          </a:defRPr>
        </a:defPPr>
      </a:lstStyle>
    </a:txDef>
  </a:objectDefaults>
  <a:extraClrSchemeLst>
    <a:extraClrScheme>
      <a:clrScheme name="CS252-template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S252-template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CS252-template</Template>
  <TotalTime>34052</TotalTime>
  <Pages>12</Pages>
  <Words>1968</Words>
  <Application>Microsoft Macintosh PowerPoint</Application>
  <PresentationFormat>Letter Paper (8.5x11 in)</PresentationFormat>
  <Paragraphs>253</Paragraphs>
  <Slides>26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26</vt:i4>
      </vt:variant>
    </vt:vector>
  </HeadingPairs>
  <TitlesOfParts>
    <vt:vector size="28" baseType="lpstr">
      <vt:lpstr>CS252-template</vt:lpstr>
      <vt:lpstr>Office Theme</vt:lpstr>
      <vt:lpstr>CSE 486/586 Distributed Systems Paxos --- 1</vt:lpstr>
      <vt:lpstr>Recap</vt:lpstr>
      <vt:lpstr>Paxos</vt:lpstr>
      <vt:lpstr>Brief History</vt:lpstr>
      <vt:lpstr>Brief History</vt:lpstr>
      <vt:lpstr>Brief History</vt:lpstr>
      <vt:lpstr>Review: Consensus</vt:lpstr>
      <vt:lpstr>Review: Consensus</vt:lpstr>
      <vt:lpstr>CSE 486/586 Administrivia</vt:lpstr>
      <vt:lpstr>Paxos Assumptions &amp; Goals</vt:lpstr>
      <vt:lpstr>Desired Properties</vt:lpstr>
      <vt:lpstr>Roles of a Process</vt:lpstr>
      <vt:lpstr>Roles of a Process</vt:lpstr>
      <vt:lpstr>First Attempt</vt:lpstr>
      <vt:lpstr>Second Attempt</vt:lpstr>
      <vt:lpstr>Second Attempt</vt:lpstr>
      <vt:lpstr>Paxos</vt:lpstr>
      <vt:lpstr>Paxos Protocol Overview</vt:lpstr>
      <vt:lpstr>Paxos Protocol Overview</vt:lpstr>
      <vt:lpstr>Paxos Phase 1</vt:lpstr>
      <vt:lpstr>Paxos Phase 2</vt:lpstr>
      <vt:lpstr>Paxos Phase 3</vt:lpstr>
      <vt:lpstr>Problem: Progress (Liveness)</vt:lpstr>
      <vt:lpstr>Providing Liveness</vt:lpstr>
      <vt:lpstr>Summary</vt:lpstr>
      <vt:lpstr>Acknowledgements</vt:lpstr>
    </vt:vector>
  </TitlesOfParts>
  <Manager/>
  <Company>UC Berkeley-EECS</Company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EECS 152  Computer Architecture  and Engineering  Lec 01 - Introduction  </dc:title>
  <dc:subject/>
  <dc:creator> Krste Asanovic</dc:creator>
  <cp:keywords/>
  <dc:description/>
  <cp:lastModifiedBy>Steve Ko</cp:lastModifiedBy>
  <cp:revision>1519</cp:revision>
  <cp:lastPrinted>2014-04-21T18:36:24Z</cp:lastPrinted>
  <dcterms:created xsi:type="dcterms:W3CDTF">2012-03-21T04:48:11Z</dcterms:created>
  <dcterms:modified xsi:type="dcterms:W3CDTF">2014-04-23T16:40:22Z</dcterms:modified>
  <cp:category/>
</cp:coreProperties>
</file>