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4"/>
  </p:notesMasterIdLst>
  <p:handoutMasterIdLst>
    <p:handoutMasterId r:id="rId35"/>
  </p:handoutMasterIdLst>
  <p:sldIdLst>
    <p:sldId id="322" r:id="rId3"/>
    <p:sldId id="797" r:id="rId4"/>
    <p:sldId id="830" r:id="rId5"/>
    <p:sldId id="831" r:id="rId6"/>
    <p:sldId id="832" r:id="rId7"/>
    <p:sldId id="817" r:id="rId8"/>
    <p:sldId id="804" r:id="rId9"/>
    <p:sldId id="805" r:id="rId10"/>
    <p:sldId id="806" r:id="rId11"/>
    <p:sldId id="807" r:id="rId12"/>
    <p:sldId id="808" r:id="rId13"/>
    <p:sldId id="818" r:id="rId14"/>
    <p:sldId id="819" r:id="rId15"/>
    <p:sldId id="809" r:id="rId16"/>
    <p:sldId id="835" r:id="rId17"/>
    <p:sldId id="836" r:id="rId18"/>
    <p:sldId id="810" r:id="rId19"/>
    <p:sldId id="820" r:id="rId20"/>
    <p:sldId id="821" r:id="rId21"/>
    <p:sldId id="822" r:id="rId22"/>
    <p:sldId id="823" r:id="rId23"/>
    <p:sldId id="824" r:id="rId24"/>
    <p:sldId id="833" r:id="rId25"/>
    <p:sldId id="828" r:id="rId26"/>
    <p:sldId id="811" r:id="rId27"/>
    <p:sldId id="812" r:id="rId28"/>
    <p:sldId id="813" r:id="rId29"/>
    <p:sldId id="814" r:id="rId30"/>
    <p:sldId id="815" r:id="rId31"/>
    <p:sldId id="777" r:id="rId32"/>
    <p:sldId id="584" r:id="rId3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tevko:Downloads:3233_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Results_ALL!$R$5:$R$197</c:f>
              <c:numCache>
                <c:formatCode>General</c:formatCode>
                <c:ptCount val="193"/>
                <c:pt idx="0">
                  <c:v>50.0</c:v>
                </c:pt>
                <c:pt idx="1">
                  <c:v>50.0</c:v>
                </c:pt>
                <c:pt idx="2">
                  <c:v>50.0</c:v>
                </c:pt>
                <c:pt idx="3">
                  <c:v>45.0</c:v>
                </c:pt>
                <c:pt idx="4">
                  <c:v>45.0</c:v>
                </c:pt>
                <c:pt idx="5">
                  <c:v>45.0</c:v>
                </c:pt>
                <c:pt idx="6">
                  <c:v>45.0</c:v>
                </c:pt>
                <c:pt idx="7">
                  <c:v>45.0</c:v>
                </c:pt>
                <c:pt idx="8">
                  <c:v>45.0</c:v>
                </c:pt>
                <c:pt idx="9">
                  <c:v>45.0</c:v>
                </c:pt>
                <c:pt idx="10">
                  <c:v>45.0</c:v>
                </c:pt>
                <c:pt idx="11">
                  <c:v>44.0</c:v>
                </c:pt>
                <c:pt idx="12">
                  <c:v>44.0</c:v>
                </c:pt>
                <c:pt idx="13">
                  <c:v>44.0</c:v>
                </c:pt>
                <c:pt idx="14">
                  <c:v>43.0</c:v>
                </c:pt>
                <c:pt idx="15">
                  <c:v>41.0</c:v>
                </c:pt>
                <c:pt idx="16">
                  <c:v>41.0</c:v>
                </c:pt>
                <c:pt idx="17">
                  <c:v>40.0</c:v>
                </c:pt>
                <c:pt idx="18">
                  <c:v>40.0</c:v>
                </c:pt>
                <c:pt idx="19">
                  <c:v>40.0</c:v>
                </c:pt>
                <c:pt idx="20">
                  <c:v>40.0</c:v>
                </c:pt>
                <c:pt idx="21">
                  <c:v>40.0</c:v>
                </c:pt>
                <c:pt idx="22">
                  <c:v>39.0</c:v>
                </c:pt>
                <c:pt idx="23">
                  <c:v>39.0</c:v>
                </c:pt>
                <c:pt idx="24">
                  <c:v>39.0</c:v>
                </c:pt>
                <c:pt idx="25">
                  <c:v>39.0</c:v>
                </c:pt>
                <c:pt idx="26">
                  <c:v>39.0</c:v>
                </c:pt>
                <c:pt idx="27">
                  <c:v>38.0</c:v>
                </c:pt>
                <c:pt idx="28">
                  <c:v>38.0</c:v>
                </c:pt>
                <c:pt idx="29">
                  <c:v>38.0</c:v>
                </c:pt>
                <c:pt idx="30">
                  <c:v>38.0</c:v>
                </c:pt>
                <c:pt idx="31">
                  <c:v>38.0</c:v>
                </c:pt>
                <c:pt idx="32">
                  <c:v>38.0</c:v>
                </c:pt>
                <c:pt idx="33">
                  <c:v>38.0</c:v>
                </c:pt>
                <c:pt idx="34">
                  <c:v>38.0</c:v>
                </c:pt>
                <c:pt idx="35">
                  <c:v>38.0</c:v>
                </c:pt>
                <c:pt idx="36">
                  <c:v>38.0</c:v>
                </c:pt>
                <c:pt idx="37">
                  <c:v>38.0</c:v>
                </c:pt>
                <c:pt idx="38">
                  <c:v>38.0</c:v>
                </c:pt>
                <c:pt idx="39">
                  <c:v>38.0</c:v>
                </c:pt>
                <c:pt idx="40">
                  <c:v>38.0</c:v>
                </c:pt>
                <c:pt idx="41">
                  <c:v>37.0</c:v>
                </c:pt>
                <c:pt idx="42">
                  <c:v>37.0</c:v>
                </c:pt>
                <c:pt idx="43">
                  <c:v>37.0</c:v>
                </c:pt>
                <c:pt idx="44">
                  <c:v>37.0</c:v>
                </c:pt>
                <c:pt idx="45">
                  <c:v>36.0</c:v>
                </c:pt>
                <c:pt idx="46">
                  <c:v>35.0</c:v>
                </c:pt>
                <c:pt idx="47">
                  <c:v>35.0</c:v>
                </c:pt>
                <c:pt idx="48">
                  <c:v>35.0</c:v>
                </c:pt>
                <c:pt idx="49">
                  <c:v>35.0</c:v>
                </c:pt>
                <c:pt idx="50">
                  <c:v>34.0</c:v>
                </c:pt>
                <c:pt idx="51">
                  <c:v>34.0</c:v>
                </c:pt>
                <c:pt idx="52">
                  <c:v>34.0</c:v>
                </c:pt>
                <c:pt idx="53">
                  <c:v>34.0</c:v>
                </c:pt>
                <c:pt idx="54">
                  <c:v>34.0</c:v>
                </c:pt>
                <c:pt idx="55">
                  <c:v>34.0</c:v>
                </c:pt>
                <c:pt idx="56">
                  <c:v>34.0</c:v>
                </c:pt>
                <c:pt idx="57">
                  <c:v>34.0</c:v>
                </c:pt>
                <c:pt idx="58">
                  <c:v>34.0</c:v>
                </c:pt>
                <c:pt idx="59">
                  <c:v>34.0</c:v>
                </c:pt>
                <c:pt idx="60">
                  <c:v>34.0</c:v>
                </c:pt>
                <c:pt idx="61">
                  <c:v>34.0</c:v>
                </c:pt>
                <c:pt idx="62">
                  <c:v>34.0</c:v>
                </c:pt>
                <c:pt idx="63">
                  <c:v>34.0</c:v>
                </c:pt>
                <c:pt idx="64">
                  <c:v>34.0</c:v>
                </c:pt>
                <c:pt idx="65">
                  <c:v>34.0</c:v>
                </c:pt>
                <c:pt idx="66">
                  <c:v>34.0</c:v>
                </c:pt>
                <c:pt idx="67">
                  <c:v>33.0</c:v>
                </c:pt>
                <c:pt idx="68">
                  <c:v>33.0</c:v>
                </c:pt>
                <c:pt idx="69">
                  <c:v>33.0</c:v>
                </c:pt>
                <c:pt idx="70">
                  <c:v>33.0</c:v>
                </c:pt>
                <c:pt idx="71">
                  <c:v>33.0</c:v>
                </c:pt>
                <c:pt idx="72">
                  <c:v>33.0</c:v>
                </c:pt>
                <c:pt idx="73">
                  <c:v>33.0</c:v>
                </c:pt>
                <c:pt idx="74">
                  <c:v>33.0</c:v>
                </c:pt>
                <c:pt idx="75">
                  <c:v>32.0</c:v>
                </c:pt>
                <c:pt idx="76">
                  <c:v>32.0</c:v>
                </c:pt>
                <c:pt idx="77">
                  <c:v>32.0</c:v>
                </c:pt>
                <c:pt idx="78">
                  <c:v>32.0</c:v>
                </c:pt>
                <c:pt idx="79">
                  <c:v>32.0</c:v>
                </c:pt>
                <c:pt idx="80">
                  <c:v>32.0</c:v>
                </c:pt>
                <c:pt idx="81">
                  <c:v>32.0</c:v>
                </c:pt>
                <c:pt idx="82">
                  <c:v>32.0</c:v>
                </c:pt>
                <c:pt idx="83">
                  <c:v>32.0</c:v>
                </c:pt>
                <c:pt idx="84">
                  <c:v>32.0</c:v>
                </c:pt>
                <c:pt idx="85">
                  <c:v>32.0</c:v>
                </c:pt>
                <c:pt idx="86">
                  <c:v>31.0</c:v>
                </c:pt>
                <c:pt idx="87">
                  <c:v>31.0</c:v>
                </c:pt>
                <c:pt idx="88">
                  <c:v>30.0</c:v>
                </c:pt>
                <c:pt idx="89">
                  <c:v>30.0</c:v>
                </c:pt>
                <c:pt idx="90">
                  <c:v>29.0</c:v>
                </c:pt>
                <c:pt idx="91">
                  <c:v>29.0</c:v>
                </c:pt>
                <c:pt idx="92">
                  <c:v>29.0</c:v>
                </c:pt>
                <c:pt idx="93">
                  <c:v>29.0</c:v>
                </c:pt>
                <c:pt idx="94">
                  <c:v>29.0</c:v>
                </c:pt>
                <c:pt idx="95">
                  <c:v>28.0</c:v>
                </c:pt>
                <c:pt idx="96">
                  <c:v>28.0</c:v>
                </c:pt>
                <c:pt idx="97">
                  <c:v>28.0</c:v>
                </c:pt>
                <c:pt idx="98">
                  <c:v>28.0</c:v>
                </c:pt>
                <c:pt idx="99">
                  <c:v>28.0</c:v>
                </c:pt>
                <c:pt idx="100">
                  <c:v>28.0</c:v>
                </c:pt>
                <c:pt idx="101">
                  <c:v>28.0</c:v>
                </c:pt>
                <c:pt idx="102">
                  <c:v>28.0</c:v>
                </c:pt>
                <c:pt idx="103">
                  <c:v>28.0</c:v>
                </c:pt>
                <c:pt idx="104">
                  <c:v>28.0</c:v>
                </c:pt>
                <c:pt idx="105">
                  <c:v>28.0</c:v>
                </c:pt>
                <c:pt idx="106">
                  <c:v>28.0</c:v>
                </c:pt>
                <c:pt idx="107">
                  <c:v>28.0</c:v>
                </c:pt>
                <c:pt idx="108">
                  <c:v>28.0</c:v>
                </c:pt>
                <c:pt idx="109">
                  <c:v>27.0</c:v>
                </c:pt>
                <c:pt idx="110">
                  <c:v>27.0</c:v>
                </c:pt>
                <c:pt idx="111">
                  <c:v>27.0</c:v>
                </c:pt>
                <c:pt idx="112">
                  <c:v>27.0</c:v>
                </c:pt>
                <c:pt idx="113">
                  <c:v>27.0</c:v>
                </c:pt>
                <c:pt idx="114">
                  <c:v>27.0</c:v>
                </c:pt>
                <c:pt idx="115">
                  <c:v>27.0</c:v>
                </c:pt>
                <c:pt idx="116">
                  <c:v>27.0</c:v>
                </c:pt>
                <c:pt idx="117">
                  <c:v>27.0</c:v>
                </c:pt>
                <c:pt idx="118">
                  <c:v>27.0</c:v>
                </c:pt>
                <c:pt idx="119">
                  <c:v>27.0</c:v>
                </c:pt>
                <c:pt idx="120">
                  <c:v>27.0</c:v>
                </c:pt>
                <c:pt idx="121">
                  <c:v>27.0</c:v>
                </c:pt>
                <c:pt idx="122">
                  <c:v>27.0</c:v>
                </c:pt>
                <c:pt idx="123">
                  <c:v>26.0</c:v>
                </c:pt>
                <c:pt idx="124">
                  <c:v>26.0</c:v>
                </c:pt>
                <c:pt idx="125">
                  <c:v>26.0</c:v>
                </c:pt>
                <c:pt idx="126">
                  <c:v>26.0</c:v>
                </c:pt>
                <c:pt idx="127">
                  <c:v>26.0</c:v>
                </c:pt>
                <c:pt idx="128">
                  <c:v>26.0</c:v>
                </c:pt>
                <c:pt idx="129">
                  <c:v>24.0</c:v>
                </c:pt>
                <c:pt idx="130">
                  <c:v>24.0</c:v>
                </c:pt>
                <c:pt idx="131">
                  <c:v>23.0</c:v>
                </c:pt>
                <c:pt idx="132">
                  <c:v>23.0</c:v>
                </c:pt>
                <c:pt idx="133">
                  <c:v>23.0</c:v>
                </c:pt>
                <c:pt idx="134">
                  <c:v>23.0</c:v>
                </c:pt>
                <c:pt idx="135">
                  <c:v>23.0</c:v>
                </c:pt>
                <c:pt idx="136">
                  <c:v>23.0</c:v>
                </c:pt>
                <c:pt idx="137">
                  <c:v>22.0</c:v>
                </c:pt>
                <c:pt idx="138">
                  <c:v>22.0</c:v>
                </c:pt>
                <c:pt idx="139">
                  <c:v>22.0</c:v>
                </c:pt>
                <c:pt idx="140">
                  <c:v>22.0</c:v>
                </c:pt>
                <c:pt idx="141">
                  <c:v>22.0</c:v>
                </c:pt>
                <c:pt idx="142">
                  <c:v>22.0</c:v>
                </c:pt>
                <c:pt idx="143">
                  <c:v>22.0</c:v>
                </c:pt>
                <c:pt idx="144">
                  <c:v>22.0</c:v>
                </c:pt>
                <c:pt idx="145">
                  <c:v>22.0</c:v>
                </c:pt>
                <c:pt idx="146">
                  <c:v>22.0</c:v>
                </c:pt>
                <c:pt idx="147">
                  <c:v>21.0</c:v>
                </c:pt>
                <c:pt idx="148">
                  <c:v>21.0</c:v>
                </c:pt>
                <c:pt idx="149">
                  <c:v>21.0</c:v>
                </c:pt>
                <c:pt idx="150">
                  <c:v>21.0</c:v>
                </c:pt>
                <c:pt idx="151">
                  <c:v>21.0</c:v>
                </c:pt>
                <c:pt idx="152">
                  <c:v>21.0</c:v>
                </c:pt>
                <c:pt idx="153">
                  <c:v>21.0</c:v>
                </c:pt>
                <c:pt idx="154">
                  <c:v>21.0</c:v>
                </c:pt>
                <c:pt idx="155">
                  <c:v>21.0</c:v>
                </c:pt>
                <c:pt idx="156">
                  <c:v>21.0</c:v>
                </c:pt>
                <c:pt idx="157">
                  <c:v>19.0</c:v>
                </c:pt>
                <c:pt idx="158">
                  <c:v>19.0</c:v>
                </c:pt>
                <c:pt idx="159">
                  <c:v>19.0</c:v>
                </c:pt>
                <c:pt idx="160">
                  <c:v>18.0</c:v>
                </c:pt>
                <c:pt idx="161">
                  <c:v>18.0</c:v>
                </c:pt>
                <c:pt idx="162">
                  <c:v>18.0</c:v>
                </c:pt>
                <c:pt idx="163">
                  <c:v>18.0</c:v>
                </c:pt>
                <c:pt idx="164">
                  <c:v>18.0</c:v>
                </c:pt>
                <c:pt idx="165">
                  <c:v>17.0</c:v>
                </c:pt>
                <c:pt idx="166">
                  <c:v>17.0</c:v>
                </c:pt>
                <c:pt idx="167">
                  <c:v>17.0</c:v>
                </c:pt>
                <c:pt idx="168">
                  <c:v>17.0</c:v>
                </c:pt>
                <c:pt idx="169">
                  <c:v>17.0</c:v>
                </c:pt>
                <c:pt idx="170">
                  <c:v>17.0</c:v>
                </c:pt>
                <c:pt idx="171">
                  <c:v>17.0</c:v>
                </c:pt>
                <c:pt idx="172">
                  <c:v>17.0</c:v>
                </c:pt>
                <c:pt idx="173">
                  <c:v>17.0</c:v>
                </c:pt>
                <c:pt idx="174">
                  <c:v>17.0</c:v>
                </c:pt>
                <c:pt idx="175">
                  <c:v>16.0</c:v>
                </c:pt>
                <c:pt idx="176">
                  <c:v>16.0</c:v>
                </c:pt>
                <c:pt idx="177">
                  <c:v>16.0</c:v>
                </c:pt>
                <c:pt idx="178">
                  <c:v>15.0</c:v>
                </c:pt>
                <c:pt idx="179">
                  <c:v>15.0</c:v>
                </c:pt>
                <c:pt idx="180">
                  <c:v>11.0</c:v>
                </c:pt>
                <c:pt idx="181">
                  <c:v>11.0</c:v>
                </c:pt>
                <c:pt idx="182">
                  <c:v>11.0</c:v>
                </c:pt>
                <c:pt idx="183">
                  <c:v>10.0</c:v>
                </c:pt>
                <c:pt idx="184">
                  <c:v>9.0</c:v>
                </c:pt>
                <c:pt idx="185">
                  <c:v>6.0</c:v>
                </c:pt>
                <c:pt idx="186">
                  <c:v>6.0</c:v>
                </c:pt>
                <c:pt idx="187">
                  <c:v>6.0</c:v>
                </c:pt>
                <c:pt idx="188">
                  <c:v>6.0</c:v>
                </c:pt>
                <c:pt idx="189">
                  <c:v>5.0</c:v>
                </c:pt>
                <c:pt idx="190">
                  <c:v>5.0</c:v>
                </c:pt>
                <c:pt idx="191">
                  <c:v>5.0</c:v>
                </c:pt>
                <c:pt idx="192">
                  <c:v>5.0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10479448"/>
        <c:axId val="-2110643880"/>
      </c:lineChart>
      <c:catAx>
        <c:axId val="-2110479448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0643880"/>
        <c:crosses val="autoZero"/>
        <c:auto val="1"/>
        <c:lblAlgn val="ctr"/>
        <c:lblOffset val="100"/>
        <c:noMultiLvlLbl val="0"/>
      </c:catAx>
      <c:valAx>
        <c:axId val="-2110643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104794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319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err="1" smtClean="0"/>
              <a:t>Paxos</a:t>
            </a:r>
            <a:r>
              <a:rPr lang="en-US" dirty="0" smtClean="0"/>
              <a:t>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First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just have one acceptor, choose the first one that arrives, &amp; tell the proposers about the outcome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Why pick the first </a:t>
            </a:r>
            <a:r>
              <a:rPr lang="en-US" dirty="0" err="1" smtClean="0"/>
              <a:t>msg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It should work with one proposer proposing just one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have multiple acceptors; each accepts the first one; then all choose the majority and tell the proposers about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676400" y="23622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810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334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810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7051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1529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1054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3622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334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7051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7051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105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766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60006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7432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1529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6388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9530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1242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should we do if only one proposer proposes a value</a:t>
            </a:r>
            <a:r>
              <a:rPr lang="en-US" dirty="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247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286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</p:spTree>
    <p:extLst>
      <p:ext uri="{BB962C8B-B14F-4D97-AF65-F5344CB8AC3E}">
        <p14:creationId xmlns:p14="http://schemas.microsoft.com/office/powerpoint/2010/main" val="364146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absence of failure or </a:t>
            </a:r>
            <a:r>
              <a:rPr lang="en-US" dirty="0" err="1" smtClean="0"/>
              <a:t>msg</a:t>
            </a:r>
            <a:r>
              <a:rPr lang="en-US" dirty="0" smtClean="0"/>
              <a:t> loss, we want a value to be chosen even if only one value is proposed by a single proposer.</a:t>
            </a:r>
          </a:p>
          <a:p>
            <a:r>
              <a:rPr lang="en-US" dirty="0" smtClean="0"/>
              <a:t>This gives our first requirement.</a:t>
            </a:r>
            <a:endParaRPr lang="en-US" dirty="0"/>
          </a:p>
          <a:p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P1. An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i="1" dirty="0" smtClean="0">
                <a:solidFill>
                  <a:srgbClr val="FF0000"/>
                </a:solidFill>
              </a:rPr>
              <a:t>cceptor must accept the first proposal that it receives.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213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with the 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example, but many other possibilities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results are out.</a:t>
            </a:r>
          </a:p>
          <a:p>
            <a:r>
              <a:rPr lang="en-US" dirty="0" smtClean="0"/>
              <a:t>PA4 tester is out, partially.</a:t>
            </a:r>
          </a:p>
          <a:p>
            <a:r>
              <a:rPr lang="en-US" dirty="0" smtClean="0"/>
              <a:t>Midterm results will be out tonight.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808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Max: 50</a:t>
            </a:r>
          </a:p>
          <a:p>
            <a:r>
              <a:rPr lang="en-US" dirty="0" smtClean="0"/>
              <a:t>Min: 5</a:t>
            </a:r>
          </a:p>
          <a:p>
            <a:r>
              <a:rPr lang="en-US" dirty="0" smtClean="0"/>
              <a:t>Median: 28</a:t>
            </a:r>
          </a:p>
          <a:p>
            <a:r>
              <a:rPr lang="en-US" dirty="0" smtClean="0"/>
              <a:t>Average: 28.5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2079685"/>
              </p:ext>
            </p:extLst>
          </p:nvPr>
        </p:nvGraphicFramePr>
        <p:xfrm>
          <a:off x="2362200" y="3200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3545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each acceptor accept </a:t>
            </a:r>
            <a:r>
              <a:rPr lang="en-US" i="1" dirty="0" smtClean="0">
                <a:solidFill>
                  <a:srgbClr val="FF0000"/>
                </a:solidFill>
              </a:rPr>
              <a:t>multiple proposals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Remember: a chosen value should be accepted by a majority of the acceptors.</a:t>
            </a:r>
          </a:p>
          <a:p>
            <a:pPr lvl="1"/>
            <a:r>
              <a:rPr lang="en-US" dirty="0" smtClean="0"/>
              <a:t>Then we need to make sure that only one proposed value gets a majority vote.</a:t>
            </a:r>
          </a:p>
          <a:p>
            <a:pPr lvl="1"/>
            <a:r>
              <a:rPr lang="en-US" dirty="0" smtClean="0"/>
              <a:t>Not multiple, not zero.</a:t>
            </a:r>
            <a:endParaRPr lang="en-US" dirty="0" smtClean="0"/>
          </a:p>
          <a:p>
            <a:r>
              <a:rPr lang="en-US" dirty="0" err="1" smtClean="0"/>
              <a:t>Paxos</a:t>
            </a:r>
            <a:r>
              <a:rPr lang="en-US" dirty="0" smtClean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Accepting Multiple 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has to be a way to </a:t>
            </a:r>
            <a:r>
              <a:rPr lang="en-US" dirty="0" smtClean="0">
                <a:solidFill>
                  <a:srgbClr val="0000FF"/>
                </a:solidFill>
              </a:rPr>
              <a:t>distinguish each proposal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Let’s use a globally-unique, strictly increasing sequence numbers, i.e., there should be no tie in any proposed values.</a:t>
            </a:r>
          </a:p>
          <a:p>
            <a:pPr lvl="1"/>
            <a:r>
              <a:rPr lang="en-US" dirty="0" smtClean="0"/>
              <a:t>E.g., (per-process number).(process id) == 3.1, 3.2, 4.1, etc.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New proposal format: (proposal #, value)</a:t>
            </a:r>
          </a:p>
          <a:p>
            <a:r>
              <a:rPr lang="en-US" dirty="0" smtClean="0"/>
              <a:t>One issue</a:t>
            </a:r>
          </a:p>
          <a:p>
            <a:pPr lvl="1"/>
            <a:r>
              <a:rPr lang="en-US" dirty="0" smtClean="0"/>
              <a:t>If acceptors accept multiple proposals, multiple proposals might each have a majority.</a:t>
            </a:r>
          </a:p>
          <a:p>
            <a:pPr lvl="1"/>
            <a:r>
              <a:rPr lang="en-US" dirty="0" smtClean="0"/>
              <a:t>If each proposal has a different value, we can’t reach consensus.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22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guarantee that </a:t>
            </a:r>
            <a:r>
              <a:rPr lang="en-US" dirty="0" smtClean="0">
                <a:solidFill>
                  <a:srgbClr val="0000FF"/>
                </a:solidFill>
              </a:rPr>
              <a:t>once a majority chooses a value, all majorities should choose the same value.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I.e., all chosen </a:t>
            </a:r>
            <a:r>
              <a:rPr lang="en-US" dirty="0">
                <a:solidFill>
                  <a:srgbClr val="0000FF"/>
                </a:solidFill>
              </a:rPr>
              <a:t>proposals have the same value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guarantees only one value to be chosen.</a:t>
            </a:r>
          </a:p>
          <a:p>
            <a:pPr lvl="1"/>
            <a:r>
              <a:rPr lang="en-US" dirty="0"/>
              <a:t>This gives our next requirement</a:t>
            </a:r>
            <a:r>
              <a:rPr lang="en-US" dirty="0" smtClean="0"/>
              <a:t>.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P2</a:t>
            </a:r>
            <a:r>
              <a:rPr lang="en-US" i="1" dirty="0">
                <a:solidFill>
                  <a:srgbClr val="FF0000"/>
                </a:solidFill>
              </a:rPr>
              <a:t>. If a proposal with value </a:t>
            </a:r>
            <a:r>
              <a:rPr lang="en-US" i="1" dirty="0" smtClean="0">
                <a:solidFill>
                  <a:srgbClr val="FF0000"/>
                </a:solidFill>
              </a:rPr>
              <a:t>V </a:t>
            </a:r>
            <a:r>
              <a:rPr lang="en-US" i="1" dirty="0">
                <a:solidFill>
                  <a:srgbClr val="FF0000"/>
                </a:solidFill>
              </a:rPr>
              <a:t>is chosen, then every higher-numbered proposal that is chosen has value </a:t>
            </a:r>
            <a:r>
              <a:rPr lang="en-US" i="1" dirty="0" smtClean="0">
                <a:solidFill>
                  <a:srgbClr val="FF0000"/>
                </a:solidFill>
              </a:rPr>
              <a:t>V.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696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435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Paxos</a:t>
            </a:r>
            <a:r>
              <a:rPr lang="en-US" dirty="0" smtClean="0"/>
              <a:t> is a consensus algorithm.</a:t>
            </a:r>
          </a:p>
          <a:p>
            <a:pPr lvl="1"/>
            <a:r>
              <a:rPr lang="en-US" dirty="0" smtClean="0"/>
              <a:t>It allows multiple acceptors accepting multiple proposals.</a:t>
            </a:r>
          </a:p>
          <a:p>
            <a:r>
              <a:rPr lang="en-US" dirty="0" smtClean="0"/>
              <a:t>A proposer always makes sure that,</a:t>
            </a:r>
          </a:p>
          <a:p>
            <a:pPr lvl="1"/>
            <a:r>
              <a:rPr lang="en-US" dirty="0" smtClean="0"/>
              <a:t>If a value has been chosen, it always proposes the same value.</a:t>
            </a:r>
          </a:p>
          <a:p>
            <a:r>
              <a:rPr lang="en-US" dirty="0" smtClean="0"/>
              <a:t>Plan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en-US" dirty="0"/>
              <a:t>Brief history</a:t>
            </a:r>
          </a:p>
          <a:p>
            <a:pPr lvl="1">
              <a:buFont typeface="Wingdings" charset="2"/>
              <a:buChar char="ü"/>
            </a:pPr>
            <a:r>
              <a:rPr lang="en-US" dirty="0"/>
              <a:t>The protocol itself </a:t>
            </a:r>
          </a:p>
          <a:p>
            <a:pPr lvl="1"/>
            <a:r>
              <a:rPr lang="en-US" dirty="0"/>
              <a:t>How to “discover” the protocol</a:t>
            </a:r>
          </a:p>
          <a:p>
            <a:pPr lvl="1"/>
            <a:r>
              <a:rPr lang="en-US" dirty="0"/>
              <a:t>A real example: Google </a:t>
            </a:r>
            <a:r>
              <a:rPr lang="en-US" dirty="0" smtClean="0"/>
              <a:t>Chubby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Strengthening 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see how a protocol can guarantee P2.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P2. If a proposal with value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i="1" dirty="0">
                <a:solidFill>
                  <a:srgbClr val="0000FF"/>
                </a:solidFill>
              </a:rPr>
              <a:t>is chosen, then every higher-numbered proposal that is chosen has value </a:t>
            </a:r>
            <a:r>
              <a:rPr lang="en-US" i="1" dirty="0" smtClean="0">
                <a:solidFill>
                  <a:srgbClr val="0000FF"/>
                </a:solidFill>
              </a:rPr>
              <a:t>V.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First, to be chosen, a proposal must be accepted by an acceptor.</a:t>
            </a:r>
          </a:p>
          <a:p>
            <a:r>
              <a:rPr lang="en-US" dirty="0" smtClean="0"/>
              <a:t>So we can strengthen P2:</a:t>
            </a:r>
            <a:endParaRPr lang="en-US" dirty="0"/>
          </a:p>
          <a:p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P2a. If a proposal with value V is chosen, then every higher-numbered proposal accepted by any acceptor has value V.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By doing this, </a:t>
            </a:r>
            <a:r>
              <a:rPr lang="en-US" i="1" dirty="0" smtClean="0"/>
              <a:t>we have change the requirement to be </a:t>
            </a:r>
            <a:r>
              <a:rPr lang="en-US" i="1" dirty="0" smtClean="0">
                <a:solidFill>
                  <a:srgbClr val="0000FF"/>
                </a:solidFill>
              </a:rPr>
              <a:t>something that acceptors need to guarantee.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036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Strengthening 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Guaranteeing P2a might be difficult because of P1: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P1. An acceptor must accept the first proposal that it receives</a:t>
            </a:r>
            <a:r>
              <a:rPr lang="en-US" i="1" dirty="0" smtClean="0">
                <a:solidFill>
                  <a:srgbClr val="0000FF"/>
                </a:solidFill>
              </a:rPr>
              <a:t>.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P2a</a:t>
            </a:r>
            <a:r>
              <a:rPr lang="en-US" i="1" dirty="0">
                <a:solidFill>
                  <a:srgbClr val="0000FF"/>
                </a:solidFill>
              </a:rPr>
              <a:t>. If a proposal with value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i="1" dirty="0">
                <a:solidFill>
                  <a:srgbClr val="0000FF"/>
                </a:solidFill>
              </a:rPr>
              <a:t>is chosen, then every higher-numbered proposal accepted by any acceptor has value </a:t>
            </a:r>
            <a:r>
              <a:rPr lang="en-US" i="1" dirty="0" smtClean="0">
                <a:solidFill>
                  <a:srgbClr val="0000FF"/>
                </a:solidFill>
              </a:rPr>
              <a:t>V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might violate P2a if we guarantee P1.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might propose a different value with a higher proposal number.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Scenario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value V is chosen.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An acceptor C never receives any proposal (due to asynchrony).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fails, recovers, and issues a different proposal with a higher number and a different value.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 accepts it (violating P2a).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25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P1 &amp; P2a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Guaranteeing P2a is not enough because of P1: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P1. An acceptor must accept the first proposal that it receives.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P2a. If a proposal with value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i="1" dirty="0">
                <a:solidFill>
                  <a:srgbClr val="0000FF"/>
                </a:solidFill>
              </a:rPr>
              <a:t>is chosen, then every higher-numbered proposal accepted by any acceptor has value </a:t>
            </a:r>
            <a:r>
              <a:rPr lang="en-US" i="1" dirty="0" smtClean="0">
                <a:solidFill>
                  <a:srgbClr val="0000FF"/>
                </a:solidFill>
              </a:rPr>
              <a:t>V.</a:t>
            </a:r>
            <a:endParaRPr lang="en-US" i="1" dirty="0">
              <a:solidFill>
                <a:srgbClr val="0000FF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r>
              <a:rPr lang="en-US" i="1" dirty="0" smtClean="0">
                <a:solidFill>
                  <a:srgbClr val="FF0000"/>
                </a:solidFill>
              </a:rPr>
              <a:t>P2b. If a proposal with value V is chosen, then every higher-numbered proposal issued by any proposer has value V.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Now we have changed the requirement P2 to </a:t>
            </a:r>
            <a:r>
              <a:rPr lang="en-US" i="1" dirty="0" smtClean="0">
                <a:solidFill>
                  <a:srgbClr val="0000FF"/>
                </a:solidFill>
              </a:rPr>
              <a:t>something that each proposer has to guarantee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514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Guarantee P2b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FF0000"/>
                </a:solidFill>
              </a:rPr>
              <a:t>P2b. If a proposal with value v is chosen, then every higher-numbered proposal issued by any proposer has value </a:t>
            </a:r>
            <a:r>
              <a:rPr lang="en-US" i="1" dirty="0" smtClean="0">
                <a:solidFill>
                  <a:srgbClr val="FF0000"/>
                </a:solidFill>
              </a:rPr>
              <a:t>V.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Two cases for a proposer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needs to know if there was any N’ &lt; N that has been accepted by a majority already. If this is the case, it should propose the same value.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also needs to know if there </a:t>
            </a:r>
            <a:r>
              <a:rPr lang="en-US" i="1" dirty="0" smtClean="0">
                <a:solidFill>
                  <a:srgbClr val="FF0000"/>
                </a:solidFill>
              </a:rPr>
              <a:t>will be</a:t>
            </a:r>
            <a:r>
              <a:rPr lang="en-US" dirty="0" smtClean="0">
                <a:solidFill>
                  <a:srgbClr val="000000"/>
                </a:solidFill>
              </a:rPr>
              <a:t> any N’ &lt; N that will be proposed by some other proposer that will be accepted by a majority.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9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“Invariant” to Maintain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P2c. </a:t>
            </a:r>
            <a:r>
              <a:rPr lang="en-US" i="1" dirty="0" smtClean="0">
                <a:solidFill>
                  <a:srgbClr val="000000"/>
                </a:solidFill>
              </a:rPr>
              <a:t>For any V and N, if a proposal with value V and number N is issued, then </a:t>
            </a:r>
            <a:r>
              <a:rPr lang="en-US" i="1" dirty="0" smtClean="0">
                <a:solidFill>
                  <a:srgbClr val="0000FF"/>
                </a:solidFill>
              </a:rPr>
              <a:t>there is a set S consisting of a majority of acceptors</a:t>
            </a:r>
            <a:r>
              <a:rPr lang="en-US" i="1" dirty="0" smtClean="0">
                <a:solidFill>
                  <a:srgbClr val="000000"/>
                </a:solidFill>
              </a:rPr>
              <a:t> such that either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(A) no acceptor in S has accepted or will accept any proposal numbered less than N or,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(B) V is the value of the highest-numbered proposal among all proposals numbered less than N accepted by the acceptors in S.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160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r>
              <a:rPr lang="en-US" dirty="0" smtClean="0"/>
              <a:t>Maintains P2c:</a:t>
            </a:r>
          </a:p>
          <a:p>
            <a:pPr lvl="1"/>
            <a:r>
              <a:rPr lang="en-US" dirty="0"/>
              <a:t>P2c. For any </a:t>
            </a:r>
            <a:r>
              <a:rPr lang="en-US" dirty="0" smtClean="0"/>
              <a:t>V </a:t>
            </a:r>
            <a:r>
              <a:rPr lang="en-US" dirty="0"/>
              <a:t>and </a:t>
            </a:r>
            <a:r>
              <a:rPr lang="en-US" dirty="0" smtClean="0"/>
              <a:t>N, </a:t>
            </a:r>
            <a:r>
              <a:rPr lang="en-US" dirty="0"/>
              <a:t>if a proposal with value </a:t>
            </a:r>
            <a:r>
              <a:rPr lang="en-US" dirty="0" smtClean="0"/>
              <a:t>V </a:t>
            </a:r>
            <a:r>
              <a:rPr lang="en-US" dirty="0"/>
              <a:t>and number </a:t>
            </a:r>
            <a:r>
              <a:rPr lang="en-US" dirty="0" smtClean="0"/>
              <a:t>N </a:t>
            </a:r>
            <a:r>
              <a:rPr lang="en-US" dirty="0"/>
              <a:t>is issued, then there is a set S consisting of a majority of acceptors such that </a:t>
            </a:r>
            <a:r>
              <a:rPr lang="en-US" dirty="0" smtClean="0"/>
              <a:t>either (a) </a:t>
            </a:r>
            <a:r>
              <a:rPr lang="en-US" dirty="0"/>
              <a:t>no acceptor in S has accepted </a:t>
            </a:r>
            <a:r>
              <a:rPr lang="en-US" dirty="0" smtClean="0"/>
              <a:t>or will accept any </a:t>
            </a:r>
            <a:r>
              <a:rPr lang="en-US" dirty="0"/>
              <a:t>proposal numbered less than </a:t>
            </a:r>
            <a:r>
              <a:rPr lang="en-US" dirty="0" smtClean="0"/>
              <a:t>N or</a:t>
            </a:r>
            <a:r>
              <a:rPr lang="en-US" dirty="0"/>
              <a:t> </a:t>
            </a:r>
            <a:r>
              <a:rPr lang="en-US" dirty="0" smtClean="0"/>
              <a:t>(b) </a:t>
            </a:r>
            <a:r>
              <a:rPr lang="en-US" dirty="0"/>
              <a:t>V</a:t>
            </a:r>
            <a:r>
              <a:rPr lang="en-US" dirty="0" smtClean="0"/>
              <a:t> </a:t>
            </a:r>
            <a:r>
              <a:rPr lang="en-US" dirty="0"/>
              <a:t>is the value of the highest-numbered proposal among all proposals numbered less than </a:t>
            </a:r>
            <a:r>
              <a:rPr lang="en-US" dirty="0" smtClean="0"/>
              <a:t>N </a:t>
            </a:r>
            <a:r>
              <a:rPr lang="en-US" dirty="0"/>
              <a:t>accepted by the acceptors in 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Acceptors need to reply: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the protocol </a:t>
            </a:r>
            <a:r>
              <a:rPr lang="en-US" dirty="0" err="1" smtClean="0"/>
              <a:t>doesn</a:t>
            </a:r>
            <a:r>
              <a:rPr lang="fr-FR" dirty="0" smtClean="0"/>
              <a:t>’</a:t>
            </a:r>
            <a:r>
              <a:rPr lang="en-US" dirty="0" smtClean="0"/>
              <a:t>t deal with old proposals)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there is</a:t>
            </a:r>
            <a:r>
              <a:rPr lang="en-US" dirty="0" smtClean="0"/>
              <a:t>, the accepted proposal with </a:t>
            </a:r>
            <a:r>
              <a:rPr lang="en-US" dirty="0" smtClean="0">
                <a:solidFill>
                  <a:srgbClr val="FF0000"/>
                </a:solidFill>
              </a:rPr>
              <a:t>the highest number less than 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V: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any 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Upon receiving (N, V), acceptors need to maintain P2c by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Accepting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rejecting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 smtClean="0"/>
              <a:t>P0 completes phase 1 with a proposal number N0</a:t>
            </a:r>
          </a:p>
          <a:p>
            <a:r>
              <a:rPr lang="en-US" dirty="0" smtClean="0"/>
              <a:t>Before P0 starts phase 2, P1 starts and completes phase 1 with a proposal number N1 &gt; N0.</a:t>
            </a:r>
          </a:p>
          <a:p>
            <a:r>
              <a:rPr lang="en-US" dirty="0" smtClean="0"/>
              <a:t>P0 performs phase 2, acceptors reject.</a:t>
            </a:r>
          </a:p>
          <a:p>
            <a:r>
              <a:rPr lang="en-US" dirty="0" smtClean="0"/>
              <a:t>Before P1 starts phase 2, P0 restarts and completes phase 1 with a proposal number N2 &gt; N1.</a:t>
            </a:r>
          </a:p>
          <a:p>
            <a:r>
              <a:rPr lang="en-US" dirty="0" smtClean="0"/>
              <a:t>P1 performs phase 2, acceptors reject.</a:t>
            </a:r>
          </a:p>
          <a:p>
            <a:r>
              <a:rPr lang="en-US" dirty="0" smtClean="0"/>
              <a:t>…(this can go on forever)</a:t>
            </a:r>
          </a:p>
          <a:p>
            <a:r>
              <a:rPr lang="en-US" dirty="0" smtClean="0"/>
              <a:t>How to solve this?</a:t>
            </a:r>
          </a:p>
          <a:p>
            <a:pPr lvl="1"/>
            <a:r>
              <a:rPr lang="en-US" dirty="0" smtClean="0"/>
              <a:t>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87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</a:t>
            </a:r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smtClean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 smtClean="0"/>
              <a:t>I.e., have only one proposer</a:t>
            </a:r>
          </a:p>
          <a:p>
            <a:r>
              <a:rPr lang="en-US" dirty="0" smtClean="0"/>
              <a:t>If the distinguished proposer can successfully communicate with a majority, the protocol guarantees </a:t>
            </a:r>
            <a:r>
              <a:rPr lang="en-US" dirty="0" err="1" smtClean="0"/>
              <a:t>liveness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if a process plays all three roles, </a:t>
            </a:r>
            <a:r>
              <a:rPr lang="en-US" dirty="0" err="1" smtClean="0"/>
              <a:t>Paxos</a:t>
            </a:r>
            <a:r>
              <a:rPr lang="en-US" dirty="0" smtClean="0"/>
              <a:t> can tolerate failures </a:t>
            </a:r>
            <a:r>
              <a:rPr lang="en-US" i="1" dirty="0" smtClean="0"/>
              <a:t>f</a:t>
            </a:r>
            <a:r>
              <a:rPr lang="en-US" dirty="0" smtClean="0"/>
              <a:t> &lt; 1/2 * </a:t>
            </a:r>
            <a:r>
              <a:rPr lang="en-US" i="1" dirty="0" smtClean="0"/>
              <a:t>N.</a:t>
            </a:r>
          </a:p>
          <a:p>
            <a:r>
              <a:rPr lang="en-US" dirty="0" smtClean="0"/>
              <a:t>Still needs to get around FLP for the leader election, e.g., having a failure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pPr lvl="1"/>
            <a:r>
              <a:rPr lang="en-US" dirty="0" smtClean="0"/>
              <a:t>“Hey, have you accepted any proposal yet?”</a:t>
            </a:r>
          </a:p>
          <a:p>
            <a:r>
              <a:rPr lang="en-US" dirty="0" smtClean="0"/>
              <a:t>An 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dirty="0" smtClean="0">
                <a:solidFill>
                  <a:srgbClr val="0000FF"/>
                </a:solidFill>
              </a:rPr>
              <a:t>it accepted anything</a:t>
            </a:r>
            <a:r>
              <a:rPr lang="en-US" dirty="0" smtClean="0"/>
              <a:t>, </a:t>
            </a:r>
            <a:r>
              <a:rPr lang="en-US" dirty="0"/>
              <a:t>the accepted </a:t>
            </a:r>
            <a:r>
              <a:rPr lang="en-US" dirty="0" smtClean="0"/>
              <a:t>proposal and its value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the highest </a:t>
            </a:r>
            <a:r>
              <a:rPr lang="en-US" dirty="0" smtClean="0">
                <a:solidFill>
                  <a:srgbClr val="FF0000"/>
                </a:solidFill>
              </a:rPr>
              <a:t>proposal number </a:t>
            </a:r>
            <a:r>
              <a:rPr lang="en-US" dirty="0">
                <a:solidFill>
                  <a:srgbClr val="FF0000"/>
                </a:solidFill>
              </a:rPr>
              <a:t>less than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it doesn’t alter the result of the reply).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32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A consensus algorithm</a:t>
            </a:r>
            <a:endParaRPr lang="en-US" dirty="0"/>
          </a:p>
          <a:p>
            <a:pPr lvl="1"/>
            <a:r>
              <a:rPr lang="en-US" dirty="0" smtClean="0"/>
              <a:t>Handles crash-stop failures (f &lt; 1/2 * N)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Phase 1: prepare request/reply</a:t>
            </a:r>
          </a:p>
          <a:p>
            <a:pPr lvl="1"/>
            <a:r>
              <a:rPr lang="en-US" dirty="0" smtClean="0"/>
              <a:t>Phase 2: accept request/reply</a:t>
            </a:r>
          </a:p>
          <a:p>
            <a:pPr lvl="1"/>
            <a:r>
              <a:rPr lang="en-US" dirty="0" smtClean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: the value from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proposal number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</a:t>
            </a:r>
            <a:r>
              <a:rPr lang="en-US" dirty="0" smtClean="0"/>
              <a:t>a new value to propose.</a:t>
            </a:r>
          </a:p>
          <a:p>
            <a:r>
              <a:rPr lang="en-US" dirty="0" smtClean="0"/>
              <a:t>Upon receiving (N, V), acceptors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810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258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Do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 the requirements we want to satisfy.</a:t>
            </a:r>
          </a:p>
          <a:p>
            <a:r>
              <a:rPr lang="en-US" dirty="0" smtClean="0"/>
              <a:t>See how </a:t>
            </a:r>
            <a:r>
              <a:rPr lang="en-US" dirty="0" err="1" smtClean="0"/>
              <a:t>Paxos</a:t>
            </a:r>
            <a:r>
              <a:rPr lang="en-US" dirty="0" smtClean="0"/>
              <a:t> satisfies these requirements.</a:t>
            </a:r>
          </a:p>
          <a:p>
            <a:r>
              <a:rPr lang="en-US" dirty="0" smtClean="0"/>
              <a:t>This process shows you how to come up with a distributed protocol that has clearly stated correctness conditions.</a:t>
            </a:r>
          </a:p>
          <a:p>
            <a:pPr lvl="1"/>
            <a:r>
              <a:rPr lang="en-US" dirty="0" smtClean="0"/>
              <a:t>No worries about corner cases!</a:t>
            </a:r>
          </a:p>
          <a:p>
            <a:pPr lvl="1"/>
            <a:r>
              <a:rPr lang="en-US" dirty="0" smtClean="0"/>
              <a:t>We can learn what </a:t>
            </a:r>
            <a:r>
              <a:rPr lang="en-US" dirty="0" err="1" smtClean="0"/>
              <a:t>Paxos</a:t>
            </a:r>
            <a:r>
              <a:rPr lang="en-US" dirty="0" smtClean="0"/>
              <a:t> is covering and what it’s not.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52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Assumptions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network is </a:t>
            </a:r>
            <a:r>
              <a:rPr lang="en-US" i="1" dirty="0" smtClean="0">
                <a:solidFill>
                  <a:srgbClr val="0000FF"/>
                </a:solidFill>
              </a:rPr>
              <a:t>asynchronous</a:t>
            </a:r>
            <a:r>
              <a:rPr lang="en-US" dirty="0" smtClean="0"/>
              <a:t> with message delays.</a:t>
            </a:r>
          </a:p>
          <a:p>
            <a:r>
              <a:rPr lang="en-US" dirty="0" smtClean="0"/>
              <a:t>The network can </a:t>
            </a:r>
            <a:r>
              <a:rPr lang="en-US" i="1" dirty="0" smtClean="0">
                <a:solidFill>
                  <a:srgbClr val="0000FF"/>
                </a:solidFill>
              </a:rPr>
              <a:t>lose or duplicate</a:t>
            </a:r>
            <a:r>
              <a:rPr lang="en-US" dirty="0" smtClean="0"/>
              <a:t> messages, but </a:t>
            </a:r>
            <a:r>
              <a:rPr lang="en-US" i="1" dirty="0" smtClean="0">
                <a:solidFill>
                  <a:srgbClr val="0000FF"/>
                </a:solidFill>
              </a:rPr>
              <a:t>cannot corrupt </a:t>
            </a:r>
            <a:r>
              <a:rPr lang="en-US" dirty="0" smtClean="0"/>
              <a:t>them.</a:t>
            </a:r>
          </a:p>
          <a:p>
            <a:r>
              <a:rPr lang="en-US" dirty="0" smtClean="0"/>
              <a:t>Processes can </a:t>
            </a:r>
            <a:r>
              <a:rPr lang="en-US" i="1" dirty="0" smtClean="0">
                <a:solidFill>
                  <a:srgbClr val="0000FF"/>
                </a:solidFill>
              </a:rPr>
              <a:t>crash and recover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are </a:t>
            </a:r>
            <a:r>
              <a:rPr lang="en-US" i="1" dirty="0" smtClean="0">
                <a:solidFill>
                  <a:srgbClr val="0000FF"/>
                </a:solidFill>
              </a:rPr>
              <a:t>non-Byzantine</a:t>
            </a:r>
            <a:r>
              <a:rPr lang="en-US" dirty="0" smtClean="0"/>
              <a:t> (only crash-stop).</a:t>
            </a:r>
          </a:p>
          <a:p>
            <a:r>
              <a:rPr lang="en-US" dirty="0" smtClean="0"/>
              <a:t>Processes have </a:t>
            </a:r>
            <a:r>
              <a:rPr lang="en-US" i="1" dirty="0" smtClean="0">
                <a:solidFill>
                  <a:srgbClr val="0000FF"/>
                </a:solidFill>
              </a:rPr>
              <a:t>permanent storage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</a:t>
            </a:r>
            <a:r>
              <a:rPr lang="en-US" dirty="0"/>
              <a:t>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goal: every process agrees on a value out of the proposed values.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Desired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/>
              <a:t>Only a value that has been proposed can be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Only a single value is </a:t>
            </a:r>
            <a:r>
              <a:rPr lang="en-US" dirty="0" smtClean="0"/>
              <a:t>chosen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never learns that a value has been </a:t>
            </a:r>
            <a:r>
              <a:rPr lang="en-US" dirty="0" smtClean="0"/>
              <a:t>chosen </a:t>
            </a:r>
            <a:r>
              <a:rPr lang="en-US" dirty="0"/>
              <a:t>unless it has </a:t>
            </a:r>
            <a:r>
              <a:rPr lang="en-US" dirty="0" smtClean="0"/>
              <a:t>been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/>
              <a:t>Some proposed value is eventually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roles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Proposers</a:t>
            </a:r>
            <a:r>
              <a:rPr lang="en-US" dirty="0" smtClean="0"/>
              <a:t>: processes that propose values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Acceptors</a:t>
            </a:r>
            <a:r>
              <a:rPr lang="en-US" dirty="0" smtClean="0"/>
              <a:t>: processes that accept values</a:t>
            </a:r>
          </a:p>
          <a:p>
            <a:pPr lvl="1"/>
            <a:r>
              <a:rPr lang="en-US" dirty="0" smtClean="0"/>
              <a:t>Majority acceptance </a:t>
            </a:r>
            <a:r>
              <a:rPr lang="en-US" dirty="0" smtClean="0">
                <a:sym typeface="Wingdings"/>
              </a:rPr>
              <a:t> choosing the value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 smtClean="0">
                <a:sym typeface="Wingdings"/>
              </a:rPr>
              <a:t>: processes that learn the outcome (i.e., chosen value)</a:t>
            </a:r>
          </a:p>
          <a:p>
            <a:r>
              <a:rPr lang="en-US" dirty="0" smtClean="0">
                <a:sym typeface="Wingdings"/>
              </a:rPr>
              <a:t>In reality, a process can be any one, two, or all three.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32857</TotalTime>
  <Pages>12</Pages>
  <Words>2103</Words>
  <Application>Microsoft Macintosh PowerPoint</Application>
  <PresentationFormat>Letter Paper (8.5x11 in)</PresentationFormat>
  <Paragraphs>274</Paragraphs>
  <Slides>31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CS252-template</vt:lpstr>
      <vt:lpstr>Office Theme</vt:lpstr>
      <vt:lpstr>CSE 486/586 Distributed Systems Paxos --- 2</vt:lpstr>
      <vt:lpstr>Recap</vt:lpstr>
      <vt:lpstr>Paxos Phase 1</vt:lpstr>
      <vt:lpstr>Paxos Phase 2</vt:lpstr>
      <vt:lpstr>Paxos Phase 3</vt:lpstr>
      <vt:lpstr>What We’ll Do Today</vt:lpstr>
      <vt:lpstr>Review: Assumptions &amp; Goals</vt:lpstr>
      <vt:lpstr>Review: Desired Properties</vt:lpstr>
      <vt:lpstr>Review: Roles of a Process</vt:lpstr>
      <vt:lpstr>Again, First Attempt</vt:lpstr>
      <vt:lpstr>Again, Second Attempt</vt:lpstr>
      <vt:lpstr>Again, Second Attempt</vt:lpstr>
      <vt:lpstr>First Requirement</vt:lpstr>
      <vt:lpstr>Problem with the Second Attempt</vt:lpstr>
      <vt:lpstr>CSE 486/586 Administrivia</vt:lpstr>
      <vt:lpstr>Midterm</vt:lpstr>
      <vt:lpstr>Paxos</vt:lpstr>
      <vt:lpstr>Accepting Multiple Proposals</vt:lpstr>
      <vt:lpstr>Second Requirement</vt:lpstr>
      <vt:lpstr>Strengthening P2</vt:lpstr>
      <vt:lpstr>Strengthening P2</vt:lpstr>
      <vt:lpstr>Combining P1 &amp; P2a</vt:lpstr>
      <vt:lpstr>How to Guarantee P2b</vt:lpstr>
      <vt:lpstr>“Invariant” to Maintain</vt:lpstr>
      <vt:lpstr>Paxos Phase 1</vt:lpstr>
      <vt:lpstr>Paxos Phase 2</vt:lpstr>
      <vt:lpstr>Paxos Phase 3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1578</cp:revision>
  <cp:lastPrinted>2014-04-21T18:35:53Z</cp:lastPrinted>
  <dcterms:created xsi:type="dcterms:W3CDTF">2012-03-21T04:48:11Z</dcterms:created>
  <dcterms:modified xsi:type="dcterms:W3CDTF">2014-04-23T16:36:54Z</dcterms:modified>
  <cp:category/>
</cp:coreProperties>
</file>