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97" r:id="rId4"/>
    <p:sldId id="824" r:id="rId5"/>
    <p:sldId id="825" r:id="rId6"/>
    <p:sldId id="826" r:id="rId7"/>
    <p:sldId id="798" r:id="rId8"/>
    <p:sldId id="799" r:id="rId9"/>
    <p:sldId id="800" r:id="rId10"/>
    <p:sldId id="802" r:id="rId11"/>
    <p:sldId id="801" r:id="rId12"/>
    <p:sldId id="803" r:id="rId13"/>
    <p:sldId id="804" r:id="rId14"/>
    <p:sldId id="805" r:id="rId15"/>
    <p:sldId id="806" r:id="rId16"/>
    <p:sldId id="827" r:id="rId17"/>
    <p:sldId id="807" r:id="rId18"/>
    <p:sldId id="808" r:id="rId19"/>
    <p:sldId id="809" r:id="rId20"/>
    <p:sldId id="810" r:id="rId21"/>
    <p:sldId id="813" r:id="rId22"/>
    <p:sldId id="812" r:id="rId23"/>
    <p:sldId id="811" r:id="rId24"/>
    <p:sldId id="815" r:id="rId25"/>
    <p:sldId id="81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Google Chubby Lock Service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Master maintains </a:t>
            </a:r>
            <a:r>
              <a:rPr lang="en-US" dirty="0"/>
              <a:t>all file system </a:t>
            </a:r>
            <a:r>
              <a:rPr lang="en-US" dirty="0" smtClean="0"/>
              <a:t>metadata</a:t>
            </a:r>
          </a:p>
          <a:p>
            <a:pPr lvl="1"/>
            <a:r>
              <a:rPr lang="en-US" dirty="0" smtClean="0"/>
              <a:t>Namespace</a:t>
            </a:r>
          </a:p>
          <a:p>
            <a:pPr lvl="1"/>
            <a:r>
              <a:rPr lang="en-US" dirty="0" smtClean="0"/>
              <a:t>Access </a:t>
            </a:r>
            <a:r>
              <a:rPr lang="en-US" dirty="0"/>
              <a:t>control </a:t>
            </a:r>
            <a:r>
              <a:rPr lang="en-US" dirty="0" smtClean="0"/>
              <a:t>info</a:t>
            </a:r>
          </a:p>
          <a:p>
            <a:pPr lvl="1"/>
            <a:r>
              <a:rPr lang="en-US" dirty="0" smtClean="0"/>
              <a:t>Filename </a:t>
            </a:r>
            <a:r>
              <a:rPr lang="en-US" dirty="0"/>
              <a:t>to chunks </a:t>
            </a:r>
            <a:r>
              <a:rPr lang="en-US" dirty="0" smtClean="0"/>
              <a:t>mappings</a:t>
            </a:r>
          </a:p>
          <a:p>
            <a:pPr lvl="1"/>
            <a:r>
              <a:rPr lang="en-US" dirty="0" smtClean="0"/>
              <a:t>Current </a:t>
            </a:r>
            <a:r>
              <a:rPr lang="en-US" dirty="0"/>
              <a:t>locations of </a:t>
            </a:r>
            <a:r>
              <a:rPr lang="en-US" dirty="0" smtClean="0"/>
              <a:t>chunks</a:t>
            </a:r>
          </a:p>
          <a:p>
            <a:r>
              <a:rPr lang="en-US" dirty="0" smtClean="0"/>
              <a:t>Master </a:t>
            </a:r>
            <a:r>
              <a:rPr lang="en-US" dirty="0"/>
              <a:t>replicates its data for fault </a:t>
            </a:r>
            <a:r>
              <a:rPr lang="en-US" dirty="0" smtClean="0"/>
              <a:t>tolerance</a:t>
            </a:r>
          </a:p>
          <a:p>
            <a:r>
              <a:rPr lang="en-US" dirty="0" smtClean="0"/>
              <a:t>Master periodically </a:t>
            </a:r>
            <a:r>
              <a:rPr lang="en-US" dirty="0"/>
              <a:t>communicates with all </a:t>
            </a:r>
            <a:r>
              <a:rPr lang="en-US" dirty="0" smtClean="0"/>
              <a:t>chunk servers</a:t>
            </a:r>
          </a:p>
          <a:p>
            <a:pPr lvl="1"/>
            <a:r>
              <a:rPr lang="en-US" dirty="0" smtClean="0"/>
              <a:t>Via </a:t>
            </a:r>
            <a:r>
              <a:rPr lang="en-US" dirty="0"/>
              <a:t>heartbeat </a:t>
            </a:r>
            <a:r>
              <a:rPr lang="en-US" dirty="0" smtClean="0"/>
              <a:t>messages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get state and send </a:t>
            </a:r>
            <a:r>
              <a:rPr lang="en-US" dirty="0" smtClean="0"/>
              <a:t>commands</a:t>
            </a:r>
          </a:p>
          <a:p>
            <a:r>
              <a:rPr lang="en-US" dirty="0" smtClean="0"/>
              <a:t>Chunk servers respond to read/write requests &amp; master’s commands.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28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Bigtable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Table-based storage on top of GFS</a:t>
            </a:r>
          </a:p>
          <a:p>
            <a:r>
              <a:rPr lang="en-US" dirty="0" smtClean="0"/>
              <a:t>Main storage for a lot of Google services</a:t>
            </a:r>
          </a:p>
          <a:p>
            <a:pPr lvl="1"/>
            <a:r>
              <a:rPr lang="en-US" dirty="0"/>
              <a:t>Google </a:t>
            </a:r>
            <a:r>
              <a:rPr lang="en-US" dirty="0" smtClean="0"/>
              <a:t>Analytics</a:t>
            </a:r>
          </a:p>
          <a:p>
            <a:pPr lvl="1"/>
            <a:r>
              <a:rPr lang="en-US" dirty="0" smtClean="0"/>
              <a:t>Google Finance</a:t>
            </a:r>
          </a:p>
          <a:p>
            <a:pPr lvl="1"/>
            <a:r>
              <a:rPr lang="en-US" dirty="0" smtClean="0"/>
              <a:t>Personalized search</a:t>
            </a:r>
          </a:p>
          <a:p>
            <a:pPr lvl="1"/>
            <a:r>
              <a:rPr lang="en-US" dirty="0" smtClean="0"/>
              <a:t>Google </a:t>
            </a:r>
            <a:r>
              <a:rPr lang="en-US" dirty="0"/>
              <a:t>Earth &amp; Google </a:t>
            </a:r>
            <a:r>
              <a:rPr lang="en-US" dirty="0" smtClean="0"/>
              <a:t>Maps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/>
              <a:t>Gives a large logical table view to the clients</a:t>
            </a:r>
          </a:p>
          <a:p>
            <a:pPr lvl="1"/>
            <a:r>
              <a:rPr lang="en-US" dirty="0" smtClean="0"/>
              <a:t>Logical tables are divided into </a:t>
            </a:r>
            <a:r>
              <a:rPr lang="en-US" i="1" dirty="0" smtClean="0">
                <a:solidFill>
                  <a:srgbClr val="FF0000"/>
                </a:solidFill>
              </a:rPr>
              <a:t>tablets</a:t>
            </a:r>
            <a:r>
              <a:rPr lang="en-US" dirty="0" smtClean="0"/>
              <a:t> and distributed over the </a:t>
            </a:r>
            <a:r>
              <a:rPr lang="en-US" dirty="0" err="1" smtClean="0"/>
              <a:t>Bigtable</a:t>
            </a:r>
            <a:r>
              <a:rPr lang="en-US" dirty="0" smtClean="0"/>
              <a:t> servers.</a:t>
            </a:r>
          </a:p>
          <a:p>
            <a:r>
              <a:rPr lang="en-US" dirty="0"/>
              <a:t>Three entities</a:t>
            </a:r>
          </a:p>
          <a:p>
            <a:pPr lvl="1"/>
            <a:r>
              <a:rPr lang="en-US" dirty="0"/>
              <a:t>Client library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One master</a:t>
            </a:r>
          </a:p>
          <a:p>
            <a:pPr lvl="1"/>
            <a:r>
              <a:rPr lang="en-US" dirty="0"/>
              <a:t>Tablet </a:t>
            </a:r>
            <a:r>
              <a:rPr lang="en-US" dirty="0" smtClean="0"/>
              <a:t>servers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618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Bigtable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Table: rows &amp; columns</a:t>
            </a:r>
          </a:p>
          <a:p>
            <a:pPr lvl="1"/>
            <a:r>
              <a:rPr lang="en-US" i="1" dirty="0"/>
              <a:t>(row, column, timestamp) -&gt; cell </a:t>
            </a:r>
            <a:r>
              <a:rPr lang="en-US" i="1" dirty="0" smtClean="0"/>
              <a:t>contents</a:t>
            </a:r>
          </a:p>
          <a:p>
            <a:r>
              <a:rPr lang="en-US" dirty="0" smtClean="0"/>
              <a:t>E.g., web </a:t>
            </a:r>
            <a:r>
              <a:rPr lang="en-US" dirty="0"/>
              <a:t>pages and </a:t>
            </a:r>
            <a:r>
              <a:rPr lang="en-US" dirty="0" smtClean="0"/>
              <a:t>relevant info.</a:t>
            </a:r>
            <a:endParaRPr lang="en-US" dirty="0"/>
          </a:p>
          <a:p>
            <a:pPr lvl="1"/>
            <a:r>
              <a:rPr lang="en-US" dirty="0" smtClean="0"/>
              <a:t>Rows: URLs</a:t>
            </a:r>
          </a:p>
          <a:p>
            <a:pPr lvl="1"/>
            <a:r>
              <a:rPr lang="en-US" dirty="0" smtClean="0"/>
              <a:t>Columns: actual web page, (out-going) links, (incoming) links, etc.</a:t>
            </a:r>
          </a:p>
          <a:p>
            <a:pPr lvl="1"/>
            <a:r>
              <a:rPr lang="en-US" dirty="0" smtClean="0"/>
              <a:t>Versioned: using timestamps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dia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38600"/>
            <a:ext cx="9029700" cy="208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5030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Programming paradigm</a:t>
            </a:r>
          </a:p>
          <a:p>
            <a:pPr lvl="1"/>
            <a:r>
              <a:rPr lang="en-US" dirty="0" smtClean="0"/>
              <a:t>Map: (key, value)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list of (intermediate key, intermediate value)</a:t>
            </a:r>
          </a:p>
          <a:p>
            <a:pPr lvl="1"/>
            <a:r>
              <a:rPr lang="en-US" dirty="0" smtClean="0"/>
              <a:t>Reduce: (intermediate key, list of intermediate values) </a:t>
            </a:r>
            <a:r>
              <a:rPr lang="en-US" dirty="0" smtClean="0">
                <a:sym typeface="Wingdings"/>
              </a:rPr>
              <a:t> (output key, output value)</a:t>
            </a:r>
          </a:p>
          <a:p>
            <a:pPr lvl="1"/>
            <a:r>
              <a:rPr lang="en-US" dirty="0" smtClean="0">
                <a:sym typeface="Wingdings"/>
              </a:rPr>
              <a:t>Programmers write Map &amp; Reduce functions within the interface given (above).</a:t>
            </a:r>
          </a:p>
          <a:p>
            <a:r>
              <a:rPr lang="en-US" dirty="0" smtClean="0">
                <a:sym typeface="Wingdings"/>
              </a:rPr>
              <a:t>Execution framework</a:t>
            </a:r>
          </a:p>
          <a:p>
            <a:pPr lvl="1"/>
            <a:r>
              <a:rPr lang="en-US" dirty="0" smtClean="0">
                <a:sym typeface="Wingdings"/>
              </a:rPr>
              <a:t>Google MapReduce executes Map &amp; Reduce functions over a cluster of servers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  <a:sym typeface="Wingdings"/>
              </a:rPr>
              <a:t>One master</a:t>
            </a:r>
          </a:p>
          <a:p>
            <a:pPr lvl="1"/>
            <a:r>
              <a:rPr lang="en-US" dirty="0" smtClean="0">
                <a:sym typeface="Wingdings"/>
              </a:rPr>
              <a:t>Workers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747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47800" y="4724400"/>
            <a:ext cx="1417500" cy="666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6" name="Group 40"/>
          <p:cNvGrpSpPr/>
          <p:nvPr/>
        </p:nvGrpSpPr>
        <p:grpSpPr>
          <a:xfrm>
            <a:off x="2865300" y="4991100"/>
            <a:ext cx="756000" cy="571500"/>
            <a:chOff x="2971800" y="2819400"/>
            <a:chExt cx="756000" cy="571500"/>
          </a:xfrm>
        </p:grpSpPr>
        <p:sp>
          <p:nvSpPr>
            <p:cNvPr id="7" name="Rectangle 6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Can 7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Group 44"/>
          <p:cNvGrpSpPr/>
          <p:nvPr/>
        </p:nvGrpSpPr>
        <p:grpSpPr>
          <a:xfrm>
            <a:off x="2865300" y="4229100"/>
            <a:ext cx="756000" cy="571500"/>
            <a:chOff x="2971800" y="2819400"/>
            <a:chExt cx="756000" cy="571500"/>
          </a:xfrm>
        </p:grpSpPr>
        <p:sp>
          <p:nvSpPr>
            <p:cNvPr id="11" name="Rectangle 10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an 11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" name="Group 48"/>
          <p:cNvGrpSpPr/>
          <p:nvPr/>
        </p:nvGrpSpPr>
        <p:grpSpPr>
          <a:xfrm>
            <a:off x="2865300" y="3467100"/>
            <a:ext cx="756000" cy="571500"/>
            <a:chOff x="2971800" y="2819400"/>
            <a:chExt cx="756000" cy="571500"/>
          </a:xfrm>
        </p:grpSpPr>
        <p:sp>
          <p:nvSpPr>
            <p:cNvPr id="15" name="Rectangle 14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an 15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Group 72"/>
          <p:cNvGrpSpPr/>
          <p:nvPr/>
        </p:nvGrpSpPr>
        <p:grpSpPr>
          <a:xfrm>
            <a:off x="5303700" y="3924300"/>
            <a:ext cx="756000" cy="571500"/>
            <a:chOff x="2971800" y="2819400"/>
            <a:chExt cx="756000" cy="571500"/>
          </a:xfrm>
        </p:grpSpPr>
        <p:sp>
          <p:nvSpPr>
            <p:cNvPr id="19" name="Rectangle 18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Can 19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Group 76"/>
          <p:cNvGrpSpPr/>
          <p:nvPr/>
        </p:nvGrpSpPr>
        <p:grpSpPr>
          <a:xfrm>
            <a:off x="7665900" y="4114800"/>
            <a:ext cx="756000" cy="571500"/>
            <a:chOff x="2971800" y="2819400"/>
            <a:chExt cx="756000" cy="571500"/>
          </a:xfrm>
        </p:grpSpPr>
        <p:sp>
          <p:nvSpPr>
            <p:cNvPr id="23" name="Rectangle 22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Can 23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Group 80"/>
          <p:cNvGrpSpPr/>
          <p:nvPr/>
        </p:nvGrpSpPr>
        <p:grpSpPr>
          <a:xfrm>
            <a:off x="7818300" y="4267200"/>
            <a:ext cx="756000" cy="571500"/>
            <a:chOff x="2971800" y="2819400"/>
            <a:chExt cx="756000" cy="571500"/>
          </a:xfrm>
        </p:grpSpPr>
        <p:sp>
          <p:nvSpPr>
            <p:cNvPr id="27" name="Rectangle 26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Can 27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" name="Group 84"/>
          <p:cNvGrpSpPr/>
          <p:nvPr/>
        </p:nvGrpSpPr>
        <p:grpSpPr>
          <a:xfrm>
            <a:off x="7970700" y="4419600"/>
            <a:ext cx="756000" cy="571500"/>
            <a:chOff x="2971800" y="2819400"/>
            <a:chExt cx="756000" cy="571500"/>
          </a:xfrm>
        </p:grpSpPr>
        <p:sp>
          <p:nvSpPr>
            <p:cNvPr id="31" name="Rectangle 30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Can 31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34" name="Straight Arrow Connector 33"/>
          <p:cNvCxnSpPr/>
          <p:nvPr/>
        </p:nvCxnSpPr>
        <p:spPr>
          <a:xfrm flipV="1">
            <a:off x="1447800" y="3752850"/>
            <a:ext cx="1417500" cy="666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455600" y="4572000"/>
            <a:ext cx="1368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Document"/>
          <p:cNvSpPr>
            <a:spLocks noEditPoints="1" noChangeArrowheads="1"/>
          </p:cNvSpPr>
          <p:nvPr/>
        </p:nvSpPr>
        <p:spPr bwMode="auto">
          <a:xfrm>
            <a:off x="1989000" y="38481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7" name="Document"/>
          <p:cNvSpPr>
            <a:spLocks noEditPoints="1" noChangeArrowheads="1"/>
          </p:cNvSpPr>
          <p:nvPr/>
        </p:nvSpPr>
        <p:spPr bwMode="auto">
          <a:xfrm>
            <a:off x="2141400" y="44025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8" name="Document"/>
          <p:cNvSpPr>
            <a:spLocks noEditPoints="1" noChangeArrowheads="1"/>
          </p:cNvSpPr>
          <p:nvPr/>
        </p:nvSpPr>
        <p:spPr bwMode="auto">
          <a:xfrm>
            <a:off x="1950900" y="48978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703500" y="4305300"/>
            <a:ext cx="1524000" cy="19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703500" y="4724400"/>
            <a:ext cx="1524000" cy="19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3703500" y="5029200"/>
            <a:ext cx="15240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703500" y="3695700"/>
            <a:ext cx="1524000" cy="495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3703500" y="4419600"/>
            <a:ext cx="1524000" cy="723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703500" y="3962400"/>
            <a:ext cx="15240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103800" y="4191000"/>
            <a:ext cx="1485900" cy="266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6103800" y="4610100"/>
            <a:ext cx="1485900" cy="266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7" name="Group 121"/>
          <p:cNvGrpSpPr/>
          <p:nvPr/>
        </p:nvGrpSpPr>
        <p:grpSpPr>
          <a:xfrm>
            <a:off x="4014300" y="2247900"/>
            <a:ext cx="756000" cy="571500"/>
            <a:chOff x="2971800" y="2819400"/>
            <a:chExt cx="756000" cy="571500"/>
          </a:xfrm>
        </p:grpSpPr>
        <p:sp>
          <p:nvSpPr>
            <p:cNvPr id="48" name="Rectangle 47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Can 48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994125" y="1943100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Master</a:t>
            </a:r>
            <a:endParaRPr lang="ko-KR" altLang="en-US" sz="16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350700" y="5071646"/>
            <a:ext cx="1067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Input Files</a:t>
            </a:r>
            <a:endParaRPr lang="ko-KR" altLang="en-US" sz="16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7818300" y="4957346"/>
            <a:ext cx="79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Output</a:t>
            </a:r>
            <a:endParaRPr lang="ko-KR" altLang="en-US" sz="16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640015" y="5524500"/>
            <a:ext cx="1304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Map workers</a:t>
            </a:r>
            <a:endParaRPr lang="ko-KR" altLang="en-US" sz="16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4922700" y="5219700"/>
            <a:ext cx="15391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Reduce workers</a:t>
            </a:r>
            <a:endParaRPr lang="ko-KR" altLang="en-US" sz="1600" b="1" dirty="0"/>
          </a:p>
        </p:txBody>
      </p:sp>
      <p:sp>
        <p:nvSpPr>
          <p:cNvPr id="56" name="Document"/>
          <p:cNvSpPr>
            <a:spLocks noEditPoints="1" noChangeArrowheads="1"/>
          </p:cNvSpPr>
          <p:nvPr/>
        </p:nvSpPr>
        <p:spPr bwMode="auto">
          <a:xfrm>
            <a:off x="6561000" y="40977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7" name="Document"/>
          <p:cNvSpPr>
            <a:spLocks noEditPoints="1" noChangeArrowheads="1"/>
          </p:cNvSpPr>
          <p:nvPr/>
        </p:nvSpPr>
        <p:spPr bwMode="auto">
          <a:xfrm>
            <a:off x="6561000" y="46311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8" name="Rectangle 57"/>
          <p:cNvSpPr/>
          <p:nvPr/>
        </p:nvSpPr>
        <p:spPr>
          <a:xfrm>
            <a:off x="3855900" y="36576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855900" y="39624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855900" y="43434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855900" y="46101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855900" y="49149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855900" y="51816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2903400" y="38100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M</a:t>
            </a:r>
            <a:endParaRPr lang="en-US" sz="1100" dirty="0"/>
          </a:p>
        </p:txBody>
      </p:sp>
      <p:sp>
        <p:nvSpPr>
          <p:cNvPr id="65" name="Rectangle 64"/>
          <p:cNvSpPr/>
          <p:nvPr/>
        </p:nvSpPr>
        <p:spPr>
          <a:xfrm>
            <a:off x="2903400" y="45720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M</a:t>
            </a:r>
            <a:endParaRPr lang="en-US" sz="1100" dirty="0"/>
          </a:p>
        </p:txBody>
      </p:sp>
      <p:sp>
        <p:nvSpPr>
          <p:cNvPr id="66" name="Rectangle 65"/>
          <p:cNvSpPr/>
          <p:nvPr/>
        </p:nvSpPr>
        <p:spPr>
          <a:xfrm>
            <a:off x="2903400" y="53340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M</a:t>
            </a:r>
            <a:endParaRPr lang="en-US" sz="1100" dirty="0"/>
          </a:p>
        </p:txBody>
      </p:sp>
      <p:sp>
        <p:nvSpPr>
          <p:cNvPr id="67" name="Rectangle 66"/>
          <p:cNvSpPr/>
          <p:nvPr/>
        </p:nvSpPr>
        <p:spPr>
          <a:xfrm>
            <a:off x="5341800" y="42672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R</a:t>
            </a:r>
            <a:endParaRPr lang="en-US" sz="1100" dirty="0"/>
          </a:p>
        </p:txBody>
      </p:sp>
      <p:grpSp>
        <p:nvGrpSpPr>
          <p:cNvPr id="68" name="Group 133"/>
          <p:cNvGrpSpPr/>
          <p:nvPr/>
        </p:nvGrpSpPr>
        <p:grpSpPr>
          <a:xfrm>
            <a:off x="5303700" y="4648200"/>
            <a:ext cx="756000" cy="571500"/>
            <a:chOff x="2971800" y="2819400"/>
            <a:chExt cx="756000" cy="571500"/>
          </a:xfrm>
        </p:grpSpPr>
        <p:sp>
          <p:nvSpPr>
            <p:cNvPr id="69" name="Rectangle 68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Can 69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2" name="Rectangle 71"/>
          <p:cNvSpPr/>
          <p:nvPr/>
        </p:nvSpPr>
        <p:spPr>
          <a:xfrm>
            <a:off x="5341800" y="49911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R</a:t>
            </a:r>
            <a:endParaRPr lang="en-US" sz="1100" dirty="0"/>
          </a:p>
        </p:txBody>
      </p:sp>
      <p:grpSp>
        <p:nvGrpSpPr>
          <p:cNvPr id="73" name="Group 139"/>
          <p:cNvGrpSpPr/>
          <p:nvPr/>
        </p:nvGrpSpPr>
        <p:grpSpPr>
          <a:xfrm>
            <a:off x="8389800" y="4625340"/>
            <a:ext cx="190500" cy="251460"/>
            <a:chOff x="7772400" y="4732020"/>
            <a:chExt cx="190500" cy="251460"/>
          </a:xfrm>
        </p:grpSpPr>
        <p:sp>
          <p:nvSpPr>
            <p:cNvPr id="74" name="Document"/>
            <p:cNvSpPr>
              <a:spLocks noEditPoints="1" noChangeArrowheads="1"/>
            </p:cNvSpPr>
            <p:nvPr/>
          </p:nvSpPr>
          <p:spPr bwMode="auto">
            <a:xfrm>
              <a:off x="7834884" y="4732020"/>
              <a:ext cx="128016" cy="182880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5" name="Document"/>
            <p:cNvSpPr>
              <a:spLocks noEditPoints="1" noChangeArrowheads="1"/>
            </p:cNvSpPr>
            <p:nvPr/>
          </p:nvSpPr>
          <p:spPr bwMode="auto">
            <a:xfrm>
              <a:off x="7796784" y="4762500"/>
              <a:ext cx="128016" cy="182880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6" name="Document"/>
            <p:cNvSpPr>
              <a:spLocks noEditPoints="1" noChangeArrowheads="1"/>
            </p:cNvSpPr>
            <p:nvPr/>
          </p:nvSpPr>
          <p:spPr bwMode="auto">
            <a:xfrm>
              <a:off x="7772400" y="4800600"/>
              <a:ext cx="128016" cy="182880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77" name="Rectangle 76"/>
          <p:cNvSpPr/>
          <p:nvPr/>
        </p:nvSpPr>
        <p:spPr>
          <a:xfrm>
            <a:off x="1227000" y="2857500"/>
            <a:ext cx="17526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342900">
              <a:spcBef>
                <a:spcPct val="20000"/>
              </a:spcBef>
            </a:pPr>
            <a:r>
              <a:rPr lang="en-US" sz="1600" dirty="0" smtClean="0">
                <a:solidFill>
                  <a:schemeClr val="tx1"/>
                </a:solidFill>
              </a:rPr>
              <a:t>Input files sent to map </a:t>
            </a:r>
            <a:r>
              <a:rPr lang="en-US" sz="1600" i="1" dirty="0" smtClean="0">
                <a:solidFill>
                  <a:schemeClr val="tx1"/>
                </a:solidFill>
              </a:rPr>
              <a:t>tasks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656000" y="2971800"/>
            <a:ext cx="1752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342900">
              <a:spcBef>
                <a:spcPct val="2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Intermediate keys partitioned into reduce </a:t>
            </a:r>
            <a:r>
              <a:rPr lang="en-US" sz="1600" i="1" dirty="0" smtClean="0">
                <a:solidFill>
                  <a:srgbClr val="000000"/>
                </a:solidFill>
              </a:rPr>
              <a:t>tasks</a:t>
            </a:r>
            <a:endParaRPr lang="en-US" sz="1600" dirty="0" smtClean="0">
              <a:solidFill>
                <a:srgbClr val="000000"/>
              </a:solidFill>
            </a:endParaRPr>
          </a:p>
        </p:txBody>
      </p:sp>
      <p:sp>
        <p:nvSpPr>
          <p:cNvPr id="79" name="Document"/>
          <p:cNvSpPr>
            <a:spLocks noEditPoints="1" noChangeArrowheads="1"/>
          </p:cNvSpPr>
          <p:nvPr/>
        </p:nvSpPr>
        <p:spPr bwMode="auto">
          <a:xfrm>
            <a:off x="892157" y="4025846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0" name="Document"/>
          <p:cNvSpPr>
            <a:spLocks noEditPoints="1" noChangeArrowheads="1"/>
          </p:cNvSpPr>
          <p:nvPr/>
        </p:nvSpPr>
        <p:spPr bwMode="auto">
          <a:xfrm>
            <a:off x="892157" y="4406846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1" name="Document"/>
          <p:cNvSpPr>
            <a:spLocks noEditPoints="1" noChangeArrowheads="1"/>
          </p:cNvSpPr>
          <p:nvPr/>
        </p:nvSpPr>
        <p:spPr bwMode="auto">
          <a:xfrm>
            <a:off x="892157" y="4766846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6109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tester is complete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Please start right away! This might not </a:t>
            </a:r>
            <a:r>
              <a:rPr lang="en-US" smtClean="0"/>
              <a:t>be easy.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062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master &amp; multiple workers</a:t>
            </a:r>
          </a:p>
          <a:p>
            <a:r>
              <a:rPr lang="en-US" dirty="0" smtClean="0"/>
              <a:t>Why one master?</a:t>
            </a:r>
          </a:p>
          <a:p>
            <a:pPr lvl="1"/>
            <a:r>
              <a:rPr lang="en-US" dirty="0" smtClean="0"/>
              <a:t>This design simplifies lots of things.</a:t>
            </a:r>
          </a:p>
          <a:p>
            <a:pPr lvl="1"/>
            <a:r>
              <a:rPr lang="en-US" dirty="0" smtClean="0"/>
              <a:t>Mainly used to handle meta data; it’s important to reduce the load of a single master.</a:t>
            </a:r>
          </a:p>
          <a:p>
            <a:pPr lvl="1"/>
            <a:r>
              <a:rPr lang="en-US" dirty="0" smtClean="0"/>
              <a:t>No need to deal with consistency issues</a:t>
            </a:r>
          </a:p>
          <a:p>
            <a:pPr lvl="1"/>
            <a:r>
              <a:rPr lang="en-US" dirty="0" smtClean="0"/>
              <a:t>Mostly fit in the memory </a:t>
            </a:r>
            <a:r>
              <a:rPr lang="en-US" dirty="0" smtClean="0">
                <a:sym typeface="Wingdings"/>
              </a:rPr>
              <a:t> very fast access</a:t>
            </a:r>
          </a:p>
          <a:p>
            <a:r>
              <a:rPr lang="en-US" dirty="0" smtClean="0">
                <a:sym typeface="Wingdings"/>
              </a:rPr>
              <a:t>Obvious problem: failure</a:t>
            </a:r>
          </a:p>
          <a:p>
            <a:pPr lvl="1"/>
            <a:r>
              <a:rPr lang="en-US" dirty="0" smtClean="0">
                <a:sym typeface="Wingdings"/>
              </a:rPr>
              <a:t>We can have one primary and backups.</a:t>
            </a:r>
          </a:p>
          <a:p>
            <a:pPr lvl="1"/>
            <a:r>
              <a:rPr lang="en-US" dirty="0" smtClean="0">
                <a:sym typeface="Wingdings"/>
              </a:rPr>
              <a:t>We can then elect the primary out of the peers.</a:t>
            </a:r>
          </a:p>
          <a:p>
            <a:r>
              <a:rPr lang="en-US" dirty="0" smtClean="0">
                <a:sym typeface="Wingdings"/>
              </a:rPr>
              <a:t>How would you use a lock service like Chubby?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600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31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Chubby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coarse-grained lock service</a:t>
            </a:r>
          </a:p>
          <a:p>
            <a:pPr lvl="1"/>
            <a:r>
              <a:rPr lang="en-US" dirty="0"/>
              <a:t>Locks are supposed to be held for hours and days, not seconds.</a:t>
            </a:r>
          </a:p>
          <a:p>
            <a:pPr lvl="1"/>
            <a:r>
              <a:rPr lang="en-US" dirty="0"/>
              <a:t>In addition, it can store small files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Used for various purposes (e.g., the master election) for GFS, </a:t>
            </a:r>
            <a:r>
              <a:rPr lang="en-US" dirty="0" err="1" smtClean="0"/>
              <a:t>Bigtable</a:t>
            </a:r>
            <a:r>
              <a:rPr lang="en-US" dirty="0" smtClean="0"/>
              <a:t>, MapReduce</a:t>
            </a:r>
          </a:p>
          <a:p>
            <a:pPr lvl="1"/>
            <a:r>
              <a:rPr lang="en-US" dirty="0" smtClean="0"/>
              <a:t>Potential masters try to create a lock on Chubby</a:t>
            </a:r>
          </a:p>
          <a:p>
            <a:pPr lvl="1"/>
            <a:r>
              <a:rPr lang="en-US" dirty="0" smtClean="0"/>
              <a:t>The first one that gets the lock becomes the master</a:t>
            </a:r>
          </a:p>
          <a:p>
            <a:r>
              <a:rPr lang="en-US" dirty="0" smtClean="0"/>
              <a:t>Also used for storing small configuration data and access control lists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52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Chubby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Chubby cell (an instance) has typically 5 replicas.</a:t>
            </a:r>
          </a:p>
          <a:p>
            <a:pPr lvl="1"/>
            <a:r>
              <a:rPr lang="en-US" dirty="0" smtClean="0"/>
              <a:t>But each cell still serves tens of thousands of clients</a:t>
            </a:r>
          </a:p>
          <a:p>
            <a:r>
              <a:rPr lang="en-US" dirty="0" smtClean="0"/>
              <a:t>Among 5 replicas, one master is elected.</a:t>
            </a:r>
          </a:p>
          <a:p>
            <a:pPr lvl="1"/>
            <a:r>
              <a:rPr lang="en-US" dirty="0" smtClean="0"/>
              <a:t>Any one replica can be the master.</a:t>
            </a:r>
          </a:p>
          <a:p>
            <a:pPr lvl="1"/>
            <a:r>
              <a:rPr lang="en-US" dirty="0" smtClean="0"/>
              <a:t>They decide who is the master via </a:t>
            </a:r>
            <a:r>
              <a:rPr lang="en-US" dirty="0" err="1" smtClean="0"/>
              <a:t>Paxos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master handles all requests.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Chubby System Struct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790" y="3505200"/>
            <a:ext cx="5080420" cy="308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226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 interface</a:t>
            </a:r>
          </a:p>
          <a:p>
            <a:pPr lvl="1"/>
            <a:r>
              <a:rPr lang="en-US" dirty="0" smtClean="0"/>
              <a:t>From a client’s point of view, it’s almost like accessing a file system.</a:t>
            </a:r>
          </a:p>
          <a:p>
            <a:r>
              <a:rPr lang="en-US" dirty="0"/>
              <a:t>Typical name: </a:t>
            </a:r>
            <a:r>
              <a:rPr lang="en-US" dirty="0">
                <a:solidFill>
                  <a:srgbClr val="0000FF"/>
                </a:solidFill>
              </a:rPr>
              <a:t>/</a:t>
            </a:r>
            <a:r>
              <a:rPr lang="en-US" dirty="0" err="1">
                <a:solidFill>
                  <a:srgbClr val="0000FF"/>
                </a:solidFill>
              </a:rPr>
              <a:t>ls</a:t>
            </a:r>
            <a:r>
              <a:rPr lang="en-US" dirty="0">
                <a:solidFill>
                  <a:srgbClr val="0000FF"/>
                </a:solidFill>
              </a:rPr>
              <a:t>/foo/wombat/pouch</a:t>
            </a:r>
          </a:p>
          <a:p>
            <a:pPr lvl="1"/>
            <a:r>
              <a:rPr lang="en-US" dirty="0" err="1"/>
              <a:t>ls</a:t>
            </a:r>
            <a:r>
              <a:rPr lang="en-US" dirty="0"/>
              <a:t> (lock service) common to all Chubby names</a:t>
            </a:r>
          </a:p>
          <a:p>
            <a:pPr lvl="1"/>
            <a:r>
              <a:rPr lang="en-US" dirty="0"/>
              <a:t>foo is the name of the Chubby </a:t>
            </a:r>
            <a:r>
              <a:rPr lang="en-US" dirty="0" smtClean="0"/>
              <a:t>cell</a:t>
            </a:r>
            <a:endParaRPr lang="en-US" dirty="0"/>
          </a:p>
          <a:p>
            <a:pPr lvl="1"/>
            <a:r>
              <a:rPr lang="en-US" dirty="0"/>
              <a:t>/wombat/pouch interpreted within Chubby cell</a:t>
            </a:r>
          </a:p>
          <a:p>
            <a:r>
              <a:rPr lang="en-US" dirty="0"/>
              <a:t>Contains files and directories, </a:t>
            </a:r>
            <a:r>
              <a:rPr lang="en-US" dirty="0" smtClean="0"/>
              <a:t>called </a:t>
            </a:r>
            <a:r>
              <a:rPr lang="en-US" i="1" dirty="0" smtClean="0">
                <a:solidFill>
                  <a:srgbClr val="FF0000"/>
                </a:solidFill>
              </a:rPr>
              <a:t>nodes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Any node can be a </a:t>
            </a:r>
            <a:r>
              <a:rPr lang="en-US" dirty="0" smtClean="0"/>
              <a:t>reader-writer lock: reader (shared) mode &amp; writer (exclusive) mode</a:t>
            </a:r>
            <a:endParaRPr lang="en-US" dirty="0"/>
          </a:p>
          <a:p>
            <a:pPr lvl="1"/>
            <a:r>
              <a:rPr lang="en-US" dirty="0" smtClean="0"/>
              <a:t>Files can contain a small piece of information</a:t>
            </a:r>
          </a:p>
          <a:p>
            <a:pPr lvl="1"/>
            <a:r>
              <a:rPr lang="en-US" dirty="0" smtClean="0"/>
              <a:t>Just like a file system, each file is associated with some meta</a:t>
            </a:r>
            <a:r>
              <a:rPr lang="en-US" dirty="0"/>
              <a:t>-data, such as access control </a:t>
            </a:r>
            <a:r>
              <a:rPr lang="en-US" dirty="0" smtClean="0"/>
              <a:t>lists.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09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Paxos</a:t>
            </a:r>
            <a:r>
              <a:rPr lang="en-US" dirty="0" smtClean="0"/>
              <a:t> is a consensus algorithm.</a:t>
            </a:r>
          </a:p>
          <a:p>
            <a:pPr lvl="1"/>
            <a:r>
              <a:rPr lang="en-US" dirty="0" smtClean="0"/>
              <a:t>Proposers?</a:t>
            </a:r>
          </a:p>
          <a:p>
            <a:pPr lvl="1"/>
            <a:r>
              <a:rPr lang="en-US" dirty="0" smtClean="0"/>
              <a:t>Acceptors?</a:t>
            </a:r>
          </a:p>
          <a:p>
            <a:pPr lvl="1"/>
            <a:r>
              <a:rPr lang="en-US" dirty="0" smtClean="0"/>
              <a:t>Learners?</a:t>
            </a:r>
          </a:p>
          <a:p>
            <a:r>
              <a:rPr lang="en-US" dirty="0" smtClean="0"/>
              <a:t>A proposer always makes sure that,</a:t>
            </a:r>
          </a:p>
          <a:p>
            <a:pPr lvl="1"/>
            <a:r>
              <a:rPr lang="en-US" dirty="0" smtClean="0"/>
              <a:t>If a value has been chosen, it always proposes the same value.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Prepare: “What’s the last proposed value?”</a:t>
            </a:r>
          </a:p>
          <a:p>
            <a:pPr lvl="1"/>
            <a:r>
              <a:rPr lang="en-US" dirty="0" smtClean="0"/>
              <a:t>Accept: “Accept my proposal.”</a:t>
            </a:r>
          </a:p>
          <a:p>
            <a:pPr lvl="1"/>
            <a:r>
              <a:rPr lang="en-US" dirty="0" smtClean="0"/>
              <a:t>Learn: “Let’s tell other guys about the consensus.”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Client-Chubby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Clients (library) send </a:t>
            </a:r>
            <a:r>
              <a:rPr lang="en-US" i="1" dirty="0" err="1" smtClean="0">
                <a:solidFill>
                  <a:srgbClr val="FF0000"/>
                </a:solidFill>
              </a:rPr>
              <a:t>KeepAlive</a:t>
            </a:r>
            <a:r>
              <a:rPr lang="en-US" dirty="0" smtClean="0"/>
              <a:t> </a:t>
            </a:r>
            <a:r>
              <a:rPr lang="en-US" dirty="0"/>
              <a:t>messages</a:t>
            </a:r>
          </a:p>
          <a:p>
            <a:pPr lvl="1"/>
            <a:r>
              <a:rPr lang="en-US" dirty="0"/>
              <a:t>Periodic </a:t>
            </a:r>
            <a:r>
              <a:rPr lang="en-US" dirty="0" smtClean="0"/>
              <a:t>handshakes</a:t>
            </a:r>
          </a:p>
          <a:p>
            <a:pPr lvl="1"/>
            <a:r>
              <a:rPr lang="en-US" dirty="0" smtClean="0"/>
              <a:t>If Chubby doesn’t hear back from a client, it’s considered to be failed.</a:t>
            </a:r>
            <a:endParaRPr lang="en-US" dirty="0"/>
          </a:p>
          <a:p>
            <a:r>
              <a:rPr lang="en-US" dirty="0" smtClean="0"/>
              <a:t>Clients can subscribed to </a:t>
            </a:r>
            <a:r>
              <a:rPr lang="en-US" i="1" dirty="0" smtClean="0">
                <a:solidFill>
                  <a:srgbClr val="FF0000"/>
                </a:solidFill>
              </a:rPr>
              <a:t>events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E.g., </a:t>
            </a:r>
            <a:r>
              <a:rPr lang="en-US" dirty="0"/>
              <a:t>File contents </a:t>
            </a:r>
            <a:r>
              <a:rPr lang="en-US" dirty="0" smtClean="0"/>
              <a:t>modified, child </a:t>
            </a:r>
            <a:r>
              <a:rPr lang="en-US" dirty="0"/>
              <a:t>node added, removed, or </a:t>
            </a:r>
            <a:r>
              <a:rPr lang="en-US" dirty="0" smtClean="0"/>
              <a:t>modified, lock become invalid, etc.</a:t>
            </a:r>
          </a:p>
          <a:p>
            <a:r>
              <a:rPr lang="en-US" dirty="0" smtClean="0"/>
              <a:t>Clients </a:t>
            </a:r>
            <a:r>
              <a:rPr lang="en-US" i="1" dirty="0" smtClean="0">
                <a:solidFill>
                  <a:srgbClr val="FF0000"/>
                </a:solidFill>
              </a:rPr>
              <a:t>cache data</a:t>
            </a:r>
            <a:r>
              <a:rPr lang="en-US" dirty="0" smtClean="0"/>
              <a:t> (file &amp; meta data)</a:t>
            </a:r>
          </a:p>
          <a:p>
            <a:pPr lvl="1"/>
            <a:r>
              <a:rPr lang="en-US" dirty="0" smtClean="0"/>
              <a:t>If the cached data becomes stale, the Chubby master invalidates it.</a:t>
            </a:r>
          </a:p>
          <a:p>
            <a:r>
              <a:rPr lang="en-US" dirty="0" smtClean="0"/>
              <a:t>They Chubby master </a:t>
            </a:r>
            <a:r>
              <a:rPr lang="en-US" i="1" dirty="0">
                <a:solidFill>
                  <a:srgbClr val="FF0000"/>
                </a:solidFill>
              </a:rPr>
              <a:t>piggybacks events or cache invalidations on the </a:t>
            </a:r>
            <a:r>
              <a:rPr lang="en-US" i="1" dirty="0" err="1">
                <a:solidFill>
                  <a:srgbClr val="FF0000"/>
                </a:solidFill>
              </a:rPr>
              <a:t>KeepAlives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Ensures clients keep cache </a:t>
            </a:r>
            <a:r>
              <a:rPr lang="en-US" dirty="0" smtClean="0"/>
              <a:t>consistent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453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Lock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lock has a </a:t>
            </a:r>
            <a:r>
              <a:rPr lang="en-US" i="1" dirty="0" smtClean="0">
                <a:solidFill>
                  <a:srgbClr val="FF0000"/>
                </a:solidFill>
              </a:rPr>
              <a:t>“sequencer” </a:t>
            </a:r>
            <a:r>
              <a:rPr lang="en-US" dirty="0" smtClean="0"/>
              <a:t>that is roughly a version number.</a:t>
            </a:r>
          </a:p>
          <a:p>
            <a:r>
              <a:rPr lang="en-US" dirty="0" smtClean="0"/>
              <a:t>Scenario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holding a lock L </a:t>
            </a:r>
            <a:r>
              <a:rPr lang="en-US" dirty="0" smtClean="0"/>
              <a:t>issues </a:t>
            </a:r>
            <a:r>
              <a:rPr lang="en-US" dirty="0"/>
              <a:t>a request </a:t>
            </a:r>
            <a:r>
              <a:rPr lang="en-US" dirty="0" smtClean="0"/>
              <a:t>R</a:t>
            </a:r>
            <a:endParaRPr lang="en-US" dirty="0"/>
          </a:p>
          <a:p>
            <a:pPr lvl="1"/>
            <a:r>
              <a:rPr lang="en-US" dirty="0" smtClean="0"/>
              <a:t>It then fails &amp; lock gets freed.</a:t>
            </a:r>
          </a:p>
          <a:p>
            <a:pPr lvl="1"/>
            <a:r>
              <a:rPr lang="en-US" dirty="0" smtClean="0"/>
              <a:t>Another process acquires </a:t>
            </a:r>
            <a:r>
              <a:rPr lang="en-US" dirty="0"/>
              <a:t>L and perform some action before R arrives at </a:t>
            </a:r>
            <a:r>
              <a:rPr lang="en-US" dirty="0" smtClean="0"/>
              <a:t>Chubby.</a:t>
            </a:r>
          </a:p>
          <a:p>
            <a:pPr lvl="1"/>
            <a:r>
              <a:rPr lang="en-US" dirty="0" smtClean="0"/>
              <a:t>R </a:t>
            </a:r>
            <a:r>
              <a:rPr lang="en-US" dirty="0"/>
              <a:t>may be acted on </a:t>
            </a:r>
            <a:r>
              <a:rPr lang="en-US" dirty="0" smtClean="0"/>
              <a:t>without the </a:t>
            </a:r>
            <a:r>
              <a:rPr lang="en-US" dirty="0"/>
              <a:t>protection of L, and potentially on inconsistent data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99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</a:t>
            </a:r>
            <a:r>
              <a:rPr lang="en-US" dirty="0"/>
              <a:t>(</a:t>
            </a:r>
            <a:r>
              <a:rPr lang="en-US" dirty="0" smtClean="0"/>
              <a:t>) &amp; close</a:t>
            </a:r>
            <a:r>
              <a:rPr lang="en-US" dirty="0"/>
              <a:t>()</a:t>
            </a:r>
          </a:p>
          <a:p>
            <a:r>
              <a:rPr lang="en-US" dirty="0" err="1"/>
              <a:t>GetContentsAndStat</a:t>
            </a:r>
            <a:r>
              <a:rPr lang="en-US" dirty="0"/>
              <a:t>()</a:t>
            </a:r>
          </a:p>
          <a:p>
            <a:pPr lvl="1"/>
            <a:r>
              <a:rPr lang="en-US" dirty="0" smtClean="0"/>
              <a:t>Reads the whole </a:t>
            </a:r>
            <a:r>
              <a:rPr lang="en-US" dirty="0"/>
              <a:t>file and meta-data</a:t>
            </a:r>
          </a:p>
          <a:p>
            <a:r>
              <a:rPr lang="en-US" dirty="0" err="1"/>
              <a:t>SetContents</a:t>
            </a:r>
            <a:r>
              <a:rPr lang="en-US" dirty="0"/>
              <a:t>(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Writes to the file</a:t>
            </a:r>
            <a:endParaRPr lang="en-US" dirty="0"/>
          </a:p>
          <a:p>
            <a:r>
              <a:rPr lang="en-US" dirty="0"/>
              <a:t>Acquire(), </a:t>
            </a:r>
            <a:r>
              <a:rPr lang="en-US" dirty="0" err="1"/>
              <a:t>TryAcquire</a:t>
            </a:r>
            <a:r>
              <a:rPr lang="en-US" dirty="0"/>
              <a:t>(), Release(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Acquires and releases a lock associated with the file</a:t>
            </a:r>
            <a:endParaRPr lang="en-US" dirty="0"/>
          </a:p>
          <a:p>
            <a:r>
              <a:rPr lang="en-US" dirty="0" err="1"/>
              <a:t>GetSequencer</a:t>
            </a:r>
            <a:r>
              <a:rPr lang="en-US" dirty="0"/>
              <a:t>(), </a:t>
            </a:r>
            <a:r>
              <a:rPr lang="en-US" dirty="0" err="1"/>
              <a:t>SetSequencer</a:t>
            </a:r>
            <a:r>
              <a:rPr lang="en-US" dirty="0"/>
              <a:t>(), </a:t>
            </a:r>
            <a:r>
              <a:rPr lang="en-US" dirty="0" err="1"/>
              <a:t>CheckSequencer</a:t>
            </a:r>
            <a:r>
              <a:rPr lang="en-US" dirty="0"/>
              <a:t>()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099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Election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potential primaries open the lock file and attempt to acquire the </a:t>
            </a:r>
            <a:r>
              <a:rPr lang="en-US" dirty="0" smtClean="0"/>
              <a:t>lock.</a:t>
            </a:r>
            <a:endParaRPr lang="en-US" dirty="0"/>
          </a:p>
          <a:p>
            <a:r>
              <a:rPr lang="en-US" dirty="0"/>
              <a:t>One succeeds and becomes the primary, others become </a:t>
            </a:r>
            <a:r>
              <a:rPr lang="en-US" dirty="0" smtClean="0"/>
              <a:t>replicas.</a:t>
            </a:r>
            <a:endParaRPr lang="en-US" dirty="0"/>
          </a:p>
          <a:p>
            <a:r>
              <a:rPr lang="en-US" dirty="0"/>
              <a:t>Primary writes identity into the lock file with </a:t>
            </a:r>
            <a:r>
              <a:rPr lang="en-US" dirty="0" err="1"/>
              <a:t>SetContents</a:t>
            </a:r>
            <a:r>
              <a:rPr lang="en-US" dirty="0"/>
              <a:t>(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Clients and replicas read the lock file with </a:t>
            </a:r>
            <a:r>
              <a:rPr lang="en-US" dirty="0" err="1"/>
              <a:t>GetContentsAndStat</a:t>
            </a:r>
            <a:r>
              <a:rPr lang="en-US" dirty="0"/>
              <a:t>(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In response to a file-modification </a:t>
            </a:r>
            <a:r>
              <a:rPr lang="en-US" dirty="0" smtClean="0"/>
              <a:t>event.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10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Chubby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snapshot of a Chubby cell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Few clients hold locks, and shared locks are </a:t>
            </a:r>
            <a:r>
              <a:rPr lang="en-US" dirty="0" smtClean="0"/>
              <a:t>rare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/>
              <a:t>Consistent </a:t>
            </a:r>
            <a:r>
              <a:rPr lang="en-US" dirty="0"/>
              <a:t>with locking being used for primary election and partitioning data among replicas.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usage 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11" y="1676400"/>
            <a:ext cx="4582682" cy="3406774"/>
          </a:xfrm>
          <a:prstGeom prst="rect">
            <a:avLst/>
          </a:prstGeom>
        </p:spPr>
      </p:pic>
      <p:pic>
        <p:nvPicPr>
          <p:cNvPr id="6" name="Picture 5" descr="usage 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369" y="1524000"/>
            <a:ext cx="4047679" cy="368457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228600" y="3962400"/>
            <a:ext cx="4648200" cy="6096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831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r>
              <a:rPr lang="en-US" dirty="0" smtClean="0"/>
              <a:t>Maintains P2c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Acceptors need to reply: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the protocol </a:t>
            </a:r>
            <a:r>
              <a:rPr lang="en-US" dirty="0" err="1" smtClean="0"/>
              <a:t>doesn</a:t>
            </a:r>
            <a:r>
              <a:rPr lang="fr-FR" dirty="0" smtClean="0"/>
              <a:t>’</a:t>
            </a:r>
            <a:r>
              <a:rPr lang="en-US" dirty="0" smtClean="0"/>
              <a:t>t deal with old proposals)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there is</a:t>
            </a:r>
            <a:r>
              <a:rPr lang="en-US" dirty="0" smtClean="0"/>
              <a:t>, the accepted proposal with </a:t>
            </a:r>
            <a:r>
              <a:rPr lang="en-US" dirty="0" smtClean="0">
                <a:solidFill>
                  <a:srgbClr val="FF0000"/>
                </a:solidFill>
              </a:rPr>
              <a:t>the highest number less than 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364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V: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any 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Upon receiving (N, V), acceptors need to maintain P2c by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Accepting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rejecting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699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28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Chubby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lock service</a:t>
            </a:r>
          </a:p>
          <a:p>
            <a:pPr lvl="1"/>
            <a:r>
              <a:rPr lang="en-US" dirty="0" smtClean="0"/>
              <a:t>Enables multiple </a:t>
            </a:r>
            <a:r>
              <a:rPr lang="en-US" smtClean="0"/>
              <a:t>clients to share </a:t>
            </a:r>
            <a:r>
              <a:rPr lang="en-US" dirty="0" smtClean="0"/>
              <a:t>a lock and coordinate</a:t>
            </a:r>
          </a:p>
          <a:p>
            <a:r>
              <a:rPr lang="en-US" dirty="0" smtClean="0"/>
              <a:t>A coarse-grained lock service</a:t>
            </a:r>
          </a:p>
          <a:p>
            <a:pPr lvl="1"/>
            <a:r>
              <a:rPr lang="en-US" dirty="0" smtClean="0"/>
              <a:t>Locks are supposed to be held for hours and days, not seconds.</a:t>
            </a:r>
          </a:p>
          <a:p>
            <a:r>
              <a:rPr lang="en-US" dirty="0" smtClean="0"/>
              <a:t>In addition, it can store small files.</a:t>
            </a:r>
            <a:endParaRPr lang="en-US" dirty="0"/>
          </a:p>
          <a:p>
            <a:r>
              <a:rPr lang="en-US" dirty="0" smtClean="0"/>
              <a:t>Design target</a:t>
            </a:r>
          </a:p>
          <a:p>
            <a:pPr lvl="1"/>
            <a:r>
              <a:rPr lang="en-US" dirty="0" smtClean="0"/>
              <a:t>Low-rate locking/unlocking</a:t>
            </a:r>
          </a:p>
          <a:p>
            <a:pPr lvl="1"/>
            <a:r>
              <a:rPr lang="en-US" dirty="0" smtClean="0"/>
              <a:t>Low-volume information storage</a:t>
            </a:r>
          </a:p>
          <a:p>
            <a:r>
              <a:rPr lang="en-US" dirty="0" smtClean="0"/>
              <a:t>Why would you need something like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9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Infrastructure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File System (GFS)</a:t>
            </a:r>
          </a:p>
          <a:p>
            <a:pPr lvl="1"/>
            <a:r>
              <a:rPr lang="en-US" dirty="0" smtClean="0"/>
              <a:t>Distributed file system</a:t>
            </a:r>
          </a:p>
          <a:p>
            <a:r>
              <a:rPr lang="en-US" dirty="0" err="1" smtClean="0"/>
              <a:t>Bigtable</a:t>
            </a:r>
            <a:endParaRPr lang="en-US" dirty="0" smtClean="0"/>
          </a:p>
          <a:p>
            <a:pPr lvl="1"/>
            <a:r>
              <a:rPr lang="en-US" dirty="0" smtClean="0"/>
              <a:t>Table-based storage</a:t>
            </a:r>
          </a:p>
          <a:p>
            <a:r>
              <a:rPr lang="en-US" dirty="0" smtClean="0"/>
              <a:t>MapReduce</a:t>
            </a:r>
          </a:p>
          <a:p>
            <a:pPr lvl="1"/>
            <a:r>
              <a:rPr lang="en-US" dirty="0" smtClean="0"/>
              <a:t>Programming paradigm &amp; its execution framework</a:t>
            </a:r>
          </a:p>
          <a:p>
            <a:r>
              <a:rPr lang="en-US" dirty="0" smtClean="0"/>
              <a:t>These rely on Chubby.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Warning: the next few slides are intentionally shallow.</a:t>
            </a:r>
          </a:p>
          <a:p>
            <a:pPr lvl="1"/>
            <a:r>
              <a:rPr lang="en-US" dirty="0" smtClean="0"/>
              <a:t>The only purpose is to give some overview.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105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cluster file system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Lots of storage </a:t>
            </a:r>
            <a:r>
              <a:rPr lang="en-US" dirty="0"/>
              <a:t>(~12 disks per machine)</a:t>
            </a:r>
          </a:p>
          <a:p>
            <a:pPr lvl="1"/>
            <a:r>
              <a:rPr lang="en-US" dirty="0" smtClean="0">
                <a:solidFill>
                  <a:srgbClr val="660066"/>
                </a:solidFill>
              </a:rPr>
              <a:t>Replication </a:t>
            </a:r>
            <a:r>
              <a:rPr lang="en-US" dirty="0">
                <a:solidFill>
                  <a:srgbClr val="660066"/>
                </a:solidFill>
              </a:rPr>
              <a:t>of files</a:t>
            </a:r>
            <a:r>
              <a:rPr lang="en-US" dirty="0"/>
              <a:t> to combat </a:t>
            </a:r>
            <a:r>
              <a:rPr lang="en-US" dirty="0" smtClean="0"/>
              <a:t>failures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4"/>
          <p:cNvGrpSpPr/>
          <p:nvPr/>
        </p:nvGrpSpPr>
        <p:grpSpPr>
          <a:xfrm>
            <a:off x="1532537" y="3655060"/>
            <a:ext cx="1624421" cy="1221740"/>
            <a:chOff x="1485900" y="3619500"/>
            <a:chExt cx="1790700" cy="1409700"/>
          </a:xfrm>
        </p:grpSpPr>
        <p:grpSp>
          <p:nvGrpSpPr>
            <p:cNvPr id="6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Can 11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7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8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9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4" name="Group 14"/>
          <p:cNvGrpSpPr/>
          <p:nvPr/>
        </p:nvGrpSpPr>
        <p:grpSpPr>
          <a:xfrm>
            <a:off x="1684937" y="3807460"/>
            <a:ext cx="1624421" cy="1221740"/>
            <a:chOff x="1485900" y="3619500"/>
            <a:chExt cx="1790700" cy="1409700"/>
          </a:xfrm>
        </p:grpSpPr>
        <p:grpSp>
          <p:nvGrpSpPr>
            <p:cNvPr id="15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Can 20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6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7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8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9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23" name="Group 14"/>
          <p:cNvGrpSpPr/>
          <p:nvPr/>
        </p:nvGrpSpPr>
        <p:grpSpPr>
          <a:xfrm>
            <a:off x="1837337" y="3959860"/>
            <a:ext cx="1624421" cy="1221740"/>
            <a:chOff x="1485900" y="3619500"/>
            <a:chExt cx="1790700" cy="1409700"/>
          </a:xfrm>
        </p:grpSpPr>
        <p:grpSp>
          <p:nvGrpSpPr>
            <p:cNvPr id="24" name="Group 23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Can 29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25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26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7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8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32" name="Group 14"/>
          <p:cNvGrpSpPr/>
          <p:nvPr/>
        </p:nvGrpSpPr>
        <p:grpSpPr>
          <a:xfrm>
            <a:off x="1989737" y="4112260"/>
            <a:ext cx="1624421" cy="1221740"/>
            <a:chOff x="1485900" y="3619500"/>
            <a:chExt cx="1790700" cy="1409700"/>
          </a:xfrm>
        </p:grpSpPr>
        <p:grpSp>
          <p:nvGrpSpPr>
            <p:cNvPr id="33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Can 38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34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35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6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7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41" name="Group 14"/>
          <p:cNvGrpSpPr/>
          <p:nvPr/>
        </p:nvGrpSpPr>
        <p:grpSpPr>
          <a:xfrm>
            <a:off x="2142137" y="4264660"/>
            <a:ext cx="1624421" cy="1221740"/>
            <a:chOff x="1485900" y="3619500"/>
            <a:chExt cx="1790700" cy="1409700"/>
          </a:xfrm>
        </p:grpSpPr>
        <p:grpSp>
          <p:nvGrpSpPr>
            <p:cNvPr id="42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Can 47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43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44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45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46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50" name="Group 14"/>
          <p:cNvGrpSpPr/>
          <p:nvPr/>
        </p:nvGrpSpPr>
        <p:grpSpPr>
          <a:xfrm>
            <a:off x="2294537" y="4417060"/>
            <a:ext cx="1624421" cy="1221740"/>
            <a:chOff x="1485900" y="3619500"/>
            <a:chExt cx="1790700" cy="1409700"/>
          </a:xfrm>
        </p:grpSpPr>
        <p:grpSp>
          <p:nvGrpSpPr>
            <p:cNvPr id="51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Can 56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52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53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54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55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59" name="Group 14"/>
          <p:cNvGrpSpPr/>
          <p:nvPr/>
        </p:nvGrpSpPr>
        <p:grpSpPr>
          <a:xfrm>
            <a:off x="2446937" y="4569460"/>
            <a:ext cx="1624421" cy="1221740"/>
            <a:chOff x="1485900" y="3619500"/>
            <a:chExt cx="1790700" cy="1409700"/>
          </a:xfrm>
        </p:grpSpPr>
        <p:grpSp>
          <p:nvGrpSpPr>
            <p:cNvPr id="60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Can 65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61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62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3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4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68" name="Group 14"/>
          <p:cNvGrpSpPr/>
          <p:nvPr/>
        </p:nvGrpSpPr>
        <p:grpSpPr>
          <a:xfrm>
            <a:off x="2599337" y="4721860"/>
            <a:ext cx="1624421" cy="1221740"/>
            <a:chOff x="1485900" y="3619500"/>
            <a:chExt cx="1790700" cy="1409700"/>
          </a:xfrm>
        </p:grpSpPr>
        <p:grpSp>
          <p:nvGrpSpPr>
            <p:cNvPr id="69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Can 74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70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71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72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73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77" name="Group 14"/>
          <p:cNvGrpSpPr/>
          <p:nvPr/>
        </p:nvGrpSpPr>
        <p:grpSpPr>
          <a:xfrm>
            <a:off x="2751737" y="4874260"/>
            <a:ext cx="1624421" cy="1221740"/>
            <a:chOff x="1485900" y="3619500"/>
            <a:chExt cx="1790700" cy="1409700"/>
          </a:xfrm>
        </p:grpSpPr>
        <p:grpSp>
          <p:nvGrpSpPr>
            <p:cNvPr id="78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Can 83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79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80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81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82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86" name="Group 14"/>
          <p:cNvGrpSpPr/>
          <p:nvPr/>
        </p:nvGrpSpPr>
        <p:grpSpPr>
          <a:xfrm>
            <a:off x="2904137" y="5026660"/>
            <a:ext cx="1624421" cy="1221740"/>
            <a:chOff x="1485900" y="3619500"/>
            <a:chExt cx="1790700" cy="1409700"/>
          </a:xfrm>
        </p:grpSpPr>
        <p:grpSp>
          <p:nvGrpSpPr>
            <p:cNvPr id="87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3" name="Can 92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88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89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90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91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95" name="Group 14"/>
          <p:cNvGrpSpPr/>
          <p:nvPr/>
        </p:nvGrpSpPr>
        <p:grpSpPr>
          <a:xfrm>
            <a:off x="3056537" y="5179060"/>
            <a:ext cx="1624421" cy="1221740"/>
            <a:chOff x="1485900" y="3619500"/>
            <a:chExt cx="1790700" cy="1409700"/>
          </a:xfrm>
        </p:grpSpPr>
        <p:grpSp>
          <p:nvGrpSpPr>
            <p:cNvPr id="96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Can 101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rgbClr val="00AE00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97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98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99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0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04" name="Group 14"/>
          <p:cNvGrpSpPr/>
          <p:nvPr/>
        </p:nvGrpSpPr>
        <p:grpSpPr>
          <a:xfrm>
            <a:off x="4547779" y="3649354"/>
            <a:ext cx="1624421" cy="1221740"/>
            <a:chOff x="1485900" y="3619500"/>
            <a:chExt cx="1790700" cy="1409700"/>
          </a:xfrm>
        </p:grpSpPr>
        <p:grpSp>
          <p:nvGrpSpPr>
            <p:cNvPr id="105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10" name="Rectangle 109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Can 110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06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07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8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9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13" name="Group 14"/>
          <p:cNvGrpSpPr/>
          <p:nvPr/>
        </p:nvGrpSpPr>
        <p:grpSpPr>
          <a:xfrm>
            <a:off x="4700179" y="3801754"/>
            <a:ext cx="1624421" cy="1221740"/>
            <a:chOff x="1485900" y="3619500"/>
            <a:chExt cx="1790700" cy="1409700"/>
          </a:xfrm>
        </p:grpSpPr>
        <p:grpSp>
          <p:nvGrpSpPr>
            <p:cNvPr id="114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0" name="Can 119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15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16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17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18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22" name="Group 14"/>
          <p:cNvGrpSpPr/>
          <p:nvPr/>
        </p:nvGrpSpPr>
        <p:grpSpPr>
          <a:xfrm>
            <a:off x="4852579" y="3954154"/>
            <a:ext cx="1624421" cy="1221740"/>
            <a:chOff x="1485900" y="3619500"/>
            <a:chExt cx="1790700" cy="1409700"/>
          </a:xfrm>
        </p:grpSpPr>
        <p:grpSp>
          <p:nvGrpSpPr>
            <p:cNvPr id="123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28" name="Rectangle 127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9" name="Can 128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24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25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26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27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31" name="Group 14"/>
          <p:cNvGrpSpPr/>
          <p:nvPr/>
        </p:nvGrpSpPr>
        <p:grpSpPr>
          <a:xfrm>
            <a:off x="5004979" y="4106554"/>
            <a:ext cx="1624421" cy="1221740"/>
            <a:chOff x="1485900" y="3619500"/>
            <a:chExt cx="1790700" cy="1409700"/>
          </a:xfrm>
        </p:grpSpPr>
        <p:grpSp>
          <p:nvGrpSpPr>
            <p:cNvPr id="132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37" name="Rectangle 136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8" name="Can 137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33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34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5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6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40" name="Group 14"/>
          <p:cNvGrpSpPr/>
          <p:nvPr/>
        </p:nvGrpSpPr>
        <p:grpSpPr>
          <a:xfrm>
            <a:off x="5157379" y="4258954"/>
            <a:ext cx="1624421" cy="1221740"/>
            <a:chOff x="1485900" y="3619500"/>
            <a:chExt cx="1790700" cy="1409700"/>
          </a:xfrm>
        </p:grpSpPr>
        <p:grpSp>
          <p:nvGrpSpPr>
            <p:cNvPr id="141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46" name="Rectangle 145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7" name="Can 146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42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43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4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5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49" name="Group 14"/>
          <p:cNvGrpSpPr/>
          <p:nvPr/>
        </p:nvGrpSpPr>
        <p:grpSpPr>
          <a:xfrm>
            <a:off x="5309779" y="4411354"/>
            <a:ext cx="1624421" cy="1221740"/>
            <a:chOff x="1485900" y="3619500"/>
            <a:chExt cx="1790700" cy="1409700"/>
          </a:xfrm>
        </p:grpSpPr>
        <p:grpSp>
          <p:nvGrpSpPr>
            <p:cNvPr id="150" name="Group 149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55" name="Rectangle 154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6" name="Can 155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51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52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53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54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58" name="Group 14"/>
          <p:cNvGrpSpPr/>
          <p:nvPr/>
        </p:nvGrpSpPr>
        <p:grpSpPr>
          <a:xfrm>
            <a:off x="5462179" y="4563754"/>
            <a:ext cx="1624421" cy="1221740"/>
            <a:chOff x="1485900" y="3619500"/>
            <a:chExt cx="1790700" cy="1409700"/>
          </a:xfrm>
        </p:grpSpPr>
        <p:grpSp>
          <p:nvGrpSpPr>
            <p:cNvPr id="159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64" name="Rectangle 163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5" name="Can 164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60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61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2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3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67" name="Group 14"/>
          <p:cNvGrpSpPr/>
          <p:nvPr/>
        </p:nvGrpSpPr>
        <p:grpSpPr>
          <a:xfrm>
            <a:off x="5614579" y="4716154"/>
            <a:ext cx="1624421" cy="1221740"/>
            <a:chOff x="1485900" y="3619500"/>
            <a:chExt cx="1790700" cy="1409700"/>
          </a:xfrm>
        </p:grpSpPr>
        <p:grpSp>
          <p:nvGrpSpPr>
            <p:cNvPr id="168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73" name="Rectangle 172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4" name="Can 173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69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70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1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2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76" name="Group 14"/>
          <p:cNvGrpSpPr/>
          <p:nvPr/>
        </p:nvGrpSpPr>
        <p:grpSpPr>
          <a:xfrm>
            <a:off x="5766979" y="4868554"/>
            <a:ext cx="1624421" cy="1221740"/>
            <a:chOff x="1485900" y="3619500"/>
            <a:chExt cx="1790700" cy="1409700"/>
          </a:xfrm>
        </p:grpSpPr>
        <p:grpSp>
          <p:nvGrpSpPr>
            <p:cNvPr id="177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82" name="Rectangle 181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3" name="Can 182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78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79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80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81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85" name="Group 14"/>
          <p:cNvGrpSpPr/>
          <p:nvPr/>
        </p:nvGrpSpPr>
        <p:grpSpPr>
          <a:xfrm>
            <a:off x="5919379" y="5020954"/>
            <a:ext cx="1624421" cy="1221740"/>
            <a:chOff x="1485900" y="3619500"/>
            <a:chExt cx="1790700" cy="1409700"/>
          </a:xfrm>
        </p:grpSpPr>
        <p:grpSp>
          <p:nvGrpSpPr>
            <p:cNvPr id="186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91" name="Rectangle 190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2" name="Can 191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87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88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89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90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94" name="Group 14"/>
          <p:cNvGrpSpPr/>
          <p:nvPr/>
        </p:nvGrpSpPr>
        <p:grpSpPr>
          <a:xfrm>
            <a:off x="6071779" y="5173354"/>
            <a:ext cx="1624421" cy="1221740"/>
            <a:chOff x="1485900" y="3619500"/>
            <a:chExt cx="1790700" cy="1409700"/>
          </a:xfrm>
        </p:grpSpPr>
        <p:grpSp>
          <p:nvGrpSpPr>
            <p:cNvPr id="195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200" name="Rectangle 199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1" name="Can 200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rgbClr val="00AE00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96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97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98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99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07499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Files are divided into chunks</a:t>
            </a:r>
          </a:p>
          <a:p>
            <a:pPr lvl="1"/>
            <a:r>
              <a:rPr lang="en-US" dirty="0"/>
              <a:t>64MB/chunk</a:t>
            </a:r>
          </a:p>
          <a:p>
            <a:pPr lvl="1"/>
            <a:r>
              <a:rPr lang="en-US" dirty="0"/>
              <a:t>Distributed &amp; replicated over servers</a:t>
            </a:r>
          </a:p>
          <a:p>
            <a:r>
              <a:rPr lang="en-US" dirty="0" smtClean="0"/>
              <a:t>Two entities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One master</a:t>
            </a:r>
          </a:p>
          <a:p>
            <a:pPr lvl="1"/>
            <a:r>
              <a:rPr lang="en-US" dirty="0" smtClean="0"/>
              <a:t>Chunk servers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559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32056</TotalTime>
  <Pages>12</Pages>
  <Words>1471</Words>
  <Application>Microsoft Macintosh PowerPoint</Application>
  <PresentationFormat>Letter Paper (8.5x11 in)</PresentationFormat>
  <Paragraphs>257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Google Chubby Lock Service</vt:lpstr>
      <vt:lpstr>Recap</vt:lpstr>
      <vt:lpstr>Paxos Phase 1</vt:lpstr>
      <vt:lpstr>Paxos Phase 2</vt:lpstr>
      <vt:lpstr>Paxos Phase 3</vt:lpstr>
      <vt:lpstr>Google Chubby</vt:lpstr>
      <vt:lpstr>Google Infrastructure Overview</vt:lpstr>
      <vt:lpstr>Google File System</vt:lpstr>
      <vt:lpstr>Google File System</vt:lpstr>
      <vt:lpstr>Google File System</vt:lpstr>
      <vt:lpstr>Bigtable</vt:lpstr>
      <vt:lpstr>Bigtable</vt:lpstr>
      <vt:lpstr>MapReduce</vt:lpstr>
      <vt:lpstr>MapReduce</vt:lpstr>
      <vt:lpstr>CSE 486/586 Administrivia</vt:lpstr>
      <vt:lpstr>Common Theme</vt:lpstr>
      <vt:lpstr>Chubby</vt:lpstr>
      <vt:lpstr>Chubby Organization</vt:lpstr>
      <vt:lpstr>Client Interface</vt:lpstr>
      <vt:lpstr>Client-Chubby Interaction</vt:lpstr>
      <vt:lpstr>Client Lock Usage</vt:lpstr>
      <vt:lpstr>Client API</vt:lpstr>
      <vt:lpstr>Primary Election Example</vt:lpstr>
      <vt:lpstr>Chubby Usage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1586</cp:revision>
  <cp:lastPrinted>2013-04-15T17:50:47Z</cp:lastPrinted>
  <dcterms:created xsi:type="dcterms:W3CDTF">2012-03-21T04:48:11Z</dcterms:created>
  <dcterms:modified xsi:type="dcterms:W3CDTF">2014-04-23T16:00:14Z</dcterms:modified>
  <cp:category/>
</cp:coreProperties>
</file>