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2"/>
  </p:notesMasterIdLst>
  <p:handoutMasterIdLst>
    <p:handoutMasterId r:id="rId23"/>
  </p:handoutMasterIdLst>
  <p:sldIdLst>
    <p:sldId id="322" r:id="rId3"/>
    <p:sldId id="845" r:id="rId4"/>
    <p:sldId id="846" r:id="rId5"/>
    <p:sldId id="847" r:id="rId6"/>
    <p:sldId id="848" r:id="rId7"/>
    <p:sldId id="849" r:id="rId8"/>
    <p:sldId id="850" r:id="rId9"/>
    <p:sldId id="844" r:id="rId10"/>
    <p:sldId id="852" r:id="rId11"/>
    <p:sldId id="851" r:id="rId12"/>
    <p:sldId id="853" r:id="rId13"/>
    <p:sldId id="854" r:id="rId14"/>
    <p:sldId id="855" r:id="rId15"/>
    <p:sldId id="856" r:id="rId16"/>
    <p:sldId id="857" r:id="rId17"/>
    <p:sldId id="858" r:id="rId18"/>
    <p:sldId id="859" r:id="rId19"/>
    <p:sldId id="777" r:id="rId20"/>
    <p:sldId id="584" r:id="rId21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89" d="100"/>
          <a:sy n="89" d="100"/>
        </p:scale>
        <p:origin x="-94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notesMaster" Target="notesMasters/notesMaster1.xml"/><Relationship Id="rId23" Type="http://schemas.openxmlformats.org/officeDocument/2006/relationships/handoutMaster" Target="handoutMasters/handout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 smtClean="0"/>
              <a:t>What</a:t>
            </a:r>
            <a:r>
              <a:rPr lang="en-US" baseline="0" dirty="0" smtClean="0"/>
              <a:t> does Spanner prefer? Availability or consistency? Among the concepts, what concepts point to the answer? </a:t>
            </a:r>
            <a:r>
              <a:rPr lang="en-US" dirty="0" smtClean="0"/>
              <a:t>Dynamo &amp; Spanner</a:t>
            </a:r>
            <a:r>
              <a:rPr lang="en-US" baseline="0" dirty="0" smtClean="0"/>
              <a:t> deal with different application scenarios.</a:t>
            </a:r>
          </a:p>
        </p:txBody>
      </p:sp>
    </p:spTree>
    <p:extLst>
      <p:ext uri="{BB962C8B-B14F-4D97-AF65-F5344CB8AC3E}">
        <p14:creationId xmlns:p14="http://schemas.microsoft.com/office/powerpoint/2010/main" val="31267326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Arial"/>
              <a:buChar char="•"/>
            </a:pPr>
            <a:r>
              <a:rPr lang="en-US" dirty="0" smtClean="0"/>
              <a:t>Universe</a:t>
            </a:r>
            <a:r>
              <a:rPr lang="en-US" baseline="0" dirty="0" smtClean="0"/>
              <a:t> master: control and debugging console</a:t>
            </a:r>
          </a:p>
          <a:p>
            <a:pPr marL="228600" indent="-228600">
              <a:buFont typeface="Arial"/>
              <a:buChar char="•"/>
            </a:pPr>
            <a:r>
              <a:rPr lang="en-US" baseline="0" dirty="0" smtClean="0"/>
              <a:t>Placement master: data movement controller</a:t>
            </a:r>
          </a:p>
          <a:p>
            <a:pPr marL="228600" indent="-228600">
              <a:buFont typeface="Arial"/>
              <a:buChar char="•"/>
            </a:pPr>
            <a:r>
              <a:rPr lang="en-US" baseline="0" dirty="0" err="1" smtClean="0"/>
              <a:t>Zonemaster</a:t>
            </a:r>
            <a:r>
              <a:rPr lang="en-US" baseline="0" dirty="0" smtClean="0"/>
              <a:t> assigns data to </a:t>
            </a:r>
            <a:r>
              <a:rPr lang="en-US" baseline="0" dirty="0" err="1" smtClean="0"/>
              <a:t>spanservers</a:t>
            </a:r>
            <a:endParaRPr lang="en-US" baseline="0" dirty="0" smtClean="0"/>
          </a:p>
          <a:p>
            <a:pPr marL="228600" indent="-228600">
              <a:buFont typeface="Arial"/>
              <a:buChar char="•"/>
            </a:pPr>
            <a:r>
              <a:rPr lang="en-US" baseline="0" dirty="0" err="1" smtClean="0"/>
              <a:t>Spanservers</a:t>
            </a:r>
            <a:r>
              <a:rPr lang="en-US" baseline="0" dirty="0" smtClean="0"/>
              <a:t> store/serve data. There are up to several thousands of </a:t>
            </a:r>
            <a:r>
              <a:rPr lang="en-US" baseline="0" dirty="0" err="1" smtClean="0"/>
              <a:t>spanservers</a:t>
            </a:r>
            <a:r>
              <a:rPr lang="en-US" baseline="0" dirty="0" smtClean="0"/>
              <a:t> per zone.</a:t>
            </a:r>
          </a:p>
          <a:p>
            <a:pPr marL="228600" indent="-228600">
              <a:buFont typeface="Arial"/>
              <a:buChar char="•"/>
            </a:pPr>
            <a:r>
              <a:rPr lang="en-US" baseline="0" dirty="0" smtClean="0"/>
              <a:t>Location proxies are used by clients to locate which </a:t>
            </a:r>
            <a:r>
              <a:rPr lang="en-US" baseline="0" dirty="0" err="1" smtClean="0"/>
              <a:t>spanservers</a:t>
            </a:r>
            <a:r>
              <a:rPr lang="en-US" baseline="0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80752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 smtClean="0"/>
              <a:t>Replicas elect a leader.</a:t>
            </a:r>
          </a:p>
          <a:p>
            <a:pPr marL="171450" indent="-171450">
              <a:buFont typeface="Arial"/>
              <a:buChar char="•"/>
            </a:pPr>
            <a:r>
              <a:rPr lang="en-US" dirty="0" smtClean="0"/>
              <a:t>Replicas run </a:t>
            </a:r>
            <a:r>
              <a:rPr lang="en-US" dirty="0" err="1" smtClean="0"/>
              <a:t>Paxos</a:t>
            </a:r>
            <a:r>
              <a:rPr lang="en-US" dirty="0" smtClean="0"/>
              <a:t> for replication</a:t>
            </a:r>
            <a:r>
              <a:rPr lang="en-US" baseline="0" dirty="0" smtClean="0"/>
              <a:t> consistency.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 smtClean="0"/>
              <a:t>The leader has a lock table that implements two-phase locking.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 smtClean="0"/>
              <a:t>The leader becomes the transaction manager that uses the lock table to support distributed transactions.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 smtClean="0"/>
              <a:t>The participant leaders, if involved in a distributed transaction, perform two-phase commit.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29698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 smtClean="0"/>
              <a:t>A lease is</a:t>
            </a:r>
            <a:r>
              <a:rPr lang="en-US" baseline="0" dirty="0" smtClean="0"/>
              <a:t> a soft state.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 smtClean="0"/>
              <a:t>Soft state vs. hard state?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 smtClean="0"/>
              <a:t>A lease has a benefit when the server fails. It expires automatically.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49538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2014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Google Spanner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Read-write transactions</a:t>
            </a:r>
          </a:p>
          <a:p>
            <a:pPr lvl="1"/>
            <a:r>
              <a:rPr lang="en-US" dirty="0" smtClean="0"/>
              <a:t>Combination of reads and writes</a:t>
            </a:r>
          </a:p>
          <a:p>
            <a:pPr lvl="1"/>
            <a:r>
              <a:rPr lang="en-US" dirty="0" smtClean="0"/>
              <a:t>Standalone writes</a:t>
            </a:r>
          </a:p>
          <a:p>
            <a:r>
              <a:rPr lang="en-US" dirty="0" smtClean="0"/>
              <a:t>Read-only transactions</a:t>
            </a:r>
          </a:p>
          <a:p>
            <a:pPr lvl="1"/>
            <a:r>
              <a:rPr lang="en-US" dirty="0" smtClean="0"/>
              <a:t>Only reads</a:t>
            </a:r>
          </a:p>
          <a:p>
            <a:pPr lvl="1"/>
            <a:r>
              <a:rPr lang="en-US" dirty="0" smtClean="0"/>
              <a:t>Pre-declared</a:t>
            </a:r>
          </a:p>
          <a:p>
            <a:r>
              <a:rPr lang="en-US" dirty="0" smtClean="0"/>
              <a:t>Snapshot reads</a:t>
            </a:r>
          </a:p>
          <a:p>
            <a:pPr lvl="1"/>
            <a:r>
              <a:rPr lang="en-US" dirty="0" smtClean="0"/>
              <a:t>Reads of a past version, not the most up-to-date version</a:t>
            </a:r>
          </a:p>
          <a:p>
            <a:pPr lvl="1"/>
            <a:r>
              <a:rPr lang="en-US" dirty="0" smtClean="0"/>
              <a:t>A client-specified timestamp, upper-bounded, or Spanner-picked.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19170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Transaction Ordering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Necessary guarantee for </a:t>
            </a:r>
            <a:r>
              <a:rPr lang="en-US" dirty="0" err="1" smtClean="0"/>
              <a:t>linearizability</a:t>
            </a:r>
            <a:endParaRPr lang="en-US" dirty="0" smtClean="0"/>
          </a:p>
          <a:p>
            <a:pPr lvl="1"/>
            <a:r>
              <a:rPr lang="en-US" dirty="0" smtClean="0"/>
              <a:t>If T1 finishes before T2, then T2 should see the result of T1.</a:t>
            </a:r>
          </a:p>
          <a:p>
            <a:r>
              <a:rPr lang="en-US" dirty="0" smtClean="0"/>
              <a:t>Spanner uses physical time to achieve this.</a:t>
            </a:r>
          </a:p>
          <a:p>
            <a:r>
              <a:rPr lang="en-US" dirty="0" smtClean="0"/>
              <a:t>Each transaction gets a </a:t>
            </a:r>
            <a:r>
              <a:rPr lang="en-US" dirty="0" smtClean="0">
                <a:solidFill>
                  <a:srgbClr val="FF0000"/>
                </a:solidFill>
              </a:rPr>
              <a:t>physical</a:t>
            </a:r>
            <a:r>
              <a:rPr lang="en-US" dirty="0" smtClean="0"/>
              <a:t> (not logical) timestamp.</a:t>
            </a:r>
          </a:p>
          <a:p>
            <a:r>
              <a:rPr lang="en-US" dirty="0" smtClean="0"/>
              <a:t>Transactions are ordered based on their timestamps.</a:t>
            </a:r>
          </a:p>
          <a:p>
            <a:pPr lvl="1"/>
            <a:r>
              <a:rPr lang="en-US" dirty="0" smtClean="0"/>
              <a:t>Spanner’s </a:t>
            </a:r>
            <a:r>
              <a:rPr lang="en-US" dirty="0" err="1" smtClean="0"/>
              <a:t>Paxos</a:t>
            </a:r>
            <a:r>
              <a:rPr lang="en-US" dirty="0" smtClean="0"/>
              <a:t> group decides in what order transactions should be committed according to the timestamps.</a:t>
            </a:r>
          </a:p>
          <a:p>
            <a:r>
              <a:rPr lang="en-US" dirty="0" smtClean="0"/>
              <a:t>Transaction ordering guarantee</a:t>
            </a:r>
          </a:p>
          <a:p>
            <a:pPr lvl="1"/>
            <a:r>
              <a:rPr lang="en-US" dirty="0" smtClean="0"/>
              <a:t>If T1 commits at </a:t>
            </a:r>
            <a:r>
              <a:rPr lang="en-US" i="1" dirty="0" smtClean="0"/>
              <a:t>time1</a:t>
            </a:r>
            <a:r>
              <a:rPr lang="en-US" dirty="0" smtClean="0"/>
              <a:t> and T2 starts at </a:t>
            </a:r>
            <a:r>
              <a:rPr lang="en-US" i="1" dirty="0" smtClean="0"/>
              <a:t>time2</a:t>
            </a:r>
            <a:r>
              <a:rPr lang="en-US" dirty="0" smtClean="0"/>
              <a:t> where </a:t>
            </a:r>
            <a:r>
              <a:rPr lang="en-US" i="1" dirty="0" smtClean="0"/>
              <a:t>time1</a:t>
            </a:r>
            <a:r>
              <a:rPr lang="en-US" dirty="0" smtClean="0"/>
              <a:t> &lt; </a:t>
            </a:r>
            <a:r>
              <a:rPr lang="en-US" i="1" dirty="0" smtClean="0"/>
              <a:t>time2</a:t>
            </a:r>
            <a:r>
              <a:rPr lang="en-US" dirty="0" smtClean="0"/>
              <a:t>, then </a:t>
            </a:r>
            <a:r>
              <a:rPr lang="en-US" dirty="0" smtClean="0">
                <a:solidFill>
                  <a:srgbClr val="0000FF"/>
                </a:solidFill>
              </a:rPr>
              <a:t>T1’s timestamp should be </a:t>
            </a:r>
            <a:r>
              <a:rPr lang="en-US" dirty="0" smtClean="0">
                <a:solidFill>
                  <a:srgbClr val="FF0000"/>
                </a:solidFill>
              </a:rPr>
              <a:t>less than</a:t>
            </a:r>
            <a:r>
              <a:rPr lang="en-US" dirty="0" smtClean="0">
                <a:solidFill>
                  <a:srgbClr val="0000FF"/>
                </a:solidFill>
              </a:rPr>
              <a:t> T2’s</a:t>
            </a:r>
            <a:r>
              <a:rPr lang="en-US" dirty="0" smtClean="0"/>
              <a:t>.</a:t>
            </a:r>
          </a:p>
          <a:p>
            <a:r>
              <a:rPr lang="en-US" dirty="0" smtClean="0"/>
              <a:t>What is critical in this scenario?</a:t>
            </a:r>
          </a:p>
          <a:p>
            <a:pPr lvl="1"/>
            <a:r>
              <a:rPr lang="en-US" dirty="0" smtClean="0"/>
              <a:t>Physical time synchronization!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16235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Synchronization: </a:t>
            </a:r>
            <a:r>
              <a:rPr lang="en-US" dirty="0" err="1" smtClean="0"/>
              <a:t>TrueTime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data center has</a:t>
            </a:r>
          </a:p>
          <a:p>
            <a:pPr lvl="1"/>
            <a:r>
              <a:rPr lang="en-US" dirty="0" smtClean="0"/>
              <a:t>GPS and atomic clocks</a:t>
            </a:r>
          </a:p>
          <a:p>
            <a:pPr lvl="1"/>
            <a:r>
              <a:rPr lang="en-US" dirty="0" smtClean="0"/>
              <a:t>These two provide very fine-grained clock synchronization down to a few milliseconds.</a:t>
            </a:r>
          </a:p>
          <a:p>
            <a:pPr lvl="1"/>
            <a:r>
              <a:rPr lang="en-US" dirty="0" smtClean="0"/>
              <a:t>Every 30 seconds, there’s maximum 7 </a:t>
            </a:r>
            <a:r>
              <a:rPr lang="en-US" dirty="0" err="1" smtClean="0"/>
              <a:t>ms</a:t>
            </a:r>
            <a:r>
              <a:rPr lang="en-US" dirty="0" smtClean="0"/>
              <a:t> difference.</a:t>
            </a:r>
          </a:p>
          <a:p>
            <a:r>
              <a:rPr lang="en-US" dirty="0" smtClean="0"/>
              <a:t>Multiple synchronization daemons per data center</a:t>
            </a:r>
          </a:p>
          <a:p>
            <a:pPr lvl="1"/>
            <a:r>
              <a:rPr lang="en-US" dirty="0"/>
              <a:t>GPS and atomic clocks can fail in various conditions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Sync daemons talk to each other within a data center as well as across data centers.</a:t>
            </a:r>
          </a:p>
          <a:p>
            <a:r>
              <a:rPr lang="en-US" dirty="0" err="1" smtClean="0"/>
              <a:t>TrueTime</a:t>
            </a:r>
            <a:r>
              <a:rPr lang="en-US" dirty="0" smtClean="0"/>
              <a:t> API exposes uncertainty.</a:t>
            </a:r>
          </a:p>
          <a:p>
            <a:pPr lvl="1"/>
            <a:r>
              <a:rPr lang="en-US" dirty="0" err="1" smtClean="0"/>
              <a:t>TT.now</a:t>
            </a:r>
            <a:r>
              <a:rPr lang="en-US" dirty="0" smtClean="0"/>
              <a:t>(): returns an interval [earliest, latest]</a:t>
            </a:r>
          </a:p>
          <a:p>
            <a:pPr lvl="1"/>
            <a:r>
              <a:rPr lang="en-US" dirty="0" err="1" smtClean="0"/>
              <a:t>TT.after</a:t>
            </a:r>
            <a:r>
              <a:rPr lang="en-US" dirty="0" smtClean="0"/>
              <a:t>(t): true if t has definitely passed</a:t>
            </a:r>
          </a:p>
          <a:p>
            <a:pPr lvl="1"/>
            <a:r>
              <a:rPr lang="en-US" dirty="0" err="1" smtClean="0"/>
              <a:t>TT.before</a:t>
            </a:r>
            <a:r>
              <a:rPr lang="en-US" dirty="0" smtClean="0"/>
              <a:t>(t): true if t has definitely not arrived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54027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TrueTime</a:t>
            </a:r>
            <a:r>
              <a:rPr lang="en-US" dirty="0" smtClean="0"/>
              <a:t> for Transaction Ordering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is simplified.</a:t>
            </a:r>
          </a:p>
          <a:p>
            <a:r>
              <a:rPr lang="en-US" dirty="0" smtClean="0"/>
              <a:t>Principle: using </a:t>
            </a:r>
            <a:r>
              <a:rPr lang="en-US" dirty="0" err="1" smtClean="0"/>
              <a:t>TrueTime</a:t>
            </a:r>
            <a:r>
              <a:rPr lang="en-US" dirty="0" smtClean="0"/>
              <a:t>, always pick a clock value </a:t>
            </a:r>
            <a:r>
              <a:rPr lang="en-US" dirty="0" smtClean="0">
                <a:solidFill>
                  <a:srgbClr val="FF0000"/>
                </a:solidFill>
              </a:rPr>
              <a:t>that is not uncertain</a:t>
            </a:r>
            <a:r>
              <a:rPr lang="en-US" dirty="0" smtClean="0"/>
              <a:t>.</a:t>
            </a:r>
          </a:p>
          <a:p>
            <a:r>
              <a:rPr lang="en-US" dirty="0" smtClean="0"/>
              <a:t>Commit timestamp is assigned after a commit request is received at the coordinator leader.</a:t>
            </a:r>
          </a:p>
          <a:p>
            <a:pPr lvl="1"/>
            <a:r>
              <a:rPr lang="en-US" dirty="0" smtClean="0"/>
              <a:t>For transaction T(</a:t>
            </a:r>
            <a:r>
              <a:rPr lang="en-US" dirty="0" err="1" smtClean="0"/>
              <a:t>i</a:t>
            </a:r>
            <a:r>
              <a:rPr lang="en-US" dirty="0" smtClean="0"/>
              <a:t>), pick S(</a:t>
            </a:r>
            <a:r>
              <a:rPr lang="en-US" dirty="0" err="1" smtClean="0"/>
              <a:t>i</a:t>
            </a:r>
            <a:r>
              <a:rPr lang="en-US" dirty="0" smtClean="0"/>
              <a:t>) &gt; </a:t>
            </a:r>
            <a:r>
              <a:rPr lang="en-US" dirty="0" err="1" smtClean="0"/>
              <a:t>TT.now</a:t>
            </a:r>
            <a:r>
              <a:rPr lang="en-US" dirty="0" smtClean="0"/>
              <a:t>().latest: this ensures that actual </a:t>
            </a:r>
            <a:r>
              <a:rPr lang="en-US" dirty="0" err="1" smtClean="0"/>
              <a:t>TT.now</a:t>
            </a:r>
            <a:r>
              <a:rPr lang="en-US" dirty="0" smtClean="0"/>
              <a:t>() has definitely passed.</a:t>
            </a:r>
          </a:p>
          <a:p>
            <a:r>
              <a:rPr lang="en-US" dirty="0" smtClean="0"/>
              <a:t>The coordinator leader starts two-phase commit.</a:t>
            </a:r>
          </a:p>
          <a:p>
            <a:pPr lvl="1"/>
            <a:r>
              <a:rPr lang="en-US" dirty="0" smtClean="0"/>
              <a:t>This takes time and at some point of time all commits will be done.</a:t>
            </a:r>
          </a:p>
          <a:p>
            <a:pPr lvl="1"/>
            <a:r>
              <a:rPr lang="en-US" dirty="0" smtClean="0"/>
              <a:t>The coordinator leader makes sure that no read can read the outcome of the commit until </a:t>
            </a:r>
            <a:r>
              <a:rPr lang="en-US" dirty="0" err="1" smtClean="0"/>
              <a:t>TT.after</a:t>
            </a:r>
            <a:r>
              <a:rPr lang="en-US" dirty="0" smtClean="0"/>
              <a:t>(S(</a:t>
            </a:r>
            <a:r>
              <a:rPr lang="en-US" dirty="0" err="1" smtClean="0"/>
              <a:t>i</a:t>
            </a:r>
            <a:r>
              <a:rPr lang="en-US" dirty="0" smtClean="0"/>
              <a:t>)) is true.</a:t>
            </a:r>
          </a:p>
          <a:p>
            <a:pPr lvl="1"/>
            <a:r>
              <a:rPr lang="en-US" dirty="0" smtClean="0"/>
              <a:t>This makes sure that the commit time has definitely passed.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007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Combatting Replica Asynchrony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Asynchrony still exists in replicas, i.e., different replicas proceed at different speeds.</a:t>
            </a:r>
          </a:p>
          <a:p>
            <a:pPr lvl="1"/>
            <a:r>
              <a:rPr lang="en-US" dirty="0" smtClean="0"/>
              <a:t>Some replicas can be ready to serve a write, some others might not.</a:t>
            </a:r>
          </a:p>
          <a:p>
            <a:r>
              <a:rPr lang="en-US" dirty="0" smtClean="0"/>
              <a:t>Each replica maintains </a:t>
            </a:r>
            <a:r>
              <a:rPr lang="en-US" i="1" dirty="0" smtClean="0">
                <a:solidFill>
                  <a:srgbClr val="FF0000"/>
                </a:solidFill>
              </a:rPr>
              <a:t>safe time</a:t>
            </a:r>
            <a:r>
              <a:rPr lang="en-US" dirty="0" smtClean="0"/>
              <a:t> (</a:t>
            </a:r>
            <a:r>
              <a:rPr lang="en-US" dirty="0" err="1" smtClean="0"/>
              <a:t>t_safe</a:t>
            </a:r>
            <a:r>
              <a:rPr lang="en-US" dirty="0" smtClean="0"/>
              <a:t>).</a:t>
            </a:r>
          </a:p>
          <a:p>
            <a:pPr lvl="1"/>
            <a:r>
              <a:rPr lang="en-US" dirty="0" err="1" smtClean="0"/>
              <a:t>t_safe</a:t>
            </a:r>
            <a:r>
              <a:rPr lang="en-US" dirty="0" smtClean="0"/>
              <a:t> means up to what time the replica is up-to-date.</a:t>
            </a:r>
          </a:p>
          <a:p>
            <a:r>
              <a:rPr lang="en-US" dirty="0" smtClean="0"/>
              <a:t>Replica can serve read requests up to the safe time value.</a:t>
            </a:r>
          </a:p>
          <a:p>
            <a:pPr lvl="1"/>
            <a:r>
              <a:rPr lang="en-US" dirty="0" smtClean="0"/>
              <a:t>A read request at time t can be served at a replica when </a:t>
            </a:r>
            <a:r>
              <a:rPr lang="en-US" dirty="0" err="1" smtClean="0"/>
              <a:t>t_safe</a:t>
            </a:r>
            <a:r>
              <a:rPr lang="en-US" dirty="0" smtClean="0"/>
              <a:t> &gt;= t.</a:t>
            </a:r>
          </a:p>
          <a:p>
            <a:r>
              <a:rPr lang="en-US" dirty="0" smtClean="0"/>
              <a:t>Safe time is basically the timestamp from </a:t>
            </a:r>
            <a:r>
              <a:rPr lang="en-US" i="1" dirty="0" smtClean="0"/>
              <a:t>the last fully-committed, fully-replicated</a:t>
            </a:r>
            <a:r>
              <a:rPr lang="en-US" dirty="0" smtClean="0"/>
              <a:t> transaction (write).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53698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Performance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Read/write across data centers within 1 </a:t>
            </a:r>
            <a:r>
              <a:rPr lang="en-US" dirty="0" err="1" smtClean="0"/>
              <a:t>ms</a:t>
            </a:r>
            <a:r>
              <a:rPr lang="en-US" dirty="0" smtClean="0"/>
              <a:t> latency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Two-phase commit (transactions)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4-04-30 at 2.48.1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676400"/>
            <a:ext cx="8597900" cy="1524000"/>
          </a:xfrm>
          <a:prstGeom prst="rect">
            <a:avLst/>
          </a:prstGeom>
        </p:spPr>
      </p:pic>
      <p:pic>
        <p:nvPicPr>
          <p:cNvPr id="6" name="Picture 5" descr="Screen Shot 2014-04-30 at 2.48.57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3810000"/>
            <a:ext cx="3644900" cy="241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40910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TrueTime</a:t>
            </a:r>
            <a:r>
              <a:rPr lang="en-US" dirty="0" smtClean="0"/>
              <a:t>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Clock difference distribution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4-04-30 at 2.51.0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99" y="1752600"/>
            <a:ext cx="8091357" cy="42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41169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F1-Perceived Latency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F1 is Google’s ad backend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4-04-30 at 2.52.4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209800"/>
            <a:ext cx="7463228" cy="2626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84873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a typeface="ＭＳ Ｐゴシック" charset="0"/>
                <a:cs typeface="ＭＳ Ｐゴシック" charset="0"/>
              </a:rPr>
              <a:t>Spanner</a:t>
            </a:r>
          </a:p>
          <a:p>
            <a:pPr lvl="1"/>
            <a:r>
              <a:rPr lang="en-US" dirty="0" smtClean="0">
                <a:ea typeface="ＭＳ Ｐゴシック" charset="0"/>
                <a:cs typeface="ＭＳ Ｐゴシック" charset="0"/>
              </a:rPr>
              <a:t>Geo-distributed database</a:t>
            </a:r>
          </a:p>
          <a:p>
            <a:pPr lvl="1"/>
            <a:r>
              <a:rPr lang="en-US" dirty="0" smtClean="0">
                <a:ea typeface="ＭＳ Ｐゴシック" charset="0"/>
                <a:cs typeface="ＭＳ Ｐゴシック" charset="0"/>
              </a:rPr>
              <a:t>Supports a relational data model with a SQL-like language</a:t>
            </a:r>
          </a:p>
          <a:p>
            <a:pPr lvl="1"/>
            <a:r>
              <a:rPr lang="en-US" dirty="0" smtClean="0">
                <a:ea typeface="ＭＳ Ｐゴシック" charset="0"/>
                <a:cs typeface="ＭＳ Ｐゴシック" charset="0"/>
              </a:rPr>
              <a:t>Supports distributed transactions with </a:t>
            </a:r>
            <a:r>
              <a:rPr lang="en-US" dirty="0" err="1" smtClean="0">
                <a:ea typeface="ＭＳ Ｐゴシック" charset="0"/>
                <a:cs typeface="ＭＳ Ｐゴシック" charset="0"/>
              </a:rPr>
              <a:t>linearizability</a:t>
            </a:r>
            <a:endParaRPr lang="en-US" dirty="0" smtClean="0">
              <a:ea typeface="ＭＳ Ｐゴシック" charset="0"/>
              <a:cs typeface="ＭＳ Ｐゴシック" charset="0"/>
            </a:endParaRPr>
          </a:p>
          <a:p>
            <a:r>
              <a:rPr lang="en-US" dirty="0" smtClean="0">
                <a:ea typeface="ＭＳ Ｐゴシック" charset="0"/>
                <a:cs typeface="ＭＳ Ｐゴシック" charset="0"/>
              </a:rPr>
              <a:t>Transaction ordering for </a:t>
            </a:r>
            <a:r>
              <a:rPr lang="en-US" dirty="0" err="1" smtClean="0">
                <a:ea typeface="ＭＳ Ｐゴシック" charset="0"/>
                <a:cs typeface="ＭＳ Ｐゴシック" charset="0"/>
              </a:rPr>
              <a:t>linearizability</a:t>
            </a:r>
            <a:endParaRPr lang="en-US" dirty="0" smtClean="0"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 err="1" smtClean="0">
                <a:ea typeface="ＭＳ Ｐゴシック" charset="0"/>
                <a:cs typeface="ＭＳ Ｐゴシック" charset="0"/>
              </a:rPr>
              <a:t>TrueTime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-based timestamps</a:t>
            </a:r>
          </a:p>
          <a:p>
            <a:pPr lvl="1"/>
            <a:r>
              <a:rPr lang="en-US" dirty="0" smtClean="0">
                <a:ea typeface="ＭＳ Ｐゴシック" charset="0"/>
                <a:cs typeface="ＭＳ Ｐゴシック" charset="0"/>
              </a:rPr>
              <a:t>Principle: using a time value that is certain</a:t>
            </a:r>
          </a:p>
          <a:p>
            <a:r>
              <a:rPr lang="en-US" dirty="0" err="1" smtClean="0">
                <a:ea typeface="ＭＳ Ｐゴシック" charset="0"/>
                <a:cs typeface="ＭＳ Ｐゴシック" charset="0"/>
              </a:rPr>
              <a:t>TrueTime</a:t>
            </a:r>
            <a:endParaRPr lang="en-US" dirty="0" smtClean="0"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 err="1" smtClean="0">
                <a:ea typeface="ＭＳ Ｐゴシック" charset="0"/>
                <a:cs typeface="ＭＳ Ｐゴシック" charset="0"/>
              </a:rPr>
              <a:t>TT.now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() returns an interval [earliest, latest].</a:t>
            </a:r>
          </a:p>
          <a:p>
            <a:pPr lvl="1"/>
            <a:r>
              <a:rPr lang="en-US" dirty="0" err="1" smtClean="0">
                <a:ea typeface="ＭＳ Ｐゴシック" charset="0"/>
                <a:cs typeface="ＭＳ Ｐゴシック" charset="0"/>
              </a:rPr>
              <a:t>TT.after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(t) is true if t has definitely passed.</a:t>
            </a:r>
          </a:p>
          <a:p>
            <a:pPr lvl="1"/>
            <a:r>
              <a:rPr lang="en-US" dirty="0" err="1" smtClean="0">
                <a:ea typeface="ＭＳ Ｐゴシック" charset="0"/>
                <a:cs typeface="ＭＳ Ｐゴシック" charset="0"/>
              </a:rPr>
              <a:t>TT.before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(t) is true if t has definitely </a:t>
            </a:r>
            <a:r>
              <a:rPr lang="en-US" smtClean="0">
                <a:ea typeface="ＭＳ Ｐゴシック" charset="0"/>
                <a:cs typeface="ＭＳ Ｐゴシック" charset="0"/>
              </a:rPr>
              <a:t>not arrived.</a:t>
            </a:r>
            <a:endParaRPr lang="en-US" dirty="0" smtClean="0"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(UIUC), Jennifer Rexford (Princeton) and Michael Freedman (Princeton).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a typeface="ＭＳ Ｐゴシック" charset="0"/>
                <a:cs typeface="ＭＳ Ｐゴシック" charset="0"/>
              </a:rPr>
              <a:t>Digital certificates</a:t>
            </a:r>
          </a:p>
          <a:p>
            <a:pPr lvl="1"/>
            <a:r>
              <a:rPr lang="en-US" dirty="0" smtClean="0">
                <a:ea typeface="ＭＳ Ｐゴシック" charset="0"/>
                <a:cs typeface="ＭＳ Ｐゴシック" charset="0"/>
              </a:rPr>
              <a:t>Binds a public key to its owner</a:t>
            </a:r>
          </a:p>
          <a:p>
            <a:pPr lvl="1"/>
            <a:r>
              <a:rPr lang="en-US" dirty="0" smtClean="0">
                <a:ea typeface="ＭＳ Ｐゴシック" charset="0"/>
                <a:cs typeface="ＭＳ Ｐゴシック" charset="0"/>
              </a:rPr>
              <a:t>Establishes a chain of trust</a:t>
            </a:r>
          </a:p>
          <a:p>
            <a:r>
              <a:rPr lang="en-US" dirty="0" smtClean="0">
                <a:ea typeface="ＭＳ Ｐゴシック" charset="0"/>
                <a:cs typeface="ＭＳ Ｐゴシック" charset="0"/>
              </a:rPr>
              <a:t>TLS</a:t>
            </a:r>
          </a:p>
          <a:p>
            <a:pPr lvl="1"/>
            <a:r>
              <a:rPr lang="en-US" dirty="0" smtClean="0">
                <a:ea typeface="ＭＳ Ｐゴシック" charset="0"/>
                <a:cs typeface="ＭＳ Ｐゴシック" charset="0"/>
              </a:rPr>
              <a:t>Provides an application-transparent way of secure communication</a:t>
            </a:r>
          </a:p>
          <a:p>
            <a:pPr lvl="1"/>
            <a:r>
              <a:rPr lang="en-US" dirty="0" smtClean="0">
                <a:ea typeface="ＭＳ Ｐゴシック" charset="0"/>
                <a:cs typeface="ＭＳ Ｐゴシック" charset="0"/>
              </a:rPr>
              <a:t>Uses digital certificates to verify the origin identity</a:t>
            </a:r>
          </a:p>
          <a:p>
            <a:r>
              <a:rPr lang="en-US" dirty="0" smtClean="0">
                <a:ea typeface="ＭＳ Ｐゴシック" charset="0"/>
                <a:cs typeface="ＭＳ Ｐゴシック" charset="0"/>
              </a:rPr>
              <a:t>Authentication</a:t>
            </a:r>
          </a:p>
          <a:p>
            <a:pPr lvl="1"/>
            <a:r>
              <a:rPr lang="en-US" dirty="0" smtClean="0">
                <a:ea typeface="ＭＳ Ｐゴシック" charset="0"/>
                <a:cs typeface="ＭＳ Ｐゴシック" charset="0"/>
              </a:rPr>
              <a:t>Needham-Schroeder &amp; Kerberos</a:t>
            </a:r>
          </a:p>
          <a:p>
            <a:pPr lvl="1"/>
            <a:endParaRPr lang="en-US" dirty="0" smtClean="0"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46095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Google Spanner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Geo-distributed database</a:t>
            </a:r>
          </a:p>
          <a:p>
            <a:pPr lvl="1"/>
            <a:r>
              <a:rPr lang="en-US" dirty="0" smtClean="0"/>
              <a:t>Multiple datacenters, not just a single cluster</a:t>
            </a:r>
          </a:p>
          <a:p>
            <a:r>
              <a:rPr lang="en-US" dirty="0" smtClean="0"/>
              <a:t>Like Dynamo, it’s a combination of traditional techniques with some new twists.</a:t>
            </a:r>
          </a:p>
          <a:p>
            <a:r>
              <a:rPr lang="en-US" dirty="0" smtClean="0"/>
              <a:t>Traditional concepts used</a:t>
            </a:r>
          </a:p>
          <a:p>
            <a:pPr lvl="1"/>
            <a:r>
              <a:rPr lang="en-US" dirty="0" smtClean="0"/>
              <a:t>Distributed transactions</a:t>
            </a:r>
          </a:p>
          <a:p>
            <a:pPr lvl="1"/>
            <a:r>
              <a:rPr lang="en-US" dirty="0" err="1" smtClean="0"/>
              <a:t>Paxos</a:t>
            </a:r>
            <a:endParaRPr lang="en-US" dirty="0" smtClean="0"/>
          </a:p>
          <a:p>
            <a:pPr lvl="1"/>
            <a:r>
              <a:rPr lang="en-US" dirty="0" smtClean="0"/>
              <a:t>Two-phase locking</a:t>
            </a:r>
          </a:p>
          <a:p>
            <a:pPr lvl="1"/>
            <a:r>
              <a:rPr lang="en-US" dirty="0" smtClean="0"/>
              <a:t>Two-phase commit</a:t>
            </a:r>
          </a:p>
          <a:p>
            <a:pPr lvl="1"/>
            <a:r>
              <a:rPr lang="en-US" dirty="0" err="1" smtClean="0"/>
              <a:t>Linearizability</a:t>
            </a:r>
            <a:r>
              <a:rPr lang="en-US" dirty="0" smtClean="0"/>
              <a:t> (well, this is more of a property.)</a:t>
            </a:r>
          </a:p>
          <a:p>
            <a:r>
              <a:rPr lang="en-US" dirty="0" smtClean="0"/>
              <a:t>New twists</a:t>
            </a:r>
          </a:p>
          <a:p>
            <a:pPr lvl="1"/>
            <a:r>
              <a:rPr lang="en-US" dirty="0" smtClean="0"/>
              <a:t>Relational data model + key-value store</a:t>
            </a:r>
          </a:p>
          <a:p>
            <a:pPr lvl="1"/>
            <a:r>
              <a:rPr lang="en-US" i="1" dirty="0" err="1" smtClean="0"/>
              <a:t>TrueTime</a:t>
            </a:r>
            <a:r>
              <a:rPr lang="en-US" dirty="0" smtClean="0"/>
              <a:t> used for synchronization and consistency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09994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Google Spanner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Overcomes limitations of two other storage systems popular in Google---</a:t>
            </a:r>
            <a:r>
              <a:rPr lang="en-US" dirty="0" err="1" smtClean="0"/>
              <a:t>Bigtable</a:t>
            </a:r>
            <a:r>
              <a:rPr lang="en-US" dirty="0" smtClean="0"/>
              <a:t> and Megastore.</a:t>
            </a:r>
          </a:p>
          <a:p>
            <a:r>
              <a:rPr lang="en-US" dirty="0" err="1" smtClean="0"/>
              <a:t>Bigtable</a:t>
            </a:r>
            <a:r>
              <a:rPr lang="en-US" dirty="0" smtClean="0"/>
              <a:t> does not support strong consistency, only eventual.</a:t>
            </a:r>
          </a:p>
          <a:p>
            <a:r>
              <a:rPr lang="en-US" dirty="0" err="1" smtClean="0"/>
              <a:t>Bigtable’s</a:t>
            </a:r>
            <a:r>
              <a:rPr lang="en-US" dirty="0" smtClean="0"/>
              <a:t> data model is not easy to maintain.</a:t>
            </a:r>
          </a:p>
          <a:p>
            <a:r>
              <a:rPr lang="en-US" dirty="0" smtClean="0"/>
              <a:t>Megastore provides strong consistency and easier-to-maintain data model (more like a relational database), but low performance.</a:t>
            </a:r>
          </a:p>
          <a:p>
            <a:pPr lvl="1"/>
            <a:r>
              <a:rPr lang="en-US" dirty="0" smtClean="0"/>
              <a:t>Gmail, Picasa, Calendar, Play Store, </a:t>
            </a:r>
            <a:r>
              <a:rPr lang="en-US" dirty="0" err="1" smtClean="0"/>
              <a:t>AppEngine</a:t>
            </a:r>
            <a:r>
              <a:rPr lang="en-US" dirty="0" smtClean="0"/>
              <a:t> all used Megastore then.</a:t>
            </a:r>
          </a:p>
          <a:p>
            <a:r>
              <a:rPr lang="en-US" dirty="0" smtClean="0"/>
              <a:t>Transaction support brings lots of benefit.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38768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Universes and Zones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 descr="Screen Shot 2014-04-30 at 10.18.31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676400"/>
            <a:ext cx="8369677" cy="4879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38025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Spanservers</a:t>
            </a:r>
            <a:r>
              <a:rPr lang="en-US" dirty="0" smtClean="0"/>
              <a:t> manage </a:t>
            </a:r>
            <a:r>
              <a:rPr lang="en-US" i="1" dirty="0" smtClean="0"/>
              <a:t>tablets</a:t>
            </a:r>
            <a:r>
              <a:rPr lang="en-US" dirty="0" smtClean="0"/>
              <a:t> (100~1000).</a:t>
            </a:r>
          </a:p>
          <a:p>
            <a:pPr lvl="1"/>
            <a:r>
              <a:rPr lang="en-US" dirty="0" smtClean="0"/>
              <a:t>A table contains multiple, mostly contiguous, of: (key, timestamp) -&gt; value</a:t>
            </a:r>
          </a:p>
          <a:p>
            <a:pPr lvl="1"/>
            <a:r>
              <a:rPr lang="en-US" dirty="0" smtClean="0"/>
              <a:t>This makes it more like a multi-version database than a key-value store.</a:t>
            </a:r>
          </a:p>
          <a:p>
            <a:r>
              <a:rPr lang="en-US" dirty="0" smtClean="0"/>
              <a:t>Relational data mode &amp; support for SQL-like queries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4-04-30 at 10.33.26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3352800"/>
            <a:ext cx="6629400" cy="1376875"/>
          </a:xfrm>
          <a:prstGeom prst="rect">
            <a:avLst/>
          </a:prstGeom>
        </p:spPr>
      </p:pic>
      <p:pic>
        <p:nvPicPr>
          <p:cNvPr id="6" name="Picture 5" descr="Screen Shot 2014-04-30 at 10.33.56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400" y="4572000"/>
            <a:ext cx="8864600" cy="19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75243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Spanserver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Combination of many techniques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4-04-30 at 10.35.51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1676400"/>
            <a:ext cx="6116826" cy="48641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 bwMode="auto">
          <a:xfrm>
            <a:off x="1219200" y="3429000"/>
            <a:ext cx="6248400" cy="3048000"/>
          </a:xfrm>
          <a:prstGeom prst="rect">
            <a:avLst/>
          </a:prstGeom>
          <a:noFill/>
          <a:ln w="571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5334000" y="2895600"/>
            <a:ext cx="2362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0" indent="0" algn="ctr">
              <a:buNone/>
            </a:pPr>
            <a:r>
              <a:rPr lang="en-US" dirty="0" err="1" smtClean="0"/>
              <a:t>Paxos</a:t>
            </a:r>
            <a:r>
              <a:rPr lang="en-US" dirty="0" smtClean="0"/>
              <a:t> Group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6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PA4 </a:t>
            </a:r>
            <a:r>
              <a:rPr lang="en-US" dirty="0" smtClean="0"/>
              <a:t>due 5/9</a:t>
            </a:r>
          </a:p>
          <a:p>
            <a:r>
              <a:rPr lang="en-US" dirty="0" smtClean="0"/>
              <a:t>Final: 5/14, Wednesday, 3:30pm – 6:30pm</a:t>
            </a:r>
          </a:p>
          <a:p>
            <a:pPr lvl="1"/>
            <a:r>
              <a:rPr lang="en-US" dirty="0" smtClean="0"/>
              <a:t>Norton 112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00405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r>
              <a:rPr lang="en-US" dirty="0" smtClean="0"/>
              <a:t> Group Leader Election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leader election uses </a:t>
            </a:r>
            <a:r>
              <a:rPr lang="en-US" i="1" dirty="0" smtClean="0"/>
              <a:t>leases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Protocol</a:t>
            </a:r>
          </a:p>
          <a:p>
            <a:pPr lvl="1"/>
            <a:r>
              <a:rPr lang="en-US" dirty="0" smtClean="0"/>
              <a:t>A potential leader sends requests to others.</a:t>
            </a:r>
          </a:p>
          <a:p>
            <a:pPr lvl="1"/>
            <a:r>
              <a:rPr lang="en-US" dirty="0" smtClean="0"/>
              <a:t>Others reply back with </a:t>
            </a:r>
            <a:r>
              <a:rPr lang="en-US" i="1" dirty="0" smtClean="0"/>
              <a:t>lease votes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If the requester receives a quorum, it becomes the leader.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30082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36240</TotalTime>
  <Pages>12</Pages>
  <Words>1165</Words>
  <Application>Microsoft Macintosh PowerPoint</Application>
  <PresentationFormat>Letter Paper (8.5x11 in)</PresentationFormat>
  <Paragraphs>161</Paragraphs>
  <Slides>19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CS252-template</vt:lpstr>
      <vt:lpstr>Office Theme</vt:lpstr>
      <vt:lpstr>CSE 486/586 Distributed Systems Google Spanner</vt:lpstr>
      <vt:lpstr>Recap</vt:lpstr>
      <vt:lpstr>Google Spanner</vt:lpstr>
      <vt:lpstr>Google Spanner</vt:lpstr>
      <vt:lpstr>System Overview</vt:lpstr>
      <vt:lpstr>Data Model</vt:lpstr>
      <vt:lpstr>Spanserver</vt:lpstr>
      <vt:lpstr>CSE 486/586 Administrivia</vt:lpstr>
      <vt:lpstr>Paxos Group Leader Election</vt:lpstr>
      <vt:lpstr>Transactions</vt:lpstr>
      <vt:lpstr>Transaction Ordering</vt:lpstr>
      <vt:lpstr>Time Synchronization: TrueTime</vt:lpstr>
      <vt:lpstr>TrueTime for Transaction Ordering</vt:lpstr>
      <vt:lpstr>Combatting Replica Asynchrony</vt:lpstr>
      <vt:lpstr>Some Performance Numbers</vt:lpstr>
      <vt:lpstr>TrueTime Performance</vt:lpstr>
      <vt:lpstr>F1-Perceived Latency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1743</cp:revision>
  <cp:lastPrinted>2013-04-22T15:31:21Z</cp:lastPrinted>
  <dcterms:created xsi:type="dcterms:W3CDTF">2012-03-21T04:48:11Z</dcterms:created>
  <dcterms:modified xsi:type="dcterms:W3CDTF">2014-04-30T22:13:47Z</dcterms:modified>
  <cp:category/>
</cp:coreProperties>
</file>