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828" r:id="rId4"/>
    <p:sldId id="817" r:id="rId5"/>
    <p:sldId id="824" r:id="rId6"/>
    <p:sldId id="818" r:id="rId7"/>
    <p:sldId id="819" r:id="rId8"/>
    <p:sldId id="820" r:id="rId9"/>
    <p:sldId id="821" r:id="rId10"/>
    <p:sldId id="822" r:id="rId11"/>
    <p:sldId id="832" r:id="rId12"/>
    <p:sldId id="833" r:id="rId13"/>
    <p:sldId id="825" r:id="rId14"/>
    <p:sldId id="823" r:id="rId15"/>
    <p:sldId id="826" r:id="rId16"/>
    <p:sldId id="827" r:id="rId17"/>
    <p:sldId id="835" r:id="rId18"/>
    <p:sldId id="834" r:id="rId19"/>
    <p:sldId id="836" r:id="rId20"/>
    <p:sldId id="777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Tolerance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</a:t>
            </a:r>
            <a:r>
              <a:rPr lang="en-US" dirty="0" smtClean="0"/>
              <a:t>next</a:t>
            </a:r>
            <a:r>
              <a:rPr lang="en-US" dirty="0" smtClean="0"/>
              <a:t> </a:t>
            </a:r>
            <a:r>
              <a:rPr lang="en-US" dirty="0" smtClean="0"/>
              <a:t>Friday @ </a:t>
            </a:r>
            <a:r>
              <a:rPr lang="en-US" dirty="0" smtClean="0"/>
              <a:t>1:59pm</a:t>
            </a:r>
            <a:endParaRPr lang="en-US" dirty="0" smtClean="0"/>
          </a:p>
          <a:p>
            <a:r>
              <a:rPr lang="en-US" dirty="0" smtClean="0"/>
              <a:t>Final: 5</a:t>
            </a:r>
            <a:r>
              <a:rPr lang="en-US" dirty="0" smtClean="0"/>
              <a:t>/14, Wednesday</a:t>
            </a:r>
            <a:r>
              <a:rPr lang="en-US" dirty="0" smtClean="0"/>
              <a:t>, 3:30pm – 6:30pm</a:t>
            </a:r>
          </a:p>
          <a:p>
            <a:pPr lvl="1"/>
            <a:r>
              <a:rPr lang="en-US" dirty="0" smtClean="0"/>
              <a:t>Norton 112</a:t>
            </a:r>
            <a:endParaRPr lang="en-US" dirty="0" smtClean="0"/>
          </a:p>
          <a:p>
            <a:pPr lvl="1"/>
            <a:r>
              <a:rPr lang="en-US" dirty="0" smtClean="0"/>
              <a:t>Everything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 restroom use</a:t>
            </a:r>
            <a:r>
              <a:rPr lang="en-US" dirty="0"/>
              <a:t> (this quickly becomes chaotic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Bring an erasure, if yo</a:t>
            </a:r>
            <a:r>
              <a:rPr lang="en-US" dirty="0" smtClean="0"/>
              <a:t>u’d like.</a:t>
            </a:r>
            <a:endParaRPr lang="en-US" dirty="0" smtClean="0"/>
          </a:p>
          <a:p>
            <a:r>
              <a:rPr lang="en-US" dirty="0" smtClean="0"/>
              <a:t>Important things about the final week</a:t>
            </a:r>
          </a:p>
          <a:p>
            <a:pPr lvl="1"/>
            <a:r>
              <a:rPr lang="en-US" dirty="0" smtClean="0"/>
              <a:t>PA4 scores will be released by Wednesday.</a:t>
            </a:r>
          </a:p>
          <a:p>
            <a:pPr lvl="1"/>
            <a:r>
              <a:rPr lang="en-US" dirty="0" smtClean="0"/>
              <a:t>Thursday and Friday office hours are for PA4.</a:t>
            </a:r>
          </a:p>
          <a:p>
            <a:pPr lvl="1"/>
            <a:r>
              <a:rPr lang="en-US" dirty="0"/>
              <a:t>No office hours from Monday to </a:t>
            </a:r>
            <a:r>
              <a:rPr lang="en-US" dirty="0" smtClean="0"/>
              <a:t>Wednesday</a:t>
            </a:r>
            <a:endParaRPr lang="en-US" dirty="0" smtClean="0"/>
          </a:p>
          <a:p>
            <a:pPr lvl="1"/>
            <a:r>
              <a:rPr lang="en-US" dirty="0" smtClean="0"/>
              <a:t>Scoring will hopefully be done by the end of the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14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three generals agree on the plan of action?</a:t>
            </a:r>
          </a:p>
          <a:p>
            <a:pPr lvl="1"/>
            <a:r>
              <a:rPr lang="en-US" dirty="0" smtClean="0"/>
              <a:t>One commander</a:t>
            </a:r>
          </a:p>
          <a:p>
            <a:pPr lvl="1"/>
            <a:r>
              <a:rPr lang="en-US" dirty="0" smtClean="0"/>
              <a:t>Two lieutenants</a:t>
            </a:r>
          </a:p>
          <a:p>
            <a:pPr lvl="1"/>
            <a:r>
              <a:rPr lang="en-US" dirty="0" smtClean="0"/>
              <a:t>One of them can be a traitor.</a:t>
            </a:r>
          </a:p>
          <a:p>
            <a:pPr lvl="1"/>
            <a:r>
              <a:rPr lang="en-US" dirty="0" smtClean="0"/>
              <a:t>This means that we have 2</a:t>
            </a:r>
            <a:r>
              <a:rPr lang="en-US" i="1" dirty="0" smtClean="0"/>
              <a:t>f </a:t>
            </a:r>
            <a:r>
              <a:rPr lang="en-US" i="1" dirty="0"/>
              <a:t>+ 1</a:t>
            </a:r>
            <a:r>
              <a:rPr lang="en-US" dirty="0" smtClean="0"/>
              <a:t> nodes.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Commander sends out an order (“attack”/“retreat”).</a:t>
            </a:r>
          </a:p>
          <a:p>
            <a:pPr lvl="1"/>
            <a:r>
              <a:rPr lang="en-US" dirty="0" smtClean="0"/>
              <a:t>Lieutenants relay the order to each other for reliability.</a:t>
            </a:r>
          </a:p>
          <a:p>
            <a:pPr lvl="1"/>
            <a:r>
              <a:rPr lang="en-US" dirty="0" smtClean="0"/>
              <a:t>Lieutenants follow the order of the commander.</a:t>
            </a:r>
          </a:p>
          <a:p>
            <a:r>
              <a:rPr lang="en-US" dirty="0" smtClean="0"/>
              <a:t>Can you come up with some scenarios where this protocol doesn’t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050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71531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09308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three generals, it is impossible to solve this problem with one traitor.</a:t>
            </a:r>
          </a:p>
          <a:p>
            <a:r>
              <a:rPr lang="en-US" dirty="0" smtClean="0"/>
              <a:t>Why not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 works with </a:t>
            </a:r>
            <a:r>
              <a:rPr lang="en-US" i="1" dirty="0" smtClean="0">
                <a:solidFill>
                  <a:srgbClr val="0000FF"/>
                </a:solidFill>
              </a:rPr>
              <a:t>2f + 1</a:t>
            </a:r>
            <a:r>
              <a:rPr lang="en-US" dirty="0" smtClean="0"/>
              <a:t> nodes when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/>
              <a:t> nodes are faulty.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dirty="0" smtClean="0"/>
              <a:t> nodes can </a:t>
            </a:r>
            <a:r>
              <a:rPr lang="en-US" i="1" dirty="0" smtClean="0">
                <a:solidFill>
                  <a:srgbClr val="FF0000"/>
                </a:solidFill>
              </a:rPr>
              <a:t>fail (or disappear)</a:t>
            </a:r>
            <a:r>
              <a:rPr lang="en-US" dirty="0" smtClean="0"/>
              <a:t> from the system, but </a:t>
            </a:r>
            <a:r>
              <a:rPr lang="en-US" i="1" dirty="0" smtClean="0">
                <a:solidFill>
                  <a:srgbClr val="FF0000"/>
                </a:solidFill>
              </a:rPr>
              <a:t>they don’t </a:t>
            </a:r>
            <a:r>
              <a:rPr lang="en-US" i="1" dirty="0" smtClean="0">
                <a:solidFill>
                  <a:srgbClr val="FF0000"/>
                </a:solidFill>
              </a:rPr>
              <a:t>lie and they are not malicious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In the Byzantine generals problem,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nodes might be alive and </a:t>
            </a:r>
            <a:r>
              <a:rPr lang="en-US" dirty="0" smtClean="0">
                <a:solidFill>
                  <a:srgbClr val="FF0000"/>
                </a:solidFill>
              </a:rPr>
              <a:t>malicious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In general, you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nodes to tolerate </a:t>
            </a:r>
            <a:r>
              <a:rPr lang="en-US" i="1" dirty="0" smtClean="0">
                <a:solidFill>
                  <a:srgbClr val="FF0000"/>
                </a:solidFill>
              </a:rPr>
              <a:t>f faulty nodes</a:t>
            </a:r>
            <a:r>
              <a:rPr lang="en-US" dirty="0" smtClean="0"/>
              <a:t> in the Byzantine generals problem.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72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 smtClean="0"/>
              <a:t>setting</a:t>
            </a:r>
          </a:p>
          <a:p>
            <a:pPr lvl="1"/>
            <a:r>
              <a:rPr lang="en-US" dirty="0" smtClean="0"/>
              <a:t>General question: how do we reach consensus in the presence of faulty </a:t>
            </a:r>
            <a:r>
              <a:rPr lang="en-US" dirty="0"/>
              <a:t>(</a:t>
            </a:r>
            <a:r>
              <a:rPr lang="en-US" dirty="0" smtClean="0"/>
              <a:t>malicious) nodes?</a:t>
            </a:r>
            <a:endParaRPr lang="en-US" dirty="0" smtClean="0"/>
          </a:p>
          <a:p>
            <a:pPr lvl="1"/>
            <a:r>
              <a:rPr lang="en-US" dirty="0" smtClean="0"/>
              <a:t>Let’s say each honest node runs a deterministic algorithm that gives the same answer (</a:t>
            </a:r>
            <a:r>
              <a:rPr lang="en-US" dirty="0" smtClean="0"/>
              <a:t>yes/no</a:t>
            </a:r>
            <a:r>
              <a:rPr lang="en-US" dirty="0" smtClean="0"/>
              <a:t>)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</a:t>
            </a:r>
            <a:r>
              <a:rPr lang="en-US" dirty="0" smtClean="0"/>
              <a:t>choose </a:t>
            </a:r>
            <a:r>
              <a:rPr lang="en-US" dirty="0" smtClean="0"/>
              <a:t>a quorum</a:t>
            </a:r>
            <a:r>
              <a:rPr lang="en-US" dirty="0" smtClean="0"/>
              <a:t>’s answer, since there can be malicious nodes that give a wrong answer intentionally.</a:t>
            </a:r>
            <a:endParaRPr lang="en-US" dirty="0" smtClean="0"/>
          </a:p>
          <a:p>
            <a:r>
              <a:rPr lang="en-US" dirty="0" smtClean="0"/>
              <a:t>Question: how many votes do I need?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I need </a:t>
            </a:r>
            <a:r>
              <a:rPr lang="en-US" i="1" dirty="0" smtClean="0"/>
              <a:t>f + 1</a:t>
            </a:r>
            <a:r>
              <a:rPr lang="en-US" dirty="0" smtClean="0"/>
              <a:t> votes (agreeing on either yes or no) out of </a:t>
            </a:r>
            <a:r>
              <a:rPr lang="en-US" i="1" dirty="0" smtClean="0"/>
              <a:t>2f + 1</a:t>
            </a:r>
            <a:r>
              <a:rPr lang="en-US" dirty="0" smtClean="0"/>
              <a:t> nodes, since that’s the majority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Will </a:t>
            </a:r>
            <a:r>
              <a:rPr lang="en-US" dirty="0" smtClean="0"/>
              <a:t>this work with Byzantine failures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I.e., just like </a:t>
            </a:r>
            <a:r>
              <a:rPr lang="en-US" dirty="0" err="1" smtClean="0"/>
              <a:t>Paxos</a:t>
            </a:r>
            <a:r>
              <a:rPr lang="en-US" dirty="0" smtClean="0"/>
              <a:t>, let’s just collect </a:t>
            </a:r>
            <a:r>
              <a:rPr lang="en-US" i="1" dirty="0" smtClean="0"/>
              <a:t>f + 1</a:t>
            </a:r>
            <a:r>
              <a:rPr lang="en-US" dirty="0" smtClean="0"/>
              <a:t> answers.</a:t>
            </a:r>
          </a:p>
          <a:p>
            <a:pPr lvl="1"/>
            <a:r>
              <a:rPr lang="en-US" dirty="0" smtClean="0"/>
              <a:t>The principle is that </a:t>
            </a:r>
            <a:r>
              <a:rPr lang="en-US" dirty="0" smtClean="0">
                <a:solidFill>
                  <a:srgbClr val="0000FF"/>
                </a:solidFill>
              </a:rPr>
              <a:t>the </a:t>
            </a:r>
            <a:r>
              <a:rPr lang="en-US" dirty="0">
                <a:solidFill>
                  <a:srgbClr val="0000FF"/>
                </a:solidFill>
              </a:rPr>
              <a:t>outcome should be determined by the </a:t>
            </a:r>
            <a:r>
              <a:rPr lang="en-US" dirty="0" smtClean="0">
                <a:solidFill>
                  <a:srgbClr val="0000FF"/>
                </a:solidFill>
              </a:rPr>
              <a:t>answers </a:t>
            </a:r>
            <a:r>
              <a:rPr lang="en-US" dirty="0">
                <a:solidFill>
                  <a:srgbClr val="0000FF"/>
                </a:solidFill>
              </a:rPr>
              <a:t>of the honest nodes</a:t>
            </a:r>
            <a:r>
              <a:rPr lang="en-US" dirty="0"/>
              <a:t>, not the malicious nodes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82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apply this to the Byzantine generals problem.</a:t>
            </a:r>
          </a:p>
          <a:p>
            <a:pPr lvl="1"/>
            <a:r>
              <a:rPr lang="en-US" dirty="0" smtClean="0"/>
              <a:t>Principle: The outcome should be determined by the answers of the honest nodes, not the malicious nodes.</a:t>
            </a:r>
          </a:p>
          <a:p>
            <a:pPr lvl="1"/>
            <a:r>
              <a:rPr lang="en-US" dirty="0" smtClean="0"/>
              <a:t>Let’s </a:t>
            </a:r>
            <a:r>
              <a:rPr lang="en-US" dirty="0"/>
              <a:t>say we obtain </a:t>
            </a:r>
            <a:r>
              <a:rPr lang="en-US" i="1" dirty="0"/>
              <a:t>f + 1</a:t>
            </a:r>
            <a:r>
              <a:rPr lang="en-US" dirty="0"/>
              <a:t> </a:t>
            </a:r>
            <a:r>
              <a:rPr lang="en-US" dirty="0" smtClean="0"/>
              <a:t>votes.</a:t>
            </a:r>
            <a:endParaRPr lang="en-US" dirty="0"/>
          </a:p>
          <a:p>
            <a:pPr lvl="1"/>
            <a:r>
              <a:rPr lang="en-US" dirty="0"/>
              <a:t>Up to </a:t>
            </a:r>
            <a:r>
              <a:rPr lang="en-US" i="1" dirty="0"/>
              <a:t>f</a:t>
            </a:r>
            <a:r>
              <a:rPr lang="en-US" dirty="0"/>
              <a:t> nodes can be malicious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getting </a:t>
            </a:r>
            <a:r>
              <a:rPr lang="en-US" i="1" dirty="0"/>
              <a:t>f + 1</a:t>
            </a:r>
            <a:r>
              <a:rPr lang="en-US" dirty="0"/>
              <a:t> votes means that the result can </a:t>
            </a:r>
            <a:r>
              <a:rPr lang="en-US" dirty="0" smtClean="0"/>
              <a:t>contain up to </a:t>
            </a:r>
            <a:r>
              <a:rPr lang="en-US" i="1" dirty="0" smtClean="0"/>
              <a:t>f</a:t>
            </a:r>
            <a:r>
              <a:rPr lang="en-US" dirty="0" smtClean="0"/>
              <a:t> wrong answers.</a:t>
            </a:r>
            <a:endParaRPr lang="en-US" dirty="0"/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/>
              <a:t>2</a:t>
            </a:r>
            <a:r>
              <a:rPr lang="en-US" i="1" dirty="0"/>
              <a:t>f + 1</a:t>
            </a:r>
            <a:r>
              <a:rPr lang="en-US" dirty="0"/>
              <a:t> </a:t>
            </a:r>
            <a:r>
              <a:rPr lang="en-US" dirty="0" smtClean="0"/>
              <a:t>nodes, and outcome by </a:t>
            </a:r>
            <a:r>
              <a:rPr lang="en-US" i="1" dirty="0"/>
              <a:t>f + </a:t>
            </a:r>
            <a:r>
              <a:rPr lang="en-US" i="1" dirty="0" smtClean="0"/>
              <a:t>1 </a:t>
            </a:r>
            <a:r>
              <a:rPr lang="en-US" dirty="0" smtClean="0"/>
              <a:t>votes.</a:t>
            </a:r>
          </a:p>
          <a:p>
            <a:pPr lvl="1"/>
            <a:r>
              <a:rPr lang="en-US" i="1" dirty="0" smtClean="0"/>
              <a:t>f</a:t>
            </a:r>
            <a:r>
              <a:rPr lang="en-US" dirty="0" smtClean="0"/>
              <a:t> faulty nodes say no.</a:t>
            </a:r>
          </a:p>
          <a:p>
            <a:pPr lvl="1"/>
            <a:r>
              <a:rPr lang="en-US" i="1" dirty="0"/>
              <a:t>f</a:t>
            </a:r>
            <a:r>
              <a:rPr lang="en-US" dirty="0"/>
              <a:t> non-faulty nodes say </a:t>
            </a:r>
            <a:r>
              <a:rPr lang="en-US" dirty="0" smtClean="0"/>
              <a:t>yes</a:t>
            </a:r>
          </a:p>
          <a:p>
            <a:pPr lvl="1"/>
            <a:r>
              <a:rPr lang="en-US" dirty="0" smtClean="0"/>
              <a:t>1 non-faulty node says yes.</a:t>
            </a:r>
          </a:p>
          <a:p>
            <a:pPr lvl="1"/>
            <a:r>
              <a:rPr lang="en-US" dirty="0" smtClean="0"/>
              <a:t>Ideal outcome?</a:t>
            </a:r>
          </a:p>
          <a:p>
            <a:pPr lvl="1"/>
            <a:r>
              <a:rPr lang="en-US" dirty="0" smtClean="0"/>
              <a:t>Actual outcome?</a:t>
            </a:r>
          </a:p>
          <a:p>
            <a:r>
              <a:rPr lang="en-US" dirty="0" smtClean="0"/>
              <a:t>What </a:t>
            </a:r>
            <a:r>
              <a:rPr lang="en-US" dirty="0"/>
              <a:t>do we need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03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more votes from the honest nodes than the faulty </a:t>
            </a:r>
            <a:r>
              <a:rPr lang="en-US" dirty="0" smtClean="0"/>
              <a:t>nodes, so </a:t>
            </a:r>
            <a:r>
              <a:rPr lang="en-US" dirty="0" smtClean="0"/>
              <a:t>the faulty nodes can’t influence the outcome.</a:t>
            </a:r>
          </a:p>
          <a:p>
            <a:r>
              <a:rPr lang="en-US" dirty="0" smtClean="0"/>
              <a:t>Unlike </a:t>
            </a:r>
            <a:r>
              <a:rPr lang="en-US" dirty="0" err="1" smtClean="0"/>
              <a:t>Paxos</a:t>
            </a:r>
            <a:r>
              <a:rPr lang="en-US" dirty="0" smtClean="0"/>
              <a:t>, we can’t simply collect </a:t>
            </a:r>
            <a:r>
              <a:rPr lang="en-US" i="1" dirty="0" smtClean="0"/>
              <a:t>f + 1</a:t>
            </a:r>
            <a:r>
              <a:rPr lang="en-US" dirty="0" smtClean="0"/>
              <a:t> votes, since </a:t>
            </a:r>
            <a:r>
              <a:rPr lang="en-US" dirty="0" smtClean="0"/>
              <a:t>malicious nodes might give wrong answers.</a:t>
            </a:r>
            <a:endParaRPr lang="en-US" dirty="0" smtClean="0"/>
          </a:p>
          <a:p>
            <a:r>
              <a:rPr lang="en-US" dirty="0" smtClean="0"/>
              <a:t>We need to obtain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</a:t>
            </a:r>
            <a:r>
              <a:rPr lang="en-US" dirty="0" smtClean="0"/>
              <a:t>answers. </a:t>
            </a:r>
            <a:r>
              <a:rPr lang="en-US" dirty="0"/>
              <a:t>Then we have at least </a:t>
            </a:r>
            <a:r>
              <a:rPr lang="en-US" i="1" dirty="0">
                <a:solidFill>
                  <a:srgbClr val="FF0000"/>
                </a:solidFill>
              </a:rPr>
              <a:t>f + 1 votes from honest nodes</a:t>
            </a:r>
            <a:r>
              <a:rPr lang="en-US" dirty="0"/>
              <a:t>, one more than the number of potential faulty nodes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Then we need to see if 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/>
              <a:t> votes say the same thing out of 2</a:t>
            </a:r>
            <a:r>
              <a:rPr lang="en-US" i="1" dirty="0" smtClean="0"/>
              <a:t>f + 1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way, we can make sure that honest nodes determine the outcome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36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But, </a:t>
            </a:r>
            <a:r>
              <a:rPr lang="en-US" i="1" dirty="0"/>
              <a:t>f</a:t>
            </a:r>
            <a:r>
              <a:rPr lang="en-US" dirty="0"/>
              <a:t> nodes still might just simply fail, not reply at all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do we get </a:t>
            </a:r>
            <a:r>
              <a:rPr lang="en-US" i="1" dirty="0" smtClean="0"/>
              <a:t>2f + 1</a:t>
            </a:r>
            <a:r>
              <a:rPr lang="en-US" dirty="0" smtClean="0"/>
              <a:t> replies when there are </a:t>
            </a:r>
            <a:r>
              <a:rPr lang="en-US" i="1" dirty="0" smtClean="0"/>
              <a:t>f</a:t>
            </a:r>
            <a:r>
              <a:rPr lang="en-US" dirty="0" smtClean="0"/>
              <a:t> failed nodes?</a:t>
            </a:r>
            <a:endParaRPr lang="en-US" dirty="0"/>
          </a:p>
          <a:p>
            <a:r>
              <a:rPr lang="en-US" dirty="0" smtClean="0"/>
              <a:t>Thus, we </a:t>
            </a:r>
            <a:r>
              <a:rPr lang="en-US" dirty="0"/>
              <a:t>need at least </a:t>
            </a:r>
            <a:r>
              <a:rPr lang="en-US" i="1" dirty="0">
                <a:solidFill>
                  <a:srgbClr val="FF0000"/>
                </a:solidFill>
              </a:rPr>
              <a:t>3f + 1</a:t>
            </a:r>
            <a:r>
              <a:rPr lang="en-US" dirty="0"/>
              <a:t> </a:t>
            </a:r>
            <a:r>
              <a:rPr lang="en-US" dirty="0" smtClean="0"/>
              <a:t>processes </a:t>
            </a:r>
            <a:r>
              <a:rPr lang="en-US" dirty="0"/>
              <a:t>in </a:t>
            </a:r>
            <a:r>
              <a:rPr lang="en-US" dirty="0" smtClean="0"/>
              <a:t>total to tolerate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processes.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994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results</a:t>
            </a:r>
          </a:p>
          <a:p>
            <a:pPr lvl="1"/>
            <a:r>
              <a:rPr lang="en-US" dirty="0" smtClean="0"/>
              <a:t>With three generals, it’s impossible to reach a consensus with one traitor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Spanner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Geo-distributed database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Supports a relational data model with a SQL-like language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Supports distributed transactions with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linearizability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Transaction ordering for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linearizability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Tight time synchronization</a:t>
            </a:r>
          </a:p>
          <a:p>
            <a:pPr lvl="1"/>
            <a:r>
              <a:rPr lang="en-US" dirty="0" err="1" smtClean="0">
                <a:ea typeface="ＭＳ Ｐゴシック" charset="0"/>
                <a:cs typeface="ＭＳ Ｐゴシック" charset="0"/>
              </a:rPr>
              <a:t>TrueTime</a:t>
            </a:r>
            <a:r>
              <a:rPr lang="en-US" dirty="0">
                <a:ea typeface="ＭＳ Ｐゴシック" charset="0"/>
                <a:cs typeface="ＭＳ Ｐゴシック" charset="0"/>
              </a:rPr>
              <a:t>-based timestamps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Principle: using a time value that is certain</a:t>
            </a:r>
          </a:p>
          <a:p>
            <a:r>
              <a:rPr lang="en-US" dirty="0" err="1">
                <a:ea typeface="ＭＳ Ｐゴシック" charset="0"/>
                <a:cs typeface="ＭＳ Ｐゴシック" charset="0"/>
              </a:rPr>
              <a:t>TrueTime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err="1">
                <a:ea typeface="ＭＳ Ｐゴシック" charset="0"/>
                <a:cs typeface="ＭＳ Ｐゴシック" charset="0"/>
              </a:rPr>
              <a:t>TT.now</a:t>
            </a:r>
            <a:r>
              <a:rPr lang="en-US" dirty="0">
                <a:ea typeface="ＭＳ Ｐゴシック" charset="0"/>
                <a:cs typeface="ＭＳ Ｐゴシック" charset="0"/>
              </a:rPr>
              <a:t>() returns an interval [earliest, latest].</a:t>
            </a:r>
          </a:p>
          <a:p>
            <a:pPr lvl="1"/>
            <a:r>
              <a:rPr lang="en-US" dirty="0" err="1">
                <a:ea typeface="ＭＳ Ｐゴシック" charset="0"/>
                <a:cs typeface="ＭＳ Ｐゴシック" charset="0"/>
              </a:rPr>
              <a:t>TT.after</a:t>
            </a:r>
            <a:r>
              <a:rPr lang="en-US" dirty="0">
                <a:ea typeface="ＭＳ Ｐゴシック" charset="0"/>
                <a:cs typeface="ＭＳ Ｐゴシック" charset="0"/>
              </a:rPr>
              <a:t>(t) is true if t has definitely passed.</a:t>
            </a:r>
          </a:p>
          <a:p>
            <a:pPr lvl="1"/>
            <a:r>
              <a:rPr lang="en-US" dirty="0" err="1">
                <a:ea typeface="ＭＳ Ｐゴシック" charset="0"/>
                <a:cs typeface="ＭＳ Ｐゴシック" charset="0"/>
              </a:rPr>
              <a:t>TT.before</a:t>
            </a:r>
            <a:r>
              <a:rPr lang="en-US" dirty="0">
                <a:ea typeface="ＭＳ Ｐゴシック" charset="0"/>
                <a:cs typeface="ＭＳ Ｐゴシック" charset="0"/>
              </a:rPr>
              <a:t>(t) is true if t has definitely not arrived.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A broader category than benign failures</a:t>
            </a:r>
          </a:p>
          <a:p>
            <a:pPr lvl="1"/>
            <a:r>
              <a:rPr lang="en-US" dirty="0" smtClean="0"/>
              <a:t>Process 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Fundamental limitation</a:t>
            </a:r>
          </a:p>
          <a:p>
            <a:pPr lvl="1"/>
            <a:r>
              <a:rPr lang="en-US" dirty="0" smtClean="0"/>
              <a:t>Today’s goal is to understand this limitation.</a:t>
            </a:r>
          </a:p>
          <a:p>
            <a:pPr lvl="1"/>
            <a:r>
              <a:rPr lang="en-US" dirty="0" smtClean="0"/>
              <a:t>Next lecture: a protocol that provides this guarantee.</a:t>
            </a:r>
            <a:endParaRPr lang="en-US" dirty="0"/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 (that tolerates benign failures)?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/>
              <a:t> to obtain the majority.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a messenger.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All loyal generals </a:t>
            </a:r>
            <a:r>
              <a:rPr lang="en-US" dirty="0" smtClean="0"/>
              <a:t>decide upon </a:t>
            </a:r>
            <a:r>
              <a:rPr lang="en-US" dirty="0" smtClean="0">
                <a:solidFill>
                  <a:srgbClr val="FF0000"/>
                </a:solidFill>
              </a:rPr>
              <a:t>the same plan of action</a:t>
            </a:r>
            <a:r>
              <a:rPr lang="en-US" dirty="0" smtClean="0">
                <a:solidFill>
                  <a:srgbClr val="000000"/>
                </a:solidFill>
              </a:rPr>
              <a:t> (e.g., attack or retreat).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 small number of traitors </a:t>
            </a:r>
            <a:r>
              <a:rPr lang="en-US" dirty="0" smtClean="0">
                <a:solidFill>
                  <a:srgbClr val="000000"/>
                </a:solidFill>
              </a:rPr>
              <a:t>cannot cause the loyal generals to adopt</a:t>
            </a:r>
            <a:r>
              <a:rPr lang="en-US" dirty="0" smtClean="0">
                <a:solidFill>
                  <a:srgbClr val="FF0000"/>
                </a:solidFill>
              </a:rPr>
              <a:t> a bad plan.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There has to be a way to communicate one’s opinion to others correctly.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39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Byzantine Generals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boils down to how a single general sends the general’s own value to the others.</a:t>
            </a:r>
          </a:p>
          <a:p>
            <a:pPr lvl="1"/>
            <a:r>
              <a:rPr lang="en-US" dirty="0" smtClean="0"/>
              <a:t>Thus, we can simplify it in terms of </a:t>
            </a:r>
            <a:r>
              <a:rPr lang="en-US" dirty="0" smtClean="0">
                <a:solidFill>
                  <a:srgbClr val="FF0000"/>
                </a:solidFill>
              </a:rPr>
              <a:t>a single commanding general</a:t>
            </a:r>
            <a:r>
              <a:rPr lang="en-US" dirty="0" smtClean="0"/>
              <a:t> sending an order to </a:t>
            </a:r>
            <a:r>
              <a:rPr lang="en-US" dirty="0" smtClean="0">
                <a:solidFill>
                  <a:srgbClr val="FF0000"/>
                </a:solidFill>
              </a:rPr>
              <a:t>lieutenant generals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Byzantine Generals Problem: a commanding general must send an order to </a:t>
            </a:r>
            <a:r>
              <a:rPr lang="en-US" i="1" dirty="0" smtClean="0"/>
              <a:t>n-1 </a:t>
            </a:r>
            <a:r>
              <a:rPr lang="en-US" dirty="0" smtClean="0"/>
              <a:t>lieutenant generals such that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All loyal lieutenants obey the same order.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 commanding general is loyal, then every loyal lieutenant obeys the order the commanding general sends.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We’ll try a simple strategy and see if it works.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All-to-all communication: every general sends the opinion &amp; repeatedly sends others’ opinions for reliability.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Majority: the final decision is the decision of the majority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Similar to reliable </a:t>
            </a:r>
            <a:r>
              <a:rPr lang="en-US" dirty="0" smtClean="0">
                <a:solidFill>
                  <a:srgbClr val="000000"/>
                </a:solidFill>
              </a:rPr>
              <a:t>multicast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2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34562</TotalTime>
  <Pages>12</Pages>
  <Words>1460</Words>
  <Application>Microsoft Macintosh PowerPoint</Application>
  <PresentationFormat>Letter Paper (8.5x11 in)</PresentationFormat>
  <Paragraphs>198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486/586 Distributed Systems Byzantine Fault Tolerance --- 1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Requirements</vt:lpstr>
      <vt:lpstr>The Byzantine Generals Problem</vt:lpstr>
      <vt:lpstr>CSE 486/586 Administrivia</vt:lpstr>
      <vt:lpstr>Question</vt:lpstr>
      <vt:lpstr>Understanding the Problem</vt:lpstr>
      <vt:lpstr>Understanding the Problem</vt:lpstr>
      <vt:lpstr>Understanding the Problem</vt:lpstr>
      <vt:lpstr>Intuition for the Result</vt:lpstr>
      <vt:lpstr>Intuition for the Result</vt:lpstr>
      <vt:lpstr>Intuition for the Result</vt:lpstr>
      <vt:lpstr>Intuition for the Result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1634</cp:revision>
  <cp:lastPrinted>2014-05-02T18:17:08Z</cp:lastPrinted>
  <dcterms:created xsi:type="dcterms:W3CDTF">2012-03-21T04:48:11Z</dcterms:created>
  <dcterms:modified xsi:type="dcterms:W3CDTF">2014-05-02T18:42:14Z</dcterms:modified>
  <cp:category/>
</cp:coreProperties>
</file>