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36" r:id="rId12"/>
    <p:sldId id="739" r:id="rId13"/>
    <p:sldId id="718" r:id="rId14"/>
    <p:sldId id="719" r:id="rId15"/>
    <p:sldId id="741" r:id="rId16"/>
    <p:sldId id="742" r:id="rId17"/>
    <p:sldId id="720" r:id="rId18"/>
    <p:sldId id="737" r:id="rId19"/>
    <p:sldId id="733" r:id="rId20"/>
    <p:sldId id="722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>
        <p:scale>
          <a:sx n="75" d="100"/>
          <a:sy n="75" d="100"/>
        </p:scale>
        <p:origin x="-156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Time and Synchronization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the previous slide), the </a:t>
            </a:r>
            <a:r>
              <a:rPr lang="en-US" dirty="0"/>
              <a:t>accuracy is: </a:t>
            </a:r>
            <a:r>
              <a:rPr lang="en-US" dirty="0">
                <a:solidFill>
                  <a:srgbClr val="FF0000"/>
                </a:solidFill>
              </a:rPr>
              <a:t>+-(RTT/2 – min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Want to improve accuracy?</a:t>
            </a:r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Part A is out.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Time Protocol (NTP)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 smtClean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Time servers are connected by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 smtClean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</a:t>
            </a:r>
            <a:r>
              <a:rPr lang="en-US" sz="1800" dirty="0" smtClean="0"/>
              <a:t>sync.</a:t>
            </a:r>
            <a:endParaRPr lang="en-US" sz="1800" dirty="0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Exchanged Between a Pair of NTP Peers (“Connected Servers”)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Each message bears timestamps of recent message events: the local </a:t>
            </a:r>
            <a:r>
              <a:rPr lang="en-US" dirty="0" smtClean="0"/>
              <a:t>time when </a:t>
            </a:r>
            <a:r>
              <a:rPr lang="en-US" dirty="0"/>
              <a:t>the previous NTP message was sent and received, and the local </a:t>
            </a:r>
            <a:r>
              <a:rPr lang="en-US" dirty="0" smtClean="0"/>
              <a:t>time when </a:t>
            </a:r>
            <a:r>
              <a:rPr lang="en-US" dirty="0"/>
              <a:t>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round-trip delay: (T</a:t>
            </a:r>
            <a:r>
              <a:rPr lang="en-US" baseline="-25000" dirty="0" smtClean="0"/>
              <a:t>i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– (T</a:t>
            </a:r>
            <a:r>
              <a:rPr lang="en-US" baseline="-25000" dirty="0" smtClean="0"/>
              <a:t>i-1</a:t>
            </a:r>
            <a:r>
              <a:rPr lang="en-US" dirty="0"/>
              <a:t> </a:t>
            </a:r>
            <a:r>
              <a:rPr lang="en-US" dirty="0" smtClean="0"/>
              <a:t>– T</a:t>
            </a:r>
            <a:r>
              <a:rPr lang="en-US" baseline="-25000" dirty="0" smtClean="0"/>
              <a:t>i-2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Take the half of the round-trip delay as the one-way estimate</a:t>
            </a:r>
            <a:r>
              <a:rPr lang="en-US" dirty="0"/>
              <a:t>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 smtClean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offset</a:t>
            </a:r>
            <a:r>
              <a:rPr lang="en-US" dirty="0"/>
              <a:t>: T</a:t>
            </a:r>
            <a:r>
              <a:rPr lang="en-US" baseline="-25000" dirty="0"/>
              <a:t>i-</a:t>
            </a:r>
            <a:r>
              <a:rPr lang="en-US" baseline="-25000" dirty="0" smtClean="0"/>
              <a:t>1 </a:t>
            </a:r>
            <a:r>
              <a:rPr lang="en-US" dirty="0" smtClean="0"/>
              <a:t>+ (one-way estimate) - T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smtClean="0"/>
              <a:t>= ((T</a:t>
            </a:r>
            <a:r>
              <a:rPr lang="en-US" baseline="-25000" dirty="0" smtClean="0"/>
              <a:t>i-2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+ (T</a:t>
            </a:r>
            <a:r>
              <a:rPr lang="en-US" baseline="-25000" dirty="0" smtClean="0"/>
              <a:t>i-1</a:t>
            </a:r>
            <a:r>
              <a:rPr lang="en-US" dirty="0" smtClean="0"/>
              <a:t> – T</a:t>
            </a:r>
            <a:r>
              <a:rPr lang="en-US" baseline="-25000" dirty="0" smtClean="0"/>
              <a:t>i</a:t>
            </a:r>
            <a:r>
              <a:rPr lang="en-US" dirty="0" smtClean="0"/>
              <a:t>))/2</a:t>
            </a:r>
          </a:p>
          <a:p>
            <a:r>
              <a:rPr lang="en-US" dirty="0" smtClean="0"/>
              <a:t>Do this with not just one server, but multiple servers.</a:t>
            </a:r>
          </a:p>
          <a:p>
            <a:r>
              <a:rPr lang="en-US" dirty="0" smtClean="0"/>
              <a:t>Do some statistical analysis, remove outliers, and apply a data filtering algorithm.</a:t>
            </a:r>
          </a:p>
          <a:p>
            <a:pPr lvl="1"/>
            <a:r>
              <a:rPr lang="en-US" dirty="0" smtClean="0"/>
              <a:t>Out of the scope of this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o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smtClean="0">
                <a:solidFill>
                  <a:schemeClr val="hlink"/>
                </a:solidFill>
              </a:rPr>
              <a:t>d</a:t>
            </a:r>
            <a:r>
              <a:rPr lang="en-US" i="1" baseline="-25000" dirty="0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accuracy of 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; total transmission times for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m’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i="1" baseline="-25000" dirty="0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=</a:t>
            </a:r>
            <a:r>
              <a:rPr lang="en-US" i="1" dirty="0" err="1" smtClean="0">
                <a:solidFill>
                  <a:srgbClr val="000000"/>
                </a:solidFill>
              </a:rPr>
              <a:t>t+t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09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0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 smtClean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</a:t>
            </a:r>
            <a:r>
              <a:rPr lang="en-US" dirty="0" smtClean="0">
                <a:solidFill>
                  <a:srgbClr val="0000FF"/>
                </a:solidFill>
              </a:rPr>
              <a:t>detectors-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-what?</a:t>
            </a:r>
            <a:endParaRPr lang="en-US" dirty="0" smtClean="0"/>
          </a:p>
          <a:p>
            <a:pPr lvl="1"/>
            <a:r>
              <a:rPr lang="en-US" dirty="0" smtClean="0"/>
              <a:t>Properties: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Metrics: </a:t>
            </a:r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>
                <a:solidFill>
                  <a:srgbClr val="FF0000"/>
                </a:solidFill>
              </a:rPr>
              <a:t>, detection time, scale,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 smtClean="0"/>
              <a:t>Two processes: </a:t>
            </a:r>
            <a:r>
              <a:rPr lang="en-US" dirty="0" err="1" smtClean="0"/>
              <a:t>Heartbeating</a:t>
            </a:r>
            <a:r>
              <a:rPr lang="en-US" dirty="0" smtClean="0"/>
              <a:t> and Ping</a:t>
            </a:r>
          </a:p>
          <a:p>
            <a:pPr lvl="1"/>
            <a:r>
              <a:rPr lang="en-US" dirty="0" smtClean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Berkeley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 smtClean="0"/>
              <a:t>Next: continue on </a:t>
            </a:r>
            <a:r>
              <a:rPr lang="en-US" smtClean="0"/>
              <a:t>logical clocks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 smtClean="0">
                <a:latin typeface="Arial" pitchFamily="-1" charset="0"/>
              </a:rPr>
              <a:t>Today and next time</a:t>
            </a:r>
          </a:p>
          <a:p>
            <a:r>
              <a:rPr lang="en-US" dirty="0" smtClean="0">
                <a:latin typeface="Arial" pitchFamily="-1" charset="0"/>
              </a:rPr>
              <a:t>Why?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Need to know when things happen</a:t>
            </a:r>
            <a:endParaRPr lang="en-US" dirty="0">
              <a:latin typeface="Arial" pitchFamily="-1" charset="0"/>
            </a:endParaRPr>
          </a:p>
          <a:p>
            <a:r>
              <a:rPr lang="en-US" dirty="0" smtClean="0">
                <a:latin typeface="Arial" pitchFamily="-1" charset="0"/>
              </a:rPr>
              <a:t>What?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 smtClean="0">
                <a:latin typeface="Arial" pitchFamily="-1" charset="0"/>
              </a:rPr>
              <a:t>How?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Servers in the cloud need to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 smtClean="0">
                <a:latin typeface="Arial" pitchFamily="-1" charset="0"/>
              </a:rPr>
              <a:t> </a:t>
            </a:r>
          </a:p>
          <a:p>
            <a:r>
              <a:rPr lang="en-US" dirty="0" smtClean="0">
                <a:latin typeface="Arial" pitchFamily="-1" charset="0"/>
              </a:rPr>
              <a:t>Server A and server B in the cloud have different clock values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You buy an airline ticket online via the cloud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It’s the last airline ticket available on that flight </a:t>
            </a:r>
          </a:p>
          <a:p>
            <a:pPr lvl="1"/>
            <a:r>
              <a:rPr lang="en-US" dirty="0" smtClean="0">
                <a:latin typeface="Arial" pitchFamily="-1" charset="0"/>
              </a:rPr>
              <a:t>Server A timestamps your purchase at 9h:15m:32.45s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What if someone else also bought the last ticket (via server B) at 9h:20m:22.76s?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What if Server A was &gt; 10 minutes ahead of server B? Behind?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Clocks &amp;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 smtClean="0"/>
              <a:t>Real-life examples</a:t>
            </a:r>
          </a:p>
          <a:p>
            <a:pPr lvl="1"/>
            <a:r>
              <a:rPr lang="en-US" dirty="0" smtClean="0"/>
              <a:t>Ever had “make: warning: Clock skew detected. Your build may be incomplete.”?</a:t>
            </a:r>
          </a:p>
          <a:p>
            <a:pPr lvl="1"/>
            <a:r>
              <a:rPr lang="en-US" dirty="0" smtClean="0"/>
              <a:t>It’s reported that in the worst case, there’s 1 sec/day drift in modern HW.</a:t>
            </a:r>
          </a:p>
          <a:p>
            <a:pPr lvl="1"/>
            <a:r>
              <a:rPr lang="en-US" smtClean="0"/>
              <a:t>Almost all </a:t>
            </a:r>
            <a:r>
              <a:rPr lang="en-US" dirty="0" smtClean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Physical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err="1" smtClean="0">
                <a:latin typeface="Arial" pitchFamily="-1" charset="0"/>
              </a:rPr>
              <a:t>(t</a:t>
            </a:r>
            <a:r>
              <a:rPr lang="en-US" sz="2000" i="1" dirty="0" smtClean="0">
                <a:latin typeface="Arial" pitchFamily="-1" charset="0"/>
              </a:rPr>
              <a:t>):</a:t>
            </a:r>
            <a:r>
              <a:rPr lang="en-US" sz="2000" dirty="0" smtClean="0">
                <a:latin typeface="Arial" pitchFamily="-1" charset="0"/>
              </a:rPr>
              <a:t> the reading of the software clock at process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when the real time is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 smtClean="0">
                <a:latin typeface="Arial" pitchFamily="-1" charset="0"/>
              </a:rPr>
              <a:t>: 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are accurate to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 smtClean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 smtClean="0">
                <a:latin typeface="Arial" pitchFamily="-1" charset="0"/>
              </a:rPr>
              <a:t>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</a:t>
            </a:r>
            <a:endParaRPr lang="en-US" sz="2000" dirty="0" smtClean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, </a:t>
            </a:r>
            <a:r>
              <a:rPr lang="en-US" sz="2000" i="1" dirty="0" err="1" smtClean="0">
                <a:latin typeface="Arial" pitchFamily="-1" charset="0"/>
              </a:rPr>
              <a:t>j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agree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latin typeface="Arial" pitchFamily="-1" charset="0"/>
              </a:rPr>
              <a:t>External synchronization with </a:t>
            </a:r>
            <a:r>
              <a:rPr lang="en-US" sz="2000" i="1" dirty="0" smtClean="0">
                <a:latin typeface="Arial" pitchFamily="-1" charset="0"/>
              </a:rPr>
              <a:t>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Internal synchronization with </a:t>
            </a:r>
            <a:r>
              <a:rPr lang="en-US" sz="2000" i="1" dirty="0" smtClean="0">
                <a:latin typeface="Arial" pitchFamily="-1" charset="0"/>
              </a:rPr>
              <a:t>2D</a:t>
            </a:r>
          </a:p>
          <a:p>
            <a:r>
              <a:rPr lang="en-US" sz="2000" dirty="0" smtClean="0">
                <a:latin typeface="Arial" pitchFamily="-1" charset="0"/>
              </a:rPr>
              <a:t>Internal synchronization with 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6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7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Synchronization Using a Time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Uses a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 smtClean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Mainly designed for LAN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 smtClean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RTT = response-received-time – request-sent-time </a:t>
            </a:r>
            <a:r>
              <a:rPr lang="en-US" dirty="0" smtClean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The minimum value </a:t>
            </a:r>
            <a:r>
              <a:rPr lang="en-US" i="1" dirty="0" smtClean="0"/>
              <a:t>min </a:t>
            </a:r>
            <a:r>
              <a:rPr lang="en-US" dirty="0" smtClean="0"/>
              <a:t>of the client-server one-way transmission time [Depends on what?]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That the server </a:t>
            </a:r>
            <a:r>
              <a:rPr lang="en-US" dirty="0" err="1" smtClean="0"/>
              <a:t>timestamped</a:t>
            </a:r>
            <a:r>
              <a:rPr lang="en-US" dirty="0" smtClean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Then, the actual time could be between [</a:t>
            </a:r>
            <a:r>
              <a:rPr lang="en-US" dirty="0" err="1" smtClean="0"/>
              <a:t>T+min,T+RTT</a:t>
            </a:r>
            <a:r>
              <a:rPr lang="en-US" dirty="0" smtClean="0"/>
              <a:t>—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4102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61530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0768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8674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51054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50768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4102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4102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4572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50768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51054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28194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30" grpId="0"/>
      <p:bldP spid="49" grpId="0"/>
      <p:bldP spid="5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15537</TotalTime>
  <Pages>12</Pages>
  <Words>1364</Words>
  <Application>Microsoft Macintosh PowerPoint</Application>
  <PresentationFormat>Letter Paper (8.5x11 in)</PresentationFormat>
  <Paragraphs>284</Paragraphs>
  <Slides>21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581</cp:revision>
  <cp:lastPrinted>2014-02-07T18:53:36Z</cp:lastPrinted>
  <dcterms:created xsi:type="dcterms:W3CDTF">2012-02-01T18:39:09Z</dcterms:created>
  <dcterms:modified xsi:type="dcterms:W3CDTF">2015-02-11T19:18:31Z</dcterms:modified>
  <cp:category/>
</cp:coreProperties>
</file>