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07" r:id="rId4"/>
    <p:sldId id="740" r:id="rId5"/>
    <p:sldId id="739" r:id="rId6"/>
    <p:sldId id="722" r:id="rId7"/>
    <p:sldId id="743" r:id="rId8"/>
    <p:sldId id="723" r:id="rId9"/>
    <p:sldId id="721" r:id="rId10"/>
    <p:sldId id="744" r:id="rId11"/>
    <p:sldId id="724" r:id="rId12"/>
    <p:sldId id="725" r:id="rId13"/>
    <p:sldId id="745" r:id="rId14"/>
    <p:sldId id="741" r:id="rId15"/>
    <p:sldId id="726" r:id="rId16"/>
    <p:sldId id="728" r:id="rId17"/>
    <p:sldId id="729" r:id="rId18"/>
    <p:sldId id="742" r:id="rId19"/>
    <p:sldId id="704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1" d="100"/>
          <a:sy n="91" d="100"/>
        </p:scale>
        <p:origin x="-12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1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3138488"/>
            <a:ext cx="798512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4495800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[j] + 1, otherwise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Key point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You updates your own clock. For all other clocks, rely on what other processes tell you and get the most up-to-date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Next: How to take a global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Cristian’s</a:t>
            </a:r>
            <a:r>
              <a:rPr lang="en-US" dirty="0" smtClean="0">
                <a:solidFill>
                  <a:srgbClr val="0000FF"/>
                </a:solidFill>
              </a:rPr>
              <a:t> algorithm</a:t>
            </a:r>
          </a:p>
          <a:p>
            <a:pPr lvl="1"/>
            <a:r>
              <a:rPr lang="en-US" dirty="0" smtClean="0"/>
              <a:t>One server</a:t>
            </a:r>
          </a:p>
          <a:p>
            <a:pPr lvl="1"/>
            <a:r>
              <a:rPr lang="en-US" dirty="0" smtClean="0"/>
              <a:t>Server-side timestamp and one-way delay estimation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Logical time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For ordering events, relative time should suffice.</a:t>
            </a:r>
          </a:p>
          <a:p>
            <a:pPr lvl="1"/>
            <a:r>
              <a:rPr lang="en-US" dirty="0" smtClean="0"/>
              <a:t>Will continue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Basics: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State: a </a:t>
            </a:r>
            <a:r>
              <a:rPr lang="en-US" dirty="0" smtClean="0">
                <a:solidFill>
                  <a:srgbClr val="FF0000"/>
                </a:solidFill>
              </a:rPr>
              <a:t>collection of values</a:t>
            </a:r>
            <a:r>
              <a:rPr lang="en-US" dirty="0" smtClean="0"/>
              <a:t> of variables</a:t>
            </a:r>
          </a:p>
          <a:p>
            <a:r>
              <a:rPr lang="en-US" dirty="0" smtClean="0"/>
              <a:t>Event: an occurrence of an action that changes the state, (i.e.,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 program,</a:t>
            </a:r>
          </a:p>
          <a:p>
            <a:pPr lvl="1"/>
            <a:r>
              <a:rPr lang="en-US" dirty="0" smtClean="0"/>
              <a:t>We can think of all </a:t>
            </a:r>
            <a:r>
              <a:rPr lang="en-US" dirty="0" smtClean="0">
                <a:solidFill>
                  <a:srgbClr val="FF0000"/>
                </a:solidFill>
              </a:rPr>
              <a:t>possible execution paths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runtime,</a:t>
            </a:r>
          </a:p>
          <a:p>
            <a:pPr lvl="1"/>
            <a:r>
              <a:rPr lang="en-US" dirty="0" smtClean="0"/>
              <a:t>There’s </a:t>
            </a:r>
            <a:r>
              <a:rPr lang="en-US" dirty="0" smtClean="0">
                <a:solidFill>
                  <a:srgbClr val="FF0000"/>
                </a:solidFill>
              </a:rPr>
              <a:t>only one path</a:t>
            </a:r>
            <a:r>
              <a:rPr lang="en-US" dirty="0" smtClean="0"/>
              <a:t> that the program takes.</a:t>
            </a:r>
          </a:p>
          <a:p>
            <a:r>
              <a:rPr lang="en-US" dirty="0" smtClean="0"/>
              <a:t>Equally applicable to</a:t>
            </a:r>
          </a:p>
          <a:p>
            <a:pPr lvl="1"/>
            <a:r>
              <a:rPr lang="en-US" dirty="0" smtClean="0"/>
              <a:t>A single process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distributed set of processes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05600" y="2667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67056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6200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80010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1628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705600" y="5715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SF</a:t>
            </a:r>
          </a:p>
        </p:txBody>
      </p:sp>
      <p:cxnSp>
        <p:nvCxnSpPr>
          <p:cNvPr id="20" name="Straight Arrow Connector 19"/>
          <p:cNvCxnSpPr>
            <a:stCxn id="5" idx="5"/>
            <a:endCxn id="9" idx="0"/>
          </p:cNvCxnSpPr>
          <p:nvPr/>
        </p:nvCxnSpPr>
        <p:spPr bwMode="auto">
          <a:xfrm rot="16200000" flipH="1">
            <a:off x="7470308" y="3203108"/>
            <a:ext cx="416392" cy="6449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>
            <a:endCxn id="8" idx="0"/>
          </p:cNvCxnSpPr>
          <p:nvPr/>
        </p:nvCxnSpPr>
        <p:spPr bwMode="auto">
          <a:xfrm rot="5400000">
            <a:off x="6934200" y="3581400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8" idx="4"/>
            <a:endCxn id="14" idx="0"/>
          </p:cNvCxnSpPr>
          <p:nvPr/>
        </p:nvCxnSpPr>
        <p:spPr bwMode="auto">
          <a:xfrm rot="5400000">
            <a:off x="6477000" y="5105400"/>
            <a:ext cx="1219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>
            <a:stCxn id="9" idx="3"/>
            <a:endCxn id="11" idx="0"/>
          </p:cNvCxnSpPr>
          <p:nvPr/>
        </p:nvCxnSpPr>
        <p:spPr bwMode="auto">
          <a:xfrm rot="5400000">
            <a:off x="7467600" y="4460408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Straight Arrow Connector 31"/>
          <p:cNvCxnSpPr>
            <a:stCxn id="9" idx="5"/>
            <a:endCxn id="10" idx="0"/>
          </p:cNvCxnSpPr>
          <p:nvPr/>
        </p:nvCxnSpPr>
        <p:spPr bwMode="auto">
          <a:xfrm rot="16200000" flipH="1">
            <a:off x="8156108" y="4498508"/>
            <a:ext cx="340192" cy="1115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Arrow Connector 34"/>
          <p:cNvCxnSpPr>
            <a:stCxn id="11" idx="4"/>
            <a:endCxn id="14" idx="7"/>
          </p:cNvCxnSpPr>
          <p:nvPr/>
        </p:nvCxnSpPr>
        <p:spPr bwMode="auto">
          <a:xfrm rot="5400000">
            <a:off x="7279808" y="5562600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8" name="Straight Arrow Connector 37"/>
          <p:cNvCxnSpPr>
            <a:stCxn id="10" idx="4"/>
            <a:endCxn id="14" idx="6"/>
          </p:cNvCxnSpPr>
          <p:nvPr/>
        </p:nvCxnSpPr>
        <p:spPr bwMode="auto">
          <a:xfrm rot="5400000">
            <a:off x="7620000" y="5334000"/>
            <a:ext cx="609600" cy="914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7" name="Freeform 56"/>
          <p:cNvSpPr/>
          <p:nvPr/>
        </p:nvSpPr>
        <p:spPr bwMode="auto">
          <a:xfrm>
            <a:off x="6928512" y="2409302"/>
            <a:ext cx="1160935" cy="4307937"/>
          </a:xfrm>
          <a:custGeom>
            <a:avLst/>
            <a:gdLst>
              <a:gd name="connsiteX0" fmla="*/ 154937 w 1160935"/>
              <a:gd name="connsiteY0" fmla="*/ 0 h 4307937"/>
              <a:gd name="connsiteX1" fmla="*/ 154937 w 1160935"/>
              <a:gd name="connsiteY1" fmla="*/ 680890 h 4307937"/>
              <a:gd name="connsiteX2" fmla="*/ 1084558 w 1160935"/>
              <a:gd name="connsiteY2" fmla="*/ 1689130 h 4307937"/>
              <a:gd name="connsiteX3" fmla="*/ 613201 w 1160935"/>
              <a:gd name="connsiteY3" fmla="*/ 2684277 h 4307937"/>
              <a:gd name="connsiteX4" fmla="*/ 181124 w 1160935"/>
              <a:gd name="connsiteY4" fmla="*/ 3744894 h 4307937"/>
              <a:gd name="connsiteX5" fmla="*/ 141844 w 1160935"/>
              <a:gd name="connsiteY5" fmla="*/ 4307937 h 4307937"/>
              <a:gd name="connsiteX6" fmla="*/ 141844 w 1160935"/>
              <a:gd name="connsiteY6" fmla="*/ 4307937 h 430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0935" h="4307937">
                <a:moveTo>
                  <a:pt x="154937" y="0"/>
                </a:moveTo>
                <a:cubicBezTo>
                  <a:pt x="77468" y="199684"/>
                  <a:pt x="0" y="399368"/>
                  <a:pt x="154937" y="680890"/>
                </a:cubicBezTo>
                <a:cubicBezTo>
                  <a:pt x="309874" y="962412"/>
                  <a:pt x="1008181" y="1355232"/>
                  <a:pt x="1084558" y="1689130"/>
                </a:cubicBezTo>
                <a:cubicBezTo>
                  <a:pt x="1160935" y="2023028"/>
                  <a:pt x="763773" y="2341650"/>
                  <a:pt x="613201" y="2684277"/>
                </a:cubicBezTo>
                <a:cubicBezTo>
                  <a:pt x="462629" y="3026904"/>
                  <a:pt x="259684" y="3474284"/>
                  <a:pt x="181124" y="3744894"/>
                </a:cubicBezTo>
                <a:cubicBezTo>
                  <a:pt x="102565" y="4015504"/>
                  <a:pt x="141844" y="4307937"/>
                  <a:pt x="141844" y="4307937"/>
                </a:cubicBezTo>
                <a:lnTo>
                  <a:pt x="141844" y="4307937"/>
                </a:ln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we want to synchronize physical clocks?</a:t>
            </a:r>
          </a:p>
          <a:p>
            <a:r>
              <a:rPr lang="en-US" dirty="0"/>
              <a:t>What we need: Ordering of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Arises 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Above is what we will deal with most of the time.</a:t>
            </a:r>
          </a:p>
          <a:p>
            <a:r>
              <a:rPr lang="en-US" dirty="0" smtClean="0"/>
              <a:t>Ordering question: what do we ultimately want?</a:t>
            </a:r>
          </a:p>
          <a:p>
            <a:pPr lvl="1"/>
            <a:r>
              <a:rPr lang="en-US" dirty="0" smtClean="0"/>
              <a:t>Taking two events and determine which one happened before the other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Ideal?</a:t>
            </a:r>
          </a:p>
          <a:p>
            <a:pPr lvl="1"/>
            <a:r>
              <a:rPr lang="en-US" dirty="0" smtClean="0"/>
              <a:t>Perfect physical clock synchronization</a:t>
            </a:r>
          </a:p>
          <a:p>
            <a:r>
              <a:rPr lang="en-US" dirty="0" smtClean="0"/>
              <a:t>Reliably?</a:t>
            </a:r>
          </a:p>
          <a:p>
            <a:pPr lvl="1"/>
            <a:r>
              <a:rPr lang="en-US" dirty="0" smtClean="0"/>
              <a:t>Events in the same process</a:t>
            </a:r>
          </a:p>
          <a:p>
            <a:pPr lvl="1"/>
            <a:r>
              <a:rPr lang="en-US" dirty="0" smtClean="0"/>
              <a:t>Send/receive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1843088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43800" y="32252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is out.</a:t>
            </a:r>
          </a:p>
          <a:p>
            <a:r>
              <a:rPr lang="en-US" smtClean="0"/>
              <a:t>Please </a:t>
            </a:r>
            <a:r>
              <a:rPr lang="en-US" dirty="0" smtClean="0"/>
              <a:t>pay attention to your </a:t>
            </a:r>
            <a:r>
              <a:rPr lang="en-US" dirty="0"/>
              <a:t>c</a:t>
            </a:r>
            <a:r>
              <a:rPr lang="en-US" dirty="0" smtClean="0"/>
              <a:t>oding style.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4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15278</TotalTime>
  <Pages>12</Pages>
  <Words>1023</Words>
  <Application>Microsoft Macintosh PowerPoint</Application>
  <PresentationFormat>Letter Paper (8.5x11 in)</PresentationFormat>
  <Paragraphs>283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Logical Time</vt:lpstr>
      <vt:lpstr>Last Time</vt:lpstr>
      <vt:lpstr>Basics: State Machine</vt:lpstr>
      <vt:lpstr>Ordering Basics</vt:lpstr>
      <vt:lpstr>Abstract View</vt:lpstr>
      <vt:lpstr>What Ordering?</vt:lpstr>
      <vt:lpstr>Lamport Timestamps</vt:lpstr>
      <vt:lpstr>Logical Clocks</vt:lpstr>
      <vt:lpstr>CSE 486/586 Administrivia</vt:lpstr>
      <vt:lpstr>Find the Mistake: Lamport Logical Time</vt:lpstr>
      <vt:lpstr>Corrected Example: Lamport Logical Time</vt:lpstr>
      <vt:lpstr>One Issue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617</cp:revision>
  <cp:lastPrinted>2015-02-13T15:49:15Z</cp:lastPrinted>
  <dcterms:created xsi:type="dcterms:W3CDTF">2012-02-03T03:23:59Z</dcterms:created>
  <dcterms:modified xsi:type="dcterms:W3CDTF">2015-02-13T19:08:03Z</dcterms:modified>
  <cp:category/>
</cp:coreProperties>
</file>